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1" r:id="rId3"/>
    <p:sldId id="290" r:id="rId4"/>
    <p:sldId id="292" r:id="rId5"/>
    <p:sldId id="293" r:id="rId6"/>
    <p:sldId id="294" r:id="rId7"/>
    <p:sldId id="266" r:id="rId8"/>
    <p:sldId id="295" r:id="rId9"/>
    <p:sldId id="283" r:id="rId10"/>
    <p:sldId id="296" r:id="rId11"/>
    <p:sldId id="297" r:id="rId12"/>
    <p:sldId id="298" r:id="rId13"/>
    <p:sldId id="299" r:id="rId14"/>
    <p:sldId id="302" r:id="rId15"/>
    <p:sldId id="267" r:id="rId16"/>
    <p:sldId id="273" r:id="rId17"/>
    <p:sldId id="274" r:id="rId18"/>
    <p:sldId id="269" r:id="rId19"/>
    <p:sldId id="270" r:id="rId20"/>
    <p:sldId id="275" r:id="rId21"/>
    <p:sldId id="276" r:id="rId22"/>
    <p:sldId id="277" r:id="rId23"/>
    <p:sldId id="303" r:id="rId24"/>
    <p:sldId id="305" r:id="rId25"/>
    <p:sldId id="306" r:id="rId26"/>
    <p:sldId id="279" r:id="rId27"/>
    <p:sldId id="280" r:id="rId28"/>
    <p:sldId id="281" r:id="rId29"/>
    <p:sldId id="278" r:id="rId30"/>
    <p:sldId id="289" r:id="rId31"/>
    <p:sldId id="300" r:id="rId32"/>
    <p:sldId id="310" r:id="rId33"/>
    <p:sldId id="307" r:id="rId34"/>
    <p:sldId id="286" r:id="rId35"/>
    <p:sldId id="301" r:id="rId36"/>
    <p:sldId id="287" r:id="rId37"/>
    <p:sldId id="320" r:id="rId38"/>
    <p:sldId id="340" r:id="rId39"/>
    <p:sldId id="341" r:id="rId40"/>
    <p:sldId id="317" r:id="rId41"/>
    <p:sldId id="406" r:id="rId42"/>
    <p:sldId id="337" r:id="rId43"/>
    <p:sldId id="338" r:id="rId44"/>
    <p:sldId id="407" r:id="rId45"/>
    <p:sldId id="408" r:id="rId46"/>
    <p:sldId id="409" r:id="rId47"/>
    <p:sldId id="410" r:id="rId48"/>
    <p:sldId id="342" r:id="rId49"/>
    <p:sldId id="343" r:id="rId50"/>
    <p:sldId id="344" r:id="rId51"/>
    <p:sldId id="346" r:id="rId52"/>
    <p:sldId id="405" r:id="rId53"/>
    <p:sldId id="345" r:id="rId54"/>
    <p:sldId id="327" r:id="rId55"/>
    <p:sldId id="318" r:id="rId56"/>
    <p:sldId id="319" r:id="rId57"/>
    <p:sldId id="322" r:id="rId58"/>
    <p:sldId id="323" r:id="rId59"/>
    <p:sldId id="347" r:id="rId60"/>
    <p:sldId id="348" r:id="rId61"/>
    <p:sldId id="349" r:id="rId62"/>
    <p:sldId id="350" r:id="rId63"/>
    <p:sldId id="352" r:id="rId64"/>
    <p:sldId id="332" r:id="rId65"/>
    <p:sldId id="335" r:id="rId66"/>
    <p:sldId id="336" r:id="rId67"/>
    <p:sldId id="355" r:id="rId68"/>
    <p:sldId id="356" r:id="rId69"/>
    <p:sldId id="360" r:id="rId70"/>
    <p:sldId id="357" r:id="rId71"/>
    <p:sldId id="358" r:id="rId72"/>
    <p:sldId id="359" r:id="rId73"/>
    <p:sldId id="361" r:id="rId74"/>
    <p:sldId id="362" r:id="rId75"/>
    <p:sldId id="363" r:id="rId76"/>
    <p:sldId id="325" r:id="rId77"/>
    <p:sldId id="326" r:id="rId78"/>
    <p:sldId id="364" r:id="rId79"/>
    <p:sldId id="365" r:id="rId80"/>
    <p:sldId id="366" r:id="rId81"/>
    <p:sldId id="367" r:id="rId82"/>
    <p:sldId id="368" r:id="rId83"/>
    <p:sldId id="369" r:id="rId84"/>
    <p:sldId id="370" r:id="rId85"/>
    <p:sldId id="373" r:id="rId86"/>
    <p:sldId id="371" r:id="rId87"/>
    <p:sldId id="372" r:id="rId88"/>
    <p:sldId id="374" r:id="rId89"/>
    <p:sldId id="375" r:id="rId90"/>
    <p:sldId id="311" r:id="rId91"/>
    <p:sldId id="313" r:id="rId92"/>
    <p:sldId id="411" r:id="rId93"/>
    <p:sldId id="376" r:id="rId94"/>
    <p:sldId id="378" r:id="rId95"/>
    <p:sldId id="377" r:id="rId96"/>
    <p:sldId id="379" r:id="rId97"/>
    <p:sldId id="380" r:id="rId98"/>
    <p:sldId id="381" r:id="rId99"/>
    <p:sldId id="382" r:id="rId100"/>
    <p:sldId id="383" r:id="rId101"/>
    <p:sldId id="387" r:id="rId102"/>
    <p:sldId id="392" r:id="rId103"/>
    <p:sldId id="393" r:id="rId104"/>
    <p:sldId id="384" r:id="rId105"/>
    <p:sldId id="385" r:id="rId106"/>
    <p:sldId id="386" r:id="rId107"/>
    <p:sldId id="395" r:id="rId108"/>
    <p:sldId id="396" r:id="rId109"/>
    <p:sldId id="397" r:id="rId110"/>
    <p:sldId id="399" r:id="rId111"/>
    <p:sldId id="398" r:id="rId112"/>
    <p:sldId id="400" r:id="rId113"/>
    <p:sldId id="401" r:id="rId114"/>
    <p:sldId id="402" r:id="rId115"/>
    <p:sldId id="403" r:id="rId116"/>
    <p:sldId id="404" r:id="rId117"/>
    <p:sldId id="265"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presProps" Target="presProp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image" Target="../media/image3.png" /><Relationship Id="rId4" Type="http://schemas.openxmlformats.org/officeDocument/2006/relationships/image" Target="../media/image6.png" /></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wmf" /></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8.wmf" /><Relationship Id="rId2" Type="http://schemas.openxmlformats.org/officeDocument/2006/relationships/image" Target="../media/image57.wmf" /><Relationship Id="rId1" Type="http://schemas.openxmlformats.org/officeDocument/2006/relationships/image" Target="../media/image56.wmf" /></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 /></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 /></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 /></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 /><Relationship Id="rId2" Type="http://schemas.openxmlformats.org/officeDocument/2006/relationships/image" Target="../media/image66.wmf" /><Relationship Id="rId1" Type="http://schemas.openxmlformats.org/officeDocument/2006/relationships/image" Target="../media/image65.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 /></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 /><Relationship Id="rId1" Type="http://schemas.openxmlformats.org/officeDocument/2006/relationships/image" Target="../media/image11.w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 /></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 /></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 /><Relationship Id="rId2" Type="http://schemas.openxmlformats.org/officeDocument/2006/relationships/image" Target="../media/image43.wmf" /><Relationship Id="rId1" Type="http://schemas.openxmlformats.org/officeDocument/2006/relationships/image" Target="../media/image42.wmf" /></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wmf" /><Relationship Id="rId2" Type="http://schemas.openxmlformats.org/officeDocument/2006/relationships/image" Target="../media/image51.wmf" /><Relationship Id="rId1" Type="http://schemas.openxmlformats.org/officeDocument/2006/relationships/image" Target="../media/image50.wmf" /><Relationship Id="rId4" Type="http://schemas.openxmlformats.org/officeDocument/2006/relationships/image" Target="../media/image53.wmf" /></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wmf"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13A4DA-96D3-4EFB-B3A2-C3235165602C}"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B78-3114-49AE-86FD-75420EA9CA1F}"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617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3A4DA-96D3-4EFB-B3A2-C3235165602C}"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B78-3114-49AE-86FD-75420EA9CA1F}" type="slidenum">
              <a:rPr lang="en-US" smtClean="0"/>
              <a:t>‹#›</a:t>
            </a:fld>
            <a:endParaRPr lang="en-US"/>
          </a:p>
        </p:txBody>
      </p:sp>
    </p:spTree>
    <p:extLst>
      <p:ext uri="{BB962C8B-B14F-4D97-AF65-F5344CB8AC3E}">
        <p14:creationId xmlns:p14="http://schemas.microsoft.com/office/powerpoint/2010/main" val="119836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3A4DA-96D3-4EFB-B3A2-C3235165602C}"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B78-3114-49AE-86FD-75420EA9CA1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7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3A4DA-96D3-4EFB-B3A2-C3235165602C}"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B78-3114-49AE-86FD-75420EA9CA1F}" type="slidenum">
              <a:rPr lang="en-US" smtClean="0"/>
              <a:t>‹#›</a:t>
            </a:fld>
            <a:endParaRPr lang="en-US"/>
          </a:p>
        </p:txBody>
      </p:sp>
    </p:spTree>
    <p:extLst>
      <p:ext uri="{BB962C8B-B14F-4D97-AF65-F5344CB8AC3E}">
        <p14:creationId xmlns:p14="http://schemas.microsoft.com/office/powerpoint/2010/main" val="397774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3A4DA-96D3-4EFB-B3A2-C3235165602C}"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B78-3114-49AE-86FD-75420EA9CA1F}"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979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3A4DA-96D3-4EFB-B3A2-C3235165602C}"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B78-3114-49AE-86FD-75420EA9CA1F}" type="slidenum">
              <a:rPr lang="en-US" smtClean="0"/>
              <a:t>‹#›</a:t>
            </a:fld>
            <a:endParaRPr lang="en-US"/>
          </a:p>
        </p:txBody>
      </p:sp>
    </p:spTree>
    <p:extLst>
      <p:ext uri="{BB962C8B-B14F-4D97-AF65-F5344CB8AC3E}">
        <p14:creationId xmlns:p14="http://schemas.microsoft.com/office/powerpoint/2010/main" val="331102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3A4DA-96D3-4EFB-B3A2-C3235165602C}"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9B78-3114-49AE-86FD-75420EA9CA1F}" type="slidenum">
              <a:rPr lang="en-US" smtClean="0"/>
              <a:t>‹#›</a:t>
            </a:fld>
            <a:endParaRPr lang="en-US"/>
          </a:p>
        </p:txBody>
      </p:sp>
    </p:spTree>
    <p:extLst>
      <p:ext uri="{BB962C8B-B14F-4D97-AF65-F5344CB8AC3E}">
        <p14:creationId xmlns:p14="http://schemas.microsoft.com/office/powerpoint/2010/main" val="88823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3A4DA-96D3-4EFB-B3A2-C3235165602C}"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9B78-3114-49AE-86FD-75420EA9CA1F}" type="slidenum">
              <a:rPr lang="en-US" smtClean="0"/>
              <a:t>‹#›</a:t>
            </a:fld>
            <a:endParaRPr lang="en-US"/>
          </a:p>
        </p:txBody>
      </p:sp>
    </p:spTree>
    <p:extLst>
      <p:ext uri="{BB962C8B-B14F-4D97-AF65-F5344CB8AC3E}">
        <p14:creationId xmlns:p14="http://schemas.microsoft.com/office/powerpoint/2010/main" val="94602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3A4DA-96D3-4EFB-B3A2-C3235165602C}"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9B78-3114-49AE-86FD-75420EA9CA1F}" type="slidenum">
              <a:rPr lang="en-US" smtClean="0"/>
              <a:t>‹#›</a:t>
            </a:fld>
            <a:endParaRPr lang="en-US"/>
          </a:p>
        </p:txBody>
      </p:sp>
    </p:spTree>
    <p:extLst>
      <p:ext uri="{BB962C8B-B14F-4D97-AF65-F5344CB8AC3E}">
        <p14:creationId xmlns:p14="http://schemas.microsoft.com/office/powerpoint/2010/main" val="52360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3A4DA-96D3-4EFB-B3A2-C3235165602C}"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B78-3114-49AE-86FD-75420EA9CA1F}" type="slidenum">
              <a:rPr lang="en-US" smtClean="0"/>
              <a:t>‹#›</a:t>
            </a:fld>
            <a:endParaRPr lang="en-US"/>
          </a:p>
        </p:txBody>
      </p:sp>
    </p:spTree>
    <p:extLst>
      <p:ext uri="{BB962C8B-B14F-4D97-AF65-F5344CB8AC3E}">
        <p14:creationId xmlns:p14="http://schemas.microsoft.com/office/powerpoint/2010/main" val="186917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3A4DA-96D3-4EFB-B3A2-C3235165602C}"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B78-3114-49AE-86FD-75420EA9CA1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89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13A4DA-96D3-4EFB-B3A2-C3235165602C}" type="datetimeFigureOut">
              <a:rPr lang="en-US" smtClean="0"/>
              <a:t>12/21/2020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6C9B78-3114-49AE-86FD-75420EA9CA1F}"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081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9.wmf" /></Relationships>
</file>

<file path=ppt/slides/_rels/slide100.xml.rels><?xml version="1.0" encoding="UTF-8" standalone="yes"?>
<Relationships xmlns="http://schemas.openxmlformats.org/package/2006/relationships"><Relationship Id="rId3" Type="http://schemas.openxmlformats.org/officeDocument/2006/relationships/image" Target="../media/image55.png" /><Relationship Id="rId2" Type="http://schemas.openxmlformats.org/officeDocument/2006/relationships/slideLayout" Target="../slideLayouts/slideLayout2.xml" /><Relationship Id="rId1" Type="http://schemas.openxmlformats.org/officeDocument/2006/relationships/vmlDrawing" Target="../drawings/vmlDrawing9.vml" /><Relationship Id="rId5" Type="http://schemas.openxmlformats.org/officeDocument/2006/relationships/image" Target="../media/image54.wmf" /><Relationship Id="rId4" Type="http://schemas.openxmlformats.org/officeDocument/2006/relationships/oleObject" Target="../embeddings/oleObject19.bin" /></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0.bin" /><Relationship Id="rId2" Type="http://schemas.openxmlformats.org/officeDocument/2006/relationships/slideLayout" Target="../slideLayouts/slideLayout2.xml" /><Relationship Id="rId1" Type="http://schemas.openxmlformats.org/officeDocument/2006/relationships/vmlDrawing" Target="../drawings/vmlDrawing10.vml" /><Relationship Id="rId4" Type="http://schemas.openxmlformats.org/officeDocument/2006/relationships/image" Target="../media/image56.wmf" /></Relationships>
</file>

<file path=ppt/slides/_rels/slide102.xml.rels><?xml version="1.0" encoding="UTF-8" standalone="yes"?>
<Relationships xmlns="http://schemas.openxmlformats.org/package/2006/relationships"><Relationship Id="rId8" Type="http://schemas.openxmlformats.org/officeDocument/2006/relationships/image" Target="../media/image58.wmf" /><Relationship Id="rId3" Type="http://schemas.openxmlformats.org/officeDocument/2006/relationships/oleObject" Target="../embeddings/oleObject21.bin" /><Relationship Id="rId7" Type="http://schemas.openxmlformats.org/officeDocument/2006/relationships/oleObject" Target="../embeddings/oleObject23.bin" /><Relationship Id="rId2" Type="http://schemas.openxmlformats.org/officeDocument/2006/relationships/slideLayout" Target="../slideLayouts/slideLayout2.xml" /><Relationship Id="rId1" Type="http://schemas.openxmlformats.org/officeDocument/2006/relationships/vmlDrawing" Target="../drawings/vmlDrawing11.vml" /><Relationship Id="rId6" Type="http://schemas.openxmlformats.org/officeDocument/2006/relationships/image" Target="../media/image57.wmf" /><Relationship Id="rId5" Type="http://schemas.openxmlformats.org/officeDocument/2006/relationships/oleObject" Target="../embeddings/oleObject22.bin" /><Relationship Id="rId4" Type="http://schemas.openxmlformats.org/officeDocument/2006/relationships/image" Target="../media/image56.wmf" /></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4.bin" /><Relationship Id="rId2" Type="http://schemas.openxmlformats.org/officeDocument/2006/relationships/slideLayout" Target="../slideLayouts/slideLayout2.xml" /><Relationship Id="rId1" Type="http://schemas.openxmlformats.org/officeDocument/2006/relationships/vmlDrawing" Target="../drawings/vmlDrawing12.vml" /><Relationship Id="rId4" Type="http://schemas.openxmlformats.org/officeDocument/2006/relationships/image" Target="../media/image59.wmf" /></Relationships>
</file>

<file path=ppt/slides/_rels/slide104.xml.rels><?xml version="1.0" encoding="UTF-8" standalone="yes"?>
<Relationships xmlns="http://schemas.openxmlformats.org/package/2006/relationships"><Relationship Id="rId2" Type="http://schemas.openxmlformats.org/officeDocument/2006/relationships/image" Target="../media/image60.png"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5.bin" /><Relationship Id="rId2" Type="http://schemas.openxmlformats.org/officeDocument/2006/relationships/slideLayout" Target="../slideLayouts/slideLayout2.xml" /><Relationship Id="rId1" Type="http://schemas.openxmlformats.org/officeDocument/2006/relationships/vmlDrawing" Target="../drawings/vmlDrawing13.vml" /><Relationship Id="rId4" Type="http://schemas.openxmlformats.org/officeDocument/2006/relationships/image" Target="../media/image61.wmf" /></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6.bin" /><Relationship Id="rId2" Type="http://schemas.openxmlformats.org/officeDocument/2006/relationships/slideLayout" Target="../slideLayouts/slideLayout2.xml" /><Relationship Id="rId1" Type="http://schemas.openxmlformats.org/officeDocument/2006/relationships/vmlDrawing" Target="../drawings/vmlDrawing14.vml" /><Relationship Id="rId4" Type="http://schemas.openxmlformats.org/officeDocument/2006/relationships/image" Target="../media/image62.wmf" /></Relationships>
</file>

<file path=ppt/slides/_rels/slide107.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image" Target="../media/image63.pn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8" Type="http://schemas.openxmlformats.org/officeDocument/2006/relationships/image" Target="../media/image67.wmf" /><Relationship Id="rId3" Type="http://schemas.openxmlformats.org/officeDocument/2006/relationships/oleObject" Target="../embeddings/oleObject27.bin" /><Relationship Id="rId7" Type="http://schemas.openxmlformats.org/officeDocument/2006/relationships/oleObject" Target="../embeddings/oleObject29.bin" /><Relationship Id="rId2" Type="http://schemas.openxmlformats.org/officeDocument/2006/relationships/slideLayout" Target="../slideLayouts/slideLayout2.xml" /><Relationship Id="rId1" Type="http://schemas.openxmlformats.org/officeDocument/2006/relationships/vmlDrawing" Target="../drawings/vmlDrawing15.vml" /><Relationship Id="rId6" Type="http://schemas.openxmlformats.org/officeDocument/2006/relationships/image" Target="../media/image66.wmf" /><Relationship Id="rId5" Type="http://schemas.openxmlformats.org/officeDocument/2006/relationships/oleObject" Target="../embeddings/oleObject28.bin" /><Relationship Id="rId4" Type="http://schemas.openxmlformats.org/officeDocument/2006/relationships/image" Target="../media/image65.wmf"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 /><Relationship Id="rId2" Type="http://schemas.openxmlformats.org/officeDocument/2006/relationships/slideLayout" Target="../slideLayouts/slideLayout2.xml" /><Relationship Id="rId1" Type="http://schemas.openxmlformats.org/officeDocument/2006/relationships/vmlDrawing" Target="../drawings/vmlDrawing3.vml" /><Relationship Id="rId4" Type="http://schemas.openxmlformats.org/officeDocument/2006/relationships/image" Target="../media/image10.wmf" /></Relationships>
</file>

<file path=ppt/slides/_rels/slide110.xml.rels><?xml version="1.0" encoding="UTF-8" standalone="yes"?>
<Relationships xmlns="http://schemas.openxmlformats.org/package/2006/relationships"><Relationship Id="rId2" Type="http://schemas.openxmlformats.org/officeDocument/2006/relationships/image" Target="../media/image68.pn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3" Type="http://schemas.openxmlformats.org/officeDocument/2006/relationships/image" Target="../media/image69.png" /><Relationship Id="rId2" Type="http://schemas.openxmlformats.org/officeDocument/2006/relationships/image" Target="../media/image60.pn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image" Target="../media/image70.png"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3" Type="http://schemas.openxmlformats.org/officeDocument/2006/relationships/image" Target="../media/image55.png" /><Relationship Id="rId2" Type="http://schemas.openxmlformats.org/officeDocument/2006/relationships/image" Target="../media/image71.png"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 /><Relationship Id="rId2" Type="http://schemas.openxmlformats.org/officeDocument/2006/relationships/slideLayout" Target="../slideLayouts/slideLayout2.xml" /><Relationship Id="rId1" Type="http://schemas.openxmlformats.org/officeDocument/2006/relationships/vmlDrawing" Target="../drawings/vmlDrawing4.vml" /><Relationship Id="rId6" Type="http://schemas.openxmlformats.org/officeDocument/2006/relationships/image" Target="../media/image12.wmf" /><Relationship Id="rId5" Type="http://schemas.openxmlformats.org/officeDocument/2006/relationships/oleObject" Target="../embeddings/oleObject9.bin" /><Relationship Id="rId4" Type="http://schemas.openxmlformats.org/officeDocument/2006/relationships/image" Target="../media/image11.wmf"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www.ebi.ac.uk/pride/" TargetMode="External" /><Relationship Id="rId2" Type="http://schemas.openxmlformats.org/officeDocument/2006/relationships/hyperlink" Target="http://www.ncbi.nlm.nih.gov/sites/entrez?db=gds"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3.w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 /><Relationship Id="rId2" Type="http://schemas.openxmlformats.org/officeDocument/2006/relationships/slideLayout" Target="../slideLayouts/slideLayout2.xml" /><Relationship Id="rId1" Type="http://schemas.openxmlformats.org/officeDocument/2006/relationships/vmlDrawing" Target="../drawings/vmlDrawing5.vml" /><Relationship Id="rId4" Type="http://schemas.openxmlformats.org/officeDocument/2006/relationships/image" Target="../media/image21.wmf" /></Relationships>
</file>

<file path=ppt/slides/_rels/slide4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jpeg" /><Relationship Id="rId1" Type="http://schemas.openxmlformats.org/officeDocument/2006/relationships/slideLayout" Target="../slideLayouts/slideLayout6.xml" /></Relationships>
</file>

<file path=ppt/slides/_rels/slide47.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slideLayout" Target="../slideLayouts/slideLayout6.xml" /><Relationship Id="rId1" Type="http://schemas.openxmlformats.org/officeDocument/2006/relationships/vmlDrawing" Target="../drawings/vmlDrawing6.vml" /><Relationship Id="rId5" Type="http://schemas.openxmlformats.org/officeDocument/2006/relationships/image" Target="../media/image25.emf" /><Relationship Id="rId4" Type="http://schemas.openxmlformats.org/officeDocument/2006/relationships/oleObject" Target="../embeddings/oleObject11.bin"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oleObject" Target="../embeddings/oleObject1.bin" /><Relationship Id="rId7" Type="http://schemas.openxmlformats.org/officeDocument/2006/relationships/oleObject" Target="../embeddings/oleObject3.bin" /><Relationship Id="rId2" Type="http://schemas.openxmlformats.org/officeDocument/2006/relationships/slideLayout" Target="../slideLayouts/slideLayout2.xml" /><Relationship Id="rId1" Type="http://schemas.openxmlformats.org/officeDocument/2006/relationships/vmlDrawing" Target="../drawings/vmlDrawing1.vml" /><Relationship Id="rId6" Type="http://schemas.openxmlformats.org/officeDocument/2006/relationships/image" Target="../media/image4.png" /><Relationship Id="rId11" Type="http://schemas.openxmlformats.org/officeDocument/2006/relationships/oleObject" Target="../embeddings/oleObject5.bin" /><Relationship Id="rId5" Type="http://schemas.openxmlformats.org/officeDocument/2006/relationships/oleObject" Target="../embeddings/oleObject2.bin" /><Relationship Id="rId10" Type="http://schemas.openxmlformats.org/officeDocument/2006/relationships/image" Target="../media/image6.png" /><Relationship Id="rId4" Type="http://schemas.openxmlformats.org/officeDocument/2006/relationships/image" Target="../media/image3.png" /><Relationship Id="rId9" Type="http://schemas.openxmlformats.org/officeDocument/2006/relationships/oleObject" Target="../embeddings/oleObject4.bin"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8.wmf"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30.emf"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8" Type="http://schemas.openxmlformats.org/officeDocument/2006/relationships/image" Target="../media/image44.wmf" /><Relationship Id="rId3" Type="http://schemas.openxmlformats.org/officeDocument/2006/relationships/oleObject" Target="../embeddings/oleObject12.bin" /><Relationship Id="rId7" Type="http://schemas.openxmlformats.org/officeDocument/2006/relationships/oleObject" Target="../embeddings/oleObject14.bin" /><Relationship Id="rId2" Type="http://schemas.openxmlformats.org/officeDocument/2006/relationships/slideLayout" Target="../slideLayouts/slideLayout2.xml" /><Relationship Id="rId1" Type="http://schemas.openxmlformats.org/officeDocument/2006/relationships/vmlDrawing" Target="../drawings/vmlDrawing7.vml" /><Relationship Id="rId6" Type="http://schemas.openxmlformats.org/officeDocument/2006/relationships/image" Target="../media/image43.wmf" /><Relationship Id="rId5" Type="http://schemas.openxmlformats.org/officeDocument/2006/relationships/oleObject" Target="../embeddings/oleObject13.bin" /><Relationship Id="rId10" Type="http://schemas.openxmlformats.org/officeDocument/2006/relationships/image" Target="../media/image46.jpeg" /><Relationship Id="rId4" Type="http://schemas.openxmlformats.org/officeDocument/2006/relationships/image" Target="../media/image42.wmf" /><Relationship Id="rId9" Type="http://schemas.openxmlformats.org/officeDocument/2006/relationships/image" Target="../media/image45.jpeg" /></Relationships>
</file>

<file path=ppt/slides/_rels/slide94.xml.rels><?xml version="1.0" encoding="UTF-8" standalone="yes"?>
<Relationships xmlns="http://schemas.openxmlformats.org/package/2006/relationships"><Relationship Id="rId2" Type="http://schemas.openxmlformats.org/officeDocument/2006/relationships/image" Target="../media/image47.wmf"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8" Type="http://schemas.openxmlformats.org/officeDocument/2006/relationships/image" Target="../media/image52.wmf" /><Relationship Id="rId3" Type="http://schemas.openxmlformats.org/officeDocument/2006/relationships/oleObject" Target="../embeddings/oleObject15.bin" /><Relationship Id="rId7" Type="http://schemas.openxmlformats.org/officeDocument/2006/relationships/oleObject" Target="../embeddings/oleObject17.bin" /><Relationship Id="rId2" Type="http://schemas.openxmlformats.org/officeDocument/2006/relationships/slideLayout" Target="../slideLayouts/slideLayout2.xml" /><Relationship Id="rId1" Type="http://schemas.openxmlformats.org/officeDocument/2006/relationships/vmlDrawing" Target="../drawings/vmlDrawing8.vml" /><Relationship Id="rId6" Type="http://schemas.openxmlformats.org/officeDocument/2006/relationships/image" Target="../media/image51.wmf" /><Relationship Id="rId5" Type="http://schemas.openxmlformats.org/officeDocument/2006/relationships/oleObject" Target="../embeddings/oleObject16.bin" /><Relationship Id="rId10" Type="http://schemas.openxmlformats.org/officeDocument/2006/relationships/image" Target="../media/image53.wmf" /><Relationship Id="rId4" Type="http://schemas.openxmlformats.org/officeDocument/2006/relationships/image" Target="../media/image50.wmf" /><Relationship Id="rId9" Type="http://schemas.openxmlformats.org/officeDocument/2006/relationships/oleObject" Target="../embeddings/oleObject18.bin"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AC1-F9B2-470C-AB33-BD0853F31F00}"/>
              </a:ext>
            </a:extLst>
          </p:cNvPr>
          <p:cNvSpPr>
            <a:spLocks noGrp="1"/>
          </p:cNvSpPr>
          <p:nvPr>
            <p:ph type="ctrTitle"/>
          </p:nvPr>
        </p:nvSpPr>
        <p:spPr/>
        <p:txBody>
          <a:bodyPr/>
          <a:lstStyle/>
          <a:p>
            <a:r>
              <a:rPr lang="en-US" dirty="0"/>
              <a:t>Dimensionality reduction</a:t>
            </a:r>
          </a:p>
        </p:txBody>
      </p:sp>
      <p:sp>
        <p:nvSpPr>
          <p:cNvPr id="3" name="Subtitle 2">
            <a:extLst>
              <a:ext uri="{FF2B5EF4-FFF2-40B4-BE49-F238E27FC236}">
                <a16:creationId xmlns:a16="http://schemas.microsoft.com/office/drawing/2014/main" id="{EC7F844D-9C9E-4EE0-99C1-FEFE407F14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8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Feature selection</a:t>
            </a:r>
          </a:p>
        </p:txBody>
      </p:sp>
      <p:sp>
        <p:nvSpPr>
          <p:cNvPr id="307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50F8D0A-833A-41B3-BE2C-F59111415393}" type="slidenum">
              <a:rPr lang="en-US"/>
              <a:pPr fontAlgn="base">
                <a:spcBef>
                  <a:spcPct val="0"/>
                </a:spcBef>
                <a:spcAft>
                  <a:spcPct val="0"/>
                </a:spcAft>
              </a:pPr>
              <a:t>10</a:t>
            </a:fld>
            <a:endParaRPr lang="en-US"/>
          </a:p>
        </p:txBody>
      </p:sp>
      <p:graphicFrame>
        <p:nvGraphicFramePr>
          <p:cNvPr id="3074" name="Object 4"/>
          <p:cNvGraphicFramePr>
            <a:graphicFrameLocks noChangeAspect="1"/>
          </p:cNvGraphicFramePr>
          <p:nvPr/>
        </p:nvGraphicFramePr>
        <p:xfrm>
          <a:off x="4419600" y="3886200"/>
          <a:ext cx="2992438" cy="1163638"/>
        </p:xfrm>
        <a:graphic>
          <a:graphicData uri="http://schemas.openxmlformats.org/presentationml/2006/ole">
            <mc:AlternateContent xmlns:mc="http://schemas.openxmlformats.org/markup-compatibility/2006">
              <mc:Choice xmlns:v="urn:schemas-microsoft-com:vml" Requires="v">
                <p:oleObj spid="_x0000_s2049" name="Equation" r:id="rId3" imgW="1511280" imgH="583920" progId="Equation.3">
                  <p:embed/>
                </p:oleObj>
              </mc:Choice>
              <mc:Fallback>
                <p:oleObj name="Equation" r:id="rId3" imgW="1511280" imgH="58392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886200"/>
                        <a:ext cx="2992438" cy="1163638"/>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3079" name="Line 5"/>
          <p:cNvSpPr>
            <a:spLocks noChangeShapeType="1"/>
          </p:cNvSpPr>
          <p:nvPr/>
        </p:nvSpPr>
        <p:spPr bwMode="auto">
          <a:xfrm>
            <a:off x="3657600" y="2133600"/>
            <a:ext cx="0" cy="1524000"/>
          </a:xfrm>
          <a:prstGeom prst="line">
            <a:avLst/>
          </a:prstGeom>
          <a:noFill/>
          <a:ln w="12700" cap="sq">
            <a:solidFill>
              <a:schemeClr val="tx1"/>
            </a:solidFill>
            <a:round/>
            <a:headEnd type="arrow" w="med" len="med"/>
            <a:tailEnd/>
          </a:ln>
        </p:spPr>
        <p:txBody>
          <a:bodyPr/>
          <a:lstStyle/>
          <a:p>
            <a:endParaRPr lang="en-US"/>
          </a:p>
        </p:txBody>
      </p:sp>
      <p:sp>
        <p:nvSpPr>
          <p:cNvPr id="3080" name="Line 6"/>
          <p:cNvSpPr>
            <a:spLocks noChangeShapeType="1"/>
          </p:cNvSpPr>
          <p:nvPr/>
        </p:nvSpPr>
        <p:spPr bwMode="auto">
          <a:xfrm>
            <a:off x="2362200" y="3048000"/>
            <a:ext cx="2819400" cy="0"/>
          </a:xfrm>
          <a:prstGeom prst="line">
            <a:avLst/>
          </a:prstGeom>
          <a:noFill/>
          <a:ln w="12700" cap="sq">
            <a:solidFill>
              <a:schemeClr val="tx1"/>
            </a:solidFill>
            <a:round/>
            <a:headEnd type="none" w="sm" len="sm"/>
            <a:tailEnd type="triangle" w="sm" len="sm"/>
          </a:ln>
        </p:spPr>
        <p:txBody>
          <a:bodyPr/>
          <a:lstStyle/>
          <a:p>
            <a:endParaRPr lang="en-US"/>
          </a:p>
        </p:txBody>
      </p:sp>
      <p:sp>
        <p:nvSpPr>
          <p:cNvPr id="3081" name="Rectangle 7"/>
          <p:cNvSpPr>
            <a:spLocks noChangeArrowheads="1"/>
          </p:cNvSpPr>
          <p:nvPr/>
        </p:nvSpPr>
        <p:spPr bwMode="auto">
          <a:xfrm>
            <a:off x="4114800" y="21336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82" name="Rectangle 8"/>
          <p:cNvSpPr>
            <a:spLocks noChangeArrowheads="1"/>
          </p:cNvSpPr>
          <p:nvPr/>
        </p:nvSpPr>
        <p:spPr bwMode="auto">
          <a:xfrm>
            <a:off x="4114800" y="24384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83" name="Rectangle 9"/>
          <p:cNvSpPr>
            <a:spLocks noChangeArrowheads="1"/>
          </p:cNvSpPr>
          <p:nvPr/>
        </p:nvSpPr>
        <p:spPr bwMode="auto">
          <a:xfrm>
            <a:off x="4495800" y="22098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84" name="Rectangle 10"/>
          <p:cNvSpPr>
            <a:spLocks noChangeArrowheads="1"/>
          </p:cNvSpPr>
          <p:nvPr/>
        </p:nvSpPr>
        <p:spPr bwMode="auto">
          <a:xfrm>
            <a:off x="4267200" y="2667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85" name="Rectangle 11"/>
          <p:cNvSpPr>
            <a:spLocks noChangeArrowheads="1"/>
          </p:cNvSpPr>
          <p:nvPr/>
        </p:nvSpPr>
        <p:spPr bwMode="auto">
          <a:xfrm>
            <a:off x="4724400" y="24384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86" name="Rectangle 12"/>
          <p:cNvSpPr>
            <a:spLocks noChangeArrowheads="1"/>
          </p:cNvSpPr>
          <p:nvPr/>
        </p:nvSpPr>
        <p:spPr bwMode="auto">
          <a:xfrm>
            <a:off x="4724400" y="1905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87" name="Rectangle 13"/>
          <p:cNvSpPr>
            <a:spLocks noChangeArrowheads="1"/>
          </p:cNvSpPr>
          <p:nvPr/>
        </p:nvSpPr>
        <p:spPr bwMode="auto">
          <a:xfrm>
            <a:off x="4648200" y="2667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88" name="Oval 14"/>
          <p:cNvSpPr>
            <a:spLocks noChangeArrowheads="1"/>
          </p:cNvSpPr>
          <p:nvPr/>
        </p:nvSpPr>
        <p:spPr bwMode="auto">
          <a:xfrm>
            <a:off x="2057400" y="25908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089" name="Oval 15"/>
          <p:cNvSpPr>
            <a:spLocks noChangeArrowheads="1"/>
          </p:cNvSpPr>
          <p:nvPr/>
        </p:nvSpPr>
        <p:spPr bwMode="auto">
          <a:xfrm>
            <a:off x="2667000" y="25908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090" name="Oval 16"/>
          <p:cNvSpPr>
            <a:spLocks noChangeArrowheads="1"/>
          </p:cNvSpPr>
          <p:nvPr/>
        </p:nvSpPr>
        <p:spPr bwMode="auto">
          <a:xfrm>
            <a:off x="3200400" y="25908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091" name="Oval 17"/>
          <p:cNvSpPr>
            <a:spLocks noChangeArrowheads="1"/>
          </p:cNvSpPr>
          <p:nvPr/>
        </p:nvSpPr>
        <p:spPr bwMode="auto">
          <a:xfrm>
            <a:off x="2971800" y="32004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092" name="Oval 18"/>
          <p:cNvSpPr>
            <a:spLocks noChangeArrowheads="1"/>
          </p:cNvSpPr>
          <p:nvPr/>
        </p:nvSpPr>
        <p:spPr bwMode="auto">
          <a:xfrm>
            <a:off x="3048000" y="19050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093" name="Oval 19"/>
          <p:cNvSpPr>
            <a:spLocks noChangeArrowheads="1"/>
          </p:cNvSpPr>
          <p:nvPr/>
        </p:nvSpPr>
        <p:spPr bwMode="auto">
          <a:xfrm>
            <a:off x="2438400" y="2133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094" name="Oval 20"/>
          <p:cNvSpPr>
            <a:spLocks noChangeArrowheads="1"/>
          </p:cNvSpPr>
          <p:nvPr/>
        </p:nvSpPr>
        <p:spPr bwMode="auto">
          <a:xfrm>
            <a:off x="2895600" y="22098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095" name="AutoShape 21"/>
          <p:cNvSpPr>
            <a:spLocks noChangeArrowheads="1"/>
          </p:cNvSpPr>
          <p:nvPr/>
        </p:nvSpPr>
        <p:spPr bwMode="auto">
          <a:xfrm>
            <a:off x="5715000" y="2286000"/>
            <a:ext cx="533400" cy="914400"/>
          </a:xfrm>
          <a:prstGeom prst="rightArrow">
            <a:avLst>
              <a:gd name="adj1" fmla="val 50000"/>
              <a:gd name="adj2" fmla="val 25000"/>
            </a:avLst>
          </a:prstGeom>
          <a:solidFill>
            <a:srgbClr val="66FF33"/>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96" name="Line 22"/>
          <p:cNvSpPr>
            <a:spLocks noChangeShapeType="1"/>
          </p:cNvSpPr>
          <p:nvPr/>
        </p:nvSpPr>
        <p:spPr bwMode="auto">
          <a:xfrm>
            <a:off x="6781800" y="2743200"/>
            <a:ext cx="2819400" cy="0"/>
          </a:xfrm>
          <a:prstGeom prst="line">
            <a:avLst/>
          </a:prstGeom>
          <a:noFill/>
          <a:ln w="12700" cap="sq">
            <a:solidFill>
              <a:schemeClr val="tx1"/>
            </a:solidFill>
            <a:round/>
            <a:headEnd type="none" w="sm" len="sm"/>
            <a:tailEnd type="triangle" w="sm" len="sm"/>
          </a:ln>
        </p:spPr>
        <p:txBody>
          <a:bodyPr/>
          <a:lstStyle/>
          <a:p>
            <a:endParaRPr lang="en-US"/>
          </a:p>
        </p:txBody>
      </p:sp>
      <p:sp>
        <p:nvSpPr>
          <p:cNvPr id="3097" name="Rectangle 23"/>
          <p:cNvSpPr>
            <a:spLocks noChangeArrowheads="1"/>
          </p:cNvSpPr>
          <p:nvPr/>
        </p:nvSpPr>
        <p:spPr bwMode="auto">
          <a:xfrm>
            <a:off x="8915400" y="25908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98" name="Rectangle 24"/>
          <p:cNvSpPr>
            <a:spLocks noChangeArrowheads="1"/>
          </p:cNvSpPr>
          <p:nvPr/>
        </p:nvSpPr>
        <p:spPr bwMode="auto">
          <a:xfrm>
            <a:off x="8534400" y="25908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099" name="Rectangle 25"/>
          <p:cNvSpPr>
            <a:spLocks noChangeArrowheads="1"/>
          </p:cNvSpPr>
          <p:nvPr/>
        </p:nvSpPr>
        <p:spPr bwMode="auto">
          <a:xfrm>
            <a:off x="9220200" y="2667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100" name="Rectangle 26"/>
          <p:cNvSpPr>
            <a:spLocks noChangeArrowheads="1"/>
          </p:cNvSpPr>
          <p:nvPr/>
        </p:nvSpPr>
        <p:spPr bwMode="auto">
          <a:xfrm>
            <a:off x="8686800" y="2667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101" name="Rectangle 27"/>
          <p:cNvSpPr>
            <a:spLocks noChangeArrowheads="1"/>
          </p:cNvSpPr>
          <p:nvPr/>
        </p:nvSpPr>
        <p:spPr bwMode="auto">
          <a:xfrm>
            <a:off x="8839200" y="2667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102" name="Rectangle 28"/>
          <p:cNvSpPr>
            <a:spLocks noChangeArrowheads="1"/>
          </p:cNvSpPr>
          <p:nvPr/>
        </p:nvSpPr>
        <p:spPr bwMode="auto">
          <a:xfrm>
            <a:off x="8610600" y="2667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103" name="Rectangle 29"/>
          <p:cNvSpPr>
            <a:spLocks noChangeArrowheads="1"/>
          </p:cNvSpPr>
          <p:nvPr/>
        </p:nvSpPr>
        <p:spPr bwMode="auto">
          <a:xfrm>
            <a:off x="9067800" y="2667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3104" name="Oval 30"/>
          <p:cNvSpPr>
            <a:spLocks noChangeArrowheads="1"/>
          </p:cNvSpPr>
          <p:nvPr/>
        </p:nvSpPr>
        <p:spPr bwMode="auto">
          <a:xfrm>
            <a:off x="6858000" y="25908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105" name="Oval 31"/>
          <p:cNvSpPr>
            <a:spLocks noChangeArrowheads="1"/>
          </p:cNvSpPr>
          <p:nvPr/>
        </p:nvSpPr>
        <p:spPr bwMode="auto">
          <a:xfrm>
            <a:off x="7239000" y="26670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106" name="Oval 32"/>
          <p:cNvSpPr>
            <a:spLocks noChangeArrowheads="1"/>
          </p:cNvSpPr>
          <p:nvPr/>
        </p:nvSpPr>
        <p:spPr bwMode="auto">
          <a:xfrm>
            <a:off x="7620000" y="25908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107" name="Oval 33"/>
          <p:cNvSpPr>
            <a:spLocks noChangeArrowheads="1"/>
          </p:cNvSpPr>
          <p:nvPr/>
        </p:nvSpPr>
        <p:spPr bwMode="auto">
          <a:xfrm>
            <a:off x="7391400" y="26670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108" name="Oval 34"/>
          <p:cNvSpPr>
            <a:spLocks noChangeArrowheads="1"/>
          </p:cNvSpPr>
          <p:nvPr/>
        </p:nvSpPr>
        <p:spPr bwMode="auto">
          <a:xfrm>
            <a:off x="7315200" y="2514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109" name="Oval 35"/>
          <p:cNvSpPr>
            <a:spLocks noChangeArrowheads="1"/>
          </p:cNvSpPr>
          <p:nvPr/>
        </p:nvSpPr>
        <p:spPr bwMode="auto">
          <a:xfrm>
            <a:off x="7010400" y="2514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110" name="Oval 36"/>
          <p:cNvSpPr>
            <a:spLocks noChangeArrowheads="1"/>
          </p:cNvSpPr>
          <p:nvPr/>
        </p:nvSpPr>
        <p:spPr bwMode="auto">
          <a:xfrm>
            <a:off x="7086600" y="25908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3111" name="TextBox 39"/>
          <p:cNvSpPr txBox="1">
            <a:spLocks noChangeArrowheads="1"/>
          </p:cNvSpPr>
          <p:nvPr/>
        </p:nvSpPr>
        <p:spPr bwMode="auto">
          <a:xfrm>
            <a:off x="3271838" y="5341938"/>
            <a:ext cx="5795962" cy="830262"/>
          </a:xfrm>
          <a:prstGeom prst="rect">
            <a:avLst/>
          </a:prstGeom>
          <a:solidFill>
            <a:srgbClr val="FFFFCC"/>
          </a:solidFill>
          <a:ln w="9525">
            <a:noFill/>
            <a:miter lim="800000"/>
            <a:headEnd/>
            <a:tailEnd/>
          </a:ln>
        </p:spPr>
        <p:txBody>
          <a:bodyPr wrap="none">
            <a:spAutoFit/>
          </a:bodyPr>
          <a:lstStyle/>
          <a:p>
            <a:pPr algn="ctr"/>
            <a:r>
              <a:rPr lang="en-US" altLang="zh-CN" sz="2400">
                <a:latin typeface="Century Schoolbook" pitchFamily="18" charset="0"/>
              </a:rPr>
              <a:t>Choosing an optimal subset of features </a:t>
            </a:r>
          </a:p>
          <a:p>
            <a:pPr algn="ctr"/>
            <a:r>
              <a:rPr lang="en-US" altLang="zh-CN" sz="2400">
                <a:latin typeface="Century Schoolbook" pitchFamily="18" charset="0"/>
              </a:rPr>
              <a:t>(Subset of m out of n)</a:t>
            </a:r>
            <a:endParaRPr lang="en-US" sz="2400">
              <a:latin typeface="Century Schoolboo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PCA – </a:t>
            </a:r>
            <a:r>
              <a:rPr lang="fr-FR" dirty="0" err="1"/>
              <a:t>Worked</a:t>
            </a:r>
            <a:r>
              <a:rPr lang="fr-FR" dirty="0"/>
              <a:t> </a:t>
            </a:r>
            <a:r>
              <a:rPr lang="fr-FR" dirty="0" err="1"/>
              <a:t>Example</a:t>
            </a:r>
            <a:endParaRPr lang="en-US" dirty="0"/>
          </a:p>
        </p:txBody>
      </p:sp>
      <p:sp>
        <p:nvSpPr>
          <p:cNvPr id="107524"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B896DDD7-83EC-4061-9BE6-E9F49CDA3D43}" type="slidenum">
              <a:rPr lang="en-US"/>
              <a:pPr fontAlgn="base">
                <a:spcBef>
                  <a:spcPct val="0"/>
                </a:spcBef>
                <a:spcAft>
                  <a:spcPct val="0"/>
                </a:spcAft>
              </a:pPr>
              <a:t>100</a:t>
            </a:fld>
            <a:endParaRPr lang="en-US"/>
          </a:p>
        </p:txBody>
      </p:sp>
      <p:pic>
        <p:nvPicPr>
          <p:cNvPr id="107527" name="Picture 3"/>
          <p:cNvPicPr>
            <a:picLocks noChangeAspect="1" noChangeArrowheads="1"/>
          </p:cNvPicPr>
          <p:nvPr/>
        </p:nvPicPr>
        <p:blipFill>
          <a:blip r:embed="rId3" cstate="print"/>
          <a:srcRect/>
          <a:stretch>
            <a:fillRect/>
          </a:stretch>
        </p:blipFill>
        <p:spPr bwMode="auto">
          <a:xfrm>
            <a:off x="2000250" y="1600200"/>
            <a:ext cx="4629150" cy="4552950"/>
          </a:xfrm>
          <a:prstGeom prst="rect">
            <a:avLst/>
          </a:prstGeom>
          <a:noFill/>
          <a:ln w="9525">
            <a:noFill/>
            <a:miter lim="800000"/>
            <a:headEnd/>
            <a:tailEnd/>
          </a:ln>
        </p:spPr>
      </p:pic>
      <p:graphicFrame>
        <p:nvGraphicFramePr>
          <p:cNvPr id="107529" name="Object 9"/>
          <p:cNvGraphicFramePr>
            <a:graphicFrameLocks noChangeAspect="1"/>
          </p:cNvGraphicFramePr>
          <p:nvPr/>
        </p:nvGraphicFramePr>
        <p:xfrm>
          <a:off x="7239000" y="1543050"/>
          <a:ext cx="1601788" cy="4552950"/>
        </p:xfrm>
        <a:graphic>
          <a:graphicData uri="http://schemas.openxmlformats.org/presentationml/2006/ole">
            <mc:AlternateContent xmlns:mc="http://schemas.openxmlformats.org/markup-compatibility/2006">
              <mc:Choice xmlns:v="urn:schemas-microsoft-com:vml" Requires="v">
                <p:oleObj spid="_x0000_s9217" name="Equation" r:id="rId4" imgW="876240" imgH="2489040" progId="">
                  <p:embed/>
                </p:oleObj>
              </mc:Choice>
              <mc:Fallback>
                <p:oleObj name="Equation" r:id="rId4" imgW="876240" imgH="2489040" progId="">
                  <p:embed/>
                  <p:pic>
                    <p:nvPicPr>
                      <p:cNvPr id="10752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543050"/>
                        <a:ext cx="1601788" cy="45529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9963150" y="1"/>
            <a:ext cx="704850" cy="366713"/>
          </a:xfrm>
          <a:prstGeom prst="rect">
            <a:avLst/>
          </a:prstGeom>
          <a:solidFill>
            <a:schemeClr val="bg2">
              <a:lumMod val="75000"/>
            </a:schemeClr>
          </a:solidFill>
        </p:spPr>
        <p:txBody>
          <a:bodyPr wrap="none">
            <a:spAutoFit/>
          </a:bodyPr>
          <a:lstStyle/>
          <a:p>
            <a:r>
              <a:rPr lang="fr-FR">
                <a:latin typeface="Century Schoolbook" pitchFamily="18" charset="0"/>
              </a:rPr>
              <a:t>Data</a:t>
            </a:r>
            <a:endParaRPr lang="en-US">
              <a:latin typeface="Century Schoolbook"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PCA – </a:t>
            </a:r>
            <a:r>
              <a:rPr lang="fr-FR" dirty="0" err="1"/>
              <a:t>Worked</a:t>
            </a:r>
            <a:r>
              <a:rPr lang="fr-FR" dirty="0"/>
              <a:t> </a:t>
            </a:r>
            <a:r>
              <a:rPr lang="fr-FR" dirty="0" err="1"/>
              <a:t>Example</a:t>
            </a:r>
            <a:endParaRPr lang="en-US" dirty="0"/>
          </a:p>
        </p:txBody>
      </p:sp>
      <p:sp>
        <p:nvSpPr>
          <p:cNvPr id="108547" name="Content Placeholder 2"/>
          <p:cNvSpPr>
            <a:spLocks noGrp="1"/>
          </p:cNvSpPr>
          <p:nvPr>
            <p:ph idx="1"/>
          </p:nvPr>
        </p:nvSpPr>
        <p:spPr>
          <a:xfrm>
            <a:off x="1254034" y="1600201"/>
            <a:ext cx="8194766" cy="4873625"/>
          </a:xfrm>
        </p:spPr>
        <p:txBody>
          <a:bodyPr/>
          <a:lstStyle/>
          <a:p>
            <a:r>
              <a:rPr lang="en-US" dirty="0"/>
              <a:t>First step is to center the original data around 0</a:t>
            </a:r>
          </a:p>
          <a:p>
            <a:pPr lvl="1"/>
            <a:r>
              <a:rPr lang="fr-FR" dirty="0" err="1"/>
              <a:t>Subtract</a:t>
            </a:r>
            <a:r>
              <a:rPr lang="fr-FR" dirty="0"/>
              <a:t> </a:t>
            </a:r>
            <a:r>
              <a:rPr lang="fr-FR" dirty="0" err="1"/>
              <a:t>mean</a:t>
            </a:r>
            <a:r>
              <a:rPr lang="fr-FR" dirty="0"/>
              <a:t> </a:t>
            </a:r>
            <a:r>
              <a:rPr lang="fr-FR" dirty="0" err="1"/>
              <a:t>from</a:t>
            </a:r>
            <a:r>
              <a:rPr lang="fr-FR" dirty="0"/>
              <a:t> </a:t>
            </a:r>
            <a:r>
              <a:rPr lang="fr-FR" dirty="0" err="1"/>
              <a:t>each</a:t>
            </a:r>
            <a:r>
              <a:rPr lang="fr-FR" dirty="0"/>
              <a:t> value</a:t>
            </a:r>
            <a:endParaRPr lang="en-US" dirty="0"/>
          </a:p>
        </p:txBody>
      </p:sp>
      <p:sp>
        <p:nvSpPr>
          <p:cNvPr id="10854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F883DABA-67C1-48D5-B60E-27C523A279E0}" type="slidenum">
              <a:rPr lang="en-US"/>
              <a:pPr fontAlgn="base">
                <a:spcBef>
                  <a:spcPct val="0"/>
                </a:spcBef>
                <a:spcAft>
                  <a:spcPct val="0"/>
                </a:spcAft>
              </a:pPr>
              <a:t>101</a:t>
            </a:fld>
            <a:endParaRPr lang="en-US"/>
          </a:p>
        </p:txBody>
      </p:sp>
      <p:sp>
        <p:nvSpPr>
          <p:cNvPr id="7" name="TextBox 6"/>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1</a:t>
            </a:r>
            <a:endParaRPr lang="en-US" dirty="0"/>
          </a:p>
        </p:txBody>
      </p:sp>
      <p:graphicFrame>
        <p:nvGraphicFramePr>
          <p:cNvPr id="108554" name="Object 10"/>
          <p:cNvGraphicFramePr>
            <a:graphicFrameLocks noChangeAspect="1"/>
          </p:cNvGraphicFramePr>
          <p:nvPr/>
        </p:nvGraphicFramePr>
        <p:xfrm>
          <a:off x="3554414" y="2471738"/>
          <a:ext cx="4598987" cy="4157662"/>
        </p:xfrm>
        <a:graphic>
          <a:graphicData uri="http://schemas.openxmlformats.org/presentationml/2006/ole">
            <mc:AlternateContent xmlns:mc="http://schemas.openxmlformats.org/markup-compatibility/2006">
              <mc:Choice xmlns:v="urn:schemas-microsoft-com:vml" Requires="v">
                <p:oleObj spid="_x0000_s10241" name="Equation" r:id="rId3" imgW="2514600" imgH="2273300" progId="Equation.3">
                  <p:embed/>
                </p:oleObj>
              </mc:Choice>
              <mc:Fallback>
                <p:oleObj name="Equation" r:id="rId3" imgW="2514600" imgH="2273300" progId="Equation.3">
                  <p:embed/>
                  <p:pic>
                    <p:nvPicPr>
                      <p:cNvPr id="10855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414" y="2471738"/>
                        <a:ext cx="4598987" cy="41576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PCA – </a:t>
            </a:r>
            <a:r>
              <a:rPr lang="fr-FR" dirty="0" err="1"/>
              <a:t>Worked</a:t>
            </a:r>
            <a:r>
              <a:rPr lang="fr-FR" dirty="0"/>
              <a:t> </a:t>
            </a:r>
            <a:r>
              <a:rPr lang="fr-FR" dirty="0" err="1"/>
              <a:t>Example</a:t>
            </a:r>
            <a:endParaRPr lang="en-US" dirty="0"/>
          </a:p>
        </p:txBody>
      </p:sp>
      <p:sp>
        <p:nvSpPr>
          <p:cNvPr id="113667" name="Content Placeholder 2"/>
          <p:cNvSpPr>
            <a:spLocks noGrp="1"/>
          </p:cNvSpPr>
          <p:nvPr>
            <p:ph idx="1"/>
          </p:nvPr>
        </p:nvSpPr>
        <p:spPr>
          <a:xfrm>
            <a:off x="1981200" y="1600201"/>
            <a:ext cx="7467600" cy="4873625"/>
          </a:xfrm>
        </p:spPr>
        <p:txBody>
          <a:bodyPr/>
          <a:lstStyle/>
          <a:p>
            <a:r>
              <a:rPr lang="en-US"/>
              <a:t>Calculate the covariance matrix of the centered data – Only 2 × 2 for this case</a:t>
            </a:r>
          </a:p>
          <a:p>
            <a:endParaRPr lang="en-US"/>
          </a:p>
        </p:txBody>
      </p:sp>
      <p:sp>
        <p:nvSpPr>
          <p:cNvPr id="11366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4AEBE264-D9A1-4197-8C15-F366BE9179AE}" type="slidenum">
              <a:rPr lang="en-US"/>
              <a:pPr fontAlgn="base">
                <a:spcBef>
                  <a:spcPct val="0"/>
                </a:spcBef>
                <a:spcAft>
                  <a:spcPct val="0"/>
                </a:spcAft>
              </a:pPr>
              <a:t>102</a:t>
            </a:fld>
            <a:endParaRPr lang="en-US"/>
          </a:p>
        </p:txBody>
      </p:sp>
      <p:sp>
        <p:nvSpPr>
          <p:cNvPr id="7" name="TextBox 6"/>
          <p:cNvSpPr txBox="1"/>
          <p:nvPr/>
        </p:nvSpPr>
        <p:spPr>
          <a:xfrm>
            <a:off x="9807576" y="1"/>
            <a:ext cx="854075" cy="366713"/>
          </a:xfrm>
          <a:prstGeom prst="rect">
            <a:avLst/>
          </a:prstGeom>
          <a:solidFill>
            <a:schemeClr val="bg2">
              <a:lumMod val="75000"/>
            </a:schemeClr>
          </a:solidFill>
        </p:spPr>
        <p:txBody>
          <a:bodyPr wrap="none">
            <a:spAutoFit/>
          </a:bodyPr>
          <a:lstStyle/>
          <a:p>
            <a:r>
              <a:rPr lang="fr-FR">
                <a:latin typeface="Century Schoolbook" pitchFamily="18" charset="0"/>
              </a:rPr>
              <a:t>Step 2</a:t>
            </a:r>
            <a:endParaRPr lang="en-US">
              <a:latin typeface="Century Schoolbook" pitchFamily="18" charset="0"/>
            </a:endParaRPr>
          </a:p>
        </p:txBody>
      </p:sp>
      <p:graphicFrame>
        <p:nvGraphicFramePr>
          <p:cNvPr id="113673" name="Object 9"/>
          <p:cNvGraphicFramePr>
            <a:graphicFrameLocks noChangeAspect="1"/>
          </p:cNvGraphicFramePr>
          <p:nvPr/>
        </p:nvGraphicFramePr>
        <p:xfrm>
          <a:off x="1752600" y="2667000"/>
          <a:ext cx="3371850" cy="3048000"/>
        </p:xfrm>
        <a:graphic>
          <a:graphicData uri="http://schemas.openxmlformats.org/presentationml/2006/ole">
            <mc:AlternateContent xmlns:mc="http://schemas.openxmlformats.org/markup-compatibility/2006">
              <mc:Choice xmlns:v="urn:schemas-microsoft-com:vml" Requires="v">
                <p:oleObj spid="_x0000_s11265" name="Equation" r:id="rId3" imgW="2514600" imgH="2273300" progId="Equation.3">
                  <p:embed/>
                </p:oleObj>
              </mc:Choice>
              <mc:Fallback>
                <p:oleObj name="Equation" r:id="rId3" imgW="2514600" imgH="2273300" progId="Equation.3">
                  <p:embed/>
                  <p:pic>
                    <p:nvPicPr>
                      <p:cNvPr id="11367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67000"/>
                        <a:ext cx="3371850" cy="304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4" name="Object 10"/>
          <p:cNvGraphicFramePr>
            <a:graphicFrameLocks noChangeAspect="1"/>
          </p:cNvGraphicFramePr>
          <p:nvPr/>
        </p:nvGraphicFramePr>
        <p:xfrm>
          <a:off x="5334000" y="2895601"/>
          <a:ext cx="4572000" cy="931863"/>
        </p:xfrm>
        <a:graphic>
          <a:graphicData uri="http://schemas.openxmlformats.org/presentationml/2006/ole">
            <mc:AlternateContent xmlns:mc="http://schemas.openxmlformats.org/markup-compatibility/2006">
              <mc:Choice xmlns:v="urn:schemas-microsoft-com:vml" Requires="v">
                <p:oleObj spid="_x0000_s11266" name="Equation" r:id="rId5" imgW="2057400" imgH="419100" progId="Equation.3">
                  <p:embed/>
                </p:oleObj>
              </mc:Choice>
              <mc:Fallback>
                <p:oleObj name="Equation" r:id="rId5" imgW="2057400" imgH="419100" progId="Equation.3">
                  <p:embed/>
                  <p:pic>
                    <p:nvPicPr>
                      <p:cNvPr id="11367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895601"/>
                        <a:ext cx="4572000" cy="9318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5" name="Object 11"/>
          <p:cNvGraphicFramePr>
            <a:graphicFrameLocks noChangeAspect="1"/>
          </p:cNvGraphicFramePr>
          <p:nvPr/>
        </p:nvGraphicFramePr>
        <p:xfrm>
          <a:off x="5562600" y="4191001"/>
          <a:ext cx="4038600" cy="1146175"/>
        </p:xfrm>
        <a:graphic>
          <a:graphicData uri="http://schemas.openxmlformats.org/presentationml/2006/ole">
            <mc:AlternateContent xmlns:mc="http://schemas.openxmlformats.org/markup-compatibility/2006">
              <mc:Choice xmlns:v="urn:schemas-microsoft-com:vml" Requires="v">
                <p:oleObj spid="_x0000_s11267" name="Equation" r:id="rId7" imgW="1917700" imgH="647700" progId="Equation.3">
                  <p:embed/>
                </p:oleObj>
              </mc:Choice>
              <mc:Fallback>
                <p:oleObj name="Equation" r:id="rId7" imgW="1917700" imgH="647700" progId="Equation.3">
                  <p:embed/>
                  <p:pic>
                    <p:nvPicPr>
                      <p:cNvPr id="11367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191001"/>
                        <a:ext cx="4038600" cy="11461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PCA – </a:t>
            </a:r>
            <a:r>
              <a:rPr lang="fr-FR" dirty="0" err="1"/>
              <a:t>Worked</a:t>
            </a:r>
            <a:r>
              <a:rPr lang="fr-FR" dirty="0"/>
              <a:t> </a:t>
            </a:r>
            <a:r>
              <a:rPr lang="fr-FR" dirty="0" err="1"/>
              <a:t>Example</a:t>
            </a:r>
            <a:endParaRPr lang="en-US" dirty="0"/>
          </a:p>
        </p:txBody>
      </p:sp>
      <p:sp>
        <p:nvSpPr>
          <p:cNvPr id="114691" name="Content Placeholder 2"/>
          <p:cNvSpPr>
            <a:spLocks noGrp="1"/>
          </p:cNvSpPr>
          <p:nvPr>
            <p:ph idx="1"/>
          </p:nvPr>
        </p:nvSpPr>
        <p:spPr>
          <a:xfrm>
            <a:off x="1981200" y="1600201"/>
            <a:ext cx="7467600" cy="4873625"/>
          </a:xfrm>
        </p:spPr>
        <p:txBody>
          <a:bodyPr/>
          <a:lstStyle/>
          <a:p>
            <a:r>
              <a:rPr lang="en-US"/>
              <a:t>Calculate the eigenvectors and eigenvalues of the covariance matrix (remember linear algebra)</a:t>
            </a:r>
          </a:p>
          <a:p>
            <a:pPr marL="742950" lvl="1" indent="-285750"/>
            <a:r>
              <a:rPr lang="en-US" sz="1700"/>
              <a:t>Covariance matrix – square </a:t>
            </a:r>
            <a:r>
              <a:rPr lang="en-US" sz="1700" i="1"/>
              <a:t>n</a:t>
            </a:r>
            <a:r>
              <a:rPr lang="en-US" sz="1700"/>
              <a:t> × </a:t>
            </a:r>
            <a:r>
              <a:rPr lang="en-US" sz="1700" i="1"/>
              <a:t>n</a:t>
            </a:r>
            <a:r>
              <a:rPr lang="en-US" sz="1700"/>
              <a:t> ; </a:t>
            </a:r>
            <a:r>
              <a:rPr lang="en-US" sz="1700" i="1"/>
              <a:t>n</a:t>
            </a:r>
            <a:r>
              <a:rPr lang="en-US" sz="1700"/>
              <a:t> eigenvalues will exist</a:t>
            </a:r>
          </a:p>
          <a:p>
            <a:pPr marL="742950" lvl="1" indent="-285750"/>
            <a:r>
              <a:rPr lang="en-US" sz="1700"/>
              <a:t>All eigenvectors (principal components/dimensions) are orthogonal to each other and will make a new set of dimensions for the data</a:t>
            </a:r>
          </a:p>
          <a:p>
            <a:pPr marL="742950" lvl="1" indent="-285750"/>
            <a:r>
              <a:rPr lang="en-US" sz="1700"/>
              <a:t>The magnitude of each eigenvalue corresponds to the variance along that new dimension – Just what we wanted!</a:t>
            </a:r>
          </a:p>
          <a:p>
            <a:pPr marL="742950" lvl="1" indent="-285750"/>
            <a:r>
              <a:rPr lang="en-US" sz="1700"/>
              <a:t>We can sort the principal components according to their eigenvalues</a:t>
            </a:r>
          </a:p>
          <a:p>
            <a:pPr marL="742950" lvl="1" indent="-285750"/>
            <a:r>
              <a:rPr lang="en-US" sz="1700"/>
              <a:t>Just keep those dimensions with largest eigenvalues</a:t>
            </a:r>
          </a:p>
          <a:p>
            <a:endParaRPr lang="en-US" sz="1800"/>
          </a:p>
          <a:p>
            <a:endParaRPr lang="en-US"/>
          </a:p>
          <a:p>
            <a:endParaRPr lang="en-US"/>
          </a:p>
        </p:txBody>
      </p:sp>
      <p:sp>
        <p:nvSpPr>
          <p:cNvPr id="11469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EE2B8396-59EE-4339-A7AA-65B67753EBFB}" type="slidenum">
              <a:rPr lang="en-US"/>
              <a:pPr fontAlgn="base">
                <a:spcBef>
                  <a:spcPct val="0"/>
                </a:spcBef>
                <a:spcAft>
                  <a:spcPct val="0"/>
                </a:spcAft>
              </a:pPr>
              <a:t>103</a:t>
            </a:fld>
            <a:endParaRPr lang="en-US"/>
          </a:p>
        </p:txBody>
      </p:sp>
      <p:sp>
        <p:nvSpPr>
          <p:cNvPr id="7" name="TextBox 6"/>
          <p:cNvSpPr txBox="1"/>
          <p:nvPr/>
        </p:nvSpPr>
        <p:spPr>
          <a:xfrm>
            <a:off x="9807576" y="1"/>
            <a:ext cx="854075" cy="366713"/>
          </a:xfrm>
          <a:prstGeom prst="rect">
            <a:avLst/>
          </a:prstGeom>
          <a:solidFill>
            <a:schemeClr val="bg2">
              <a:lumMod val="75000"/>
            </a:schemeClr>
          </a:solidFill>
        </p:spPr>
        <p:txBody>
          <a:bodyPr wrap="none">
            <a:spAutoFit/>
          </a:bodyPr>
          <a:lstStyle/>
          <a:p>
            <a:r>
              <a:rPr lang="fr-FR">
                <a:latin typeface="Century Schoolbook" pitchFamily="18" charset="0"/>
              </a:rPr>
              <a:t>Step 3</a:t>
            </a:r>
            <a:endParaRPr lang="en-US">
              <a:latin typeface="Century Schoolbook" pitchFamily="18" charset="0"/>
            </a:endParaRPr>
          </a:p>
        </p:txBody>
      </p:sp>
      <p:graphicFrame>
        <p:nvGraphicFramePr>
          <p:cNvPr id="114698" name="Object 10"/>
          <p:cNvGraphicFramePr>
            <a:graphicFrameLocks noChangeAspect="1"/>
          </p:cNvGraphicFramePr>
          <p:nvPr>
            <p:extLst>
              <p:ext uri="{D42A27DB-BD31-4B8C-83A1-F6EECF244321}">
                <p14:modId xmlns:p14="http://schemas.microsoft.com/office/powerpoint/2010/main" val="3131109157"/>
              </p:ext>
            </p:extLst>
          </p:nvPr>
        </p:nvGraphicFramePr>
        <p:xfrm>
          <a:off x="3864864" y="4457699"/>
          <a:ext cx="4038600" cy="1600200"/>
        </p:xfrm>
        <a:graphic>
          <a:graphicData uri="http://schemas.openxmlformats.org/presentationml/2006/ole">
            <mc:AlternateContent xmlns:mc="http://schemas.openxmlformats.org/markup-compatibility/2006">
              <mc:Choice xmlns:v="urn:schemas-microsoft-com:vml" Requires="v">
                <p:oleObj spid="_x0000_s12289" name="Equation" r:id="rId3" imgW="2692400" imgH="1066800" progId="Equation.3">
                  <p:embed/>
                </p:oleObj>
              </mc:Choice>
              <mc:Fallback>
                <p:oleObj name="Equation" r:id="rId3" imgW="2692400" imgH="1066800" progId="Equation.3">
                  <p:embed/>
                  <p:pic>
                    <p:nvPicPr>
                      <p:cNvPr id="11469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4864" y="4457699"/>
                        <a:ext cx="4038600" cy="160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vert="horz" wrap="square" lIns="91440" tIns="45720" rIns="91440" bIns="45720" numCol="1" rtlCol="0" anchor="ctr" anchorCtr="0" compatLnSpc="1">
            <a:prstTxWarp prst="textNoShape">
              <a:avLst/>
            </a:prstTxWarp>
            <a:normAutofit/>
          </a:bodyPr>
          <a:lstStyle/>
          <a:p>
            <a:r>
              <a:rPr lang="fr-FR" cap="none"/>
              <a:t>PCA – WORKED EXAMPLE</a:t>
            </a:r>
            <a:endParaRPr lang="en-US" cap="none"/>
          </a:p>
        </p:txBody>
      </p:sp>
      <p:sp>
        <p:nvSpPr>
          <p:cNvPr id="11571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813A2CA7-81EE-418E-996C-4A7E303ECB2A}" type="slidenum">
              <a:rPr lang="en-US"/>
              <a:pPr fontAlgn="base">
                <a:spcBef>
                  <a:spcPct val="0"/>
                </a:spcBef>
                <a:spcAft>
                  <a:spcPct val="0"/>
                </a:spcAft>
              </a:pPr>
              <a:t>104</a:t>
            </a:fld>
            <a:endParaRPr lang="en-US"/>
          </a:p>
        </p:txBody>
      </p:sp>
      <p:pic>
        <p:nvPicPr>
          <p:cNvPr id="115720" name="Picture 6"/>
          <p:cNvPicPr>
            <a:picLocks noChangeAspect="1"/>
          </p:cNvPicPr>
          <p:nvPr/>
        </p:nvPicPr>
        <p:blipFill>
          <a:blip r:embed="rId2" cstate="print"/>
          <a:srcRect/>
          <a:stretch>
            <a:fillRect/>
          </a:stretch>
        </p:blipFill>
        <p:spPr bwMode="auto">
          <a:xfrm>
            <a:off x="1905001" y="1600200"/>
            <a:ext cx="4765675" cy="4800600"/>
          </a:xfrm>
          <a:prstGeom prst="rect">
            <a:avLst/>
          </a:prstGeom>
          <a:noFill/>
          <a:ln w="9525">
            <a:noFill/>
            <a:miter lim="800000"/>
            <a:headEnd/>
            <a:tailEnd/>
          </a:ln>
        </p:spPr>
      </p:pic>
      <p:sp>
        <p:nvSpPr>
          <p:cNvPr id="7" name="TextBox 6"/>
          <p:cNvSpPr txBox="1"/>
          <p:nvPr/>
        </p:nvSpPr>
        <p:spPr>
          <a:xfrm>
            <a:off x="9807576" y="1"/>
            <a:ext cx="854075" cy="366713"/>
          </a:xfrm>
          <a:prstGeom prst="rect">
            <a:avLst/>
          </a:prstGeom>
          <a:solidFill>
            <a:schemeClr val="bg2">
              <a:lumMod val="75000"/>
            </a:schemeClr>
          </a:solidFill>
        </p:spPr>
        <p:txBody>
          <a:bodyPr wrap="none">
            <a:spAutoFit/>
          </a:bodyPr>
          <a:lstStyle/>
          <a:p>
            <a:r>
              <a:rPr lang="fr-FR">
                <a:latin typeface="Century Schoolbook" pitchFamily="18" charset="0"/>
              </a:rPr>
              <a:t>Step 3</a:t>
            </a:r>
            <a:endParaRPr lang="en-US">
              <a:latin typeface="Century Schoolbook" pitchFamily="18" charset="0"/>
            </a:endParaRPr>
          </a:p>
        </p:txBody>
      </p:sp>
      <p:sp>
        <p:nvSpPr>
          <p:cNvPr id="115722" name="Rectangle 10"/>
          <p:cNvSpPr>
            <a:spLocks noChangeArrowheads="1"/>
          </p:cNvSpPr>
          <p:nvPr/>
        </p:nvSpPr>
        <p:spPr bwMode="auto">
          <a:xfrm>
            <a:off x="6737350" y="3048001"/>
            <a:ext cx="2635250" cy="762645"/>
          </a:xfrm>
          <a:prstGeom prst="rect">
            <a:avLst/>
          </a:prstGeom>
          <a:solidFill>
            <a:srgbClr val="FF9900"/>
          </a:solidFill>
          <a:ln w="9525">
            <a:noFill/>
            <a:miter lim="800000"/>
            <a:headEnd/>
            <a:tailEnd/>
          </a:ln>
          <a:effectLst/>
        </p:spPr>
        <p:txBody>
          <a:bodyPr>
            <a:spAutoFit/>
          </a:bodyPr>
          <a:lstStyle/>
          <a:p>
            <a:pPr eaLnBrk="0" hangingPunct="0">
              <a:lnSpc>
                <a:spcPct val="80000"/>
              </a:lnSpc>
              <a:spcBef>
                <a:spcPct val="20000"/>
              </a:spcBef>
              <a:buClr>
                <a:schemeClr val="accent2"/>
              </a:buClr>
              <a:buSzPct val="80000"/>
              <a:buFont typeface="Wingdings" pitchFamily="2" charset="2"/>
              <a:buNone/>
            </a:pPr>
            <a:r>
              <a:rPr lang="en-US"/>
              <a:t>Two eigenvectors overlaying the centered data</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vert="horz" wrap="square" lIns="91440" tIns="45720" rIns="91440" bIns="45720" numCol="1" rtlCol="0" anchor="ctr" anchorCtr="0" compatLnSpc="1">
            <a:prstTxWarp prst="textNoShape">
              <a:avLst/>
            </a:prstTxWarp>
            <a:normAutofit/>
          </a:bodyPr>
          <a:lstStyle/>
          <a:p>
            <a:r>
              <a:rPr lang="fr-FR" cap="none"/>
              <a:t>PCA – WORKED EXAMPLE</a:t>
            </a:r>
            <a:endParaRPr lang="en-US" cap="none"/>
          </a:p>
        </p:txBody>
      </p:sp>
      <p:sp>
        <p:nvSpPr>
          <p:cNvPr id="116739" name="Content Placeholder 2"/>
          <p:cNvSpPr>
            <a:spLocks noGrp="1"/>
          </p:cNvSpPr>
          <p:nvPr>
            <p:ph idx="1"/>
          </p:nvPr>
        </p:nvSpPr>
        <p:spPr>
          <a:xfrm>
            <a:off x="1981200" y="1600201"/>
            <a:ext cx="7467600" cy="4873625"/>
          </a:xfrm>
        </p:spPr>
        <p:txBody>
          <a:bodyPr/>
          <a:lstStyle/>
          <a:p>
            <a:pPr>
              <a:lnSpc>
                <a:spcPct val="80000"/>
              </a:lnSpc>
            </a:pPr>
            <a:r>
              <a:rPr lang="en-US"/>
              <a:t>Just keep the </a:t>
            </a:r>
            <a:r>
              <a:rPr lang="en-US" i="1"/>
              <a:t>p</a:t>
            </a:r>
            <a:r>
              <a:rPr lang="en-US"/>
              <a:t> eigenvectors with the largest eigenvalues</a:t>
            </a:r>
          </a:p>
          <a:p>
            <a:pPr marL="742950" lvl="1" indent="-285750">
              <a:lnSpc>
                <a:spcPct val="80000"/>
              </a:lnSpc>
            </a:pPr>
            <a:r>
              <a:rPr lang="en-US"/>
              <a:t>Do lose some information, but if we just drop dimensions with small eigenvalues then we lose only a little information</a:t>
            </a:r>
          </a:p>
          <a:p>
            <a:pPr marL="742950" lvl="1" indent="-285750">
              <a:lnSpc>
                <a:spcPct val="80000"/>
              </a:lnSpc>
            </a:pPr>
            <a:r>
              <a:rPr lang="en-US"/>
              <a:t>We can then have </a:t>
            </a:r>
            <a:r>
              <a:rPr lang="en-US" i="1"/>
              <a:t>p</a:t>
            </a:r>
            <a:r>
              <a:rPr lang="en-US"/>
              <a:t> input features rather than </a:t>
            </a:r>
            <a:r>
              <a:rPr lang="en-US" i="1"/>
              <a:t>n</a:t>
            </a:r>
          </a:p>
          <a:p>
            <a:pPr marL="742950" lvl="1" indent="-285750">
              <a:lnSpc>
                <a:spcPct val="80000"/>
              </a:lnSpc>
            </a:pPr>
            <a:r>
              <a:rPr lang="en-US"/>
              <a:t>How many dimensions </a:t>
            </a:r>
            <a:r>
              <a:rPr lang="en-US" i="1"/>
              <a:t>p</a:t>
            </a:r>
            <a:r>
              <a:rPr lang="en-US"/>
              <a:t> should we keep?</a:t>
            </a:r>
          </a:p>
        </p:txBody>
      </p:sp>
      <p:sp>
        <p:nvSpPr>
          <p:cNvPr id="11674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59A7C8F3-72CE-4B30-8E16-E1B352D94424}" type="slidenum">
              <a:rPr lang="en-US"/>
              <a:pPr fontAlgn="base">
                <a:spcBef>
                  <a:spcPct val="0"/>
                </a:spcBef>
                <a:spcAft>
                  <a:spcPct val="0"/>
                </a:spcAft>
              </a:pPr>
              <a:t>105</a:t>
            </a:fld>
            <a:endParaRPr lang="en-US"/>
          </a:p>
        </p:txBody>
      </p:sp>
      <p:cxnSp>
        <p:nvCxnSpPr>
          <p:cNvPr id="116744" name="Straight Connector 10"/>
          <p:cNvCxnSpPr>
            <a:cxnSpLocks noChangeShapeType="1"/>
          </p:cNvCxnSpPr>
          <p:nvPr/>
        </p:nvCxnSpPr>
        <p:spPr bwMode="auto">
          <a:xfrm rot="5400000">
            <a:off x="2209801" y="5226051"/>
            <a:ext cx="1828800" cy="3175"/>
          </a:xfrm>
          <a:prstGeom prst="line">
            <a:avLst/>
          </a:prstGeom>
          <a:noFill/>
          <a:ln w="9525">
            <a:solidFill>
              <a:schemeClr val="tx1"/>
            </a:solidFill>
            <a:round/>
            <a:headEnd/>
            <a:tailEnd/>
          </a:ln>
        </p:spPr>
      </p:cxnSp>
      <p:cxnSp>
        <p:nvCxnSpPr>
          <p:cNvPr id="116745" name="Straight Connector 11"/>
          <p:cNvCxnSpPr>
            <a:cxnSpLocks noChangeShapeType="1"/>
          </p:cNvCxnSpPr>
          <p:nvPr/>
        </p:nvCxnSpPr>
        <p:spPr bwMode="auto">
          <a:xfrm rot="5400000">
            <a:off x="3200401" y="5738813"/>
            <a:ext cx="763587" cy="1588"/>
          </a:xfrm>
          <a:prstGeom prst="line">
            <a:avLst/>
          </a:prstGeom>
          <a:noFill/>
          <a:ln w="9525">
            <a:solidFill>
              <a:srgbClr val="800000"/>
            </a:solidFill>
            <a:round/>
            <a:headEnd/>
            <a:tailEnd/>
          </a:ln>
        </p:spPr>
      </p:cxnSp>
      <p:cxnSp>
        <p:nvCxnSpPr>
          <p:cNvPr id="116746" name="Straight Connector 14"/>
          <p:cNvCxnSpPr>
            <a:cxnSpLocks noChangeShapeType="1"/>
          </p:cNvCxnSpPr>
          <p:nvPr/>
        </p:nvCxnSpPr>
        <p:spPr bwMode="auto">
          <a:xfrm>
            <a:off x="3125788" y="6142039"/>
            <a:ext cx="2208212" cy="1587"/>
          </a:xfrm>
          <a:prstGeom prst="line">
            <a:avLst/>
          </a:prstGeom>
          <a:noFill/>
          <a:ln w="9525">
            <a:solidFill>
              <a:schemeClr val="tx1"/>
            </a:solidFill>
            <a:round/>
            <a:headEnd/>
            <a:tailEnd/>
          </a:ln>
        </p:spPr>
      </p:cxnSp>
      <p:sp>
        <p:nvSpPr>
          <p:cNvPr id="116747" name="TextBox 15"/>
          <p:cNvSpPr txBox="1">
            <a:spLocks noChangeArrowheads="1"/>
          </p:cNvSpPr>
          <p:nvPr/>
        </p:nvSpPr>
        <p:spPr bwMode="auto">
          <a:xfrm>
            <a:off x="3276600" y="6292850"/>
            <a:ext cx="1752600" cy="336550"/>
          </a:xfrm>
          <a:prstGeom prst="rect">
            <a:avLst/>
          </a:prstGeom>
          <a:noFill/>
          <a:ln w="9525">
            <a:noFill/>
            <a:miter lim="800000"/>
            <a:headEnd/>
            <a:tailEnd/>
          </a:ln>
        </p:spPr>
        <p:txBody>
          <a:bodyPr>
            <a:spAutoFit/>
          </a:bodyPr>
          <a:lstStyle/>
          <a:p>
            <a:r>
              <a:rPr lang="en-US" sz="1600">
                <a:latin typeface="Times New Roman" pitchFamily="18" charset="0"/>
                <a:ea typeface="MS PGothic" pitchFamily="34" charset="-128"/>
              </a:rPr>
              <a:t>1 2 3 4 5 6 7 … </a:t>
            </a:r>
            <a:r>
              <a:rPr lang="en-US" sz="1600" i="1">
                <a:latin typeface="Times New Roman" pitchFamily="18" charset="0"/>
                <a:ea typeface="MS PGothic" pitchFamily="34" charset="-128"/>
              </a:rPr>
              <a:t>n</a:t>
            </a:r>
          </a:p>
        </p:txBody>
      </p:sp>
      <p:cxnSp>
        <p:nvCxnSpPr>
          <p:cNvPr id="116748" name="Straight Connector 16"/>
          <p:cNvCxnSpPr>
            <a:cxnSpLocks noChangeShapeType="1"/>
          </p:cNvCxnSpPr>
          <p:nvPr/>
        </p:nvCxnSpPr>
        <p:spPr bwMode="auto">
          <a:xfrm rot="5400000">
            <a:off x="2741614" y="5435601"/>
            <a:ext cx="1374775" cy="3175"/>
          </a:xfrm>
          <a:prstGeom prst="line">
            <a:avLst/>
          </a:prstGeom>
          <a:noFill/>
          <a:ln w="9525">
            <a:solidFill>
              <a:srgbClr val="800000"/>
            </a:solidFill>
            <a:round/>
            <a:headEnd/>
            <a:tailEnd/>
          </a:ln>
        </p:spPr>
      </p:cxnSp>
      <p:cxnSp>
        <p:nvCxnSpPr>
          <p:cNvPr id="116749" name="Straight Connector 23"/>
          <p:cNvCxnSpPr>
            <a:cxnSpLocks noChangeShapeType="1"/>
          </p:cNvCxnSpPr>
          <p:nvPr/>
        </p:nvCxnSpPr>
        <p:spPr bwMode="auto">
          <a:xfrm rot="5400000">
            <a:off x="3505201" y="5891213"/>
            <a:ext cx="458787" cy="1588"/>
          </a:xfrm>
          <a:prstGeom prst="line">
            <a:avLst/>
          </a:prstGeom>
          <a:noFill/>
          <a:ln w="9525">
            <a:solidFill>
              <a:srgbClr val="800000"/>
            </a:solidFill>
            <a:round/>
            <a:headEnd/>
            <a:tailEnd/>
          </a:ln>
        </p:spPr>
      </p:cxnSp>
      <p:cxnSp>
        <p:nvCxnSpPr>
          <p:cNvPr id="116750" name="Straight Connector 24"/>
          <p:cNvCxnSpPr>
            <a:cxnSpLocks noChangeShapeType="1"/>
          </p:cNvCxnSpPr>
          <p:nvPr/>
        </p:nvCxnSpPr>
        <p:spPr bwMode="auto">
          <a:xfrm rot="5400000">
            <a:off x="3809208" y="6042820"/>
            <a:ext cx="153987" cy="3175"/>
          </a:xfrm>
          <a:prstGeom prst="line">
            <a:avLst/>
          </a:prstGeom>
          <a:noFill/>
          <a:ln w="9525">
            <a:solidFill>
              <a:srgbClr val="800000"/>
            </a:solidFill>
            <a:round/>
            <a:headEnd/>
            <a:tailEnd/>
          </a:ln>
        </p:spPr>
      </p:cxnSp>
      <p:cxnSp>
        <p:nvCxnSpPr>
          <p:cNvPr id="116751" name="Straight Connector 32"/>
          <p:cNvCxnSpPr>
            <a:cxnSpLocks noChangeShapeType="1"/>
          </p:cNvCxnSpPr>
          <p:nvPr/>
        </p:nvCxnSpPr>
        <p:spPr bwMode="auto">
          <a:xfrm rot="5400000">
            <a:off x="3999707" y="6082507"/>
            <a:ext cx="77788" cy="3175"/>
          </a:xfrm>
          <a:prstGeom prst="line">
            <a:avLst/>
          </a:prstGeom>
          <a:noFill/>
          <a:ln w="9525">
            <a:solidFill>
              <a:srgbClr val="800000"/>
            </a:solidFill>
            <a:round/>
            <a:headEnd/>
            <a:tailEnd/>
          </a:ln>
        </p:spPr>
      </p:cxnSp>
      <p:cxnSp>
        <p:nvCxnSpPr>
          <p:cNvPr id="116752" name="Straight Connector 33"/>
          <p:cNvCxnSpPr>
            <a:cxnSpLocks noChangeShapeType="1"/>
          </p:cNvCxnSpPr>
          <p:nvPr/>
        </p:nvCxnSpPr>
        <p:spPr bwMode="auto">
          <a:xfrm rot="5400000">
            <a:off x="4169570" y="6099970"/>
            <a:ext cx="46037" cy="3175"/>
          </a:xfrm>
          <a:prstGeom prst="line">
            <a:avLst/>
          </a:prstGeom>
          <a:noFill/>
          <a:ln w="9525">
            <a:solidFill>
              <a:srgbClr val="800000"/>
            </a:solidFill>
            <a:round/>
            <a:headEnd/>
            <a:tailEnd/>
          </a:ln>
        </p:spPr>
      </p:cxnSp>
      <p:cxnSp>
        <p:nvCxnSpPr>
          <p:cNvPr id="116753" name="Straight Connector 34"/>
          <p:cNvCxnSpPr>
            <a:cxnSpLocks noChangeShapeType="1"/>
          </p:cNvCxnSpPr>
          <p:nvPr/>
        </p:nvCxnSpPr>
        <p:spPr bwMode="auto">
          <a:xfrm rot="5400000">
            <a:off x="4328320" y="6107908"/>
            <a:ext cx="28575" cy="1587"/>
          </a:xfrm>
          <a:prstGeom prst="line">
            <a:avLst/>
          </a:prstGeom>
          <a:noFill/>
          <a:ln w="9525">
            <a:solidFill>
              <a:srgbClr val="800000"/>
            </a:solidFill>
            <a:round/>
            <a:headEnd/>
            <a:tailEnd/>
          </a:ln>
        </p:spPr>
      </p:cxnSp>
      <p:sp>
        <p:nvSpPr>
          <p:cNvPr id="116754" name="TextBox 49"/>
          <p:cNvSpPr txBox="1">
            <a:spLocks noChangeArrowheads="1"/>
          </p:cNvSpPr>
          <p:nvPr/>
        </p:nvSpPr>
        <p:spPr bwMode="auto">
          <a:xfrm>
            <a:off x="1905000" y="5060951"/>
            <a:ext cx="1212850" cy="366713"/>
          </a:xfrm>
          <a:prstGeom prst="rect">
            <a:avLst/>
          </a:prstGeom>
          <a:noFill/>
          <a:ln w="9525">
            <a:noFill/>
            <a:miter lim="800000"/>
            <a:headEnd/>
            <a:tailEnd/>
          </a:ln>
        </p:spPr>
        <p:txBody>
          <a:bodyPr wrap="none">
            <a:spAutoFit/>
          </a:bodyPr>
          <a:lstStyle/>
          <a:p>
            <a:r>
              <a:rPr lang="en-US">
                <a:latin typeface="Times New Roman" pitchFamily="18" charset="0"/>
                <a:ea typeface="MS PGothic" pitchFamily="34" charset="-128"/>
              </a:rPr>
              <a:t>Eigenvalue</a:t>
            </a:r>
          </a:p>
        </p:txBody>
      </p:sp>
      <p:graphicFrame>
        <p:nvGraphicFramePr>
          <p:cNvPr id="116755" name="Object 19"/>
          <p:cNvGraphicFramePr>
            <a:graphicFrameLocks noChangeAspect="1"/>
          </p:cNvGraphicFramePr>
          <p:nvPr/>
        </p:nvGraphicFramePr>
        <p:xfrm>
          <a:off x="6324600" y="4876801"/>
          <a:ext cx="2971800" cy="1387475"/>
        </p:xfrm>
        <a:graphic>
          <a:graphicData uri="http://schemas.openxmlformats.org/presentationml/2006/ole">
            <mc:AlternateContent xmlns:mc="http://schemas.openxmlformats.org/markup-compatibility/2006">
              <mc:Choice xmlns:v="urn:schemas-microsoft-com:vml" Requires="v">
                <p:oleObj spid="_x0000_s13313" name="Equation" r:id="rId3" imgW="1905000" imgH="889000" progId="Equation.3">
                  <p:embed/>
                </p:oleObj>
              </mc:Choice>
              <mc:Fallback>
                <p:oleObj name="Equation" r:id="rId3" imgW="1905000" imgH="889000" progId="Equation.3">
                  <p:embed/>
                  <p:pic>
                    <p:nvPicPr>
                      <p:cNvPr id="116755"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876801"/>
                        <a:ext cx="2971800" cy="13874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56" name="TextBox 51"/>
          <p:cNvSpPr txBox="1">
            <a:spLocks noChangeArrowheads="1"/>
          </p:cNvSpPr>
          <p:nvPr/>
        </p:nvSpPr>
        <p:spPr bwMode="auto">
          <a:xfrm>
            <a:off x="5105400" y="5257800"/>
            <a:ext cx="1257300" cy="641350"/>
          </a:xfrm>
          <a:prstGeom prst="rect">
            <a:avLst/>
          </a:prstGeom>
          <a:noFill/>
          <a:ln w="9525">
            <a:noFill/>
            <a:miter lim="800000"/>
            <a:headEnd/>
            <a:tailEnd/>
          </a:ln>
        </p:spPr>
        <p:txBody>
          <a:bodyPr wrap="none">
            <a:spAutoFit/>
          </a:bodyPr>
          <a:lstStyle/>
          <a:p>
            <a:r>
              <a:rPr lang="en-US">
                <a:latin typeface="Times New Roman" pitchFamily="18" charset="0"/>
                <a:ea typeface="MS PGothic" pitchFamily="34" charset="-128"/>
              </a:rPr>
              <a:t>Proportion</a:t>
            </a:r>
          </a:p>
          <a:p>
            <a:r>
              <a:rPr lang="en-US">
                <a:latin typeface="Times New Roman" pitchFamily="18" charset="0"/>
                <a:ea typeface="MS PGothic" pitchFamily="34" charset="-128"/>
              </a:rPr>
              <a:t>of Variance</a:t>
            </a:r>
          </a:p>
        </p:txBody>
      </p:sp>
      <p:sp>
        <p:nvSpPr>
          <p:cNvPr id="20" name="TextBox 19"/>
          <p:cNvSpPr txBox="1"/>
          <p:nvPr/>
        </p:nvSpPr>
        <p:spPr>
          <a:xfrm>
            <a:off x="9807576" y="0"/>
            <a:ext cx="861133" cy="369332"/>
          </a:xfrm>
          <a:prstGeom prst="rect">
            <a:avLst/>
          </a:prstGeom>
          <a:solidFill>
            <a:schemeClr val="bg2">
              <a:lumMod val="75000"/>
            </a:schemeClr>
          </a:solidFill>
        </p:spPr>
        <p:txBody>
          <a:bodyPr wrap="none">
            <a:spAutoFit/>
          </a:bodyPr>
          <a:lstStyle/>
          <a:p>
            <a:r>
              <a:rPr lang="fr-FR" dirty="0" err="1">
                <a:latin typeface="Century Schoolbook" pitchFamily="18" charset="0"/>
              </a:rPr>
              <a:t>Step</a:t>
            </a:r>
            <a:r>
              <a:rPr lang="fr-FR" dirty="0">
                <a:latin typeface="Century Schoolbook" pitchFamily="18" charset="0"/>
              </a:rPr>
              <a:t> 4</a:t>
            </a:r>
            <a:endParaRPr lang="en-US" dirty="0">
              <a:latin typeface="Century Schoolbook"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p:txBody>
          <a:bodyPr vert="horz" wrap="square" lIns="91440" tIns="45720" rIns="91440" bIns="45720" numCol="1" rtlCol="0" anchor="ctr" anchorCtr="0" compatLnSpc="1">
            <a:prstTxWarp prst="textNoShape">
              <a:avLst/>
            </a:prstTxWarp>
            <a:normAutofit/>
          </a:bodyPr>
          <a:lstStyle/>
          <a:p>
            <a:r>
              <a:rPr lang="fr-FR" cap="none" dirty="0"/>
              <a:t>PCA – WORKED EXAMPLE</a:t>
            </a:r>
            <a:endParaRPr lang="en-US" cap="none" dirty="0"/>
          </a:p>
        </p:txBody>
      </p:sp>
      <p:sp>
        <p:nvSpPr>
          <p:cNvPr id="117763" name="Content Placeholder 2"/>
          <p:cNvSpPr>
            <a:spLocks noGrp="1"/>
          </p:cNvSpPr>
          <p:nvPr>
            <p:ph idx="1"/>
          </p:nvPr>
        </p:nvSpPr>
        <p:spPr>
          <a:xfrm>
            <a:off x="1981200" y="1600201"/>
            <a:ext cx="7467600" cy="4873625"/>
          </a:xfrm>
        </p:spPr>
        <p:txBody>
          <a:bodyPr/>
          <a:lstStyle/>
          <a:p>
            <a:r>
              <a:rPr lang="tr-TR" dirty="0"/>
              <a:t>Proportion of Variance (PoV) </a:t>
            </a:r>
          </a:p>
          <a:p>
            <a:endParaRPr lang="tr-TR" dirty="0"/>
          </a:p>
          <a:p>
            <a:endParaRPr lang="tr-TR" dirty="0"/>
          </a:p>
          <a:p>
            <a:pPr>
              <a:buFont typeface="Wingdings" pitchFamily="2" charset="2"/>
              <a:buNone/>
            </a:pPr>
            <a:r>
              <a:rPr lang="tr-TR" dirty="0"/>
              <a:t>	</a:t>
            </a:r>
          </a:p>
          <a:p>
            <a:pPr>
              <a:buFont typeface="Wingdings" pitchFamily="2" charset="2"/>
              <a:buNone/>
            </a:pPr>
            <a:r>
              <a:rPr lang="tr-TR" dirty="0"/>
              <a:t>	when λ</a:t>
            </a:r>
            <a:r>
              <a:rPr lang="tr-TR" i="1" baseline="-25000" dirty="0"/>
              <a:t>i </a:t>
            </a:r>
            <a:r>
              <a:rPr lang="tr-TR" dirty="0"/>
              <a:t>are sorted in descending order </a:t>
            </a:r>
          </a:p>
          <a:p>
            <a:r>
              <a:rPr lang="tr-TR" dirty="0"/>
              <a:t>Typically, stop at PoV&gt;0.9</a:t>
            </a:r>
          </a:p>
          <a:p>
            <a:endParaRPr lang="en-US" dirty="0"/>
          </a:p>
        </p:txBody>
      </p:sp>
      <p:sp>
        <p:nvSpPr>
          <p:cNvPr id="11776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E5F8AA45-488C-43A8-A942-65BC639609B1}" type="slidenum">
              <a:rPr lang="en-US"/>
              <a:pPr fontAlgn="base">
                <a:spcBef>
                  <a:spcPct val="0"/>
                </a:spcBef>
                <a:spcAft>
                  <a:spcPct val="0"/>
                </a:spcAft>
              </a:pPr>
              <a:t>106</a:t>
            </a:fld>
            <a:endParaRPr lang="en-US"/>
          </a:p>
        </p:txBody>
      </p:sp>
      <p:graphicFrame>
        <p:nvGraphicFramePr>
          <p:cNvPr id="117768" name="Object 8"/>
          <p:cNvGraphicFramePr>
            <a:graphicFrameLocks noChangeAspect="1"/>
          </p:cNvGraphicFramePr>
          <p:nvPr/>
        </p:nvGraphicFramePr>
        <p:xfrm>
          <a:off x="3429001" y="2133600"/>
          <a:ext cx="4086225" cy="1220788"/>
        </p:xfrm>
        <a:graphic>
          <a:graphicData uri="http://schemas.openxmlformats.org/presentationml/2006/ole">
            <mc:AlternateContent xmlns:mc="http://schemas.openxmlformats.org/markup-compatibility/2006">
              <mc:Choice xmlns:v="urn:schemas-microsoft-com:vml" Requires="v">
                <p:oleObj spid="_x0000_s14337" name="Equation" r:id="rId3" imgW="1574640" imgH="469800" progId="">
                  <p:embed/>
                </p:oleObj>
              </mc:Choice>
              <mc:Fallback>
                <p:oleObj name="Equation" r:id="rId3" imgW="1574640" imgH="469800" progId="">
                  <p:embed/>
                  <p:pic>
                    <p:nvPicPr>
                      <p:cNvPr id="1177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2133600"/>
                        <a:ext cx="4086225" cy="12207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9807576" y="0"/>
            <a:ext cx="861133" cy="369332"/>
          </a:xfrm>
          <a:prstGeom prst="rect">
            <a:avLst/>
          </a:prstGeom>
          <a:solidFill>
            <a:schemeClr val="bg2">
              <a:lumMod val="75000"/>
            </a:schemeClr>
          </a:solidFill>
        </p:spPr>
        <p:txBody>
          <a:bodyPr wrap="none">
            <a:spAutoFit/>
          </a:bodyPr>
          <a:lstStyle/>
          <a:p>
            <a:r>
              <a:rPr lang="fr-FR" dirty="0" err="1">
                <a:latin typeface="Century Schoolbook" pitchFamily="18" charset="0"/>
              </a:rPr>
              <a:t>Step</a:t>
            </a:r>
            <a:r>
              <a:rPr lang="fr-FR" dirty="0">
                <a:latin typeface="Century Schoolbook" pitchFamily="18" charset="0"/>
              </a:rPr>
              <a:t> 4</a:t>
            </a:r>
            <a:endParaRPr lang="en-US" dirty="0">
              <a:latin typeface="Century Schoolbook"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107</a:t>
            </a:fld>
            <a:endParaRPr lang="en-US"/>
          </a:p>
        </p:txBody>
      </p:sp>
      <p:pic>
        <p:nvPicPr>
          <p:cNvPr id="7" name="Picture 5"/>
          <p:cNvPicPr>
            <a:picLocks noChangeAspect="1" noChangeArrowheads="1"/>
          </p:cNvPicPr>
          <p:nvPr/>
        </p:nvPicPr>
        <p:blipFill>
          <a:blip r:embed="rId2" cstate="print"/>
          <a:srcRect/>
          <a:stretch>
            <a:fillRect/>
          </a:stretch>
        </p:blipFill>
        <p:spPr bwMode="auto">
          <a:xfrm>
            <a:off x="2209801" y="1447800"/>
            <a:ext cx="7267575" cy="2705100"/>
          </a:xfrm>
          <a:prstGeom prst="rect">
            <a:avLst/>
          </a:prstGeom>
          <a:noFill/>
          <a:ln w="9525">
            <a:noFill/>
            <a:miter lim="800000"/>
            <a:headEnd/>
            <a:tailEnd/>
          </a:ln>
          <a:effectLst/>
        </p:spPr>
      </p:pic>
      <p:pic>
        <p:nvPicPr>
          <p:cNvPr id="8" name="Picture 6"/>
          <p:cNvPicPr>
            <a:picLocks noChangeAspect="1" noChangeArrowheads="1"/>
          </p:cNvPicPr>
          <p:nvPr/>
        </p:nvPicPr>
        <p:blipFill>
          <a:blip r:embed="rId3" cstate="print"/>
          <a:srcRect/>
          <a:stretch>
            <a:fillRect/>
          </a:stretch>
        </p:blipFill>
        <p:spPr bwMode="auto">
          <a:xfrm>
            <a:off x="2209800" y="4114800"/>
            <a:ext cx="7258050" cy="2686050"/>
          </a:xfrm>
          <a:prstGeom prst="rect">
            <a:avLst/>
          </a:prstGeom>
          <a:noFill/>
          <a:ln w="9525">
            <a:noFill/>
            <a:miter lim="800000"/>
            <a:headEnd/>
            <a:tailEnd/>
          </a:ln>
          <a:effectLst/>
        </p:spPr>
      </p:pic>
      <p:sp>
        <p:nvSpPr>
          <p:cNvPr id="9" name="TextBox 8"/>
          <p:cNvSpPr txBox="1"/>
          <p:nvPr/>
        </p:nvSpPr>
        <p:spPr>
          <a:xfrm>
            <a:off x="9807576" y="0"/>
            <a:ext cx="861133" cy="369332"/>
          </a:xfrm>
          <a:prstGeom prst="rect">
            <a:avLst/>
          </a:prstGeom>
          <a:solidFill>
            <a:schemeClr val="bg2">
              <a:lumMod val="75000"/>
            </a:schemeClr>
          </a:solidFill>
        </p:spPr>
        <p:txBody>
          <a:bodyPr wrap="none">
            <a:spAutoFit/>
          </a:bodyPr>
          <a:lstStyle/>
          <a:p>
            <a:r>
              <a:rPr lang="fr-FR" dirty="0" err="1">
                <a:latin typeface="Century Schoolbook" pitchFamily="18" charset="0"/>
              </a:rPr>
              <a:t>Step</a:t>
            </a:r>
            <a:r>
              <a:rPr lang="fr-FR" dirty="0">
                <a:latin typeface="Century Schoolbook" pitchFamily="18" charset="0"/>
              </a:rPr>
              <a:t> 4</a:t>
            </a:r>
            <a:endParaRPr lang="en-US" dirty="0">
              <a:latin typeface="Century Schoolbook"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sp>
        <p:nvSpPr>
          <p:cNvPr id="3" name="Content Placeholder 2"/>
          <p:cNvSpPr>
            <a:spLocks noGrp="1"/>
          </p:cNvSpPr>
          <p:nvPr>
            <p:ph idx="1"/>
          </p:nvPr>
        </p:nvSpPr>
        <p:spPr>
          <a:xfrm>
            <a:off x="1981200" y="1600200"/>
            <a:ext cx="7772400" cy="4873752"/>
          </a:xfrm>
        </p:spPr>
        <p:txBody>
          <a:bodyPr/>
          <a:lstStyle/>
          <a:p>
            <a:r>
              <a:rPr lang="en-US" dirty="0"/>
              <a:t>Transform the features to the </a:t>
            </a:r>
            <a:r>
              <a:rPr lang="en-US" i="1" dirty="0"/>
              <a:t>p</a:t>
            </a:r>
            <a:r>
              <a:rPr lang="en-US" dirty="0"/>
              <a:t> chosen Eigenvectors</a:t>
            </a:r>
          </a:p>
          <a:p>
            <a:r>
              <a:rPr lang="en-US" dirty="0"/>
              <a:t>Take the </a:t>
            </a:r>
            <a:r>
              <a:rPr lang="en-US" i="1" dirty="0"/>
              <a:t>p</a:t>
            </a:r>
            <a:r>
              <a:rPr lang="en-US" dirty="0"/>
              <a:t> eigenvectors that you want to keep from the list of eigenvectors, and forming a matrix with these eigenvectors in the columns.</a:t>
            </a:r>
          </a:p>
          <a:p>
            <a:endParaRPr lang="en-US" dirty="0"/>
          </a:p>
          <a:p>
            <a:endParaRPr lang="fr-FR" dirty="0"/>
          </a:p>
          <a:p>
            <a:r>
              <a:rPr lang="fr-FR" dirty="0"/>
              <a:t>For </a:t>
            </a:r>
            <a:r>
              <a:rPr lang="fr-FR" dirty="0" err="1"/>
              <a:t>our</a:t>
            </a:r>
            <a:r>
              <a:rPr lang="fr-FR" dirty="0"/>
              <a:t> </a:t>
            </a:r>
            <a:r>
              <a:rPr lang="fr-FR" dirty="0" err="1"/>
              <a:t>example</a:t>
            </a:r>
            <a:r>
              <a:rPr lang="fr-FR" dirty="0"/>
              <a:t>; </a:t>
            </a:r>
            <a:r>
              <a:rPr lang="fr-FR" dirty="0" err="1"/>
              <a:t>either</a:t>
            </a:r>
            <a:r>
              <a:rPr lang="fr-FR" dirty="0"/>
              <a:t> </a:t>
            </a:r>
            <a:r>
              <a:rPr lang="fr-FR" dirty="0" err="1"/>
              <a:t>keep</a:t>
            </a:r>
            <a:r>
              <a:rPr lang="fr-FR" dirty="0"/>
              <a:t> </a:t>
            </a:r>
            <a:r>
              <a:rPr lang="fr-FR" dirty="0" err="1"/>
              <a:t>both</a:t>
            </a:r>
            <a:r>
              <a:rPr lang="fr-FR" dirty="0"/>
              <a:t> </a:t>
            </a:r>
            <a:r>
              <a:rPr lang="fr-FR" dirty="0" err="1"/>
              <a:t>vectors</a:t>
            </a:r>
            <a:r>
              <a:rPr lang="fr-FR" dirty="0"/>
              <a:t> or chose to </a:t>
            </a:r>
            <a:r>
              <a:rPr lang="fr-FR" dirty="0" err="1"/>
              <a:t>leave</a:t>
            </a:r>
            <a:r>
              <a:rPr lang="fr-FR" dirty="0"/>
              <a:t> out the </a:t>
            </a:r>
            <a:r>
              <a:rPr lang="fr-FR" dirty="0" err="1"/>
              <a:t>smaller</a:t>
            </a:r>
            <a:r>
              <a:rPr lang="fr-FR" dirty="0"/>
              <a:t> </a:t>
            </a:r>
            <a:r>
              <a:rPr lang="fr-FR" dirty="0" err="1"/>
              <a:t>less</a:t>
            </a:r>
            <a:r>
              <a:rPr lang="fr-FR" dirty="0"/>
              <a:t> </a:t>
            </a:r>
            <a:r>
              <a:rPr lang="fr-FR" dirty="0" err="1"/>
              <a:t>significant</a:t>
            </a:r>
            <a:r>
              <a:rPr lang="fr-FR" dirty="0"/>
              <a:t> one</a:t>
            </a:r>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108</a:t>
            </a:fld>
            <a:endParaRPr lang="en-US"/>
          </a:p>
        </p:txBody>
      </p:sp>
      <p:graphicFrame>
        <p:nvGraphicFramePr>
          <p:cNvPr id="138243" name="Object 3"/>
          <p:cNvGraphicFramePr>
            <a:graphicFrameLocks noChangeAspect="1"/>
          </p:cNvGraphicFramePr>
          <p:nvPr/>
        </p:nvGraphicFramePr>
        <p:xfrm>
          <a:off x="2752725" y="5562600"/>
          <a:ext cx="3181350" cy="685800"/>
        </p:xfrm>
        <a:graphic>
          <a:graphicData uri="http://schemas.openxmlformats.org/presentationml/2006/ole">
            <mc:AlternateContent xmlns:mc="http://schemas.openxmlformats.org/markup-compatibility/2006">
              <mc:Choice xmlns:v="urn:schemas-microsoft-com:vml" Requires="v">
                <p:oleObj spid="_x0000_s15361" name="Equation" r:id="rId3" imgW="2120760" imgH="457200" progId="">
                  <p:embed/>
                </p:oleObj>
              </mc:Choice>
              <mc:Fallback>
                <p:oleObj name="Equation" r:id="rId3" imgW="2120760" imgH="457200" progId="">
                  <p:embed/>
                  <p:pic>
                    <p:nvPicPr>
                      <p:cNvPr id="1382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5562600"/>
                        <a:ext cx="3181350" cy="685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5" name="Object 5"/>
          <p:cNvGraphicFramePr>
            <a:graphicFrameLocks noChangeAspect="1"/>
          </p:cNvGraphicFramePr>
          <p:nvPr/>
        </p:nvGraphicFramePr>
        <p:xfrm>
          <a:off x="7315200" y="5562600"/>
          <a:ext cx="1638300" cy="685800"/>
        </p:xfrm>
        <a:graphic>
          <a:graphicData uri="http://schemas.openxmlformats.org/presentationml/2006/ole">
            <mc:AlternateContent xmlns:mc="http://schemas.openxmlformats.org/markup-compatibility/2006">
              <mc:Choice xmlns:v="urn:schemas-microsoft-com:vml" Requires="v">
                <p:oleObj spid="_x0000_s15362" name="Equation" r:id="rId5" imgW="1091880" imgH="457200" progId="">
                  <p:embed/>
                </p:oleObj>
              </mc:Choice>
              <mc:Fallback>
                <p:oleObj name="Equation" r:id="rId5" imgW="1091880" imgH="457200" progId="">
                  <p:embed/>
                  <p:pic>
                    <p:nvPicPr>
                      <p:cNvPr id="1382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5562600"/>
                        <a:ext cx="1638300" cy="685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6324600" y="5715000"/>
            <a:ext cx="461986" cy="369332"/>
          </a:xfrm>
          <a:prstGeom prst="rect">
            <a:avLst/>
          </a:prstGeom>
          <a:noFill/>
        </p:spPr>
        <p:txBody>
          <a:bodyPr wrap="none" rtlCol="0">
            <a:spAutoFit/>
          </a:bodyPr>
          <a:lstStyle/>
          <a:p>
            <a:r>
              <a:rPr lang="fr-FR" dirty="0"/>
              <a:t>OR</a:t>
            </a:r>
            <a:endParaRPr lang="en-US" dirty="0"/>
          </a:p>
        </p:txBody>
      </p:sp>
      <p:graphicFrame>
        <p:nvGraphicFramePr>
          <p:cNvPr id="138246" name="Object 6"/>
          <p:cNvGraphicFramePr>
            <a:graphicFrameLocks noChangeAspect="1"/>
          </p:cNvGraphicFramePr>
          <p:nvPr/>
        </p:nvGraphicFramePr>
        <p:xfrm>
          <a:off x="3548064" y="3429000"/>
          <a:ext cx="4587875" cy="533400"/>
        </p:xfrm>
        <a:graphic>
          <a:graphicData uri="http://schemas.openxmlformats.org/presentationml/2006/ole">
            <mc:AlternateContent xmlns:mc="http://schemas.openxmlformats.org/markup-compatibility/2006">
              <mc:Choice xmlns:v="urn:schemas-microsoft-com:vml" Requires="v">
                <p:oleObj spid="_x0000_s15363" name="Equation" r:id="rId7" imgW="2184120" imgH="253800" progId="">
                  <p:embed/>
                </p:oleObj>
              </mc:Choice>
              <mc:Fallback>
                <p:oleObj name="Equation" r:id="rId7" imgW="2184120" imgH="253800" progId="">
                  <p:embed/>
                  <p:pic>
                    <p:nvPicPr>
                      <p:cNvPr id="13824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8064" y="3429000"/>
                        <a:ext cx="4587875" cy="533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Box 12"/>
          <p:cNvSpPr txBox="1"/>
          <p:nvPr/>
        </p:nvSpPr>
        <p:spPr>
          <a:xfrm>
            <a:off x="9807576" y="0"/>
            <a:ext cx="861133" cy="369332"/>
          </a:xfrm>
          <a:prstGeom prst="rect">
            <a:avLst/>
          </a:prstGeom>
          <a:solidFill>
            <a:schemeClr val="bg2">
              <a:lumMod val="75000"/>
            </a:schemeClr>
          </a:solidFill>
        </p:spPr>
        <p:txBody>
          <a:bodyPr wrap="none">
            <a:spAutoFit/>
          </a:bodyPr>
          <a:lstStyle/>
          <a:p>
            <a:r>
              <a:rPr lang="fr-FR" dirty="0" err="1">
                <a:latin typeface="Century Schoolbook" pitchFamily="18" charset="0"/>
              </a:rPr>
              <a:t>Step</a:t>
            </a:r>
            <a:r>
              <a:rPr lang="fr-FR" dirty="0">
                <a:latin typeface="Century Schoolbook" pitchFamily="18" charset="0"/>
              </a:rPr>
              <a:t> 4</a:t>
            </a:r>
            <a:endParaRPr lang="en-US" dirty="0">
              <a:latin typeface="Century Schoolbook"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sp>
        <p:nvSpPr>
          <p:cNvPr id="3" name="Content Placeholder 2"/>
          <p:cNvSpPr>
            <a:spLocks noGrp="1"/>
          </p:cNvSpPr>
          <p:nvPr>
            <p:ph idx="1"/>
          </p:nvPr>
        </p:nvSpPr>
        <p:spPr>
          <a:xfrm>
            <a:off x="1981200" y="2514600"/>
            <a:ext cx="7924800" cy="3959352"/>
          </a:xfrm>
        </p:spPr>
        <p:txBody>
          <a:bodyPr>
            <a:normAutofit/>
          </a:bodyPr>
          <a:lstStyle/>
          <a:p>
            <a:pPr>
              <a:lnSpc>
                <a:spcPct val="150000"/>
              </a:lnSpc>
            </a:pPr>
            <a:r>
              <a:rPr lang="fr-FR" dirty="0" err="1"/>
              <a:t>RowFeatureVector</a:t>
            </a:r>
            <a:r>
              <a:rPr lang="fr-FR" dirty="0"/>
              <a:t> </a:t>
            </a:r>
            <a:r>
              <a:rPr lang="fr-FR" dirty="0" err="1"/>
              <a:t>is</a:t>
            </a:r>
            <a:r>
              <a:rPr lang="fr-FR" dirty="0"/>
              <a:t> </a:t>
            </a:r>
            <a:r>
              <a:rPr lang="fr-FR" dirty="0" err="1"/>
              <a:t>matrix</a:t>
            </a:r>
            <a:r>
              <a:rPr lang="fr-FR" dirty="0"/>
              <a:t> </a:t>
            </a:r>
            <a:r>
              <a:rPr lang="fr-FR" dirty="0" err="1"/>
              <a:t>with</a:t>
            </a:r>
            <a:r>
              <a:rPr lang="fr-FR" dirty="0"/>
              <a:t> </a:t>
            </a:r>
            <a:r>
              <a:rPr lang="fr-FR" dirty="0" err="1"/>
              <a:t>eigenvectors</a:t>
            </a:r>
            <a:r>
              <a:rPr lang="fr-FR" dirty="0"/>
              <a:t> in the </a:t>
            </a:r>
            <a:r>
              <a:rPr lang="fr-FR" dirty="0" err="1"/>
              <a:t>columns</a:t>
            </a:r>
            <a:r>
              <a:rPr lang="fr-FR" dirty="0"/>
              <a:t> </a:t>
            </a:r>
            <a:r>
              <a:rPr lang="fr-FR" dirty="0" err="1"/>
              <a:t>transposed</a:t>
            </a:r>
            <a:r>
              <a:rPr lang="fr-FR" dirty="0"/>
              <a:t> </a:t>
            </a:r>
            <a:r>
              <a:rPr lang="fr-FR" dirty="0" err="1"/>
              <a:t>so</a:t>
            </a:r>
            <a:r>
              <a:rPr lang="fr-FR" dirty="0"/>
              <a:t> </a:t>
            </a:r>
            <a:r>
              <a:rPr lang="fr-FR" dirty="0" err="1"/>
              <a:t>that</a:t>
            </a:r>
            <a:r>
              <a:rPr lang="fr-FR" dirty="0"/>
              <a:t> </a:t>
            </a:r>
            <a:r>
              <a:rPr lang="fr-FR" dirty="0" err="1"/>
              <a:t>eigenvectors</a:t>
            </a:r>
            <a:r>
              <a:rPr lang="fr-FR" dirty="0"/>
              <a:t> are </a:t>
            </a:r>
            <a:r>
              <a:rPr lang="fr-FR" dirty="0" err="1"/>
              <a:t>now</a:t>
            </a:r>
            <a:r>
              <a:rPr lang="fr-FR" dirty="0"/>
              <a:t> in the </a:t>
            </a:r>
            <a:r>
              <a:rPr lang="fr-FR" dirty="0" err="1"/>
              <a:t>rows</a:t>
            </a:r>
            <a:r>
              <a:rPr lang="fr-FR" dirty="0"/>
              <a:t> </a:t>
            </a:r>
            <a:r>
              <a:rPr lang="fr-FR" dirty="0" err="1"/>
              <a:t>with</a:t>
            </a:r>
            <a:r>
              <a:rPr lang="fr-FR" dirty="0"/>
              <a:t> </a:t>
            </a:r>
            <a:r>
              <a:rPr lang="fr-FR" dirty="0" err="1"/>
              <a:t>most</a:t>
            </a:r>
            <a:r>
              <a:rPr lang="fr-FR" dirty="0"/>
              <a:t> </a:t>
            </a:r>
            <a:r>
              <a:rPr lang="fr-FR" dirty="0" err="1"/>
              <a:t>significant</a:t>
            </a:r>
            <a:r>
              <a:rPr lang="fr-FR" dirty="0"/>
              <a:t> </a:t>
            </a:r>
            <a:r>
              <a:rPr lang="fr-FR" dirty="0" err="1"/>
              <a:t>eigenvector</a:t>
            </a:r>
            <a:r>
              <a:rPr lang="fr-FR" dirty="0"/>
              <a:t> </a:t>
            </a:r>
            <a:r>
              <a:rPr lang="fr-FR" dirty="0" err="1"/>
              <a:t>at</a:t>
            </a:r>
            <a:r>
              <a:rPr lang="fr-FR" dirty="0"/>
              <a:t> the top</a:t>
            </a:r>
          </a:p>
          <a:p>
            <a:pPr>
              <a:lnSpc>
                <a:spcPct val="150000"/>
              </a:lnSpc>
            </a:pPr>
            <a:r>
              <a:rPr lang="fr-FR" dirty="0" err="1"/>
              <a:t>RowDataAdjust</a:t>
            </a:r>
            <a:r>
              <a:rPr lang="fr-FR" dirty="0"/>
              <a:t> </a:t>
            </a:r>
            <a:r>
              <a:rPr lang="fr-FR" dirty="0" err="1"/>
              <a:t>is</a:t>
            </a:r>
            <a:r>
              <a:rPr lang="fr-FR" dirty="0"/>
              <a:t> the </a:t>
            </a:r>
            <a:r>
              <a:rPr lang="fr-FR" dirty="0" err="1"/>
              <a:t>mean</a:t>
            </a:r>
            <a:r>
              <a:rPr lang="fr-FR" dirty="0"/>
              <a:t>-</a:t>
            </a:r>
            <a:r>
              <a:rPr lang="fr-FR" dirty="0" err="1"/>
              <a:t>adjusted</a:t>
            </a:r>
            <a:r>
              <a:rPr lang="fr-FR" dirty="0"/>
              <a:t> data </a:t>
            </a:r>
            <a:r>
              <a:rPr lang="fr-FR" dirty="0" err="1"/>
              <a:t>transposed</a:t>
            </a:r>
            <a:endParaRPr lang="fr-FR" dirty="0"/>
          </a:p>
          <a:p>
            <a:pPr>
              <a:lnSpc>
                <a:spcPct val="150000"/>
              </a:lnSpc>
            </a:pPr>
            <a:r>
              <a:rPr lang="fr-FR" dirty="0" err="1"/>
              <a:t>FinalData</a:t>
            </a:r>
            <a:r>
              <a:rPr lang="fr-FR" dirty="0"/>
              <a:t> </a:t>
            </a:r>
            <a:r>
              <a:rPr lang="fr-FR" dirty="0" err="1"/>
              <a:t>is</a:t>
            </a:r>
            <a:r>
              <a:rPr lang="fr-FR" dirty="0"/>
              <a:t> the final data set </a:t>
            </a:r>
            <a:r>
              <a:rPr lang="fr-FR" dirty="0" err="1"/>
              <a:t>with</a:t>
            </a:r>
            <a:r>
              <a:rPr lang="fr-FR" dirty="0"/>
              <a:t> data items in </a:t>
            </a:r>
            <a:r>
              <a:rPr lang="fr-FR" dirty="0" err="1"/>
              <a:t>columns</a:t>
            </a:r>
            <a:r>
              <a:rPr lang="fr-FR" dirty="0"/>
              <a:t> and dimensions </a:t>
            </a:r>
            <a:r>
              <a:rPr lang="fr-FR" dirty="0" err="1"/>
              <a:t>along</a:t>
            </a:r>
            <a:r>
              <a:rPr lang="fr-FR" dirty="0"/>
              <a:t> the </a:t>
            </a:r>
            <a:r>
              <a:rPr lang="fr-FR" dirty="0" err="1"/>
              <a:t>rows</a:t>
            </a:r>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109</a:t>
            </a:fld>
            <a:endParaRPr lang="en-US"/>
          </a:p>
        </p:txBody>
      </p:sp>
      <p:sp>
        <p:nvSpPr>
          <p:cNvPr id="7" name="TextBox 6"/>
          <p:cNvSpPr txBox="1"/>
          <p:nvPr/>
        </p:nvSpPr>
        <p:spPr>
          <a:xfrm>
            <a:off x="2438400" y="1853999"/>
            <a:ext cx="6143990" cy="461665"/>
          </a:xfrm>
          <a:prstGeom prst="rect">
            <a:avLst/>
          </a:prstGeom>
          <a:solidFill>
            <a:schemeClr val="accent1"/>
          </a:solidFill>
        </p:spPr>
        <p:txBody>
          <a:bodyPr wrap="none" rtlCol="0">
            <a:spAutoFit/>
          </a:bodyPr>
          <a:lstStyle/>
          <a:p>
            <a:r>
              <a:rPr lang="fr-FR" sz="2400" dirty="0" err="1"/>
              <a:t>FinalData</a:t>
            </a:r>
            <a:r>
              <a:rPr lang="fr-FR" sz="2400" dirty="0"/>
              <a:t> = </a:t>
            </a:r>
            <a:r>
              <a:rPr lang="fr-FR" sz="2400" dirty="0" err="1"/>
              <a:t>RowFeatureVector</a:t>
            </a:r>
            <a:r>
              <a:rPr lang="fr-FR" sz="2400" dirty="0"/>
              <a:t> x </a:t>
            </a:r>
            <a:r>
              <a:rPr lang="fr-FR" sz="2400" dirty="0" err="1"/>
              <a:t>RowDataAdjust</a:t>
            </a:r>
            <a:endParaRPr lang="en-US" sz="2400" dirty="0"/>
          </a:p>
        </p:txBody>
      </p:sp>
      <p:sp>
        <p:nvSpPr>
          <p:cNvPr id="8" name="TextBox 7"/>
          <p:cNvSpPr txBox="1"/>
          <p:nvPr/>
        </p:nvSpPr>
        <p:spPr>
          <a:xfrm>
            <a:off x="9807576" y="0"/>
            <a:ext cx="861133" cy="369332"/>
          </a:xfrm>
          <a:prstGeom prst="rect">
            <a:avLst/>
          </a:prstGeom>
          <a:solidFill>
            <a:schemeClr val="bg2">
              <a:lumMod val="75000"/>
            </a:schemeClr>
          </a:solidFill>
        </p:spPr>
        <p:txBody>
          <a:bodyPr wrap="none">
            <a:spAutoFit/>
          </a:bodyPr>
          <a:lstStyle/>
          <a:p>
            <a:r>
              <a:rPr lang="fr-FR" dirty="0" err="1">
                <a:latin typeface="Century Schoolbook" pitchFamily="18" charset="0"/>
              </a:rPr>
              <a:t>Step</a:t>
            </a:r>
            <a:r>
              <a:rPr lang="fr-FR" dirty="0">
                <a:latin typeface="Century Schoolbook" pitchFamily="18" charset="0"/>
              </a:rPr>
              <a:t> 5</a:t>
            </a:r>
            <a:endParaRPr lang="en-US" dirty="0">
              <a:latin typeface="Century Schoolbook"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Feature extraction</a:t>
            </a:r>
          </a:p>
        </p:txBody>
      </p:sp>
      <p:sp>
        <p:nvSpPr>
          <p:cNvPr id="410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BB3944A2-3325-409E-96CF-4D0F09FD768C}" type="slidenum">
              <a:rPr lang="en-US"/>
              <a:pPr fontAlgn="base">
                <a:spcBef>
                  <a:spcPct val="0"/>
                </a:spcBef>
                <a:spcAft>
                  <a:spcPct val="0"/>
                </a:spcAft>
              </a:pPr>
              <a:t>11</a:t>
            </a:fld>
            <a:endParaRPr lang="en-US"/>
          </a:p>
        </p:txBody>
      </p:sp>
      <p:graphicFrame>
        <p:nvGraphicFramePr>
          <p:cNvPr id="4098" name="Object 4"/>
          <p:cNvGraphicFramePr>
            <a:graphicFrameLocks noChangeAspect="1"/>
          </p:cNvGraphicFramePr>
          <p:nvPr/>
        </p:nvGraphicFramePr>
        <p:xfrm>
          <a:off x="6046788" y="4495800"/>
          <a:ext cx="2716212" cy="1112838"/>
        </p:xfrm>
        <a:graphic>
          <a:graphicData uri="http://schemas.openxmlformats.org/presentationml/2006/ole">
            <mc:AlternateContent xmlns:mc="http://schemas.openxmlformats.org/markup-compatibility/2006">
              <mc:Choice xmlns:v="urn:schemas-microsoft-com:vml" Requires="v">
                <p:oleObj spid="_x0000_s3073" name="Equation" r:id="rId3" imgW="1371600" imgH="558720" progId="Equation.3">
                  <p:embed/>
                </p:oleObj>
              </mc:Choice>
              <mc:Fallback>
                <p:oleObj name="Equation" r:id="rId3" imgW="1371600" imgH="55872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6788" y="4495800"/>
                        <a:ext cx="2716212" cy="1112838"/>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4103" name="Line 5"/>
          <p:cNvSpPr>
            <a:spLocks noChangeShapeType="1"/>
          </p:cNvSpPr>
          <p:nvPr/>
        </p:nvSpPr>
        <p:spPr bwMode="auto">
          <a:xfrm>
            <a:off x="3429000" y="2514600"/>
            <a:ext cx="0" cy="1524000"/>
          </a:xfrm>
          <a:prstGeom prst="line">
            <a:avLst/>
          </a:prstGeom>
          <a:noFill/>
          <a:ln w="12700" cap="sq">
            <a:solidFill>
              <a:schemeClr val="tx1"/>
            </a:solidFill>
            <a:round/>
            <a:headEnd type="arrow" w="med" len="med"/>
            <a:tailEnd/>
          </a:ln>
        </p:spPr>
        <p:txBody>
          <a:bodyPr/>
          <a:lstStyle/>
          <a:p>
            <a:endParaRPr lang="en-US"/>
          </a:p>
        </p:txBody>
      </p:sp>
      <p:sp>
        <p:nvSpPr>
          <p:cNvPr id="4104" name="Line 6"/>
          <p:cNvSpPr>
            <a:spLocks noChangeShapeType="1"/>
          </p:cNvSpPr>
          <p:nvPr/>
        </p:nvSpPr>
        <p:spPr bwMode="auto">
          <a:xfrm>
            <a:off x="2133600" y="3429000"/>
            <a:ext cx="2819400" cy="0"/>
          </a:xfrm>
          <a:prstGeom prst="line">
            <a:avLst/>
          </a:prstGeom>
          <a:noFill/>
          <a:ln w="12700" cap="sq">
            <a:solidFill>
              <a:schemeClr val="tx1"/>
            </a:solidFill>
            <a:round/>
            <a:headEnd type="none" w="sm" len="sm"/>
            <a:tailEnd type="triangle" w="sm" len="sm"/>
          </a:ln>
        </p:spPr>
        <p:txBody>
          <a:bodyPr/>
          <a:lstStyle/>
          <a:p>
            <a:endParaRPr lang="en-US"/>
          </a:p>
        </p:txBody>
      </p:sp>
      <p:sp>
        <p:nvSpPr>
          <p:cNvPr id="4105" name="Rectangle 7"/>
          <p:cNvSpPr>
            <a:spLocks noChangeArrowheads="1"/>
          </p:cNvSpPr>
          <p:nvPr/>
        </p:nvSpPr>
        <p:spPr bwMode="auto">
          <a:xfrm>
            <a:off x="3886200" y="25146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06" name="Rectangle 8"/>
          <p:cNvSpPr>
            <a:spLocks noChangeArrowheads="1"/>
          </p:cNvSpPr>
          <p:nvPr/>
        </p:nvSpPr>
        <p:spPr bwMode="auto">
          <a:xfrm>
            <a:off x="3886200" y="28194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07" name="Rectangle 9"/>
          <p:cNvSpPr>
            <a:spLocks noChangeArrowheads="1"/>
          </p:cNvSpPr>
          <p:nvPr/>
        </p:nvSpPr>
        <p:spPr bwMode="auto">
          <a:xfrm>
            <a:off x="3581400" y="25908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08" name="Rectangle 10"/>
          <p:cNvSpPr>
            <a:spLocks noChangeArrowheads="1"/>
          </p:cNvSpPr>
          <p:nvPr/>
        </p:nvSpPr>
        <p:spPr bwMode="auto">
          <a:xfrm>
            <a:off x="4038600" y="3048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09" name="Rectangle 11"/>
          <p:cNvSpPr>
            <a:spLocks noChangeArrowheads="1"/>
          </p:cNvSpPr>
          <p:nvPr/>
        </p:nvSpPr>
        <p:spPr bwMode="auto">
          <a:xfrm>
            <a:off x="4495800" y="28194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10" name="Rectangle 12"/>
          <p:cNvSpPr>
            <a:spLocks noChangeArrowheads="1"/>
          </p:cNvSpPr>
          <p:nvPr/>
        </p:nvSpPr>
        <p:spPr bwMode="auto">
          <a:xfrm>
            <a:off x="4495800" y="2286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11" name="Rectangle 13"/>
          <p:cNvSpPr>
            <a:spLocks noChangeArrowheads="1"/>
          </p:cNvSpPr>
          <p:nvPr/>
        </p:nvSpPr>
        <p:spPr bwMode="auto">
          <a:xfrm>
            <a:off x="4419600" y="3048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12" name="Oval 14"/>
          <p:cNvSpPr>
            <a:spLocks noChangeArrowheads="1"/>
          </p:cNvSpPr>
          <p:nvPr/>
        </p:nvSpPr>
        <p:spPr bwMode="auto">
          <a:xfrm>
            <a:off x="3124200" y="35052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13" name="Oval 15"/>
          <p:cNvSpPr>
            <a:spLocks noChangeArrowheads="1"/>
          </p:cNvSpPr>
          <p:nvPr/>
        </p:nvSpPr>
        <p:spPr bwMode="auto">
          <a:xfrm>
            <a:off x="2286000" y="3657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14" name="Oval 16"/>
          <p:cNvSpPr>
            <a:spLocks noChangeArrowheads="1"/>
          </p:cNvSpPr>
          <p:nvPr/>
        </p:nvSpPr>
        <p:spPr bwMode="auto">
          <a:xfrm>
            <a:off x="3429000" y="35052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15" name="Oval 17"/>
          <p:cNvSpPr>
            <a:spLocks noChangeArrowheads="1"/>
          </p:cNvSpPr>
          <p:nvPr/>
        </p:nvSpPr>
        <p:spPr bwMode="auto">
          <a:xfrm>
            <a:off x="2743200" y="2895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16" name="Oval 18"/>
          <p:cNvSpPr>
            <a:spLocks noChangeArrowheads="1"/>
          </p:cNvSpPr>
          <p:nvPr/>
        </p:nvSpPr>
        <p:spPr bwMode="auto">
          <a:xfrm>
            <a:off x="2133600" y="41910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17" name="Oval 19"/>
          <p:cNvSpPr>
            <a:spLocks noChangeArrowheads="1"/>
          </p:cNvSpPr>
          <p:nvPr/>
        </p:nvSpPr>
        <p:spPr bwMode="auto">
          <a:xfrm>
            <a:off x="3276600" y="31242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18" name="Oval 20"/>
          <p:cNvSpPr>
            <a:spLocks noChangeArrowheads="1"/>
          </p:cNvSpPr>
          <p:nvPr/>
        </p:nvSpPr>
        <p:spPr bwMode="auto">
          <a:xfrm>
            <a:off x="2667000" y="39624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19" name="AutoShape 21"/>
          <p:cNvSpPr>
            <a:spLocks noChangeArrowheads="1"/>
          </p:cNvSpPr>
          <p:nvPr/>
        </p:nvSpPr>
        <p:spPr bwMode="auto">
          <a:xfrm>
            <a:off x="5486400" y="2667000"/>
            <a:ext cx="533400" cy="914400"/>
          </a:xfrm>
          <a:prstGeom prst="rightArrow">
            <a:avLst>
              <a:gd name="adj1" fmla="val 50000"/>
              <a:gd name="adj2" fmla="val 25000"/>
            </a:avLst>
          </a:prstGeom>
          <a:solidFill>
            <a:srgbClr val="66FF33"/>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20" name="Rectangle 22"/>
          <p:cNvSpPr>
            <a:spLocks noChangeArrowheads="1"/>
          </p:cNvSpPr>
          <p:nvPr/>
        </p:nvSpPr>
        <p:spPr bwMode="auto">
          <a:xfrm>
            <a:off x="7924800" y="22860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21" name="Rectangle 23"/>
          <p:cNvSpPr>
            <a:spLocks noChangeArrowheads="1"/>
          </p:cNvSpPr>
          <p:nvPr/>
        </p:nvSpPr>
        <p:spPr bwMode="auto">
          <a:xfrm>
            <a:off x="7924800" y="25908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22" name="Rectangle 24"/>
          <p:cNvSpPr>
            <a:spLocks noChangeArrowheads="1"/>
          </p:cNvSpPr>
          <p:nvPr/>
        </p:nvSpPr>
        <p:spPr bwMode="auto">
          <a:xfrm>
            <a:off x="7620000" y="23622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23" name="Rectangle 25"/>
          <p:cNvSpPr>
            <a:spLocks noChangeArrowheads="1"/>
          </p:cNvSpPr>
          <p:nvPr/>
        </p:nvSpPr>
        <p:spPr bwMode="auto">
          <a:xfrm>
            <a:off x="8077200" y="28194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24" name="Rectangle 26"/>
          <p:cNvSpPr>
            <a:spLocks noChangeArrowheads="1"/>
          </p:cNvSpPr>
          <p:nvPr/>
        </p:nvSpPr>
        <p:spPr bwMode="auto">
          <a:xfrm>
            <a:off x="8534400" y="25908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25" name="Rectangle 27"/>
          <p:cNvSpPr>
            <a:spLocks noChangeArrowheads="1"/>
          </p:cNvSpPr>
          <p:nvPr/>
        </p:nvSpPr>
        <p:spPr bwMode="auto">
          <a:xfrm>
            <a:off x="8534400" y="20574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26" name="Rectangle 28"/>
          <p:cNvSpPr>
            <a:spLocks noChangeArrowheads="1"/>
          </p:cNvSpPr>
          <p:nvPr/>
        </p:nvSpPr>
        <p:spPr bwMode="auto">
          <a:xfrm>
            <a:off x="8458200" y="2819400"/>
            <a:ext cx="1524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latin typeface="Century Schoolbook" pitchFamily="18" charset="0"/>
            </a:endParaRPr>
          </a:p>
        </p:txBody>
      </p:sp>
      <p:sp>
        <p:nvSpPr>
          <p:cNvPr id="4127" name="Oval 29"/>
          <p:cNvSpPr>
            <a:spLocks noChangeArrowheads="1"/>
          </p:cNvSpPr>
          <p:nvPr/>
        </p:nvSpPr>
        <p:spPr bwMode="auto">
          <a:xfrm>
            <a:off x="7162800" y="3276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28" name="Oval 30"/>
          <p:cNvSpPr>
            <a:spLocks noChangeArrowheads="1"/>
          </p:cNvSpPr>
          <p:nvPr/>
        </p:nvSpPr>
        <p:spPr bwMode="auto">
          <a:xfrm>
            <a:off x="6324600" y="34290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29" name="Oval 31"/>
          <p:cNvSpPr>
            <a:spLocks noChangeArrowheads="1"/>
          </p:cNvSpPr>
          <p:nvPr/>
        </p:nvSpPr>
        <p:spPr bwMode="auto">
          <a:xfrm>
            <a:off x="7467600" y="3276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30" name="Oval 32"/>
          <p:cNvSpPr>
            <a:spLocks noChangeArrowheads="1"/>
          </p:cNvSpPr>
          <p:nvPr/>
        </p:nvSpPr>
        <p:spPr bwMode="auto">
          <a:xfrm>
            <a:off x="6781800" y="2895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31" name="Oval 33"/>
          <p:cNvSpPr>
            <a:spLocks noChangeArrowheads="1"/>
          </p:cNvSpPr>
          <p:nvPr/>
        </p:nvSpPr>
        <p:spPr bwMode="auto">
          <a:xfrm>
            <a:off x="6172200" y="39624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32" name="Oval 34"/>
          <p:cNvSpPr>
            <a:spLocks noChangeArrowheads="1"/>
          </p:cNvSpPr>
          <p:nvPr/>
        </p:nvSpPr>
        <p:spPr bwMode="auto">
          <a:xfrm>
            <a:off x="7315200" y="28956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33" name="Oval 35"/>
          <p:cNvSpPr>
            <a:spLocks noChangeArrowheads="1"/>
          </p:cNvSpPr>
          <p:nvPr/>
        </p:nvSpPr>
        <p:spPr bwMode="auto">
          <a:xfrm>
            <a:off x="6705600" y="3733800"/>
            <a:ext cx="304800" cy="228600"/>
          </a:xfrm>
          <a:prstGeom prst="ellipse">
            <a:avLst/>
          </a:prstGeom>
          <a:solidFill>
            <a:srgbClr val="FF0066"/>
          </a:solidFill>
          <a:ln w="12700" cap="sq">
            <a:solidFill>
              <a:schemeClr val="tx1"/>
            </a:solidFill>
            <a:round/>
            <a:headEnd type="none" w="sm" len="sm"/>
            <a:tailEnd type="none" w="sm" len="sm"/>
          </a:ln>
        </p:spPr>
        <p:txBody>
          <a:bodyPr wrap="none" anchor="ctr"/>
          <a:lstStyle/>
          <a:p>
            <a:endParaRPr lang="en-US">
              <a:latin typeface="Century Schoolbook" pitchFamily="18" charset="0"/>
            </a:endParaRPr>
          </a:p>
        </p:txBody>
      </p:sp>
      <p:sp>
        <p:nvSpPr>
          <p:cNvPr id="4134" name="Line 36"/>
          <p:cNvSpPr>
            <a:spLocks noChangeShapeType="1"/>
          </p:cNvSpPr>
          <p:nvPr/>
        </p:nvSpPr>
        <p:spPr bwMode="auto">
          <a:xfrm flipH="1">
            <a:off x="5410200" y="1676400"/>
            <a:ext cx="4038600" cy="3048000"/>
          </a:xfrm>
          <a:prstGeom prst="line">
            <a:avLst/>
          </a:prstGeom>
          <a:noFill/>
          <a:ln w="38100" cap="sq">
            <a:solidFill>
              <a:srgbClr val="66FF33"/>
            </a:solidFill>
            <a:round/>
            <a:headEnd type="arrow" w="med" len="med"/>
            <a:tailEnd type="none" w="sm" len="sm"/>
          </a:ln>
        </p:spPr>
        <p:txBody>
          <a:bodyPr/>
          <a:lstStyle/>
          <a:p>
            <a:endParaRPr lang="en-US"/>
          </a:p>
        </p:txBody>
      </p:sp>
      <p:sp>
        <p:nvSpPr>
          <p:cNvPr id="4135" name="Rectangle 39"/>
          <p:cNvSpPr>
            <a:spLocks noChangeArrowheads="1"/>
          </p:cNvSpPr>
          <p:nvPr/>
        </p:nvSpPr>
        <p:spPr bwMode="auto">
          <a:xfrm>
            <a:off x="2743200" y="5715001"/>
            <a:ext cx="6096000" cy="830263"/>
          </a:xfrm>
          <a:prstGeom prst="rect">
            <a:avLst/>
          </a:prstGeom>
          <a:solidFill>
            <a:srgbClr val="FFFFCC"/>
          </a:solidFill>
          <a:ln w="9525">
            <a:noFill/>
            <a:miter lim="800000"/>
            <a:headEnd/>
            <a:tailEnd/>
          </a:ln>
        </p:spPr>
        <p:txBody>
          <a:bodyPr>
            <a:spAutoFit/>
          </a:bodyPr>
          <a:lstStyle/>
          <a:p>
            <a:pPr algn="ctr"/>
            <a:r>
              <a:rPr lang="en-US" sz="2400">
                <a:latin typeface="Century Schoolbook" pitchFamily="18" charset="0"/>
              </a:rPr>
              <a:t>Mapping of the original high-dimensional data onto a lower-dimensional space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110</a:t>
            </a:fld>
            <a:endParaRPr lang="en-US"/>
          </a:p>
        </p:txBody>
      </p:sp>
      <p:sp>
        <p:nvSpPr>
          <p:cNvPr id="7" name="TextBox 6"/>
          <p:cNvSpPr txBox="1"/>
          <p:nvPr/>
        </p:nvSpPr>
        <p:spPr>
          <a:xfrm>
            <a:off x="9807576" y="0"/>
            <a:ext cx="861133" cy="369332"/>
          </a:xfrm>
          <a:prstGeom prst="rect">
            <a:avLst/>
          </a:prstGeom>
          <a:solidFill>
            <a:schemeClr val="bg2">
              <a:lumMod val="75000"/>
            </a:schemeClr>
          </a:solidFill>
        </p:spPr>
        <p:txBody>
          <a:bodyPr wrap="none">
            <a:spAutoFit/>
          </a:bodyPr>
          <a:lstStyle/>
          <a:p>
            <a:r>
              <a:rPr lang="fr-FR" dirty="0" err="1">
                <a:latin typeface="Century Schoolbook" pitchFamily="18" charset="0"/>
              </a:rPr>
              <a:t>Step</a:t>
            </a:r>
            <a:r>
              <a:rPr lang="fr-FR" dirty="0">
                <a:latin typeface="Century Schoolbook" pitchFamily="18" charset="0"/>
              </a:rPr>
              <a:t> 5</a:t>
            </a:r>
            <a:endParaRPr lang="en-US" dirty="0">
              <a:latin typeface="Century Schoolbook" pitchFamily="18" charset="0"/>
            </a:endParaRPr>
          </a:p>
        </p:txBody>
      </p:sp>
      <p:pic>
        <p:nvPicPr>
          <p:cNvPr id="140290" name="Picture 2"/>
          <p:cNvPicPr>
            <a:picLocks noChangeAspect="1" noChangeArrowheads="1"/>
          </p:cNvPicPr>
          <p:nvPr/>
        </p:nvPicPr>
        <p:blipFill>
          <a:blip r:embed="rId2" cstate="print"/>
          <a:srcRect/>
          <a:stretch>
            <a:fillRect/>
          </a:stretch>
        </p:blipFill>
        <p:spPr bwMode="auto">
          <a:xfrm>
            <a:off x="2694252" y="1752601"/>
            <a:ext cx="5611548" cy="4319587"/>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111</a:t>
            </a:fld>
            <a:endParaRPr lang="en-US"/>
          </a:p>
        </p:txBody>
      </p:sp>
      <p:pic>
        <p:nvPicPr>
          <p:cNvPr id="139266" name="Picture 6"/>
          <p:cNvPicPr>
            <a:picLocks noChangeAspect="1"/>
          </p:cNvPicPr>
          <p:nvPr/>
        </p:nvPicPr>
        <p:blipFill>
          <a:blip r:embed="rId2" cstate="print"/>
          <a:srcRect/>
          <a:stretch>
            <a:fillRect/>
          </a:stretch>
        </p:blipFill>
        <p:spPr bwMode="auto">
          <a:xfrm>
            <a:off x="1905001" y="1981201"/>
            <a:ext cx="3344863" cy="3370263"/>
          </a:xfrm>
          <a:prstGeom prst="rect">
            <a:avLst/>
          </a:prstGeom>
          <a:noFill/>
          <a:ln w="9525">
            <a:noFill/>
            <a:miter lim="800000"/>
            <a:headEnd/>
            <a:tailEnd/>
          </a:ln>
        </p:spPr>
      </p:pic>
      <p:pic>
        <p:nvPicPr>
          <p:cNvPr id="139267" name="Picture 7"/>
          <p:cNvPicPr>
            <a:picLocks noChangeAspect="1"/>
          </p:cNvPicPr>
          <p:nvPr/>
        </p:nvPicPr>
        <p:blipFill>
          <a:blip r:embed="rId3" cstate="print"/>
          <a:srcRect/>
          <a:stretch>
            <a:fillRect/>
          </a:stretch>
        </p:blipFill>
        <p:spPr bwMode="auto">
          <a:xfrm>
            <a:off x="6408738" y="1981201"/>
            <a:ext cx="3344862" cy="3325813"/>
          </a:xfrm>
          <a:prstGeom prst="rect">
            <a:avLst/>
          </a:prstGeom>
          <a:noFill/>
          <a:ln w="9525">
            <a:noFill/>
            <a:miter lim="800000"/>
            <a:headEnd/>
            <a:tailEnd/>
          </a:ln>
        </p:spPr>
      </p:pic>
      <p:sp>
        <p:nvSpPr>
          <p:cNvPr id="139268" name="Right Arrow 8"/>
          <p:cNvSpPr>
            <a:spLocks noChangeArrowheads="1"/>
          </p:cNvSpPr>
          <p:nvPr/>
        </p:nvSpPr>
        <p:spPr bwMode="auto">
          <a:xfrm>
            <a:off x="5413375" y="3352800"/>
            <a:ext cx="838200" cy="381000"/>
          </a:xfrm>
          <a:prstGeom prst="rightArrow">
            <a:avLst>
              <a:gd name="adj1" fmla="val 50000"/>
              <a:gd name="adj2" fmla="val 49999"/>
            </a:avLst>
          </a:prstGeom>
          <a:solidFill>
            <a:schemeClr val="accent1"/>
          </a:solidFill>
          <a:ln w="9525">
            <a:solidFill>
              <a:schemeClr val="tx1"/>
            </a:solidFill>
            <a:round/>
            <a:headEnd/>
            <a:tailEnd/>
          </a:ln>
        </p:spPr>
        <p:txBody>
          <a:bodyPr vert="horz" wrap="none" lIns="91440" tIns="45720" rIns="91440" bIns="45720" numCol="1" anchor="t" anchorCtr="0" compatLnSpc="1">
            <a:prstTxWarp prst="textNoShape">
              <a:avLst/>
            </a:prstTxWarp>
          </a:bodyPr>
          <a:lstStyle/>
          <a:p>
            <a:pPr fontAlgn="base">
              <a:spcBef>
                <a:spcPct val="0"/>
              </a:spcBef>
              <a:spcAft>
                <a:spcPct val="0"/>
              </a:spcAft>
            </a:pPr>
            <a:endParaRPr lang="en-US">
              <a:latin typeface="Arial" pitchFamily="34" charset="0"/>
              <a:cs typeface="Arial" pitchFamily="34" charset="0"/>
            </a:endParaRPr>
          </a:p>
        </p:txBody>
      </p:sp>
      <p:sp>
        <p:nvSpPr>
          <p:cNvPr id="10" name="TextBox 9"/>
          <p:cNvSpPr txBox="1"/>
          <p:nvPr/>
        </p:nvSpPr>
        <p:spPr>
          <a:xfrm>
            <a:off x="9807576" y="0"/>
            <a:ext cx="861133" cy="369332"/>
          </a:xfrm>
          <a:prstGeom prst="rect">
            <a:avLst/>
          </a:prstGeom>
          <a:solidFill>
            <a:schemeClr val="bg2">
              <a:lumMod val="75000"/>
            </a:schemeClr>
          </a:solidFill>
        </p:spPr>
        <p:txBody>
          <a:bodyPr wrap="none">
            <a:spAutoFit/>
          </a:bodyPr>
          <a:lstStyle/>
          <a:p>
            <a:r>
              <a:rPr lang="fr-FR" dirty="0" err="1">
                <a:latin typeface="Century Schoolbook" pitchFamily="18" charset="0"/>
              </a:rPr>
              <a:t>Step</a:t>
            </a:r>
            <a:r>
              <a:rPr lang="fr-FR" dirty="0">
                <a:latin typeface="Century Schoolbook" pitchFamily="18" charset="0"/>
              </a:rPr>
              <a:t> 5</a:t>
            </a:r>
            <a:endParaRPr lang="en-US" dirty="0">
              <a:latin typeface="Century Schoolbook"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112</a:t>
            </a:fld>
            <a:endParaRPr lang="en-US"/>
          </a:p>
        </p:txBody>
      </p:sp>
      <p:pic>
        <p:nvPicPr>
          <p:cNvPr id="141314" name="Picture 2"/>
          <p:cNvPicPr>
            <a:picLocks noChangeAspect="1" noChangeArrowheads="1"/>
          </p:cNvPicPr>
          <p:nvPr/>
        </p:nvPicPr>
        <p:blipFill>
          <a:blip r:embed="rId2" cstate="print"/>
          <a:srcRect/>
          <a:stretch>
            <a:fillRect/>
          </a:stretch>
        </p:blipFill>
        <p:spPr bwMode="auto">
          <a:xfrm>
            <a:off x="3890454" y="2005014"/>
            <a:ext cx="3958147" cy="3709987"/>
          </a:xfrm>
          <a:prstGeom prst="rect">
            <a:avLst/>
          </a:prstGeom>
          <a:noFill/>
          <a:ln w="9525">
            <a:noFill/>
            <a:miter lim="800000"/>
            <a:headEnd/>
            <a:tailEnd/>
          </a:ln>
        </p:spPr>
      </p:pic>
      <p:sp>
        <p:nvSpPr>
          <p:cNvPr id="8" name="TextBox 7"/>
          <p:cNvSpPr txBox="1"/>
          <p:nvPr/>
        </p:nvSpPr>
        <p:spPr>
          <a:xfrm>
            <a:off x="9807576" y="0"/>
            <a:ext cx="861133" cy="369332"/>
          </a:xfrm>
          <a:prstGeom prst="rect">
            <a:avLst/>
          </a:prstGeom>
          <a:solidFill>
            <a:schemeClr val="bg2">
              <a:lumMod val="75000"/>
            </a:schemeClr>
          </a:solidFill>
        </p:spPr>
        <p:txBody>
          <a:bodyPr wrap="none">
            <a:spAutoFit/>
          </a:bodyPr>
          <a:lstStyle/>
          <a:p>
            <a:r>
              <a:rPr lang="fr-FR" dirty="0" err="1">
                <a:latin typeface="Century Schoolbook" pitchFamily="18" charset="0"/>
              </a:rPr>
              <a:t>Step</a:t>
            </a:r>
            <a:r>
              <a:rPr lang="fr-FR" dirty="0">
                <a:latin typeface="Century Schoolbook" pitchFamily="18" charset="0"/>
              </a:rPr>
              <a:t> 5</a:t>
            </a:r>
            <a:endParaRPr lang="en-US" dirty="0">
              <a:latin typeface="Century Schoolbook"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sp>
        <p:nvSpPr>
          <p:cNvPr id="3" name="Content Placeholder 2"/>
          <p:cNvSpPr>
            <a:spLocks noGrp="1"/>
          </p:cNvSpPr>
          <p:nvPr>
            <p:ph idx="1"/>
          </p:nvPr>
        </p:nvSpPr>
        <p:spPr/>
        <p:txBody>
          <a:bodyPr/>
          <a:lstStyle/>
          <a:p>
            <a:r>
              <a:rPr lang="fr-FR" dirty="0" err="1"/>
              <a:t>Getting</a:t>
            </a:r>
            <a:r>
              <a:rPr lang="fr-FR" dirty="0"/>
              <a:t> back original data</a:t>
            </a:r>
          </a:p>
          <a:p>
            <a:pPr lvl="1"/>
            <a:r>
              <a:rPr lang="fr-FR" dirty="0" err="1"/>
              <a:t>We</a:t>
            </a:r>
            <a:r>
              <a:rPr lang="fr-FR" dirty="0"/>
              <a:t> </a:t>
            </a:r>
            <a:r>
              <a:rPr lang="fr-FR" dirty="0" err="1"/>
              <a:t>used</a:t>
            </a:r>
            <a:r>
              <a:rPr lang="fr-FR" dirty="0"/>
              <a:t> the </a:t>
            </a:r>
            <a:r>
              <a:rPr lang="fr-FR" dirty="0" err="1"/>
              <a:t>transofrmation</a:t>
            </a:r>
            <a:endParaRPr lang="fr-FR" dirty="0"/>
          </a:p>
          <a:p>
            <a:pPr lvl="1"/>
            <a:endParaRPr lang="fr-FR" dirty="0"/>
          </a:p>
          <a:p>
            <a:pPr lvl="1"/>
            <a:endParaRPr lang="fr-FR" dirty="0"/>
          </a:p>
          <a:p>
            <a:pPr lvl="1"/>
            <a:r>
              <a:rPr lang="fr-FR" dirty="0"/>
              <a:t>This </a:t>
            </a:r>
            <a:r>
              <a:rPr lang="fr-FR" dirty="0" err="1"/>
              <a:t>gives</a:t>
            </a:r>
            <a:endParaRPr lang="fr-FR" dirty="0"/>
          </a:p>
          <a:p>
            <a:pPr lvl="1"/>
            <a:endParaRPr lang="fr-FR" dirty="0"/>
          </a:p>
          <a:p>
            <a:pPr lvl="1"/>
            <a:endParaRPr lang="fr-FR" dirty="0"/>
          </a:p>
          <a:p>
            <a:pPr lvl="1"/>
            <a:r>
              <a:rPr lang="fr-FR" dirty="0"/>
              <a:t>In </a:t>
            </a:r>
            <a:r>
              <a:rPr lang="fr-FR" dirty="0" err="1"/>
              <a:t>our</a:t>
            </a:r>
            <a:r>
              <a:rPr lang="fr-FR" dirty="0"/>
              <a:t> case, inverse of </a:t>
            </a:r>
            <a:r>
              <a:rPr lang="fr-FR" dirty="0" err="1"/>
              <a:t>feature</a:t>
            </a:r>
            <a:r>
              <a:rPr lang="fr-FR" dirty="0"/>
              <a:t> </a:t>
            </a:r>
            <a:r>
              <a:rPr lang="fr-FR" dirty="0" err="1"/>
              <a:t>vector</a:t>
            </a:r>
            <a:r>
              <a:rPr lang="fr-FR" dirty="0"/>
              <a:t> </a:t>
            </a:r>
            <a:r>
              <a:rPr lang="fr-FR" dirty="0" err="1"/>
              <a:t>is</a:t>
            </a:r>
            <a:r>
              <a:rPr lang="fr-FR" dirty="0"/>
              <a:t> </a:t>
            </a:r>
            <a:r>
              <a:rPr lang="fr-FR" dirty="0" err="1"/>
              <a:t>equal</a:t>
            </a:r>
            <a:r>
              <a:rPr lang="fr-FR" dirty="0"/>
              <a:t> to </a:t>
            </a:r>
            <a:r>
              <a:rPr lang="fr-FR" dirty="0" err="1"/>
              <a:t>its</a:t>
            </a:r>
            <a:r>
              <a:rPr lang="fr-FR" dirty="0"/>
              <a:t> transpose</a:t>
            </a:r>
          </a:p>
          <a:p>
            <a:pPr lvl="1"/>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113</a:t>
            </a:fld>
            <a:endParaRPr lang="en-US"/>
          </a:p>
        </p:txBody>
      </p:sp>
      <p:sp>
        <p:nvSpPr>
          <p:cNvPr id="7" name="TextBox 6"/>
          <p:cNvSpPr txBox="1"/>
          <p:nvPr/>
        </p:nvSpPr>
        <p:spPr>
          <a:xfrm>
            <a:off x="2667000" y="2590801"/>
            <a:ext cx="6143990" cy="461665"/>
          </a:xfrm>
          <a:prstGeom prst="rect">
            <a:avLst/>
          </a:prstGeom>
          <a:solidFill>
            <a:schemeClr val="accent1"/>
          </a:solidFill>
        </p:spPr>
        <p:txBody>
          <a:bodyPr wrap="none" rtlCol="0">
            <a:spAutoFit/>
          </a:bodyPr>
          <a:lstStyle/>
          <a:p>
            <a:r>
              <a:rPr lang="fr-FR" sz="2400" dirty="0" err="1"/>
              <a:t>FinalData</a:t>
            </a:r>
            <a:r>
              <a:rPr lang="fr-FR" sz="2400" dirty="0"/>
              <a:t> = </a:t>
            </a:r>
            <a:r>
              <a:rPr lang="fr-FR" sz="2400" dirty="0" err="1"/>
              <a:t>RowFeatureVector</a:t>
            </a:r>
            <a:r>
              <a:rPr lang="fr-FR" sz="2400" dirty="0"/>
              <a:t> x </a:t>
            </a:r>
            <a:r>
              <a:rPr lang="fr-FR" sz="2400" dirty="0" err="1"/>
              <a:t>RowDataAdjust</a:t>
            </a:r>
            <a:endParaRPr lang="en-US" sz="2400" dirty="0"/>
          </a:p>
        </p:txBody>
      </p:sp>
      <p:sp>
        <p:nvSpPr>
          <p:cNvPr id="8" name="TextBox 7"/>
          <p:cNvSpPr txBox="1"/>
          <p:nvPr/>
        </p:nvSpPr>
        <p:spPr>
          <a:xfrm>
            <a:off x="2514600" y="3653136"/>
            <a:ext cx="7086600" cy="461665"/>
          </a:xfrm>
          <a:prstGeom prst="rect">
            <a:avLst/>
          </a:prstGeom>
          <a:solidFill>
            <a:schemeClr val="accent1"/>
          </a:solidFill>
        </p:spPr>
        <p:txBody>
          <a:bodyPr wrap="square" rtlCol="0">
            <a:spAutoFit/>
          </a:bodyPr>
          <a:lstStyle/>
          <a:p>
            <a:r>
              <a:rPr lang="fr-FR" sz="2400" dirty="0" err="1"/>
              <a:t>RowDataAdjust</a:t>
            </a:r>
            <a:r>
              <a:rPr lang="fr-FR" sz="2400" dirty="0"/>
              <a:t> = </a:t>
            </a:r>
            <a:r>
              <a:rPr lang="fr-FR" sz="2400" dirty="0" err="1"/>
              <a:t>RowFeatureVector</a:t>
            </a:r>
            <a:r>
              <a:rPr lang="fr-FR" sz="2400" baseline="30000" dirty="0"/>
              <a:t>-1 </a:t>
            </a:r>
            <a:r>
              <a:rPr lang="fr-FR" sz="2400" dirty="0"/>
              <a:t>x </a:t>
            </a:r>
            <a:r>
              <a:rPr lang="fr-FR" sz="2400" dirty="0" err="1"/>
              <a:t>FinalData</a:t>
            </a:r>
            <a:endParaRPr lang="en-US" sz="2400" dirty="0"/>
          </a:p>
        </p:txBody>
      </p:sp>
      <p:sp>
        <p:nvSpPr>
          <p:cNvPr id="9" name="TextBox 8"/>
          <p:cNvSpPr txBox="1"/>
          <p:nvPr/>
        </p:nvSpPr>
        <p:spPr>
          <a:xfrm>
            <a:off x="2514600" y="5253336"/>
            <a:ext cx="7086600" cy="461665"/>
          </a:xfrm>
          <a:prstGeom prst="rect">
            <a:avLst/>
          </a:prstGeom>
          <a:solidFill>
            <a:schemeClr val="accent1"/>
          </a:solidFill>
        </p:spPr>
        <p:txBody>
          <a:bodyPr wrap="square" rtlCol="0">
            <a:spAutoFit/>
          </a:bodyPr>
          <a:lstStyle/>
          <a:p>
            <a:r>
              <a:rPr lang="fr-FR" sz="2400" dirty="0" err="1"/>
              <a:t>RowDataAdjust</a:t>
            </a:r>
            <a:r>
              <a:rPr lang="fr-FR" sz="2400" dirty="0"/>
              <a:t> = </a:t>
            </a:r>
            <a:r>
              <a:rPr lang="fr-FR" sz="2400" dirty="0" err="1"/>
              <a:t>RowFeatureVector</a:t>
            </a:r>
            <a:r>
              <a:rPr lang="fr-FR" sz="2400" baseline="30000" dirty="0" err="1"/>
              <a:t>T</a:t>
            </a:r>
            <a:r>
              <a:rPr lang="fr-FR" sz="2400" baseline="30000" dirty="0"/>
              <a:t> </a:t>
            </a:r>
            <a:r>
              <a:rPr lang="fr-FR" sz="2400" dirty="0"/>
              <a:t>x </a:t>
            </a:r>
            <a:r>
              <a:rPr lang="fr-FR" sz="2400" dirty="0" err="1"/>
              <a:t>FinalData</a:t>
            </a:r>
            <a:endParaRPr lang="en-US" sz="2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sp>
        <p:nvSpPr>
          <p:cNvPr id="3" name="Content Placeholder 2"/>
          <p:cNvSpPr>
            <a:spLocks noGrp="1"/>
          </p:cNvSpPr>
          <p:nvPr>
            <p:ph idx="1"/>
          </p:nvPr>
        </p:nvSpPr>
        <p:spPr/>
        <p:txBody>
          <a:bodyPr/>
          <a:lstStyle/>
          <a:p>
            <a:r>
              <a:rPr lang="fr-FR" dirty="0" err="1"/>
              <a:t>Getting</a:t>
            </a:r>
            <a:r>
              <a:rPr lang="fr-FR" dirty="0"/>
              <a:t> back original data</a:t>
            </a:r>
          </a:p>
          <a:p>
            <a:pPr lvl="1"/>
            <a:r>
              <a:rPr lang="fr-FR" dirty="0" err="1"/>
              <a:t>Add</a:t>
            </a:r>
            <a:r>
              <a:rPr lang="fr-FR" dirty="0"/>
              <a:t> </a:t>
            </a:r>
            <a:r>
              <a:rPr lang="fr-FR" dirty="0" err="1"/>
              <a:t>mean</a:t>
            </a:r>
            <a:r>
              <a:rPr lang="fr-FR" dirty="0"/>
              <a:t> to </a:t>
            </a:r>
            <a:r>
              <a:rPr lang="fr-FR" dirty="0" err="1"/>
              <a:t>get</a:t>
            </a:r>
            <a:r>
              <a:rPr lang="fr-FR" dirty="0"/>
              <a:t> back </a:t>
            </a:r>
            <a:r>
              <a:rPr lang="fr-FR" dirty="0" err="1"/>
              <a:t>raw</a:t>
            </a:r>
            <a:r>
              <a:rPr lang="fr-FR" dirty="0"/>
              <a:t> data:</a:t>
            </a:r>
          </a:p>
          <a:p>
            <a:pPr lvl="1"/>
            <a:endParaRPr lang="fr-FR" dirty="0"/>
          </a:p>
          <a:p>
            <a:pPr lvl="1"/>
            <a:endParaRPr lang="fr-FR" dirty="0"/>
          </a:p>
          <a:p>
            <a:r>
              <a:rPr lang="fr-FR" dirty="0"/>
              <a:t>If </a:t>
            </a:r>
            <a:r>
              <a:rPr lang="fr-FR" dirty="0" err="1"/>
              <a:t>we</a:t>
            </a:r>
            <a:r>
              <a:rPr lang="fr-FR" dirty="0"/>
              <a:t> use all (</a:t>
            </a:r>
            <a:r>
              <a:rPr lang="fr-FR" dirty="0" err="1"/>
              <a:t>two</a:t>
            </a:r>
            <a:r>
              <a:rPr lang="fr-FR" dirty="0"/>
              <a:t> in </a:t>
            </a:r>
            <a:r>
              <a:rPr lang="fr-FR" dirty="0" err="1"/>
              <a:t>our</a:t>
            </a:r>
            <a:r>
              <a:rPr lang="fr-FR" dirty="0"/>
              <a:t> case) </a:t>
            </a:r>
            <a:r>
              <a:rPr lang="fr-FR" dirty="0" err="1"/>
              <a:t>eigenvectors</a:t>
            </a:r>
            <a:r>
              <a:rPr lang="fr-FR" dirty="0"/>
              <a:t> </a:t>
            </a:r>
            <a:r>
              <a:rPr lang="fr-FR" dirty="0" err="1"/>
              <a:t>we</a:t>
            </a:r>
            <a:r>
              <a:rPr lang="fr-FR" dirty="0"/>
              <a:t> </a:t>
            </a:r>
            <a:r>
              <a:rPr lang="fr-FR" dirty="0" err="1"/>
              <a:t>get</a:t>
            </a:r>
            <a:r>
              <a:rPr lang="fr-FR" dirty="0"/>
              <a:t> back </a:t>
            </a:r>
            <a:r>
              <a:rPr lang="fr-FR" dirty="0" err="1"/>
              <a:t>exactly</a:t>
            </a:r>
            <a:r>
              <a:rPr lang="fr-FR" dirty="0"/>
              <a:t> the original data</a:t>
            </a:r>
          </a:p>
          <a:p>
            <a:r>
              <a:rPr lang="fr-FR" dirty="0" err="1"/>
              <a:t>With</a:t>
            </a:r>
            <a:r>
              <a:rPr lang="fr-FR" dirty="0"/>
              <a:t> one </a:t>
            </a:r>
            <a:r>
              <a:rPr lang="fr-FR" dirty="0" err="1"/>
              <a:t>eigenvector</a:t>
            </a:r>
            <a:r>
              <a:rPr lang="fr-FR" dirty="0"/>
              <a:t>, </a:t>
            </a:r>
            <a:r>
              <a:rPr lang="fr-FR" dirty="0" err="1"/>
              <a:t>some</a:t>
            </a:r>
            <a:r>
              <a:rPr lang="fr-FR" dirty="0"/>
              <a:t> information </a:t>
            </a:r>
            <a:r>
              <a:rPr lang="fr-FR" dirty="0" err="1"/>
              <a:t>is</a:t>
            </a:r>
            <a:r>
              <a:rPr lang="fr-FR" dirty="0"/>
              <a:t> </a:t>
            </a:r>
            <a:r>
              <a:rPr lang="fr-FR" dirty="0" err="1"/>
              <a:t>lost</a:t>
            </a:r>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114</a:t>
            </a:fld>
            <a:endParaRPr lang="en-US"/>
          </a:p>
        </p:txBody>
      </p:sp>
      <p:sp>
        <p:nvSpPr>
          <p:cNvPr id="7" name="TextBox 6"/>
          <p:cNvSpPr txBox="1"/>
          <p:nvPr/>
        </p:nvSpPr>
        <p:spPr>
          <a:xfrm>
            <a:off x="2133600" y="3198167"/>
            <a:ext cx="7924800" cy="461665"/>
          </a:xfrm>
          <a:prstGeom prst="rect">
            <a:avLst/>
          </a:prstGeom>
          <a:solidFill>
            <a:schemeClr val="accent1"/>
          </a:solidFill>
        </p:spPr>
        <p:txBody>
          <a:bodyPr wrap="square" rtlCol="0">
            <a:spAutoFit/>
          </a:bodyPr>
          <a:lstStyle/>
          <a:p>
            <a:r>
              <a:rPr lang="fr-FR" sz="2400" dirty="0" err="1"/>
              <a:t>OriginalData</a:t>
            </a:r>
            <a:r>
              <a:rPr lang="fr-FR" sz="2400" dirty="0"/>
              <a:t>= (</a:t>
            </a:r>
            <a:r>
              <a:rPr lang="fr-FR" sz="2400" dirty="0" err="1"/>
              <a:t>RowFeatureVector</a:t>
            </a:r>
            <a:r>
              <a:rPr lang="fr-FR" sz="2400" baseline="30000" dirty="0" err="1"/>
              <a:t>T</a:t>
            </a:r>
            <a:r>
              <a:rPr lang="fr-FR" sz="2400" baseline="30000" dirty="0"/>
              <a:t> </a:t>
            </a:r>
            <a:r>
              <a:rPr lang="fr-FR" sz="2400" dirty="0"/>
              <a:t>x </a:t>
            </a:r>
            <a:r>
              <a:rPr lang="fr-FR" sz="2400" dirty="0" err="1"/>
              <a:t>FinalData</a:t>
            </a:r>
            <a:r>
              <a:rPr lang="fr-FR" sz="2400" dirty="0"/>
              <a:t>) + </a:t>
            </a:r>
            <a:r>
              <a:rPr lang="fr-FR" sz="2400" dirty="0" err="1"/>
              <a:t>Mean</a:t>
            </a:r>
            <a:endParaRPr lang="en-US" sz="24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cap="none" dirty="0"/>
              <a:t>PCA – WORKED EXAMPLE</a:t>
            </a:r>
            <a:endParaRPr lang="en-US" dirty="0"/>
          </a:p>
        </p:txBody>
      </p:sp>
      <p:pic>
        <p:nvPicPr>
          <p:cNvPr id="142338" name="Picture 2"/>
          <p:cNvPicPr>
            <a:picLocks noGrp="1" noChangeAspect="1" noChangeArrowheads="1"/>
          </p:cNvPicPr>
          <p:nvPr>
            <p:ph idx="1"/>
          </p:nvPr>
        </p:nvPicPr>
        <p:blipFill>
          <a:blip r:embed="rId2" cstate="print"/>
          <a:srcRect/>
          <a:stretch>
            <a:fillRect/>
          </a:stretch>
        </p:blipFill>
        <p:spPr bwMode="auto">
          <a:xfrm>
            <a:off x="5930462" y="1752600"/>
            <a:ext cx="3823138" cy="3886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115</a:t>
            </a:fld>
            <a:endParaRPr lang="en-US"/>
          </a:p>
        </p:txBody>
      </p:sp>
      <p:pic>
        <p:nvPicPr>
          <p:cNvPr id="8" name="Picture 3"/>
          <p:cNvPicPr>
            <a:picLocks noChangeAspect="1" noChangeArrowheads="1"/>
          </p:cNvPicPr>
          <p:nvPr/>
        </p:nvPicPr>
        <p:blipFill>
          <a:blip r:embed="rId3" cstate="print"/>
          <a:srcRect/>
          <a:stretch>
            <a:fillRect/>
          </a:stretch>
        </p:blipFill>
        <p:spPr bwMode="auto">
          <a:xfrm>
            <a:off x="1752600" y="1828801"/>
            <a:ext cx="4114800" cy="4047067"/>
          </a:xfrm>
          <a:prstGeom prst="rect">
            <a:avLst/>
          </a:prstGeom>
          <a:noFill/>
          <a:ln w="9525">
            <a:noFill/>
            <a:miter lim="800000"/>
            <a:headEnd/>
            <a:tailEnd/>
          </a:ln>
        </p:spPr>
      </p:pic>
      <p:sp>
        <p:nvSpPr>
          <p:cNvPr id="9" name="TextBox 8"/>
          <p:cNvSpPr txBox="1"/>
          <p:nvPr/>
        </p:nvSpPr>
        <p:spPr>
          <a:xfrm>
            <a:off x="2812212" y="5943600"/>
            <a:ext cx="1406026" cy="369332"/>
          </a:xfrm>
          <a:prstGeom prst="rect">
            <a:avLst/>
          </a:prstGeom>
          <a:noFill/>
        </p:spPr>
        <p:txBody>
          <a:bodyPr wrap="none" rtlCol="0">
            <a:spAutoFit/>
          </a:bodyPr>
          <a:lstStyle/>
          <a:p>
            <a:r>
              <a:rPr lang="fr-FR" dirty="0"/>
              <a:t>Original Data</a:t>
            </a:r>
            <a:endParaRPr lang="en-US" dirty="0"/>
          </a:p>
        </p:txBody>
      </p:sp>
      <p:sp>
        <p:nvSpPr>
          <p:cNvPr id="10" name="TextBox 9"/>
          <p:cNvSpPr txBox="1"/>
          <p:nvPr/>
        </p:nvSpPr>
        <p:spPr>
          <a:xfrm>
            <a:off x="6248400" y="5943601"/>
            <a:ext cx="3276600" cy="646331"/>
          </a:xfrm>
          <a:prstGeom prst="rect">
            <a:avLst/>
          </a:prstGeom>
          <a:noFill/>
        </p:spPr>
        <p:txBody>
          <a:bodyPr wrap="square" rtlCol="0">
            <a:spAutoFit/>
          </a:bodyPr>
          <a:lstStyle/>
          <a:p>
            <a:pPr algn="ctr"/>
            <a:r>
              <a:rPr lang="fr-FR" dirty="0"/>
              <a:t>Original Data </a:t>
            </a:r>
            <a:r>
              <a:rPr lang="fr-FR" dirty="0" err="1"/>
              <a:t>restored</a:t>
            </a:r>
            <a:r>
              <a:rPr lang="fr-FR" dirty="0"/>
              <a:t> </a:t>
            </a:r>
            <a:r>
              <a:rPr lang="fr-FR" dirty="0" err="1"/>
              <a:t>with</a:t>
            </a:r>
            <a:r>
              <a:rPr lang="fr-FR" dirty="0"/>
              <a:t> one </a:t>
            </a:r>
            <a:r>
              <a:rPr lang="fr-FR" dirty="0" err="1"/>
              <a:t>eigenvector</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PCA  </a:t>
            </a:r>
            <a:r>
              <a:rPr lang="fr-FR" dirty="0"/>
              <a:t>Applications</a:t>
            </a:r>
            <a:endParaRPr lang="en-US" dirty="0"/>
          </a:p>
        </p:txBody>
      </p:sp>
      <p:sp>
        <p:nvSpPr>
          <p:cNvPr id="3" name="Content Placeholder 2"/>
          <p:cNvSpPr>
            <a:spLocks noGrp="1"/>
          </p:cNvSpPr>
          <p:nvPr>
            <p:ph idx="1"/>
          </p:nvPr>
        </p:nvSpPr>
        <p:spPr/>
        <p:txBody>
          <a:bodyPr/>
          <a:lstStyle/>
          <a:p>
            <a:r>
              <a:rPr lang="en-US" i="1" dirty="0" err="1"/>
              <a:t>Eigenfaces</a:t>
            </a:r>
            <a:r>
              <a:rPr lang="en-US" i="1" dirty="0"/>
              <a:t> for recognition</a:t>
            </a:r>
            <a:r>
              <a:rPr lang="en-US" dirty="0"/>
              <a:t>. Turk and </a:t>
            </a:r>
            <a:r>
              <a:rPr lang="en-US" dirty="0" err="1"/>
              <a:t>Pentland</a:t>
            </a:r>
            <a:r>
              <a:rPr lang="en-US" dirty="0"/>
              <a:t>. 1991.</a:t>
            </a:r>
          </a:p>
          <a:p>
            <a:endParaRPr lang="en-US" dirty="0"/>
          </a:p>
          <a:p>
            <a:r>
              <a:rPr lang="en-US" i="1" dirty="0"/>
              <a:t>Principal Component Analysis for clustering gene expression data</a:t>
            </a:r>
            <a:r>
              <a:rPr lang="en-US" dirty="0"/>
              <a:t>. </a:t>
            </a:r>
            <a:r>
              <a:rPr lang="en-US" dirty="0" err="1"/>
              <a:t>Yeung</a:t>
            </a:r>
            <a:r>
              <a:rPr lang="en-US" dirty="0"/>
              <a:t> and </a:t>
            </a:r>
            <a:r>
              <a:rPr lang="en-US" dirty="0" err="1"/>
              <a:t>Ruzzo</a:t>
            </a:r>
            <a:r>
              <a:rPr lang="en-US" dirty="0"/>
              <a:t>. 2001. </a:t>
            </a:r>
          </a:p>
          <a:p>
            <a:endParaRPr lang="en-US" dirty="0"/>
          </a:p>
          <a:p>
            <a:r>
              <a:rPr lang="en-US" i="1" dirty="0"/>
              <a:t>Probabilistic Disease Classification of Expression-Dependent Proteomic Data from Mass Spectrometry of Human Serum.</a:t>
            </a:r>
            <a:r>
              <a:rPr lang="en-US" dirty="0"/>
              <a:t> </a:t>
            </a:r>
            <a:r>
              <a:rPr lang="en-US" dirty="0" err="1"/>
              <a:t>Lilien</a:t>
            </a:r>
            <a:r>
              <a:rPr lang="en-US" dirty="0"/>
              <a:t>. 2003.  </a:t>
            </a:r>
          </a:p>
          <a:p>
            <a:endParaRPr lang="en-US" dirty="0"/>
          </a:p>
        </p:txBody>
      </p:sp>
      <p:sp>
        <p:nvSpPr>
          <p:cNvPr id="5" name="Slide Number Placeholder 4"/>
          <p:cNvSpPr>
            <a:spLocks noGrp="1"/>
          </p:cNvSpPr>
          <p:nvPr>
            <p:ph type="sldNum" sz="quarter" idx="12"/>
          </p:nvPr>
        </p:nvSpPr>
        <p:spPr/>
        <p:txBody>
          <a:bodyPr/>
          <a:lstStyle/>
          <a:p>
            <a:pPr>
              <a:defRPr/>
            </a:pPr>
            <a:fld id="{14790EC0-AF1F-4E61-980F-8991699180CF}" type="slidenum">
              <a:rPr lang="en-US" smtClean="0"/>
              <a:pPr>
                <a:defRPr/>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Acknowledgements</a:t>
            </a:r>
            <a:endParaRPr lang="en-US" dirty="0"/>
          </a:p>
        </p:txBody>
      </p:sp>
      <p:sp>
        <p:nvSpPr>
          <p:cNvPr id="119811" name="Content Placeholder 2"/>
          <p:cNvSpPr>
            <a:spLocks noGrp="1"/>
          </p:cNvSpPr>
          <p:nvPr>
            <p:ph idx="1"/>
          </p:nvPr>
        </p:nvSpPr>
        <p:spPr>
          <a:xfrm>
            <a:off x="1981200" y="1600201"/>
            <a:ext cx="7772400" cy="4873625"/>
          </a:xfrm>
        </p:spPr>
        <p:txBody>
          <a:bodyPr/>
          <a:lstStyle/>
          <a:p>
            <a:r>
              <a:rPr lang="fr-FR" dirty="0" err="1"/>
              <a:t>Chapter</a:t>
            </a:r>
            <a:r>
              <a:rPr lang="fr-FR" dirty="0"/>
              <a:t> 6, Introduction to Machine Learning, E. </a:t>
            </a:r>
            <a:r>
              <a:rPr lang="fr-FR" dirty="0" err="1"/>
              <a:t>Alpyadin</a:t>
            </a:r>
            <a:r>
              <a:rPr lang="fr-FR" dirty="0"/>
              <a:t>, MIT </a:t>
            </a:r>
            <a:r>
              <a:rPr lang="fr-FR" dirty="0" err="1"/>
              <a:t>Press</a:t>
            </a:r>
            <a:r>
              <a:rPr lang="fr-FR" dirty="0"/>
              <a:t>.</a:t>
            </a:r>
            <a:endParaRPr lang="en-US" dirty="0"/>
          </a:p>
        </p:txBody>
      </p:sp>
      <p:sp>
        <p:nvSpPr>
          <p:cNvPr id="11981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700B4EE-411B-473A-8560-971978417328}" type="slidenum">
              <a:rPr lang="en-US"/>
              <a:pPr fontAlgn="base">
                <a:spcBef>
                  <a:spcPct val="0"/>
                </a:spcBef>
                <a:spcAft>
                  <a:spcPct val="0"/>
                </a:spcAft>
              </a:pPr>
              <a:t>117</a:t>
            </a:fld>
            <a:endParaRPr lang="en-US"/>
          </a:p>
        </p:txBody>
      </p:sp>
      <p:sp>
        <p:nvSpPr>
          <p:cNvPr id="8" name="TextBox 7"/>
          <p:cNvSpPr txBox="1"/>
          <p:nvPr/>
        </p:nvSpPr>
        <p:spPr>
          <a:xfrm>
            <a:off x="1828800" y="5380038"/>
            <a:ext cx="7848600" cy="923330"/>
          </a:xfrm>
          <a:prstGeom prst="rect">
            <a:avLst/>
          </a:prstGeom>
          <a:solidFill>
            <a:schemeClr val="bg2">
              <a:lumMod val="90000"/>
            </a:schemeClr>
          </a:solidFill>
        </p:spPr>
        <p:txBody>
          <a:bodyPr>
            <a:spAutoFit/>
          </a:bodyPr>
          <a:lstStyle/>
          <a:p>
            <a:pPr>
              <a:defRPr/>
            </a:pPr>
            <a:r>
              <a:rPr lang="en-US" b="1" dirty="0"/>
              <a:t>Most slides in this presentation are adopted from slides of text book and various sources. The Copyright belong to the original authors. </a:t>
            </a:r>
          </a:p>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Feature extraction</a:t>
            </a:r>
          </a:p>
        </p:txBody>
      </p:sp>
      <p:sp>
        <p:nvSpPr>
          <p:cNvPr id="3" name="Content Placeholder 2"/>
          <p:cNvSpPr>
            <a:spLocks noGrp="1"/>
          </p:cNvSpPr>
          <p:nvPr>
            <p:ph idx="1"/>
          </p:nvPr>
        </p:nvSpPr>
        <p:spPr>
          <a:xfrm>
            <a:off x="1981200" y="1600201"/>
            <a:ext cx="7467600" cy="4873625"/>
          </a:xfrm>
        </p:spPr>
        <p:txBody>
          <a:bodyPr>
            <a:normAutofit/>
          </a:bodyPr>
          <a:lstStyle/>
          <a:p>
            <a:pPr marL="447675" indent="-447675">
              <a:buFont typeface="Wingdings"/>
              <a:buChar char=""/>
              <a:defRPr/>
            </a:pPr>
            <a:r>
              <a:rPr lang="en-US" dirty="0"/>
              <a:t>Given a set of data points of p variables</a:t>
            </a:r>
          </a:p>
          <a:p>
            <a:pPr marL="447675" indent="-447675">
              <a:buFont typeface="Wingdings"/>
              <a:buChar char=""/>
              <a:defRPr/>
            </a:pPr>
            <a:endParaRPr lang="en-US" dirty="0"/>
          </a:p>
          <a:p>
            <a:pPr marL="447675" indent="-447675">
              <a:buFont typeface="Wingdings"/>
              <a:buChar char=""/>
              <a:defRPr/>
            </a:pPr>
            <a:endParaRPr lang="en-US" dirty="0"/>
          </a:p>
          <a:p>
            <a:pPr marL="447675" indent="-447675">
              <a:buFont typeface="Wingdings"/>
              <a:buChar char=""/>
              <a:defRPr/>
            </a:pPr>
            <a:r>
              <a:rPr lang="en-US" dirty="0"/>
              <a:t>Compute their low-dimensional representation:</a:t>
            </a:r>
          </a:p>
          <a:p>
            <a:pPr marL="274320" indent="-274320">
              <a:buFont typeface="Wingdings"/>
              <a:buChar char=""/>
              <a:defRPr/>
            </a:pPr>
            <a:endParaRPr lang="en-US" dirty="0"/>
          </a:p>
        </p:txBody>
      </p:sp>
      <p:sp>
        <p:nvSpPr>
          <p:cNvPr id="512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FECC15B-0A6A-4646-A380-22DA57A6CCB1}" type="slidenum">
              <a:rPr lang="en-US"/>
              <a:pPr fontAlgn="base">
                <a:spcBef>
                  <a:spcPct val="0"/>
                </a:spcBef>
                <a:spcAft>
                  <a:spcPct val="0"/>
                </a:spcAft>
              </a:pPr>
              <a:t>12</a:t>
            </a:fld>
            <a:endParaRPr lang="en-US"/>
          </a:p>
        </p:txBody>
      </p:sp>
      <p:graphicFrame>
        <p:nvGraphicFramePr>
          <p:cNvPr id="5122" name="Object 3"/>
          <p:cNvGraphicFramePr>
            <a:graphicFrameLocks noChangeAspect="1"/>
          </p:cNvGraphicFramePr>
          <p:nvPr/>
        </p:nvGraphicFramePr>
        <p:xfrm>
          <a:off x="4648200" y="2209800"/>
          <a:ext cx="2286000" cy="615950"/>
        </p:xfrm>
        <a:graphic>
          <a:graphicData uri="http://schemas.openxmlformats.org/presentationml/2006/ole">
            <mc:AlternateContent xmlns:mc="http://schemas.openxmlformats.org/markup-compatibility/2006">
              <mc:Choice xmlns:v="urn:schemas-microsoft-com:vml" Requires="v">
                <p:oleObj spid="_x0000_s4097" name="Equation" r:id="rId3" imgW="850680" imgH="228600" progId="Equation.3">
                  <p:embed/>
                </p:oleObj>
              </mc:Choice>
              <mc:Fallback>
                <p:oleObj name="Equation" r:id="rId3" imgW="850680" imgH="228600" progId="Equation.3">
                  <p:embed/>
                  <p:pic>
                    <p:nvPicPr>
                      <p:cNvPr id="512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209800"/>
                        <a:ext cx="2286000" cy="615950"/>
                      </a:xfrm>
                      <a:prstGeom prst="rect">
                        <a:avLst/>
                      </a:prstGeom>
                      <a:solidFill>
                        <a:schemeClr val="bg2"/>
                      </a:solidFill>
                    </p:spPr>
                  </p:pic>
                </p:oleObj>
              </mc:Fallback>
            </mc:AlternateContent>
          </a:graphicData>
        </a:graphic>
      </p:graphicFrame>
      <p:graphicFrame>
        <p:nvGraphicFramePr>
          <p:cNvPr id="5123" name="Object 4"/>
          <p:cNvGraphicFramePr>
            <a:graphicFrameLocks noChangeAspect="1"/>
          </p:cNvGraphicFramePr>
          <p:nvPr/>
        </p:nvGraphicFramePr>
        <p:xfrm>
          <a:off x="3200401" y="3657601"/>
          <a:ext cx="5465763" cy="752475"/>
        </p:xfrm>
        <a:graphic>
          <a:graphicData uri="http://schemas.openxmlformats.org/presentationml/2006/ole">
            <mc:AlternateContent xmlns:mc="http://schemas.openxmlformats.org/markup-compatibility/2006">
              <mc:Choice xmlns:v="urn:schemas-microsoft-com:vml" Requires="v">
                <p:oleObj spid="_x0000_s4098" name="Equation" r:id="rId5" imgW="1752480" imgH="241200" progId="Equation.3">
                  <p:embed/>
                </p:oleObj>
              </mc:Choice>
              <mc:Fallback>
                <p:oleObj name="Equation" r:id="rId5" imgW="1752480" imgH="241200" progId="Equation.3">
                  <p:embed/>
                  <p:pic>
                    <p:nvPicPr>
                      <p:cNvPr id="5123"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1" y="3657601"/>
                        <a:ext cx="5465763" cy="752475"/>
                      </a:xfrm>
                      <a:prstGeom prst="rect">
                        <a:avLst/>
                      </a:prstGeom>
                      <a:solidFill>
                        <a:schemeClr val="bg2"/>
                      </a:solid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54E31C8-D30B-4C54-8973-1FDF7EC370DB}" type="slidenum">
              <a:rPr lang="en-US"/>
              <a:pPr fontAlgn="base">
                <a:spcBef>
                  <a:spcPct val="0"/>
                </a:spcBef>
                <a:spcAft>
                  <a:spcPct val="0"/>
                </a:spcAft>
              </a:pPr>
              <a:t>13</a:t>
            </a:fld>
            <a:endParaRPr lang="en-US"/>
          </a:p>
        </p:txBody>
      </p:sp>
      <p:sp>
        <p:nvSpPr>
          <p:cNvPr id="7" name="Rounded Rectangle 6"/>
          <p:cNvSpPr/>
          <p:nvPr/>
        </p:nvSpPr>
        <p:spPr>
          <a:xfrm>
            <a:off x="2057400" y="2133600"/>
            <a:ext cx="75438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400" dirty="0"/>
              <a:t>Feature Selection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Contents: Feature Selection</a:t>
            </a:r>
          </a:p>
        </p:txBody>
      </p:sp>
      <p:sp>
        <p:nvSpPr>
          <p:cNvPr id="24579" name="Content Placeholder 2"/>
          <p:cNvSpPr>
            <a:spLocks noGrp="1"/>
          </p:cNvSpPr>
          <p:nvPr>
            <p:ph idx="1"/>
          </p:nvPr>
        </p:nvSpPr>
        <p:spPr>
          <a:xfrm>
            <a:off x="1981200" y="1600201"/>
            <a:ext cx="7467600" cy="4873625"/>
          </a:xfrm>
        </p:spPr>
        <p:txBody>
          <a:bodyPr/>
          <a:lstStyle/>
          <a:p>
            <a:pPr>
              <a:lnSpc>
                <a:spcPct val="150000"/>
              </a:lnSpc>
            </a:pPr>
            <a:r>
              <a:rPr lang="en-US" dirty="0"/>
              <a:t>Introduction</a:t>
            </a:r>
          </a:p>
          <a:p>
            <a:pPr>
              <a:lnSpc>
                <a:spcPct val="150000"/>
              </a:lnSpc>
            </a:pPr>
            <a:r>
              <a:rPr lang="en-US" altLang="zh-CN" dirty="0"/>
              <a:t>Feature subset search</a:t>
            </a:r>
          </a:p>
          <a:p>
            <a:pPr>
              <a:lnSpc>
                <a:spcPct val="150000"/>
              </a:lnSpc>
            </a:pPr>
            <a:r>
              <a:rPr lang="en-US" altLang="zh-CN" dirty="0"/>
              <a:t>Models for Feature Selection</a:t>
            </a:r>
          </a:p>
          <a:p>
            <a:pPr lvl="1">
              <a:lnSpc>
                <a:spcPct val="150000"/>
              </a:lnSpc>
            </a:pPr>
            <a:r>
              <a:rPr lang="en-US" altLang="zh-CN" dirty="0"/>
              <a:t>Filters</a:t>
            </a:r>
          </a:p>
          <a:p>
            <a:pPr lvl="1">
              <a:lnSpc>
                <a:spcPct val="150000"/>
              </a:lnSpc>
            </a:pPr>
            <a:r>
              <a:rPr lang="en-US" altLang="zh-CN" dirty="0"/>
              <a:t>Wrappers</a:t>
            </a:r>
          </a:p>
          <a:p>
            <a:pPr lvl="2">
              <a:lnSpc>
                <a:spcPct val="150000"/>
              </a:lnSpc>
            </a:pPr>
            <a:r>
              <a:rPr lang="en-US" altLang="zh-CN" dirty="0"/>
              <a:t>Genetic Algorithm</a:t>
            </a:r>
          </a:p>
          <a:p>
            <a:endParaRPr lang="en-US" dirty="0"/>
          </a:p>
        </p:txBody>
      </p:sp>
      <p:sp>
        <p:nvSpPr>
          <p:cNvPr id="2458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05EDFAD8-1B91-41CC-9FE1-59BBE82DC26B}" type="slidenum">
              <a:rPr lang="en-US"/>
              <a:pPr fontAlgn="base">
                <a:spcBef>
                  <a:spcPct val="0"/>
                </a:spcBef>
                <a:spcAft>
                  <a:spcPct val="0"/>
                </a:spcAft>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Introduction</a:t>
            </a:r>
            <a:endParaRPr lang="en-US" dirty="0"/>
          </a:p>
        </p:txBody>
      </p:sp>
      <p:sp>
        <p:nvSpPr>
          <p:cNvPr id="25604"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9A03853B-292E-44AC-8F82-7D097F7F7D9A}" type="slidenum">
              <a:rPr lang="en-US"/>
              <a:pPr fontAlgn="base">
                <a:spcBef>
                  <a:spcPct val="0"/>
                </a:spcBef>
                <a:spcAft>
                  <a:spcPct val="0"/>
                </a:spcAft>
              </a:pPr>
              <a:t>15</a:t>
            </a:fld>
            <a:endParaRPr lang="en-US"/>
          </a:p>
        </p:txBody>
      </p:sp>
      <p:sp>
        <p:nvSpPr>
          <p:cNvPr id="8" name="Rounded Rectangle 7"/>
          <p:cNvSpPr/>
          <p:nvPr/>
        </p:nvSpPr>
        <p:spPr>
          <a:xfrm>
            <a:off x="2057400" y="1524000"/>
            <a:ext cx="7696200" cy="1676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800" dirty="0">
                <a:solidFill>
                  <a:schemeClr val="tx1"/>
                </a:solidFill>
              </a:rPr>
              <a:t>You have some data, and you want to use it to build a classifier, so that you can predict something (e.g. likelihood of cancer)</a:t>
            </a:r>
          </a:p>
          <a:p>
            <a:pPr algn="ctr">
              <a:defRPr/>
            </a:pPr>
            <a:endParaRPr lang="en-US" sz="2800" dirty="0"/>
          </a:p>
        </p:txBody>
      </p:sp>
      <p:sp>
        <p:nvSpPr>
          <p:cNvPr id="25607" name="Text Box 4"/>
          <p:cNvSpPr txBox="1">
            <a:spLocks noChangeArrowheads="1"/>
          </p:cNvSpPr>
          <p:nvPr/>
        </p:nvSpPr>
        <p:spPr bwMode="auto">
          <a:xfrm>
            <a:off x="2667001" y="3276600"/>
            <a:ext cx="6181725" cy="584200"/>
          </a:xfrm>
          <a:prstGeom prst="rect">
            <a:avLst/>
          </a:prstGeom>
          <a:noFill/>
          <a:ln w="9525">
            <a:noFill/>
            <a:miter lim="800000"/>
            <a:headEnd/>
            <a:tailEnd/>
          </a:ln>
        </p:spPr>
        <p:txBody>
          <a:bodyPr wrap="none">
            <a:spAutoFit/>
          </a:bodyPr>
          <a:lstStyle/>
          <a:p>
            <a:r>
              <a:rPr lang="en-GB" sz="3200">
                <a:solidFill>
                  <a:srgbClr val="FF3300"/>
                </a:solidFill>
                <a:latin typeface="Times New Roman" pitchFamily="18" charset="0"/>
              </a:rPr>
              <a:t>The data has 10,000 fields (features)</a:t>
            </a:r>
            <a:endParaRPr lang="en-US"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Introduction</a:t>
            </a:r>
            <a:endParaRPr lang="en-US" dirty="0"/>
          </a:p>
        </p:txBody>
      </p:sp>
      <p:sp>
        <p:nvSpPr>
          <p:cNvPr id="26628"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FE02541-889A-48FF-8508-EA2F731B9285}" type="slidenum">
              <a:rPr lang="en-US"/>
              <a:pPr fontAlgn="base">
                <a:spcBef>
                  <a:spcPct val="0"/>
                </a:spcBef>
                <a:spcAft>
                  <a:spcPct val="0"/>
                </a:spcAft>
              </a:pPr>
              <a:t>16</a:t>
            </a:fld>
            <a:endParaRPr lang="en-US"/>
          </a:p>
        </p:txBody>
      </p:sp>
      <p:sp>
        <p:nvSpPr>
          <p:cNvPr id="8" name="Rounded Rectangle 7"/>
          <p:cNvSpPr/>
          <p:nvPr/>
        </p:nvSpPr>
        <p:spPr>
          <a:xfrm>
            <a:off x="2057400" y="1524000"/>
            <a:ext cx="7696200" cy="1676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800" dirty="0">
                <a:solidFill>
                  <a:schemeClr val="tx1"/>
                </a:solidFill>
              </a:rPr>
              <a:t>You have some data, and you want to use it to build a classifier, so that you can predict something (e.g. likelihood of cancer)</a:t>
            </a:r>
          </a:p>
          <a:p>
            <a:pPr algn="ctr">
              <a:defRPr/>
            </a:pPr>
            <a:endParaRPr lang="en-US" sz="2800" dirty="0"/>
          </a:p>
        </p:txBody>
      </p:sp>
      <p:sp>
        <p:nvSpPr>
          <p:cNvPr id="26631" name="Text Box 4"/>
          <p:cNvSpPr txBox="1">
            <a:spLocks noChangeArrowheads="1"/>
          </p:cNvSpPr>
          <p:nvPr/>
        </p:nvSpPr>
        <p:spPr bwMode="auto">
          <a:xfrm>
            <a:off x="2667001" y="3276600"/>
            <a:ext cx="6181725" cy="584200"/>
          </a:xfrm>
          <a:prstGeom prst="rect">
            <a:avLst/>
          </a:prstGeom>
          <a:noFill/>
          <a:ln w="9525">
            <a:noFill/>
            <a:miter lim="800000"/>
            <a:headEnd/>
            <a:tailEnd/>
          </a:ln>
        </p:spPr>
        <p:txBody>
          <a:bodyPr wrap="none">
            <a:spAutoFit/>
          </a:bodyPr>
          <a:lstStyle/>
          <a:p>
            <a:r>
              <a:rPr lang="en-GB" sz="3200">
                <a:solidFill>
                  <a:srgbClr val="FF3300"/>
                </a:solidFill>
                <a:latin typeface="Times New Roman" pitchFamily="18" charset="0"/>
              </a:rPr>
              <a:t>The data has 10,000 fields (features)</a:t>
            </a:r>
            <a:endParaRPr lang="en-US" sz="3200"/>
          </a:p>
        </p:txBody>
      </p:sp>
      <p:sp>
        <p:nvSpPr>
          <p:cNvPr id="26632" name="Text Box 5"/>
          <p:cNvSpPr txBox="1">
            <a:spLocks noChangeArrowheads="1"/>
          </p:cNvSpPr>
          <p:nvPr/>
        </p:nvSpPr>
        <p:spPr bwMode="auto">
          <a:xfrm>
            <a:off x="2438401" y="3886200"/>
            <a:ext cx="6765925" cy="954088"/>
          </a:xfrm>
          <a:prstGeom prst="rect">
            <a:avLst/>
          </a:prstGeom>
          <a:noFill/>
          <a:ln w="9525">
            <a:noFill/>
            <a:miter lim="800000"/>
            <a:headEnd/>
            <a:tailEnd/>
          </a:ln>
        </p:spPr>
        <p:txBody>
          <a:bodyPr wrap="none">
            <a:spAutoFit/>
          </a:bodyPr>
          <a:lstStyle/>
          <a:p>
            <a:r>
              <a:rPr lang="en-GB" sz="2800">
                <a:solidFill>
                  <a:srgbClr val="CC3300"/>
                </a:solidFill>
                <a:latin typeface="Times New Roman" pitchFamily="18" charset="0"/>
              </a:rPr>
              <a:t>You need to cut it down to 1,000 fields before</a:t>
            </a:r>
          </a:p>
          <a:p>
            <a:r>
              <a:rPr lang="en-GB" sz="2800">
                <a:solidFill>
                  <a:srgbClr val="CC3300"/>
                </a:solidFill>
                <a:latin typeface="Times New Roman" pitchFamily="18" charset="0"/>
              </a:rPr>
              <a:t>you try machine learning. Which 1,000? </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Introduction</a:t>
            </a:r>
            <a:endParaRPr lang="en-US" dirty="0"/>
          </a:p>
        </p:txBody>
      </p:sp>
      <p:sp>
        <p:nvSpPr>
          <p:cNvPr id="27652"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3A8D0C7D-A477-4130-B366-02FFE281F929}" type="slidenum">
              <a:rPr lang="en-US"/>
              <a:pPr fontAlgn="base">
                <a:spcBef>
                  <a:spcPct val="0"/>
                </a:spcBef>
                <a:spcAft>
                  <a:spcPct val="0"/>
                </a:spcAft>
              </a:pPr>
              <a:t>17</a:t>
            </a:fld>
            <a:endParaRPr lang="en-US"/>
          </a:p>
        </p:txBody>
      </p:sp>
      <p:sp>
        <p:nvSpPr>
          <p:cNvPr id="8" name="Rounded Rectangle 7"/>
          <p:cNvSpPr/>
          <p:nvPr/>
        </p:nvSpPr>
        <p:spPr>
          <a:xfrm>
            <a:off x="2057400" y="1524000"/>
            <a:ext cx="7696200" cy="1676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800" dirty="0">
                <a:solidFill>
                  <a:schemeClr val="tx1"/>
                </a:solidFill>
              </a:rPr>
              <a:t>You have some data, and you want to use it to build a classifier, so that you can predict something (e.g. likelihood of cancer)</a:t>
            </a:r>
          </a:p>
          <a:p>
            <a:pPr algn="ctr">
              <a:defRPr/>
            </a:pPr>
            <a:endParaRPr lang="en-US" sz="2800" dirty="0"/>
          </a:p>
        </p:txBody>
      </p:sp>
      <p:sp>
        <p:nvSpPr>
          <p:cNvPr id="27655" name="Text Box 4"/>
          <p:cNvSpPr txBox="1">
            <a:spLocks noChangeArrowheads="1"/>
          </p:cNvSpPr>
          <p:nvPr/>
        </p:nvSpPr>
        <p:spPr bwMode="auto">
          <a:xfrm>
            <a:off x="2667001" y="3276600"/>
            <a:ext cx="6181725" cy="584200"/>
          </a:xfrm>
          <a:prstGeom prst="rect">
            <a:avLst/>
          </a:prstGeom>
          <a:noFill/>
          <a:ln w="9525">
            <a:noFill/>
            <a:miter lim="800000"/>
            <a:headEnd/>
            <a:tailEnd/>
          </a:ln>
        </p:spPr>
        <p:txBody>
          <a:bodyPr wrap="none">
            <a:spAutoFit/>
          </a:bodyPr>
          <a:lstStyle/>
          <a:p>
            <a:r>
              <a:rPr lang="en-GB" sz="3200">
                <a:solidFill>
                  <a:srgbClr val="FF3300"/>
                </a:solidFill>
                <a:latin typeface="Times New Roman" pitchFamily="18" charset="0"/>
              </a:rPr>
              <a:t>The data has 10,000 fields (features)</a:t>
            </a:r>
            <a:endParaRPr lang="en-US" sz="3200"/>
          </a:p>
        </p:txBody>
      </p:sp>
      <p:sp>
        <p:nvSpPr>
          <p:cNvPr id="27656" name="Text Box 5"/>
          <p:cNvSpPr txBox="1">
            <a:spLocks noChangeArrowheads="1"/>
          </p:cNvSpPr>
          <p:nvPr/>
        </p:nvSpPr>
        <p:spPr bwMode="auto">
          <a:xfrm>
            <a:off x="2438401" y="3886200"/>
            <a:ext cx="6765925" cy="954088"/>
          </a:xfrm>
          <a:prstGeom prst="rect">
            <a:avLst/>
          </a:prstGeom>
          <a:noFill/>
          <a:ln w="9525">
            <a:noFill/>
            <a:miter lim="800000"/>
            <a:headEnd/>
            <a:tailEnd/>
          </a:ln>
        </p:spPr>
        <p:txBody>
          <a:bodyPr wrap="none">
            <a:spAutoFit/>
          </a:bodyPr>
          <a:lstStyle/>
          <a:p>
            <a:r>
              <a:rPr lang="en-GB" sz="2800">
                <a:solidFill>
                  <a:srgbClr val="CC3300"/>
                </a:solidFill>
                <a:latin typeface="Times New Roman" pitchFamily="18" charset="0"/>
              </a:rPr>
              <a:t>You need to cut it down to 1,000 fields before</a:t>
            </a:r>
          </a:p>
          <a:p>
            <a:r>
              <a:rPr lang="en-GB" sz="2800">
                <a:solidFill>
                  <a:srgbClr val="CC3300"/>
                </a:solidFill>
                <a:latin typeface="Times New Roman" pitchFamily="18" charset="0"/>
              </a:rPr>
              <a:t>you try machine learning. Which 1,000? </a:t>
            </a:r>
            <a:endParaRPr lang="en-US" sz="2800"/>
          </a:p>
        </p:txBody>
      </p:sp>
      <p:sp>
        <p:nvSpPr>
          <p:cNvPr id="10" name="Rounded Rectangle 9"/>
          <p:cNvSpPr/>
          <p:nvPr/>
        </p:nvSpPr>
        <p:spPr>
          <a:xfrm>
            <a:off x="2362200" y="5181600"/>
            <a:ext cx="7010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800" dirty="0">
                <a:solidFill>
                  <a:schemeClr val="bg1"/>
                </a:solidFill>
                <a:latin typeface="Times New Roman" pitchFamily="18" charset="0"/>
                <a:cs typeface="Arial" pitchFamily="34" charset="0"/>
              </a:rPr>
              <a:t>This process of choosing the 1,000 fields to use is an example of Feature Selection</a:t>
            </a:r>
            <a:endParaRPr lang="en-US" sz="2800" dirty="0">
              <a:solidFill>
                <a:schemeClr val="bg1"/>
              </a:solidFill>
              <a:latin typeface="Arial" pitchFamily="34" charset="0"/>
              <a:cs typeface="Arial" pitchFamily="34" charset="0"/>
            </a:endParaRPr>
          </a:p>
          <a:p>
            <a:pPr algn="ct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Data sets </a:t>
            </a:r>
            <a:r>
              <a:rPr lang="fr-FR" dirty="0" err="1"/>
              <a:t>with</a:t>
            </a:r>
            <a:r>
              <a:rPr lang="fr-FR" dirty="0"/>
              <a:t> </a:t>
            </a:r>
            <a:r>
              <a:rPr lang="fr-FR" dirty="0" err="1"/>
              <a:t>many</a:t>
            </a:r>
            <a:r>
              <a:rPr lang="fr-FR" dirty="0"/>
              <a:t> </a:t>
            </a:r>
            <a:r>
              <a:rPr lang="fr-FR" dirty="0" err="1"/>
              <a:t>features</a:t>
            </a:r>
            <a:endParaRPr lang="en-US" dirty="0"/>
          </a:p>
        </p:txBody>
      </p:sp>
      <p:sp>
        <p:nvSpPr>
          <p:cNvPr id="28676"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81F00321-40B5-470C-8363-A1FBCEB5E125}" type="slidenum">
              <a:rPr lang="en-US"/>
              <a:pPr fontAlgn="base">
                <a:spcBef>
                  <a:spcPct val="0"/>
                </a:spcBef>
                <a:spcAft>
                  <a:spcPct val="0"/>
                </a:spcAft>
              </a:pPr>
              <a:t>18</a:t>
            </a:fld>
            <a:endParaRPr lang="en-US"/>
          </a:p>
        </p:txBody>
      </p:sp>
      <p:sp>
        <p:nvSpPr>
          <p:cNvPr id="28678" name="Rectangle 3"/>
          <p:cNvSpPr>
            <a:spLocks noChangeArrowheads="1"/>
          </p:cNvSpPr>
          <p:nvPr/>
        </p:nvSpPr>
        <p:spPr bwMode="auto">
          <a:xfrm>
            <a:off x="1905000" y="17526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GB" sz="2400">
                <a:solidFill>
                  <a:srgbClr val="0033CC"/>
                </a:solidFill>
                <a:latin typeface="Times New Roman" pitchFamily="18" charset="0"/>
              </a:rPr>
              <a:t>Gene expression datasets (~10,000 features)</a:t>
            </a:r>
          </a:p>
          <a:p>
            <a:pPr marL="342900" indent="-342900" eaLnBrk="0" hangingPunct="0">
              <a:spcBef>
                <a:spcPct val="20000"/>
              </a:spcBef>
              <a:buFontTx/>
              <a:buChar char="•"/>
            </a:pPr>
            <a:r>
              <a:rPr lang="en-GB" sz="2400">
                <a:latin typeface="Times New Roman" pitchFamily="18" charset="0"/>
                <a:hlinkClick r:id="rId2"/>
              </a:rPr>
              <a:t>http://www.ncbi.nlm.nih.gov/sites/entrez?db=gds</a:t>
            </a:r>
            <a:endParaRPr lang="en-GB" sz="2400">
              <a:solidFill>
                <a:srgbClr val="0033CC"/>
              </a:solidFill>
            </a:endParaRPr>
          </a:p>
          <a:p>
            <a:pPr marL="342900" indent="-342900" eaLnBrk="0" hangingPunct="0">
              <a:spcBef>
                <a:spcPct val="20000"/>
              </a:spcBef>
              <a:buFontTx/>
              <a:buChar char="•"/>
            </a:pPr>
            <a:endParaRPr lang="en-GB" sz="2400">
              <a:solidFill>
                <a:srgbClr val="0033CC"/>
              </a:solidFill>
            </a:endParaRPr>
          </a:p>
          <a:p>
            <a:pPr marL="342900" indent="-342900" eaLnBrk="0" hangingPunct="0">
              <a:spcBef>
                <a:spcPct val="20000"/>
              </a:spcBef>
              <a:buFontTx/>
              <a:buChar char="•"/>
            </a:pPr>
            <a:r>
              <a:rPr lang="en-GB" sz="2400">
                <a:solidFill>
                  <a:srgbClr val="0033CC"/>
                </a:solidFill>
                <a:latin typeface="Times New Roman" pitchFamily="18" charset="0"/>
              </a:rPr>
              <a:t>Proteomics data (~20,000 features)</a:t>
            </a:r>
          </a:p>
          <a:p>
            <a:pPr marL="342900" indent="-342900" eaLnBrk="0" hangingPunct="0">
              <a:spcBef>
                <a:spcPct val="20000"/>
              </a:spcBef>
              <a:buFontTx/>
              <a:buChar char="•"/>
            </a:pPr>
            <a:r>
              <a:rPr lang="en-GB" sz="2400">
                <a:latin typeface="Times New Roman" pitchFamily="18" charset="0"/>
                <a:hlinkClick r:id="rId3"/>
              </a:rPr>
              <a:t>http://www.ebi.ac.uk/pride/</a:t>
            </a:r>
            <a:endParaRPr lang="en-GB" sz="2400"/>
          </a:p>
          <a:p>
            <a:pPr marL="342900" indent="-342900" eaLnBrk="0" hangingPunct="0">
              <a:spcBef>
                <a:spcPct val="20000"/>
              </a:spcBef>
              <a:buFontTx/>
              <a:buChar char="•"/>
            </a:pPr>
            <a:endParaRPr lang="en-GB" sz="2400">
              <a:solidFill>
                <a:srgbClr val="0033CC"/>
              </a:solidFill>
            </a:endParaRPr>
          </a:p>
          <a:p>
            <a:pPr marL="342900" indent="-342900" eaLnBrk="0" hangingPunct="0">
              <a:spcBef>
                <a:spcPct val="20000"/>
              </a:spcBef>
              <a:buFontTx/>
              <a:buChar char="•"/>
            </a:pPr>
            <a:endParaRPr 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Feature</a:t>
            </a:r>
            <a:r>
              <a:rPr lang="fr-FR" dirty="0"/>
              <a:t> </a:t>
            </a:r>
            <a:r>
              <a:rPr lang="fr-FR" dirty="0" err="1"/>
              <a:t>selection</a:t>
            </a:r>
            <a:r>
              <a:rPr lang="fr-FR" dirty="0"/>
              <a:t>: </a:t>
            </a:r>
            <a:r>
              <a:rPr lang="fr-FR" dirty="0" err="1"/>
              <a:t>why</a:t>
            </a:r>
            <a:r>
              <a:rPr lang="fr-FR" dirty="0"/>
              <a:t>?</a:t>
            </a:r>
            <a:endParaRPr lang="en-US" dirty="0"/>
          </a:p>
        </p:txBody>
      </p:sp>
      <p:sp>
        <p:nvSpPr>
          <p:cNvPr id="29700"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AE5208E2-A36A-491C-8B55-395446B2DB5D}" type="slidenum">
              <a:rPr lang="en-US"/>
              <a:pPr fontAlgn="base">
                <a:spcBef>
                  <a:spcPct val="0"/>
                </a:spcBef>
                <a:spcAft>
                  <a:spcPct val="0"/>
                </a:spcAft>
              </a:pPr>
              <a:t>19</a:t>
            </a:fld>
            <a:endParaRPr lang="en-US"/>
          </a:p>
        </p:txBody>
      </p:sp>
      <p:pic>
        <p:nvPicPr>
          <p:cNvPr id="29702" name="Picture 4"/>
          <p:cNvPicPr>
            <a:picLocks noChangeAspect="1" noChangeArrowheads="1"/>
          </p:cNvPicPr>
          <p:nvPr/>
        </p:nvPicPr>
        <p:blipFill>
          <a:blip r:embed="rId2" cstate="print"/>
          <a:srcRect/>
          <a:stretch>
            <a:fillRect/>
          </a:stretch>
        </p:blipFill>
        <p:spPr bwMode="auto">
          <a:xfrm>
            <a:off x="2438400" y="1546226"/>
            <a:ext cx="6586538" cy="4473575"/>
          </a:xfrm>
          <a:prstGeom prst="rect">
            <a:avLst/>
          </a:prstGeom>
          <a:noFill/>
          <a:ln w="9525">
            <a:noFill/>
            <a:miter lim="800000"/>
            <a:headEnd/>
            <a:tailEnd/>
          </a:ln>
        </p:spPr>
      </p:pic>
      <p:sp>
        <p:nvSpPr>
          <p:cNvPr id="29703" name="Text Box 5"/>
          <p:cNvSpPr txBox="1">
            <a:spLocks noChangeArrowheads="1"/>
          </p:cNvSpPr>
          <p:nvPr/>
        </p:nvSpPr>
        <p:spPr bwMode="auto">
          <a:xfrm>
            <a:off x="1673226" y="6324601"/>
            <a:ext cx="7737475" cy="461963"/>
          </a:xfrm>
          <a:prstGeom prst="rect">
            <a:avLst/>
          </a:prstGeom>
          <a:noFill/>
          <a:ln w="9525">
            <a:noFill/>
            <a:miter lim="800000"/>
            <a:headEnd/>
            <a:tailEnd/>
          </a:ln>
        </p:spPr>
        <p:txBody>
          <a:bodyPr wrap="none">
            <a:spAutoFit/>
          </a:bodyPr>
          <a:lstStyle/>
          <a:p>
            <a:r>
              <a:rPr lang="en-GB" sz="2400">
                <a:latin typeface="Times New Roman" pitchFamily="18" charset="0"/>
              </a:rPr>
              <a:t>Source: http://elpub.scix.net/data/works/att/02-28.content.pdf</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Why dimensionality Reduction?</a:t>
            </a:r>
          </a:p>
        </p:txBody>
      </p:sp>
      <p:sp>
        <p:nvSpPr>
          <p:cNvPr id="17411" name="Content Placeholder 2"/>
          <p:cNvSpPr>
            <a:spLocks noGrp="1"/>
          </p:cNvSpPr>
          <p:nvPr>
            <p:ph idx="1"/>
          </p:nvPr>
        </p:nvSpPr>
        <p:spPr>
          <a:xfrm>
            <a:off x="1981200" y="1600201"/>
            <a:ext cx="7467600" cy="4873625"/>
          </a:xfrm>
        </p:spPr>
        <p:txBody>
          <a:bodyPr/>
          <a:lstStyle/>
          <a:p>
            <a:r>
              <a:rPr lang="en-US" altLang="zh-CN" dirty="0"/>
              <a:t>Generally, it is easy and convenient to collect data</a:t>
            </a:r>
          </a:p>
          <a:p>
            <a:pPr lvl="1"/>
            <a:r>
              <a:rPr lang="en-US" altLang="zh-CN" dirty="0">
                <a:solidFill>
                  <a:srgbClr val="FF0000"/>
                </a:solidFill>
              </a:rPr>
              <a:t>An experiment</a:t>
            </a:r>
          </a:p>
          <a:p>
            <a:r>
              <a:rPr lang="en-US" altLang="zh-CN" dirty="0"/>
              <a:t>Data accumulates in an unprecedented speed</a:t>
            </a:r>
          </a:p>
          <a:p>
            <a:r>
              <a:rPr lang="en-US" altLang="zh-CN" dirty="0"/>
              <a:t>Data preprocessing is an important part for </a:t>
            </a:r>
            <a:r>
              <a:rPr lang="en-US" altLang="zh-CN" i="1" dirty="0"/>
              <a:t>effective</a:t>
            </a:r>
            <a:r>
              <a:rPr lang="en-US" altLang="zh-CN" dirty="0"/>
              <a:t> pattern recognition</a:t>
            </a:r>
          </a:p>
          <a:p>
            <a:r>
              <a:rPr lang="en-US" altLang="zh-CN" dirty="0"/>
              <a:t>Dimensionality reduction is an effective approach to downsizing data</a:t>
            </a:r>
          </a:p>
          <a:p>
            <a:endParaRPr lang="en-US" dirty="0"/>
          </a:p>
        </p:txBody>
      </p:sp>
      <p:sp>
        <p:nvSpPr>
          <p:cNvPr id="1741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482BE511-B036-4D7D-A6D9-496A35FBD77A}" type="slidenum">
              <a:rPr lang="en-US"/>
              <a:pPr fontAlgn="base">
                <a:spcBef>
                  <a:spcPct val="0"/>
                </a:spcBef>
                <a:spcAft>
                  <a:spcPct val="0"/>
                </a:spcAft>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Feature</a:t>
            </a:r>
            <a:r>
              <a:rPr lang="fr-FR" dirty="0"/>
              <a:t> </a:t>
            </a:r>
            <a:r>
              <a:rPr lang="fr-FR" dirty="0" err="1"/>
              <a:t>Selection</a:t>
            </a:r>
            <a:r>
              <a:rPr lang="fr-FR" dirty="0"/>
              <a:t>: </a:t>
            </a:r>
            <a:r>
              <a:rPr lang="fr-FR" dirty="0" err="1"/>
              <a:t>why</a:t>
            </a:r>
            <a:r>
              <a:rPr lang="fr-FR" dirty="0"/>
              <a:t>?</a:t>
            </a:r>
            <a:endParaRPr lang="en-US" dirty="0"/>
          </a:p>
        </p:txBody>
      </p:sp>
      <p:sp>
        <p:nvSpPr>
          <p:cNvPr id="30723" name="Content Placeholder 2"/>
          <p:cNvSpPr>
            <a:spLocks noGrp="1"/>
          </p:cNvSpPr>
          <p:nvPr>
            <p:ph idx="1"/>
          </p:nvPr>
        </p:nvSpPr>
        <p:spPr>
          <a:xfrm>
            <a:off x="1981200" y="1600201"/>
            <a:ext cx="7467600" cy="4873625"/>
          </a:xfrm>
        </p:spPr>
        <p:txBody>
          <a:bodyPr/>
          <a:lstStyle/>
          <a:p>
            <a:r>
              <a:rPr lang="en-GB" dirty="0"/>
              <a:t>Quite easy to find lots more cases from papers, where experiments show that accuracy reduces when you use more features</a:t>
            </a:r>
          </a:p>
          <a:p>
            <a:endParaRPr lang="en-GB" dirty="0"/>
          </a:p>
          <a:p>
            <a:r>
              <a:rPr lang="en-GB" dirty="0">
                <a:solidFill>
                  <a:srgbClr val="C00000"/>
                </a:solidFill>
              </a:rPr>
              <a:t>Questions?</a:t>
            </a:r>
          </a:p>
          <a:p>
            <a:pPr lvl="1"/>
            <a:r>
              <a:rPr lang="en-GB" dirty="0"/>
              <a:t>Why does accuracy reduce with more features?</a:t>
            </a:r>
          </a:p>
          <a:p>
            <a:pPr lvl="1"/>
            <a:r>
              <a:rPr lang="en-GB" dirty="0"/>
              <a:t>How does it depend on the specific choice of features?</a:t>
            </a:r>
          </a:p>
          <a:p>
            <a:pPr lvl="1"/>
            <a:r>
              <a:rPr lang="en-GB" dirty="0"/>
              <a:t>What else changes if we use more features?</a:t>
            </a:r>
          </a:p>
          <a:p>
            <a:pPr lvl="1"/>
            <a:r>
              <a:rPr lang="en-GB" dirty="0"/>
              <a:t>So, how do we choose the right features?</a:t>
            </a:r>
          </a:p>
          <a:p>
            <a:endParaRPr lang="en-GB" dirty="0"/>
          </a:p>
          <a:p>
            <a:endParaRPr lang="en-US" dirty="0"/>
          </a:p>
        </p:txBody>
      </p:sp>
      <p:sp>
        <p:nvSpPr>
          <p:cNvPr id="3072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2B4E89C8-4485-4A63-831A-8A187FB4085E}" type="slidenum">
              <a:rPr lang="en-US"/>
              <a:pPr fontAlgn="base">
                <a:spcBef>
                  <a:spcPct val="0"/>
                </a:spcBef>
                <a:spcAft>
                  <a:spcPct val="0"/>
                </a:spcAft>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Why</a:t>
            </a:r>
            <a:r>
              <a:rPr lang="fr-FR" dirty="0"/>
              <a:t> </a:t>
            </a:r>
            <a:r>
              <a:rPr lang="fr-FR" dirty="0" err="1"/>
              <a:t>accuracy</a:t>
            </a:r>
            <a:r>
              <a:rPr lang="fr-FR" dirty="0"/>
              <a:t> </a:t>
            </a:r>
            <a:r>
              <a:rPr lang="fr-FR" dirty="0" err="1"/>
              <a:t>reduces</a:t>
            </a:r>
            <a:r>
              <a:rPr lang="fr-FR" dirty="0"/>
              <a:t> ?</a:t>
            </a:r>
            <a:endParaRPr lang="en-US" dirty="0"/>
          </a:p>
        </p:txBody>
      </p:sp>
      <p:sp>
        <p:nvSpPr>
          <p:cNvPr id="31748"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82DB6F5-93A1-46F4-A3B8-D2A67FA610DA}" type="slidenum">
              <a:rPr lang="en-US"/>
              <a:pPr fontAlgn="base">
                <a:spcBef>
                  <a:spcPct val="0"/>
                </a:spcBef>
                <a:spcAft>
                  <a:spcPct val="0"/>
                </a:spcAft>
              </a:pPr>
              <a:t>21</a:t>
            </a:fld>
            <a:endParaRPr lang="en-US"/>
          </a:p>
        </p:txBody>
      </p:sp>
      <p:sp>
        <p:nvSpPr>
          <p:cNvPr id="31750" name="Rectangle 3"/>
          <p:cNvSpPr>
            <a:spLocks noChangeArrowheads="1"/>
          </p:cNvSpPr>
          <p:nvPr/>
        </p:nvSpPr>
        <p:spPr bwMode="auto">
          <a:xfrm>
            <a:off x="1981200" y="1828800"/>
            <a:ext cx="7772400" cy="4114800"/>
          </a:xfrm>
          <a:prstGeom prst="rect">
            <a:avLst/>
          </a:prstGeom>
          <a:noFill/>
          <a:ln w="9525">
            <a:noFill/>
            <a:miter lim="800000"/>
            <a:headEnd/>
            <a:tailEnd/>
          </a:ln>
        </p:spPr>
        <p:txBody>
          <a:bodyPr/>
          <a:lstStyle/>
          <a:p>
            <a:pPr marL="342900" indent="-342900" eaLnBrk="0" hangingPunct="0">
              <a:spcBef>
                <a:spcPct val="20000"/>
              </a:spcBef>
              <a:buClr>
                <a:schemeClr val="tx1"/>
              </a:buClr>
              <a:buSzPts val="3200"/>
            </a:pPr>
            <a:r>
              <a:rPr lang="en-GB" sz="3200" dirty="0">
                <a:latin typeface="Times New Roman" pitchFamily="18" charset="0"/>
              </a:rPr>
              <a:t>	</a:t>
            </a:r>
            <a:r>
              <a:rPr lang="en-GB" sz="3200" b="1" u="sng" dirty="0">
                <a:solidFill>
                  <a:srgbClr val="C00000"/>
                </a:solidFill>
                <a:latin typeface="Times New Roman" pitchFamily="18" charset="0"/>
              </a:rPr>
              <a:t>Note:</a:t>
            </a:r>
            <a:r>
              <a:rPr lang="en-GB" sz="3200" dirty="0">
                <a:latin typeface="Times New Roman" pitchFamily="18" charset="0"/>
              </a:rPr>
              <a:t> Suppose the best feature set has 20 features. If you </a:t>
            </a:r>
            <a:r>
              <a:rPr lang="en-GB" sz="3200" i="1" dirty="0">
                <a:latin typeface="Times New Roman" pitchFamily="18" charset="0"/>
              </a:rPr>
              <a:t>add</a:t>
            </a:r>
            <a:r>
              <a:rPr lang="en-GB" sz="3200" dirty="0">
                <a:latin typeface="Times New Roman" pitchFamily="18" charset="0"/>
              </a:rPr>
              <a:t> another 5 features, typically the accuracy of machine learning may reduce. But you still have the original 20 features!! Why does this happen???</a:t>
            </a:r>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Noise/explosion</a:t>
            </a:r>
            <a:endParaRPr lang="en-US" dirty="0"/>
          </a:p>
        </p:txBody>
      </p:sp>
      <p:sp>
        <p:nvSpPr>
          <p:cNvPr id="32771" name="Content Placeholder 2"/>
          <p:cNvSpPr>
            <a:spLocks noGrp="1"/>
          </p:cNvSpPr>
          <p:nvPr>
            <p:ph idx="1"/>
          </p:nvPr>
        </p:nvSpPr>
        <p:spPr>
          <a:xfrm>
            <a:off x="1981200" y="1600201"/>
            <a:ext cx="7467600" cy="4873625"/>
          </a:xfrm>
        </p:spPr>
        <p:txBody>
          <a:bodyPr/>
          <a:lstStyle/>
          <a:p>
            <a:r>
              <a:rPr lang="en-GB" dirty="0"/>
              <a:t>The additional features typically add </a:t>
            </a:r>
            <a:r>
              <a:rPr lang="en-GB" i="1" dirty="0">
                <a:solidFill>
                  <a:srgbClr val="C00000"/>
                </a:solidFill>
              </a:rPr>
              <a:t>noise</a:t>
            </a:r>
          </a:p>
          <a:p>
            <a:endParaRPr lang="en-GB" dirty="0"/>
          </a:p>
          <a:p>
            <a:r>
              <a:rPr lang="en-GB" dirty="0"/>
              <a:t>Machine learning will pick up on </a:t>
            </a:r>
            <a:r>
              <a:rPr lang="en-GB" i="1" dirty="0">
                <a:solidFill>
                  <a:srgbClr val="C00000"/>
                </a:solidFill>
              </a:rPr>
              <a:t>spurious correlations</a:t>
            </a:r>
            <a:r>
              <a:rPr lang="en-GB" dirty="0"/>
              <a:t>, that might be true in the training set, but not in the test set</a:t>
            </a:r>
          </a:p>
          <a:p>
            <a:endParaRPr lang="en-GB" dirty="0"/>
          </a:p>
          <a:p>
            <a:r>
              <a:rPr lang="en-GB" dirty="0"/>
              <a:t>For some ML methods, more features means more </a:t>
            </a:r>
            <a:r>
              <a:rPr lang="en-GB" i="1" dirty="0">
                <a:solidFill>
                  <a:srgbClr val="C00000"/>
                </a:solidFill>
              </a:rPr>
              <a:t>parameters</a:t>
            </a:r>
            <a:r>
              <a:rPr lang="en-GB" dirty="0"/>
              <a:t> to learn (more NN weights, more decision tree nodes, etc…) – the increased space of possibilities is more difficult to search</a:t>
            </a:r>
            <a:endParaRPr lang="en-US" dirty="0"/>
          </a:p>
          <a:p>
            <a:endParaRPr lang="en-US" dirty="0"/>
          </a:p>
          <a:p>
            <a:endParaRPr lang="en-US" dirty="0"/>
          </a:p>
        </p:txBody>
      </p:sp>
      <p:sp>
        <p:nvSpPr>
          <p:cNvPr id="3277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33D135C-74F8-4495-87CB-0693EB0AD1B4}" type="slidenum">
              <a:rPr lang="en-US"/>
              <a:pPr fontAlgn="base">
                <a:spcBef>
                  <a:spcPct val="0"/>
                </a:spcBef>
                <a:spcAft>
                  <a:spcPct val="0"/>
                </a:spcAft>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Feature subset search</a:t>
            </a:r>
          </a:p>
        </p:txBody>
      </p:sp>
      <p:sp>
        <p:nvSpPr>
          <p:cNvPr id="33796" name="Slide Number Placeholder 4"/>
          <p:cNvSpPr>
            <a:spLocks noGrp="1"/>
          </p:cNvSpPr>
          <p:nvPr>
            <p:ph type="sldNum" sz="quarter" idx="12"/>
          </p:nvPr>
        </p:nvSpPr>
        <p:spPr bwMode="auto">
          <a:xfrm>
            <a:off x="7866063" y="5734050"/>
            <a:ext cx="609600" cy="520700"/>
          </a:xfrm>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52C7EBA5-4A34-4856-89AF-6021537C88C2}" type="slidenum">
              <a:rPr lang="en-US"/>
              <a:pPr fontAlgn="base">
                <a:spcBef>
                  <a:spcPct val="0"/>
                </a:spcBef>
                <a:spcAft>
                  <a:spcPct val="0"/>
                </a:spcAft>
              </a:pPr>
              <a:t>23</a:t>
            </a:fld>
            <a:endParaRPr lang="en-US"/>
          </a:p>
        </p:txBody>
      </p:sp>
      <p:grpSp>
        <p:nvGrpSpPr>
          <p:cNvPr id="137" name="Group 136"/>
          <p:cNvGrpSpPr/>
          <p:nvPr/>
        </p:nvGrpSpPr>
        <p:grpSpPr>
          <a:xfrm>
            <a:off x="1981201" y="1600200"/>
            <a:ext cx="3040063" cy="1906588"/>
            <a:chOff x="457200" y="1600200"/>
            <a:chExt cx="3040063" cy="1906588"/>
          </a:xfrm>
        </p:grpSpPr>
        <p:cxnSp>
          <p:nvCxnSpPr>
            <p:cNvPr id="7" name="Straight Arrow Connector 6"/>
            <p:cNvCxnSpPr/>
            <p:nvPr/>
          </p:nvCxnSpPr>
          <p:spPr bwMode="auto">
            <a:xfrm rot="5400000" flipH="1" flipV="1">
              <a:off x="-494506" y="2551906"/>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bwMode="auto">
            <a:xfrm>
              <a:off x="457200" y="3505200"/>
              <a:ext cx="30400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89" name="TextBox 198"/>
            <p:cNvSpPr txBox="1">
              <a:spLocks noChangeArrowheads="1"/>
            </p:cNvSpPr>
            <p:nvPr/>
          </p:nvSpPr>
          <p:spPr bwMode="auto">
            <a:xfrm>
              <a:off x="3124200" y="3167063"/>
              <a:ext cx="344488" cy="336550"/>
            </a:xfrm>
            <a:prstGeom prst="rect">
              <a:avLst/>
            </a:prstGeom>
            <a:noFill/>
            <a:ln w="9525">
              <a:noFill/>
              <a:miter lim="800000"/>
              <a:headEnd/>
              <a:tailEnd/>
            </a:ln>
          </p:spPr>
          <p:txBody>
            <a:bodyPr wrap="none">
              <a:spAutoFit/>
            </a:bodyPr>
            <a:lstStyle/>
            <a:p>
              <a:r>
                <a:rPr lang="en-US" sz="1600" i="1">
                  <a:latin typeface="Times" pitchFamily="18" charset="0"/>
                </a:rPr>
                <a:t>x</a:t>
              </a:r>
              <a:r>
                <a:rPr lang="en-US" sz="1600" i="1" baseline="-25000">
                  <a:latin typeface="Times" pitchFamily="18" charset="0"/>
                </a:rPr>
                <a:t>1</a:t>
              </a:r>
            </a:p>
          </p:txBody>
        </p:sp>
        <p:sp>
          <p:nvSpPr>
            <p:cNvPr id="33890" name="TextBox 199"/>
            <p:cNvSpPr txBox="1">
              <a:spLocks noChangeArrowheads="1"/>
            </p:cNvSpPr>
            <p:nvPr/>
          </p:nvSpPr>
          <p:spPr bwMode="auto">
            <a:xfrm>
              <a:off x="457200" y="1600200"/>
              <a:ext cx="344488" cy="336550"/>
            </a:xfrm>
            <a:prstGeom prst="rect">
              <a:avLst/>
            </a:prstGeom>
            <a:noFill/>
            <a:ln w="9525">
              <a:noFill/>
              <a:miter lim="800000"/>
              <a:headEnd/>
              <a:tailEnd/>
            </a:ln>
          </p:spPr>
          <p:txBody>
            <a:bodyPr wrap="none">
              <a:spAutoFit/>
            </a:bodyPr>
            <a:lstStyle/>
            <a:p>
              <a:r>
                <a:rPr lang="en-US" sz="1600" i="1">
                  <a:latin typeface="Times" pitchFamily="18" charset="0"/>
                </a:rPr>
                <a:t>x</a:t>
              </a:r>
              <a:r>
                <a:rPr lang="en-US" sz="1600" i="1" baseline="-25000">
                  <a:latin typeface="Times" pitchFamily="18" charset="0"/>
                </a:rPr>
                <a:t>2</a:t>
              </a:r>
            </a:p>
          </p:txBody>
        </p:sp>
        <p:cxnSp>
          <p:nvCxnSpPr>
            <p:cNvPr id="12" name="Straight Connector 11"/>
            <p:cNvCxnSpPr/>
            <p:nvPr/>
          </p:nvCxnSpPr>
          <p:spPr bwMode="auto">
            <a:xfrm flipH="1">
              <a:off x="990600" y="3113088"/>
              <a:ext cx="1885950" cy="47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flipH="1">
              <a:off x="990600" y="2503488"/>
              <a:ext cx="1885950" cy="47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rot="10800000">
              <a:off x="1017588" y="2808288"/>
              <a:ext cx="1782762" cy="15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3894" name="5-Point Star 204"/>
            <p:cNvSpPr>
              <a:spLocks noChangeArrowheads="1"/>
            </p:cNvSpPr>
            <p:nvPr/>
          </p:nvSpPr>
          <p:spPr bwMode="auto">
            <a:xfrm rot="5400000">
              <a:off x="763587" y="2132013"/>
              <a:ext cx="130175" cy="133350"/>
            </a:xfrm>
            <a:custGeom>
              <a:avLst/>
              <a:gdLst>
                <a:gd name="T0" fmla="*/ 65088 w 130265"/>
                <a:gd name="T1" fmla="*/ 0 h 132615"/>
                <a:gd name="T2" fmla="*/ 0 w 130265"/>
                <a:gd name="T3" fmla="*/ 50935 h 132615"/>
                <a:gd name="T4" fmla="*/ 24861 w 130265"/>
                <a:gd name="T5" fmla="*/ 133350 h 132615"/>
                <a:gd name="T6" fmla="*/ 105314 w 130265"/>
                <a:gd name="T7" fmla="*/ 133350 h 132615"/>
                <a:gd name="T8" fmla="*/ 130175 w 130265"/>
                <a:gd name="T9" fmla="*/ 50935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895" name="5-Point Star 205"/>
            <p:cNvSpPr>
              <a:spLocks noChangeArrowheads="1"/>
            </p:cNvSpPr>
            <p:nvPr/>
          </p:nvSpPr>
          <p:spPr bwMode="auto">
            <a:xfrm rot="5400000">
              <a:off x="2439987" y="2055813"/>
              <a:ext cx="130175" cy="133350"/>
            </a:xfrm>
            <a:custGeom>
              <a:avLst/>
              <a:gdLst>
                <a:gd name="T0" fmla="*/ 65088 w 130265"/>
                <a:gd name="T1" fmla="*/ 0 h 132615"/>
                <a:gd name="T2" fmla="*/ 0 w 130265"/>
                <a:gd name="T3" fmla="*/ 50935 h 132615"/>
                <a:gd name="T4" fmla="*/ 24861 w 130265"/>
                <a:gd name="T5" fmla="*/ 133350 h 132615"/>
                <a:gd name="T6" fmla="*/ 105314 w 130265"/>
                <a:gd name="T7" fmla="*/ 133350 h 132615"/>
                <a:gd name="T8" fmla="*/ 130175 w 130265"/>
                <a:gd name="T9" fmla="*/ 50935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896" name="5-Point Star 206"/>
            <p:cNvSpPr>
              <a:spLocks noChangeArrowheads="1"/>
            </p:cNvSpPr>
            <p:nvPr/>
          </p:nvSpPr>
          <p:spPr bwMode="auto">
            <a:xfrm rot="5400000">
              <a:off x="2287587" y="1903413"/>
              <a:ext cx="130175" cy="133350"/>
            </a:xfrm>
            <a:custGeom>
              <a:avLst/>
              <a:gdLst>
                <a:gd name="T0" fmla="*/ 65088 w 130265"/>
                <a:gd name="T1" fmla="*/ 0 h 132615"/>
                <a:gd name="T2" fmla="*/ 0 w 130265"/>
                <a:gd name="T3" fmla="*/ 50935 h 132615"/>
                <a:gd name="T4" fmla="*/ 24861 w 130265"/>
                <a:gd name="T5" fmla="*/ 133350 h 132615"/>
                <a:gd name="T6" fmla="*/ 105314 w 130265"/>
                <a:gd name="T7" fmla="*/ 133350 h 132615"/>
                <a:gd name="T8" fmla="*/ 130175 w 130265"/>
                <a:gd name="T9" fmla="*/ 50935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897" name="5-Point Star 207"/>
            <p:cNvSpPr>
              <a:spLocks noChangeArrowheads="1"/>
            </p:cNvSpPr>
            <p:nvPr/>
          </p:nvSpPr>
          <p:spPr bwMode="auto">
            <a:xfrm rot="5400000">
              <a:off x="1975644" y="2012156"/>
              <a:ext cx="130175" cy="131763"/>
            </a:xfrm>
            <a:custGeom>
              <a:avLst/>
              <a:gdLst>
                <a:gd name="T0" fmla="*/ 65088 w 130265"/>
                <a:gd name="T1" fmla="*/ 0 h 132615"/>
                <a:gd name="T2" fmla="*/ 0 w 130265"/>
                <a:gd name="T3" fmla="*/ 50329 h 132615"/>
                <a:gd name="T4" fmla="*/ 24861 w 130265"/>
                <a:gd name="T5" fmla="*/ 131763 h 132615"/>
                <a:gd name="T6" fmla="*/ 105314 w 130265"/>
                <a:gd name="T7" fmla="*/ 131763 h 132615"/>
                <a:gd name="T8" fmla="*/ 130175 w 130265"/>
                <a:gd name="T9" fmla="*/ 50329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898" name="5-Point Star 208"/>
            <p:cNvSpPr>
              <a:spLocks noChangeArrowheads="1"/>
            </p:cNvSpPr>
            <p:nvPr/>
          </p:nvSpPr>
          <p:spPr bwMode="auto">
            <a:xfrm rot="5400000">
              <a:off x="1602581" y="2197895"/>
              <a:ext cx="130175" cy="131762"/>
            </a:xfrm>
            <a:custGeom>
              <a:avLst/>
              <a:gdLst>
                <a:gd name="T0" fmla="*/ 65088 w 130265"/>
                <a:gd name="T1" fmla="*/ 0 h 132615"/>
                <a:gd name="T2" fmla="*/ 0 w 130265"/>
                <a:gd name="T3" fmla="*/ 50328 h 132615"/>
                <a:gd name="T4" fmla="*/ 24861 w 130265"/>
                <a:gd name="T5" fmla="*/ 131762 h 132615"/>
                <a:gd name="T6" fmla="*/ 105314 w 130265"/>
                <a:gd name="T7" fmla="*/ 131762 h 132615"/>
                <a:gd name="T8" fmla="*/ 130175 w 130265"/>
                <a:gd name="T9" fmla="*/ 50328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899" name="5-Point Star 209"/>
            <p:cNvSpPr>
              <a:spLocks noChangeArrowheads="1"/>
            </p:cNvSpPr>
            <p:nvPr/>
          </p:nvSpPr>
          <p:spPr bwMode="auto">
            <a:xfrm rot="5400000">
              <a:off x="2058987" y="1751013"/>
              <a:ext cx="130175" cy="133350"/>
            </a:xfrm>
            <a:custGeom>
              <a:avLst/>
              <a:gdLst>
                <a:gd name="T0" fmla="*/ 65088 w 130265"/>
                <a:gd name="T1" fmla="*/ 0 h 132615"/>
                <a:gd name="T2" fmla="*/ 0 w 130265"/>
                <a:gd name="T3" fmla="*/ 50935 h 132615"/>
                <a:gd name="T4" fmla="*/ 24861 w 130265"/>
                <a:gd name="T5" fmla="*/ 133350 h 132615"/>
                <a:gd name="T6" fmla="*/ 105314 w 130265"/>
                <a:gd name="T7" fmla="*/ 133350 h 132615"/>
                <a:gd name="T8" fmla="*/ 130175 w 130265"/>
                <a:gd name="T9" fmla="*/ 50935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00" name="5-Point Star 210"/>
            <p:cNvSpPr>
              <a:spLocks noChangeArrowheads="1"/>
            </p:cNvSpPr>
            <p:nvPr/>
          </p:nvSpPr>
          <p:spPr bwMode="auto">
            <a:xfrm rot="5400000">
              <a:off x="1754981" y="1969295"/>
              <a:ext cx="130175" cy="131762"/>
            </a:xfrm>
            <a:custGeom>
              <a:avLst/>
              <a:gdLst>
                <a:gd name="T0" fmla="*/ 65088 w 130265"/>
                <a:gd name="T1" fmla="*/ 0 h 132615"/>
                <a:gd name="T2" fmla="*/ 0 w 130265"/>
                <a:gd name="T3" fmla="*/ 50328 h 132615"/>
                <a:gd name="T4" fmla="*/ 24861 w 130265"/>
                <a:gd name="T5" fmla="*/ 131762 h 132615"/>
                <a:gd name="T6" fmla="*/ 105314 w 130265"/>
                <a:gd name="T7" fmla="*/ 131762 h 132615"/>
                <a:gd name="T8" fmla="*/ 130175 w 130265"/>
                <a:gd name="T9" fmla="*/ 50328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01" name="5-Point Star 211"/>
            <p:cNvSpPr>
              <a:spLocks noChangeArrowheads="1"/>
            </p:cNvSpPr>
            <p:nvPr/>
          </p:nvSpPr>
          <p:spPr bwMode="auto">
            <a:xfrm rot="5400000">
              <a:off x="2152650" y="2141538"/>
              <a:ext cx="130175" cy="133350"/>
            </a:xfrm>
            <a:custGeom>
              <a:avLst/>
              <a:gdLst>
                <a:gd name="T0" fmla="*/ 65088 w 130265"/>
                <a:gd name="T1" fmla="*/ 0 h 132615"/>
                <a:gd name="T2" fmla="*/ 0 w 130265"/>
                <a:gd name="T3" fmla="*/ 50935 h 132615"/>
                <a:gd name="T4" fmla="*/ 24861 w 130265"/>
                <a:gd name="T5" fmla="*/ 133350 h 132615"/>
                <a:gd name="T6" fmla="*/ 105314 w 130265"/>
                <a:gd name="T7" fmla="*/ 133350 h 132615"/>
                <a:gd name="T8" fmla="*/ 130175 w 130265"/>
                <a:gd name="T9" fmla="*/ 50935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02" name="5-Point Star 212"/>
            <p:cNvSpPr>
              <a:spLocks noChangeArrowheads="1"/>
            </p:cNvSpPr>
            <p:nvPr/>
          </p:nvSpPr>
          <p:spPr bwMode="auto">
            <a:xfrm rot="5400000">
              <a:off x="1297781" y="2426495"/>
              <a:ext cx="130175" cy="131762"/>
            </a:xfrm>
            <a:custGeom>
              <a:avLst/>
              <a:gdLst>
                <a:gd name="T0" fmla="*/ 65088 w 130265"/>
                <a:gd name="T1" fmla="*/ 0 h 132615"/>
                <a:gd name="T2" fmla="*/ 0 w 130265"/>
                <a:gd name="T3" fmla="*/ 50328 h 132615"/>
                <a:gd name="T4" fmla="*/ 24861 w 130265"/>
                <a:gd name="T5" fmla="*/ 131762 h 132615"/>
                <a:gd name="T6" fmla="*/ 105314 w 130265"/>
                <a:gd name="T7" fmla="*/ 131762 h 132615"/>
                <a:gd name="T8" fmla="*/ 130175 w 130265"/>
                <a:gd name="T9" fmla="*/ 50328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03" name="5-Point Star 213"/>
            <p:cNvSpPr>
              <a:spLocks noChangeArrowheads="1"/>
            </p:cNvSpPr>
            <p:nvPr/>
          </p:nvSpPr>
          <p:spPr bwMode="auto">
            <a:xfrm rot="5400000">
              <a:off x="992187" y="2208213"/>
              <a:ext cx="130175" cy="133350"/>
            </a:xfrm>
            <a:custGeom>
              <a:avLst/>
              <a:gdLst>
                <a:gd name="T0" fmla="*/ 65088 w 130265"/>
                <a:gd name="T1" fmla="*/ 0 h 132615"/>
                <a:gd name="T2" fmla="*/ 0 w 130265"/>
                <a:gd name="T3" fmla="*/ 50935 h 132615"/>
                <a:gd name="T4" fmla="*/ 24861 w 130265"/>
                <a:gd name="T5" fmla="*/ 133350 h 132615"/>
                <a:gd name="T6" fmla="*/ 105314 w 130265"/>
                <a:gd name="T7" fmla="*/ 133350 h 132615"/>
                <a:gd name="T8" fmla="*/ 130175 w 130265"/>
                <a:gd name="T9" fmla="*/ 50935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04" name="5-Point Star 214"/>
            <p:cNvSpPr>
              <a:spLocks noChangeArrowheads="1"/>
            </p:cNvSpPr>
            <p:nvPr/>
          </p:nvSpPr>
          <p:spPr bwMode="auto">
            <a:xfrm rot="5400000">
              <a:off x="1221581" y="2045495"/>
              <a:ext cx="130175" cy="131762"/>
            </a:xfrm>
            <a:custGeom>
              <a:avLst/>
              <a:gdLst>
                <a:gd name="T0" fmla="*/ 65088 w 130265"/>
                <a:gd name="T1" fmla="*/ 0 h 132615"/>
                <a:gd name="T2" fmla="*/ 0 w 130265"/>
                <a:gd name="T3" fmla="*/ 50328 h 132615"/>
                <a:gd name="T4" fmla="*/ 24861 w 130265"/>
                <a:gd name="T5" fmla="*/ 131762 h 132615"/>
                <a:gd name="T6" fmla="*/ 105314 w 130265"/>
                <a:gd name="T7" fmla="*/ 131762 h 132615"/>
                <a:gd name="T8" fmla="*/ 130175 w 130265"/>
                <a:gd name="T9" fmla="*/ 50328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05" name="5-Point Star 215"/>
            <p:cNvSpPr>
              <a:spLocks noChangeArrowheads="1"/>
            </p:cNvSpPr>
            <p:nvPr/>
          </p:nvSpPr>
          <p:spPr bwMode="auto">
            <a:xfrm rot="5400000">
              <a:off x="1526381" y="1969295"/>
              <a:ext cx="130175" cy="131762"/>
            </a:xfrm>
            <a:custGeom>
              <a:avLst/>
              <a:gdLst>
                <a:gd name="T0" fmla="*/ 65088 w 130265"/>
                <a:gd name="T1" fmla="*/ 0 h 132615"/>
                <a:gd name="T2" fmla="*/ 0 w 130265"/>
                <a:gd name="T3" fmla="*/ 50328 h 132615"/>
                <a:gd name="T4" fmla="*/ 24861 w 130265"/>
                <a:gd name="T5" fmla="*/ 131762 h 132615"/>
                <a:gd name="T6" fmla="*/ 105314 w 130265"/>
                <a:gd name="T7" fmla="*/ 131762 h 132615"/>
                <a:gd name="T8" fmla="*/ 130175 w 130265"/>
                <a:gd name="T9" fmla="*/ 50328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06" name="Oval 26"/>
            <p:cNvSpPr>
              <a:spLocks noChangeArrowheads="1"/>
            </p:cNvSpPr>
            <p:nvPr/>
          </p:nvSpPr>
          <p:spPr bwMode="auto">
            <a:xfrm rot="5400000">
              <a:off x="2439193" y="32758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07" name="Oval 27"/>
            <p:cNvSpPr>
              <a:spLocks noChangeArrowheads="1"/>
            </p:cNvSpPr>
            <p:nvPr/>
          </p:nvSpPr>
          <p:spPr bwMode="auto">
            <a:xfrm rot="5400000">
              <a:off x="1533525" y="3227388"/>
              <a:ext cx="85725"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08" name="Oval 28"/>
            <p:cNvSpPr>
              <a:spLocks noChangeArrowheads="1"/>
            </p:cNvSpPr>
            <p:nvPr/>
          </p:nvSpPr>
          <p:spPr bwMode="auto">
            <a:xfrm rot="5400000">
              <a:off x="1219993" y="33520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09" name="Oval 29"/>
            <p:cNvSpPr>
              <a:spLocks noChangeArrowheads="1"/>
            </p:cNvSpPr>
            <p:nvPr/>
          </p:nvSpPr>
          <p:spPr bwMode="auto">
            <a:xfrm rot="5400000">
              <a:off x="2058193" y="32758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0" name="Oval 30"/>
            <p:cNvSpPr>
              <a:spLocks noChangeArrowheads="1"/>
            </p:cNvSpPr>
            <p:nvPr/>
          </p:nvSpPr>
          <p:spPr bwMode="auto">
            <a:xfrm rot="5400000">
              <a:off x="915193" y="31996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1" name="Oval 31"/>
            <p:cNvSpPr>
              <a:spLocks noChangeArrowheads="1"/>
            </p:cNvSpPr>
            <p:nvPr/>
          </p:nvSpPr>
          <p:spPr bwMode="auto">
            <a:xfrm rot="5400000">
              <a:off x="2591594" y="3188494"/>
              <a:ext cx="87312"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2" name="Oval 32"/>
            <p:cNvSpPr>
              <a:spLocks noChangeArrowheads="1"/>
            </p:cNvSpPr>
            <p:nvPr/>
          </p:nvSpPr>
          <p:spPr bwMode="auto">
            <a:xfrm rot="5400000">
              <a:off x="1677193" y="33520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3" name="Oval 33"/>
            <p:cNvSpPr>
              <a:spLocks noChangeArrowheads="1"/>
            </p:cNvSpPr>
            <p:nvPr/>
          </p:nvSpPr>
          <p:spPr bwMode="auto">
            <a:xfrm rot="5400000">
              <a:off x="2286793" y="32758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4" name="Oval 34"/>
            <p:cNvSpPr>
              <a:spLocks noChangeArrowheads="1"/>
            </p:cNvSpPr>
            <p:nvPr/>
          </p:nvSpPr>
          <p:spPr bwMode="auto">
            <a:xfrm rot="5400000">
              <a:off x="1444625" y="3073400"/>
              <a:ext cx="87313" cy="87313"/>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5" name="Oval 35"/>
            <p:cNvSpPr>
              <a:spLocks noChangeArrowheads="1"/>
            </p:cNvSpPr>
            <p:nvPr/>
          </p:nvSpPr>
          <p:spPr bwMode="auto">
            <a:xfrm rot="5400000">
              <a:off x="1312069" y="3271044"/>
              <a:ext cx="87312"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6" name="Oval 36"/>
            <p:cNvSpPr>
              <a:spLocks noChangeArrowheads="1"/>
            </p:cNvSpPr>
            <p:nvPr/>
          </p:nvSpPr>
          <p:spPr bwMode="auto">
            <a:xfrm rot="5400000">
              <a:off x="2972593" y="31996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7" name="Oval 37"/>
            <p:cNvSpPr>
              <a:spLocks noChangeArrowheads="1"/>
            </p:cNvSpPr>
            <p:nvPr/>
          </p:nvSpPr>
          <p:spPr bwMode="auto">
            <a:xfrm rot="5400000">
              <a:off x="1067593" y="32758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8" name="Oval 38"/>
            <p:cNvSpPr>
              <a:spLocks noChangeArrowheads="1"/>
            </p:cNvSpPr>
            <p:nvPr/>
          </p:nvSpPr>
          <p:spPr bwMode="auto">
            <a:xfrm rot="5400000">
              <a:off x="2179637" y="3073401"/>
              <a:ext cx="87313" cy="87312"/>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19" name="Oval 39"/>
            <p:cNvSpPr>
              <a:spLocks noChangeArrowheads="1"/>
            </p:cNvSpPr>
            <p:nvPr/>
          </p:nvSpPr>
          <p:spPr bwMode="auto">
            <a:xfrm rot="5400000">
              <a:off x="1798637" y="3073401"/>
              <a:ext cx="87313" cy="87312"/>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20" name="Oval 40"/>
            <p:cNvSpPr>
              <a:spLocks noChangeArrowheads="1"/>
            </p:cNvSpPr>
            <p:nvPr/>
          </p:nvSpPr>
          <p:spPr bwMode="auto">
            <a:xfrm rot="5400000">
              <a:off x="1874838" y="3265488"/>
              <a:ext cx="87312" cy="87312"/>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21" name="Oval 41"/>
            <p:cNvSpPr>
              <a:spLocks noChangeArrowheads="1"/>
            </p:cNvSpPr>
            <p:nvPr/>
          </p:nvSpPr>
          <p:spPr bwMode="auto">
            <a:xfrm rot="5400000">
              <a:off x="2591593" y="33520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22" name="Oval 42"/>
            <p:cNvSpPr>
              <a:spLocks noChangeArrowheads="1"/>
            </p:cNvSpPr>
            <p:nvPr/>
          </p:nvSpPr>
          <p:spPr bwMode="auto">
            <a:xfrm rot="5400000">
              <a:off x="762793" y="31996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23" name="Oval 43"/>
            <p:cNvSpPr>
              <a:spLocks noChangeArrowheads="1"/>
            </p:cNvSpPr>
            <p:nvPr/>
          </p:nvSpPr>
          <p:spPr bwMode="auto">
            <a:xfrm rot="5400000">
              <a:off x="2820193" y="32758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24" name="Oval 44"/>
            <p:cNvSpPr>
              <a:spLocks noChangeArrowheads="1"/>
            </p:cNvSpPr>
            <p:nvPr/>
          </p:nvSpPr>
          <p:spPr bwMode="auto">
            <a:xfrm rot="5400000">
              <a:off x="762793" y="3352007"/>
              <a:ext cx="87313" cy="88900"/>
            </a:xfrm>
            <a:prstGeom prst="ellipse">
              <a:avLst/>
            </a:prstGeom>
            <a:solidFill>
              <a:srgbClr val="FF0000"/>
            </a:solidFill>
            <a:ln w="25400" algn="ctr">
              <a:solidFill>
                <a:srgbClr val="8C3836"/>
              </a:solidFill>
              <a:round/>
              <a:headEnd/>
              <a:tailEnd/>
            </a:ln>
          </p:spPr>
          <p:txBody>
            <a:bodyPr rot="10800000" vert="eaVert" anchor="ctr"/>
            <a:lstStyle/>
            <a:p>
              <a:pPr algn="ctr"/>
              <a:endParaRPr lang="en-US">
                <a:solidFill>
                  <a:srgbClr val="FFFFFF"/>
                </a:solidFill>
                <a:latin typeface="Century Schoolbook" pitchFamily="18" charset="0"/>
              </a:endParaRPr>
            </a:p>
          </p:txBody>
        </p:sp>
        <p:sp>
          <p:nvSpPr>
            <p:cNvPr id="33925" name="5-Point Star 235"/>
            <p:cNvSpPr>
              <a:spLocks noChangeArrowheads="1"/>
            </p:cNvSpPr>
            <p:nvPr/>
          </p:nvSpPr>
          <p:spPr bwMode="auto">
            <a:xfrm rot="5400000">
              <a:off x="2592387" y="2284413"/>
              <a:ext cx="130175" cy="133350"/>
            </a:xfrm>
            <a:custGeom>
              <a:avLst/>
              <a:gdLst>
                <a:gd name="T0" fmla="*/ 65088 w 130265"/>
                <a:gd name="T1" fmla="*/ 0 h 132615"/>
                <a:gd name="T2" fmla="*/ 0 w 130265"/>
                <a:gd name="T3" fmla="*/ 50935 h 132615"/>
                <a:gd name="T4" fmla="*/ 24861 w 130265"/>
                <a:gd name="T5" fmla="*/ 133350 h 132615"/>
                <a:gd name="T6" fmla="*/ 105314 w 130265"/>
                <a:gd name="T7" fmla="*/ 133350 h 132615"/>
                <a:gd name="T8" fmla="*/ 130175 w 130265"/>
                <a:gd name="T9" fmla="*/ 50935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26" name="5-Point Star 236"/>
            <p:cNvSpPr>
              <a:spLocks noChangeArrowheads="1"/>
            </p:cNvSpPr>
            <p:nvPr/>
          </p:nvSpPr>
          <p:spPr bwMode="auto">
            <a:xfrm rot="5400000">
              <a:off x="2288381" y="2426495"/>
              <a:ext cx="130175" cy="131762"/>
            </a:xfrm>
            <a:custGeom>
              <a:avLst/>
              <a:gdLst>
                <a:gd name="T0" fmla="*/ 65088 w 130265"/>
                <a:gd name="T1" fmla="*/ 0 h 132615"/>
                <a:gd name="T2" fmla="*/ 0 w 130265"/>
                <a:gd name="T3" fmla="*/ 50328 h 132615"/>
                <a:gd name="T4" fmla="*/ 24861 w 130265"/>
                <a:gd name="T5" fmla="*/ 131762 h 132615"/>
                <a:gd name="T6" fmla="*/ 105314 w 130265"/>
                <a:gd name="T7" fmla="*/ 131762 h 132615"/>
                <a:gd name="T8" fmla="*/ 130175 w 130265"/>
                <a:gd name="T9" fmla="*/ 50328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sp>
          <p:nvSpPr>
            <p:cNvPr id="33927" name="5-Point Star 237"/>
            <p:cNvSpPr>
              <a:spLocks noChangeArrowheads="1"/>
            </p:cNvSpPr>
            <p:nvPr/>
          </p:nvSpPr>
          <p:spPr bwMode="auto">
            <a:xfrm rot="5400000">
              <a:off x="1831181" y="2426495"/>
              <a:ext cx="130175" cy="131762"/>
            </a:xfrm>
            <a:custGeom>
              <a:avLst/>
              <a:gdLst>
                <a:gd name="T0" fmla="*/ 65088 w 130265"/>
                <a:gd name="T1" fmla="*/ 0 h 132615"/>
                <a:gd name="T2" fmla="*/ 0 w 130265"/>
                <a:gd name="T3" fmla="*/ 50328 h 132615"/>
                <a:gd name="T4" fmla="*/ 24861 w 130265"/>
                <a:gd name="T5" fmla="*/ 131762 h 132615"/>
                <a:gd name="T6" fmla="*/ 105314 w 130265"/>
                <a:gd name="T7" fmla="*/ 131762 h 132615"/>
                <a:gd name="T8" fmla="*/ 130175 w 130265"/>
                <a:gd name="T9" fmla="*/ 50328 h 132615"/>
                <a:gd name="T10" fmla="*/ 17694720 60000 65536"/>
                <a:gd name="T11" fmla="*/ 11796480 60000 65536"/>
                <a:gd name="T12" fmla="*/ 5898240 60000 65536"/>
                <a:gd name="T13" fmla="*/ 5898240 60000 65536"/>
                <a:gd name="T14" fmla="*/ 0 60000 65536"/>
                <a:gd name="T15" fmla="*/ 40255 w 130265"/>
                <a:gd name="T16" fmla="*/ 50655 h 132615"/>
                <a:gd name="T17" fmla="*/ 90010 w 130265"/>
                <a:gd name="T18" fmla="*/ 101308 h 132615"/>
              </a:gdLst>
              <a:ahLst/>
              <a:cxnLst>
                <a:cxn ang="T10">
                  <a:pos x="T0" y="T1"/>
                </a:cxn>
                <a:cxn ang="T11">
                  <a:pos x="T2" y="T3"/>
                </a:cxn>
                <a:cxn ang="T12">
                  <a:pos x="T4" y="T5"/>
                </a:cxn>
                <a:cxn ang="T13">
                  <a:pos x="T6" y="T7"/>
                </a:cxn>
                <a:cxn ang="T14">
                  <a:pos x="T8" y="T9"/>
                </a:cxn>
              </a:cxnLst>
              <a:rect l="T15" t="T16" r="T17" b="T18"/>
              <a:pathLst>
                <a:path w="130265" h="132615">
                  <a:moveTo>
                    <a:pt x="0" y="50654"/>
                  </a:moveTo>
                  <a:lnTo>
                    <a:pt x="49757" y="50655"/>
                  </a:lnTo>
                  <a:lnTo>
                    <a:pt x="65133" y="0"/>
                  </a:lnTo>
                  <a:lnTo>
                    <a:pt x="80508" y="50655"/>
                  </a:lnTo>
                  <a:lnTo>
                    <a:pt x="130265" y="50654"/>
                  </a:lnTo>
                  <a:lnTo>
                    <a:pt x="90010" y="81960"/>
                  </a:lnTo>
                  <a:lnTo>
                    <a:pt x="105387" y="132615"/>
                  </a:lnTo>
                  <a:lnTo>
                    <a:pt x="65133" y="101308"/>
                  </a:lnTo>
                  <a:lnTo>
                    <a:pt x="24878" y="132615"/>
                  </a:lnTo>
                  <a:lnTo>
                    <a:pt x="40255" y="81960"/>
                  </a:lnTo>
                  <a:close/>
                </a:path>
              </a:pathLst>
            </a:custGeom>
            <a:solidFill>
              <a:schemeClr val="accent1"/>
            </a:solidFill>
            <a:ln w="25400" algn="ctr">
              <a:solidFill>
                <a:srgbClr val="385D8A"/>
              </a:solidFill>
              <a:miter lim="800000"/>
              <a:headEnd/>
              <a:tailEnd/>
            </a:ln>
          </p:spPr>
          <p:txBody>
            <a:bodyPr rot="10800000" vert="eaVert" anchor="ctr"/>
            <a:lstStyle/>
            <a:p>
              <a:endParaRPr lang="en-US"/>
            </a:p>
          </p:txBody>
        </p:sp>
      </p:grpSp>
      <p:sp>
        <p:nvSpPr>
          <p:cNvPr id="33928" name="TextBox 294"/>
          <p:cNvSpPr txBox="1">
            <a:spLocks noChangeArrowheads="1"/>
          </p:cNvSpPr>
          <p:nvPr/>
        </p:nvSpPr>
        <p:spPr bwMode="auto">
          <a:xfrm>
            <a:off x="1981200" y="3657600"/>
            <a:ext cx="2702278" cy="400110"/>
          </a:xfrm>
          <a:prstGeom prst="rect">
            <a:avLst/>
          </a:prstGeom>
          <a:noFill/>
          <a:ln w="9525">
            <a:noFill/>
            <a:miter lim="800000"/>
            <a:headEnd/>
            <a:tailEnd/>
          </a:ln>
        </p:spPr>
        <p:txBody>
          <a:bodyPr wrap="none">
            <a:spAutoFit/>
          </a:bodyPr>
          <a:lstStyle/>
          <a:p>
            <a:r>
              <a:rPr lang="en-US" sz="2000" dirty="0">
                <a:solidFill>
                  <a:srgbClr val="0000FF"/>
                </a:solidFill>
                <a:latin typeface="Calibri" pitchFamily="34" charset="0"/>
              </a:rPr>
              <a:t>X</a:t>
            </a:r>
            <a:r>
              <a:rPr lang="en-US" sz="2000" baseline="-25000" dirty="0">
                <a:solidFill>
                  <a:srgbClr val="0000FF"/>
                </a:solidFill>
                <a:latin typeface="Calibri" pitchFamily="34" charset="0"/>
              </a:rPr>
              <a:t>2</a:t>
            </a:r>
            <a:r>
              <a:rPr lang="en-US" sz="2000" dirty="0">
                <a:solidFill>
                  <a:srgbClr val="0000FF"/>
                </a:solidFill>
                <a:latin typeface="Calibri" pitchFamily="34" charset="0"/>
              </a:rPr>
              <a:t> is important, X</a:t>
            </a:r>
            <a:r>
              <a:rPr lang="en-US" sz="2000" baseline="-25000" dirty="0">
                <a:solidFill>
                  <a:srgbClr val="0000FF"/>
                </a:solidFill>
                <a:latin typeface="Calibri" pitchFamily="34" charset="0"/>
              </a:rPr>
              <a:t>1</a:t>
            </a:r>
            <a:r>
              <a:rPr lang="en-US" sz="2000" dirty="0">
                <a:solidFill>
                  <a:srgbClr val="0000FF"/>
                </a:solidFill>
                <a:latin typeface="Calibri" pitchFamily="34" charset="0"/>
              </a:rPr>
              <a:t> is not</a:t>
            </a:r>
          </a:p>
        </p:txBody>
      </p:sp>
      <p:grpSp>
        <p:nvGrpSpPr>
          <p:cNvPr id="138" name="Group 137"/>
          <p:cNvGrpSpPr/>
          <p:nvPr/>
        </p:nvGrpSpPr>
        <p:grpSpPr>
          <a:xfrm>
            <a:off x="5943601" y="1676400"/>
            <a:ext cx="3040063" cy="1906588"/>
            <a:chOff x="4419600" y="1676400"/>
            <a:chExt cx="3040063" cy="1906588"/>
          </a:xfrm>
        </p:grpSpPr>
        <p:cxnSp>
          <p:nvCxnSpPr>
            <p:cNvPr id="51" name="Straight Connector 50"/>
            <p:cNvCxnSpPr/>
            <p:nvPr/>
          </p:nvCxnSpPr>
          <p:spPr bwMode="auto">
            <a:xfrm rot="16200000" flipH="1">
              <a:off x="5231607" y="2616993"/>
              <a:ext cx="1885950" cy="476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rot="16200000" flipH="1">
              <a:off x="4622007" y="2616993"/>
              <a:ext cx="1885950" cy="476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auto">
            <a:xfrm rot="5400000">
              <a:off x="4976812" y="2643188"/>
              <a:ext cx="1782763"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bwMode="auto">
            <a:xfrm rot="5400000" flipH="1" flipV="1">
              <a:off x="3467894" y="2628106"/>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bwMode="auto">
            <a:xfrm>
              <a:off x="4419600" y="3581400"/>
              <a:ext cx="30400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5-Point Star 55"/>
            <p:cNvSpPr/>
            <p:nvPr/>
          </p:nvSpPr>
          <p:spPr bwMode="auto">
            <a:xfrm>
              <a:off x="4767263" y="266700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5-Point Star 56"/>
            <p:cNvSpPr/>
            <p:nvPr/>
          </p:nvSpPr>
          <p:spPr bwMode="auto">
            <a:xfrm>
              <a:off x="4854575" y="2270125"/>
              <a:ext cx="130175" cy="1317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5-Point Star 57"/>
            <p:cNvSpPr/>
            <p:nvPr/>
          </p:nvSpPr>
          <p:spPr bwMode="auto">
            <a:xfrm>
              <a:off x="4679950" y="2490788"/>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5-Point Star 58"/>
            <p:cNvSpPr/>
            <p:nvPr/>
          </p:nvSpPr>
          <p:spPr bwMode="auto">
            <a:xfrm>
              <a:off x="5072063" y="2446338"/>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5-Point Star 59"/>
            <p:cNvSpPr/>
            <p:nvPr/>
          </p:nvSpPr>
          <p:spPr bwMode="auto">
            <a:xfrm>
              <a:off x="5257800" y="281940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5-Point Star 60"/>
            <p:cNvSpPr/>
            <p:nvPr/>
          </p:nvSpPr>
          <p:spPr bwMode="auto">
            <a:xfrm>
              <a:off x="4724400" y="2933700"/>
              <a:ext cx="130175" cy="1317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5-Point Star 61"/>
            <p:cNvSpPr/>
            <p:nvPr/>
          </p:nvSpPr>
          <p:spPr bwMode="auto">
            <a:xfrm>
              <a:off x="5029200" y="266700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5-Point Star 62"/>
            <p:cNvSpPr/>
            <p:nvPr/>
          </p:nvSpPr>
          <p:spPr bwMode="auto">
            <a:xfrm>
              <a:off x="5202238" y="2270125"/>
              <a:ext cx="130175" cy="1317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5-Point Star 63"/>
            <p:cNvSpPr/>
            <p:nvPr/>
          </p:nvSpPr>
          <p:spPr bwMode="auto">
            <a:xfrm>
              <a:off x="5486400" y="312420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5-Point Star 64"/>
            <p:cNvSpPr/>
            <p:nvPr/>
          </p:nvSpPr>
          <p:spPr bwMode="auto">
            <a:xfrm>
              <a:off x="4549775" y="271145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5-Point Star 65"/>
            <p:cNvSpPr/>
            <p:nvPr/>
          </p:nvSpPr>
          <p:spPr bwMode="auto">
            <a:xfrm>
              <a:off x="5105400" y="320040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5-Point Star 66"/>
            <p:cNvSpPr/>
            <p:nvPr/>
          </p:nvSpPr>
          <p:spPr bwMode="auto">
            <a:xfrm>
              <a:off x="5029200" y="289560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Oval 67"/>
            <p:cNvSpPr/>
            <p:nvPr/>
          </p:nvSpPr>
          <p:spPr bwMode="auto">
            <a:xfrm>
              <a:off x="6629400" y="2590800"/>
              <a:ext cx="87313"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69" name="Oval 68"/>
            <p:cNvSpPr/>
            <p:nvPr/>
          </p:nvSpPr>
          <p:spPr bwMode="auto">
            <a:xfrm>
              <a:off x="6286500" y="2933700"/>
              <a:ext cx="87313" cy="87313"/>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0" name="Oval 69"/>
            <p:cNvSpPr/>
            <p:nvPr/>
          </p:nvSpPr>
          <p:spPr bwMode="auto">
            <a:xfrm>
              <a:off x="6503988" y="3021013"/>
              <a:ext cx="87312"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1" name="Oval 70"/>
            <p:cNvSpPr/>
            <p:nvPr/>
          </p:nvSpPr>
          <p:spPr bwMode="auto">
            <a:xfrm>
              <a:off x="6781800" y="2362200"/>
              <a:ext cx="87313"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2" name="Oval 71"/>
            <p:cNvSpPr/>
            <p:nvPr/>
          </p:nvSpPr>
          <p:spPr bwMode="auto">
            <a:xfrm>
              <a:off x="6858000" y="2895600"/>
              <a:ext cx="87313"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3" name="Oval 72"/>
            <p:cNvSpPr/>
            <p:nvPr/>
          </p:nvSpPr>
          <p:spPr bwMode="auto">
            <a:xfrm>
              <a:off x="6858000" y="2667000"/>
              <a:ext cx="87313"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4" name="Oval 73"/>
            <p:cNvSpPr/>
            <p:nvPr/>
          </p:nvSpPr>
          <p:spPr bwMode="auto">
            <a:xfrm>
              <a:off x="6548438" y="2844800"/>
              <a:ext cx="85725"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5" name="Oval 74"/>
            <p:cNvSpPr/>
            <p:nvPr/>
          </p:nvSpPr>
          <p:spPr bwMode="auto">
            <a:xfrm>
              <a:off x="6477000" y="2362200"/>
              <a:ext cx="87313"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6" name="Oval 75"/>
            <p:cNvSpPr/>
            <p:nvPr/>
          </p:nvSpPr>
          <p:spPr bwMode="auto">
            <a:xfrm>
              <a:off x="6132513" y="3021013"/>
              <a:ext cx="87312"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7" name="Oval 76"/>
            <p:cNvSpPr/>
            <p:nvPr/>
          </p:nvSpPr>
          <p:spPr bwMode="auto">
            <a:xfrm>
              <a:off x="6330950" y="3154363"/>
              <a:ext cx="85725" cy="87312"/>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8" name="Oval 77"/>
            <p:cNvSpPr/>
            <p:nvPr/>
          </p:nvSpPr>
          <p:spPr bwMode="auto">
            <a:xfrm>
              <a:off x="6634163" y="3109913"/>
              <a:ext cx="87312"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79" name="Oval 78"/>
            <p:cNvSpPr/>
            <p:nvPr/>
          </p:nvSpPr>
          <p:spPr bwMode="auto">
            <a:xfrm>
              <a:off x="6721475" y="2933700"/>
              <a:ext cx="87313" cy="87313"/>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80" name="Oval 79"/>
            <p:cNvSpPr/>
            <p:nvPr/>
          </p:nvSpPr>
          <p:spPr bwMode="auto">
            <a:xfrm>
              <a:off x="6132513" y="2286000"/>
              <a:ext cx="87312"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81" name="Oval 80"/>
            <p:cNvSpPr/>
            <p:nvPr/>
          </p:nvSpPr>
          <p:spPr bwMode="auto">
            <a:xfrm>
              <a:off x="6132513" y="2667000"/>
              <a:ext cx="87312"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82" name="Oval 81"/>
            <p:cNvSpPr/>
            <p:nvPr/>
          </p:nvSpPr>
          <p:spPr bwMode="auto">
            <a:xfrm>
              <a:off x="6324600" y="2590800"/>
              <a:ext cx="87313"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83" name="Oval 82"/>
            <p:cNvSpPr/>
            <p:nvPr/>
          </p:nvSpPr>
          <p:spPr bwMode="auto">
            <a:xfrm>
              <a:off x="7024688" y="3065463"/>
              <a:ext cx="87312"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84" name="Oval 83"/>
            <p:cNvSpPr/>
            <p:nvPr/>
          </p:nvSpPr>
          <p:spPr bwMode="auto">
            <a:xfrm>
              <a:off x="6808788" y="3286125"/>
              <a:ext cx="85725"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85" name="Oval 84"/>
            <p:cNvSpPr/>
            <p:nvPr/>
          </p:nvSpPr>
          <p:spPr bwMode="auto">
            <a:xfrm>
              <a:off x="7086600" y="2667000"/>
              <a:ext cx="87313"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86" name="Oval 85"/>
            <p:cNvSpPr/>
            <p:nvPr/>
          </p:nvSpPr>
          <p:spPr bwMode="auto">
            <a:xfrm>
              <a:off x="6591300" y="3330575"/>
              <a:ext cx="87313" cy="889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87" name="5-Point Star 86"/>
            <p:cNvSpPr/>
            <p:nvPr/>
          </p:nvSpPr>
          <p:spPr bwMode="auto">
            <a:xfrm>
              <a:off x="4984750" y="2136775"/>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5-Point Star 87"/>
            <p:cNvSpPr/>
            <p:nvPr/>
          </p:nvSpPr>
          <p:spPr bwMode="auto">
            <a:xfrm>
              <a:off x="5486400" y="213360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5-Point Star 88"/>
            <p:cNvSpPr/>
            <p:nvPr/>
          </p:nvSpPr>
          <p:spPr bwMode="auto">
            <a:xfrm>
              <a:off x="5486400" y="2590800"/>
              <a:ext cx="130175" cy="13335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884" name="TextBox 149"/>
            <p:cNvSpPr txBox="1">
              <a:spLocks noChangeArrowheads="1"/>
            </p:cNvSpPr>
            <p:nvPr/>
          </p:nvSpPr>
          <p:spPr bwMode="auto">
            <a:xfrm>
              <a:off x="7086600" y="3243263"/>
              <a:ext cx="344488" cy="336550"/>
            </a:xfrm>
            <a:prstGeom prst="rect">
              <a:avLst/>
            </a:prstGeom>
            <a:noFill/>
            <a:ln w="9525">
              <a:noFill/>
              <a:miter lim="800000"/>
              <a:headEnd/>
              <a:tailEnd/>
            </a:ln>
          </p:spPr>
          <p:txBody>
            <a:bodyPr wrap="none">
              <a:spAutoFit/>
            </a:bodyPr>
            <a:lstStyle/>
            <a:p>
              <a:r>
                <a:rPr lang="en-US" sz="1600" i="1">
                  <a:latin typeface="Times" pitchFamily="18" charset="0"/>
                </a:rPr>
                <a:t>x</a:t>
              </a:r>
              <a:r>
                <a:rPr lang="en-US" sz="1600" i="1" baseline="-25000">
                  <a:latin typeface="Times" pitchFamily="18" charset="0"/>
                </a:rPr>
                <a:t>1</a:t>
              </a:r>
            </a:p>
          </p:txBody>
        </p:sp>
        <p:sp>
          <p:nvSpPr>
            <p:cNvPr id="33885" name="TextBox 150"/>
            <p:cNvSpPr txBox="1">
              <a:spLocks noChangeArrowheads="1"/>
            </p:cNvSpPr>
            <p:nvPr/>
          </p:nvSpPr>
          <p:spPr bwMode="auto">
            <a:xfrm>
              <a:off x="4419600" y="1676400"/>
              <a:ext cx="344488" cy="336550"/>
            </a:xfrm>
            <a:prstGeom prst="rect">
              <a:avLst/>
            </a:prstGeom>
            <a:noFill/>
            <a:ln w="9525">
              <a:noFill/>
              <a:miter lim="800000"/>
              <a:headEnd/>
              <a:tailEnd/>
            </a:ln>
          </p:spPr>
          <p:txBody>
            <a:bodyPr wrap="none">
              <a:spAutoFit/>
            </a:bodyPr>
            <a:lstStyle/>
            <a:p>
              <a:r>
                <a:rPr lang="en-US" sz="1600" i="1">
                  <a:latin typeface="Times" pitchFamily="18" charset="0"/>
                </a:rPr>
                <a:t>x</a:t>
              </a:r>
              <a:r>
                <a:rPr lang="en-US" sz="1600" i="1" baseline="-25000">
                  <a:latin typeface="Times" pitchFamily="18" charset="0"/>
                </a:rPr>
                <a:t>2</a:t>
              </a:r>
            </a:p>
          </p:txBody>
        </p:sp>
      </p:grpSp>
      <p:sp>
        <p:nvSpPr>
          <p:cNvPr id="33886" name="TextBox 293"/>
          <p:cNvSpPr txBox="1">
            <a:spLocks noChangeArrowheads="1"/>
          </p:cNvSpPr>
          <p:nvPr/>
        </p:nvSpPr>
        <p:spPr bwMode="auto">
          <a:xfrm>
            <a:off x="5943600" y="3657600"/>
            <a:ext cx="2702278" cy="400110"/>
          </a:xfrm>
          <a:prstGeom prst="rect">
            <a:avLst/>
          </a:prstGeom>
          <a:noFill/>
          <a:ln w="9525">
            <a:noFill/>
            <a:miter lim="800000"/>
            <a:headEnd/>
            <a:tailEnd/>
          </a:ln>
        </p:spPr>
        <p:txBody>
          <a:bodyPr wrap="none">
            <a:spAutoFit/>
          </a:bodyPr>
          <a:lstStyle/>
          <a:p>
            <a:r>
              <a:rPr lang="en-US" sz="2000" dirty="0">
                <a:solidFill>
                  <a:srgbClr val="0000FF"/>
                </a:solidFill>
                <a:latin typeface="Calibri" pitchFamily="34" charset="0"/>
              </a:rPr>
              <a:t>X</a:t>
            </a:r>
            <a:r>
              <a:rPr lang="en-US" sz="2000" baseline="-25000" dirty="0">
                <a:solidFill>
                  <a:srgbClr val="0000FF"/>
                </a:solidFill>
                <a:latin typeface="Calibri" pitchFamily="34" charset="0"/>
              </a:rPr>
              <a:t>1</a:t>
            </a:r>
            <a:r>
              <a:rPr lang="en-US" sz="2000" dirty="0">
                <a:solidFill>
                  <a:srgbClr val="0000FF"/>
                </a:solidFill>
                <a:latin typeface="Calibri" pitchFamily="34" charset="0"/>
              </a:rPr>
              <a:t> is important, X</a:t>
            </a:r>
            <a:r>
              <a:rPr lang="en-US" sz="2000" baseline="-25000" dirty="0">
                <a:solidFill>
                  <a:srgbClr val="0000FF"/>
                </a:solidFill>
                <a:latin typeface="Calibri" pitchFamily="34" charset="0"/>
              </a:rPr>
              <a:t>2</a:t>
            </a:r>
            <a:r>
              <a:rPr lang="en-US" sz="2000" dirty="0">
                <a:solidFill>
                  <a:srgbClr val="0000FF"/>
                </a:solidFill>
                <a:latin typeface="Calibri" pitchFamily="34" charset="0"/>
              </a:rPr>
              <a:t> is not</a:t>
            </a:r>
          </a:p>
        </p:txBody>
      </p:sp>
      <p:grpSp>
        <p:nvGrpSpPr>
          <p:cNvPr id="139" name="Group 138"/>
          <p:cNvGrpSpPr/>
          <p:nvPr/>
        </p:nvGrpSpPr>
        <p:grpSpPr>
          <a:xfrm>
            <a:off x="3886200" y="4038600"/>
            <a:ext cx="2859088" cy="2533650"/>
            <a:chOff x="2362200" y="4038600"/>
            <a:chExt cx="2859088" cy="2533650"/>
          </a:xfrm>
        </p:grpSpPr>
        <p:cxnSp>
          <p:nvCxnSpPr>
            <p:cNvPr id="93" name="Straight Connector 92"/>
            <p:cNvCxnSpPr/>
            <p:nvPr/>
          </p:nvCxnSpPr>
          <p:spPr bwMode="auto">
            <a:xfrm rot="653790">
              <a:off x="3214688" y="5707063"/>
              <a:ext cx="1020762" cy="6762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rot="653790">
              <a:off x="3470275" y="5360988"/>
              <a:ext cx="960438" cy="6175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rot="653790">
              <a:off x="3341688" y="5548313"/>
              <a:ext cx="990600" cy="6175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3804" name="5-Point Star 244"/>
            <p:cNvSpPr>
              <a:spLocks noChangeArrowheads="1"/>
            </p:cNvSpPr>
            <p:nvPr/>
          </p:nvSpPr>
          <p:spPr bwMode="auto">
            <a:xfrm rot="16853790">
              <a:off x="3553619" y="64079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05" name="5-Point Star 245"/>
            <p:cNvSpPr>
              <a:spLocks noChangeArrowheads="1"/>
            </p:cNvSpPr>
            <p:nvPr/>
          </p:nvSpPr>
          <p:spPr bwMode="auto">
            <a:xfrm rot="16853790">
              <a:off x="3172619" y="63317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06" name="5-Point Star 246"/>
            <p:cNvSpPr>
              <a:spLocks noChangeArrowheads="1"/>
            </p:cNvSpPr>
            <p:nvPr/>
          </p:nvSpPr>
          <p:spPr bwMode="auto">
            <a:xfrm rot="16853790">
              <a:off x="2751932" y="61793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07" name="5-Point Star 247"/>
            <p:cNvSpPr>
              <a:spLocks noChangeArrowheads="1"/>
            </p:cNvSpPr>
            <p:nvPr/>
          </p:nvSpPr>
          <p:spPr bwMode="auto">
            <a:xfrm rot="16853790">
              <a:off x="3325019" y="63317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08" name="5-Point Star 248"/>
            <p:cNvSpPr>
              <a:spLocks noChangeArrowheads="1"/>
            </p:cNvSpPr>
            <p:nvPr/>
          </p:nvSpPr>
          <p:spPr bwMode="auto">
            <a:xfrm rot="16853790">
              <a:off x="3768725" y="6256338"/>
              <a:ext cx="87313" cy="90487"/>
            </a:xfrm>
            <a:custGeom>
              <a:avLst/>
              <a:gdLst>
                <a:gd name="T0" fmla="*/ 43657 w 88198"/>
                <a:gd name="T1" fmla="*/ 0 h 90037"/>
                <a:gd name="T2" fmla="*/ 0 w 88198"/>
                <a:gd name="T3" fmla="*/ 34563 h 90037"/>
                <a:gd name="T4" fmla="*/ 16675 w 88198"/>
                <a:gd name="T5" fmla="*/ 90487 h 90037"/>
                <a:gd name="T6" fmla="*/ 70638 w 88198"/>
                <a:gd name="T7" fmla="*/ 90487 h 90037"/>
                <a:gd name="T8" fmla="*/ 87313 w 88198"/>
                <a:gd name="T9" fmla="*/ 34563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09" name="5-Point Star 249"/>
            <p:cNvSpPr>
              <a:spLocks noChangeArrowheads="1"/>
            </p:cNvSpPr>
            <p:nvPr/>
          </p:nvSpPr>
          <p:spPr bwMode="auto">
            <a:xfrm rot="16853790">
              <a:off x="2980532" y="64079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10" name="5-Point Star 250"/>
            <p:cNvSpPr>
              <a:spLocks noChangeArrowheads="1"/>
            </p:cNvSpPr>
            <p:nvPr/>
          </p:nvSpPr>
          <p:spPr bwMode="auto">
            <a:xfrm rot="16853790">
              <a:off x="3437732" y="57983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11" name="5-Point Star 251"/>
            <p:cNvSpPr>
              <a:spLocks noChangeArrowheads="1"/>
            </p:cNvSpPr>
            <p:nvPr/>
          </p:nvSpPr>
          <p:spPr bwMode="auto">
            <a:xfrm rot="16853790">
              <a:off x="3325019" y="61031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12" name="5-Point Star 252"/>
            <p:cNvSpPr>
              <a:spLocks noChangeArrowheads="1"/>
            </p:cNvSpPr>
            <p:nvPr/>
          </p:nvSpPr>
          <p:spPr bwMode="auto">
            <a:xfrm rot="16853790">
              <a:off x="3596482" y="6193631"/>
              <a:ext cx="88900" cy="90487"/>
            </a:xfrm>
            <a:custGeom>
              <a:avLst/>
              <a:gdLst>
                <a:gd name="T0" fmla="*/ 44450 w 88198"/>
                <a:gd name="T1" fmla="*/ 0 h 90037"/>
                <a:gd name="T2" fmla="*/ 0 w 88198"/>
                <a:gd name="T3" fmla="*/ 34563 h 90037"/>
                <a:gd name="T4" fmla="*/ 16978 w 88198"/>
                <a:gd name="T5" fmla="*/ 90487 h 90037"/>
                <a:gd name="T6" fmla="*/ 71922 w 88198"/>
                <a:gd name="T7" fmla="*/ 90487 h 90037"/>
                <a:gd name="T8" fmla="*/ 88900 w 88198"/>
                <a:gd name="T9" fmla="*/ 34563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13" name="5-Point Star 253"/>
            <p:cNvSpPr>
              <a:spLocks noChangeArrowheads="1"/>
            </p:cNvSpPr>
            <p:nvPr/>
          </p:nvSpPr>
          <p:spPr bwMode="auto">
            <a:xfrm rot="16853790">
              <a:off x="2904332" y="59507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14" name="5-Point Star 254"/>
            <p:cNvSpPr>
              <a:spLocks noChangeArrowheads="1"/>
            </p:cNvSpPr>
            <p:nvPr/>
          </p:nvSpPr>
          <p:spPr bwMode="auto">
            <a:xfrm rot="16853790">
              <a:off x="3782219" y="64841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15" name="5-Point Star 255"/>
            <p:cNvSpPr>
              <a:spLocks noChangeArrowheads="1"/>
            </p:cNvSpPr>
            <p:nvPr/>
          </p:nvSpPr>
          <p:spPr bwMode="auto">
            <a:xfrm rot="16853790">
              <a:off x="3020219" y="61793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16" name="Oval 107"/>
            <p:cNvSpPr>
              <a:spLocks noChangeArrowheads="1"/>
            </p:cNvSpPr>
            <p:nvPr/>
          </p:nvSpPr>
          <p:spPr bwMode="auto">
            <a:xfrm rot="16853790">
              <a:off x="3983832" y="5307806"/>
              <a:ext cx="58738"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17" name="Oval 108"/>
            <p:cNvSpPr>
              <a:spLocks noChangeArrowheads="1"/>
            </p:cNvSpPr>
            <p:nvPr/>
          </p:nvSpPr>
          <p:spPr bwMode="auto">
            <a:xfrm rot="16853790">
              <a:off x="4052094" y="5590381"/>
              <a:ext cx="58738"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18" name="Oval 109"/>
            <p:cNvSpPr>
              <a:spLocks noChangeArrowheads="1"/>
            </p:cNvSpPr>
            <p:nvPr/>
          </p:nvSpPr>
          <p:spPr bwMode="auto">
            <a:xfrm rot="16853790">
              <a:off x="4138613" y="5457825"/>
              <a:ext cx="58738" cy="58737"/>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19" name="Oval 110"/>
            <p:cNvSpPr>
              <a:spLocks noChangeArrowheads="1"/>
            </p:cNvSpPr>
            <p:nvPr/>
          </p:nvSpPr>
          <p:spPr bwMode="auto">
            <a:xfrm rot="16853790">
              <a:off x="3877469" y="5226844"/>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0" name="Oval 111"/>
            <p:cNvSpPr>
              <a:spLocks noChangeArrowheads="1"/>
            </p:cNvSpPr>
            <p:nvPr/>
          </p:nvSpPr>
          <p:spPr bwMode="auto">
            <a:xfrm rot="16853790">
              <a:off x="4153694" y="5220494"/>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1" name="Oval 112"/>
            <p:cNvSpPr>
              <a:spLocks noChangeArrowheads="1"/>
            </p:cNvSpPr>
            <p:nvPr/>
          </p:nvSpPr>
          <p:spPr bwMode="auto">
            <a:xfrm rot="16853790">
              <a:off x="4011613" y="5164138"/>
              <a:ext cx="58737" cy="58737"/>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2" name="Oval 113"/>
            <p:cNvSpPr>
              <a:spLocks noChangeArrowheads="1"/>
            </p:cNvSpPr>
            <p:nvPr/>
          </p:nvSpPr>
          <p:spPr bwMode="auto">
            <a:xfrm rot="16853790">
              <a:off x="4026694" y="5404644"/>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3" name="Oval 114"/>
            <p:cNvSpPr>
              <a:spLocks noChangeArrowheads="1"/>
            </p:cNvSpPr>
            <p:nvPr/>
          </p:nvSpPr>
          <p:spPr bwMode="auto">
            <a:xfrm rot="16853790">
              <a:off x="3883819" y="5347494"/>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4" name="Oval 115"/>
            <p:cNvSpPr>
              <a:spLocks noChangeArrowheads="1"/>
            </p:cNvSpPr>
            <p:nvPr/>
          </p:nvSpPr>
          <p:spPr bwMode="auto">
            <a:xfrm rot="16853790">
              <a:off x="4094163" y="5688013"/>
              <a:ext cx="58737" cy="58737"/>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5" name="Oval 116"/>
            <p:cNvSpPr>
              <a:spLocks noChangeArrowheads="1"/>
            </p:cNvSpPr>
            <p:nvPr/>
          </p:nvSpPr>
          <p:spPr bwMode="auto">
            <a:xfrm rot="16853790">
              <a:off x="4204494" y="5588794"/>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6" name="Oval 117"/>
            <p:cNvSpPr>
              <a:spLocks noChangeArrowheads="1"/>
            </p:cNvSpPr>
            <p:nvPr/>
          </p:nvSpPr>
          <p:spPr bwMode="auto">
            <a:xfrm rot="16853790">
              <a:off x="4388644" y="5414169"/>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7" name="Oval 118"/>
            <p:cNvSpPr>
              <a:spLocks noChangeArrowheads="1"/>
            </p:cNvSpPr>
            <p:nvPr/>
          </p:nvSpPr>
          <p:spPr bwMode="auto">
            <a:xfrm rot="16853790">
              <a:off x="4107657" y="5301456"/>
              <a:ext cx="58738"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8" name="Oval 119"/>
            <p:cNvSpPr>
              <a:spLocks noChangeArrowheads="1"/>
            </p:cNvSpPr>
            <p:nvPr/>
          </p:nvSpPr>
          <p:spPr bwMode="auto">
            <a:xfrm rot="16853790">
              <a:off x="4101307" y="5809456"/>
              <a:ext cx="58738"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29" name="Oval 120"/>
            <p:cNvSpPr>
              <a:spLocks noChangeArrowheads="1"/>
            </p:cNvSpPr>
            <p:nvPr/>
          </p:nvSpPr>
          <p:spPr bwMode="auto">
            <a:xfrm rot="16853790">
              <a:off x="3893344" y="5618956"/>
              <a:ext cx="58738"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30" name="Oval 121"/>
            <p:cNvSpPr>
              <a:spLocks noChangeArrowheads="1"/>
            </p:cNvSpPr>
            <p:nvPr/>
          </p:nvSpPr>
          <p:spPr bwMode="auto">
            <a:xfrm rot="16853790">
              <a:off x="3921125" y="5475288"/>
              <a:ext cx="58737" cy="58738"/>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31" name="Oval 122"/>
            <p:cNvSpPr>
              <a:spLocks noChangeArrowheads="1"/>
            </p:cNvSpPr>
            <p:nvPr/>
          </p:nvSpPr>
          <p:spPr bwMode="auto">
            <a:xfrm rot="16853790">
              <a:off x="4388644" y="5566569"/>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32" name="Oval 123"/>
            <p:cNvSpPr>
              <a:spLocks noChangeArrowheads="1"/>
            </p:cNvSpPr>
            <p:nvPr/>
          </p:nvSpPr>
          <p:spPr bwMode="auto">
            <a:xfrm rot="16853790">
              <a:off x="4353719" y="5288756"/>
              <a:ext cx="58738"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33" name="Oval 124"/>
            <p:cNvSpPr>
              <a:spLocks noChangeArrowheads="1"/>
            </p:cNvSpPr>
            <p:nvPr/>
          </p:nvSpPr>
          <p:spPr bwMode="auto">
            <a:xfrm rot="16853790">
              <a:off x="4464844" y="5185569"/>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34" name="Oval 125"/>
            <p:cNvSpPr>
              <a:spLocks noChangeArrowheads="1"/>
            </p:cNvSpPr>
            <p:nvPr/>
          </p:nvSpPr>
          <p:spPr bwMode="auto">
            <a:xfrm rot="16853790">
              <a:off x="4541044" y="5414169"/>
              <a:ext cx="58737" cy="60325"/>
            </a:xfrm>
            <a:prstGeom prst="ellipse">
              <a:avLst/>
            </a:prstGeom>
            <a:solidFill>
              <a:srgbClr val="FF0000"/>
            </a:solidFill>
            <a:ln w="25400" algn="ctr">
              <a:solidFill>
                <a:srgbClr val="8C3836"/>
              </a:solidFill>
              <a:round/>
              <a:headEnd/>
              <a:tailEnd/>
            </a:ln>
          </p:spPr>
          <p:txBody>
            <a:bodyPr vert="eaVert" anchor="ctr"/>
            <a:lstStyle/>
            <a:p>
              <a:pPr algn="ctr"/>
              <a:endParaRPr lang="en-US">
                <a:solidFill>
                  <a:srgbClr val="FFFFFF"/>
                </a:solidFill>
                <a:latin typeface="Century Schoolbook" pitchFamily="18" charset="0"/>
              </a:endParaRPr>
            </a:p>
          </p:txBody>
        </p:sp>
        <p:sp>
          <p:nvSpPr>
            <p:cNvPr id="33835" name="5-Point Star 275"/>
            <p:cNvSpPr>
              <a:spLocks noChangeArrowheads="1"/>
            </p:cNvSpPr>
            <p:nvPr/>
          </p:nvSpPr>
          <p:spPr bwMode="auto">
            <a:xfrm rot="16853790">
              <a:off x="3172619" y="5874544"/>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36" name="5-Point Star 276"/>
            <p:cNvSpPr>
              <a:spLocks noChangeArrowheads="1"/>
            </p:cNvSpPr>
            <p:nvPr/>
          </p:nvSpPr>
          <p:spPr bwMode="auto">
            <a:xfrm rot="16853790">
              <a:off x="3531394" y="6061869"/>
              <a:ext cx="87312" cy="88900"/>
            </a:xfrm>
            <a:custGeom>
              <a:avLst/>
              <a:gdLst>
                <a:gd name="T0" fmla="*/ 43656 w 88198"/>
                <a:gd name="T1" fmla="*/ 0 h 90037"/>
                <a:gd name="T2" fmla="*/ 0 w 88198"/>
                <a:gd name="T3" fmla="*/ 33957 h 90037"/>
                <a:gd name="T4" fmla="*/ 16675 w 88198"/>
                <a:gd name="T5" fmla="*/ 88900 h 90037"/>
                <a:gd name="T6" fmla="*/ 70637 w 88198"/>
                <a:gd name="T7" fmla="*/ 88900 h 90037"/>
                <a:gd name="T8" fmla="*/ 87312 w 88198"/>
                <a:gd name="T9" fmla="*/ 33957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sp>
          <p:nvSpPr>
            <p:cNvPr id="33837" name="5-Point Star 277"/>
            <p:cNvSpPr>
              <a:spLocks noChangeArrowheads="1"/>
            </p:cNvSpPr>
            <p:nvPr/>
          </p:nvSpPr>
          <p:spPr bwMode="auto">
            <a:xfrm rot="16853790">
              <a:off x="3743325" y="6072188"/>
              <a:ext cx="87313" cy="90487"/>
            </a:xfrm>
            <a:custGeom>
              <a:avLst/>
              <a:gdLst>
                <a:gd name="T0" fmla="*/ 43657 w 88198"/>
                <a:gd name="T1" fmla="*/ 0 h 90037"/>
                <a:gd name="T2" fmla="*/ 0 w 88198"/>
                <a:gd name="T3" fmla="*/ 34563 h 90037"/>
                <a:gd name="T4" fmla="*/ 16675 w 88198"/>
                <a:gd name="T5" fmla="*/ 90487 h 90037"/>
                <a:gd name="T6" fmla="*/ 70638 w 88198"/>
                <a:gd name="T7" fmla="*/ 90487 h 90037"/>
                <a:gd name="T8" fmla="*/ 87313 w 88198"/>
                <a:gd name="T9" fmla="*/ 34563 h 90037"/>
                <a:gd name="T10" fmla="*/ 17694720 60000 65536"/>
                <a:gd name="T11" fmla="*/ 11796480 60000 65536"/>
                <a:gd name="T12" fmla="*/ 5898240 60000 65536"/>
                <a:gd name="T13" fmla="*/ 5898240 60000 65536"/>
                <a:gd name="T14" fmla="*/ 0 60000 65536"/>
                <a:gd name="T15" fmla="*/ 27255 w 88198"/>
                <a:gd name="T16" fmla="*/ 34391 h 90037"/>
                <a:gd name="T17" fmla="*/ 60943 w 88198"/>
                <a:gd name="T18" fmla="*/ 68782 h 90037"/>
              </a:gdLst>
              <a:ahLst/>
              <a:cxnLst>
                <a:cxn ang="T10">
                  <a:pos x="T0" y="T1"/>
                </a:cxn>
                <a:cxn ang="T11">
                  <a:pos x="T2" y="T3"/>
                </a:cxn>
                <a:cxn ang="T12">
                  <a:pos x="T4" y="T5"/>
                </a:cxn>
                <a:cxn ang="T13">
                  <a:pos x="T6" y="T7"/>
                </a:cxn>
                <a:cxn ang="T14">
                  <a:pos x="T8" y="T9"/>
                </a:cxn>
              </a:cxnLst>
              <a:rect l="T15" t="T16" r="T17" b="T18"/>
              <a:pathLst>
                <a:path w="88198" h="90037">
                  <a:moveTo>
                    <a:pt x="0" y="34391"/>
                  </a:moveTo>
                  <a:lnTo>
                    <a:pt x="33689" y="34391"/>
                  </a:lnTo>
                  <a:lnTo>
                    <a:pt x="44099" y="0"/>
                  </a:lnTo>
                  <a:lnTo>
                    <a:pt x="54509" y="34391"/>
                  </a:lnTo>
                  <a:lnTo>
                    <a:pt x="88198" y="34391"/>
                  </a:lnTo>
                  <a:lnTo>
                    <a:pt x="60943" y="55646"/>
                  </a:lnTo>
                  <a:lnTo>
                    <a:pt x="71354" y="90037"/>
                  </a:lnTo>
                  <a:lnTo>
                    <a:pt x="44099" y="68782"/>
                  </a:lnTo>
                  <a:lnTo>
                    <a:pt x="16844" y="90037"/>
                  </a:lnTo>
                  <a:lnTo>
                    <a:pt x="27255" y="55646"/>
                  </a:lnTo>
                  <a:close/>
                </a:path>
              </a:pathLst>
            </a:custGeom>
            <a:solidFill>
              <a:schemeClr val="accent1"/>
            </a:solidFill>
            <a:ln w="25400" algn="ctr">
              <a:solidFill>
                <a:srgbClr val="385D8A"/>
              </a:solidFill>
              <a:miter lim="800000"/>
              <a:headEnd/>
              <a:tailEnd/>
            </a:ln>
          </p:spPr>
          <p:txBody>
            <a:bodyPr vert="eaVert" anchor="ctr"/>
            <a:lstStyle/>
            <a:p>
              <a:endParaRPr lang="en-US"/>
            </a:p>
          </p:txBody>
        </p:sp>
        <p:cxnSp>
          <p:nvCxnSpPr>
            <p:cNvPr id="130" name="Straight Arrow Connector 129"/>
            <p:cNvCxnSpPr/>
            <p:nvPr/>
          </p:nvCxnSpPr>
          <p:spPr bwMode="auto">
            <a:xfrm rot="10800000" flipV="1">
              <a:off x="2362200" y="5029200"/>
              <a:ext cx="803275"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bwMode="auto">
            <a:xfrm>
              <a:off x="3165475" y="5029200"/>
              <a:ext cx="20558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bwMode="auto">
            <a:xfrm rot="5400000" flipH="1" flipV="1">
              <a:off x="2688431" y="4541044"/>
              <a:ext cx="9747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41" name="TextBox 289"/>
            <p:cNvSpPr txBox="1">
              <a:spLocks noChangeArrowheads="1"/>
            </p:cNvSpPr>
            <p:nvPr/>
          </p:nvSpPr>
          <p:spPr bwMode="auto">
            <a:xfrm>
              <a:off x="4764088" y="5029200"/>
              <a:ext cx="344487" cy="336550"/>
            </a:xfrm>
            <a:prstGeom prst="rect">
              <a:avLst/>
            </a:prstGeom>
            <a:noFill/>
            <a:ln w="9525">
              <a:noFill/>
              <a:miter lim="800000"/>
              <a:headEnd/>
              <a:tailEnd/>
            </a:ln>
          </p:spPr>
          <p:txBody>
            <a:bodyPr wrap="none">
              <a:spAutoFit/>
            </a:bodyPr>
            <a:lstStyle/>
            <a:p>
              <a:r>
                <a:rPr lang="en-US" sz="1600" i="1">
                  <a:latin typeface="Times" pitchFamily="18" charset="0"/>
                </a:rPr>
                <a:t>x</a:t>
              </a:r>
              <a:r>
                <a:rPr lang="en-US" sz="1600" i="1" baseline="-25000">
                  <a:latin typeface="Times" pitchFamily="18" charset="0"/>
                </a:rPr>
                <a:t>2</a:t>
              </a:r>
            </a:p>
          </p:txBody>
        </p:sp>
        <p:sp>
          <p:nvSpPr>
            <p:cNvPr id="33842" name="TextBox 290"/>
            <p:cNvSpPr txBox="1">
              <a:spLocks noChangeArrowheads="1"/>
            </p:cNvSpPr>
            <p:nvPr/>
          </p:nvSpPr>
          <p:spPr bwMode="auto">
            <a:xfrm>
              <a:off x="2514600" y="5562600"/>
              <a:ext cx="344488" cy="336550"/>
            </a:xfrm>
            <a:prstGeom prst="rect">
              <a:avLst/>
            </a:prstGeom>
            <a:noFill/>
            <a:ln w="9525">
              <a:noFill/>
              <a:miter lim="800000"/>
              <a:headEnd/>
              <a:tailEnd/>
            </a:ln>
          </p:spPr>
          <p:txBody>
            <a:bodyPr wrap="none">
              <a:spAutoFit/>
            </a:bodyPr>
            <a:lstStyle/>
            <a:p>
              <a:r>
                <a:rPr lang="en-US" sz="1600" i="1">
                  <a:latin typeface="Times" pitchFamily="18" charset="0"/>
                </a:rPr>
                <a:t>x</a:t>
              </a:r>
              <a:r>
                <a:rPr lang="en-US" sz="1600" i="1" baseline="-25000">
                  <a:latin typeface="Times" pitchFamily="18" charset="0"/>
                </a:rPr>
                <a:t>1</a:t>
              </a:r>
            </a:p>
          </p:txBody>
        </p:sp>
        <p:sp>
          <p:nvSpPr>
            <p:cNvPr id="33843" name="TextBox 291"/>
            <p:cNvSpPr txBox="1">
              <a:spLocks noChangeArrowheads="1"/>
            </p:cNvSpPr>
            <p:nvPr/>
          </p:nvSpPr>
          <p:spPr bwMode="auto">
            <a:xfrm>
              <a:off x="3200400" y="4038600"/>
              <a:ext cx="344488" cy="336550"/>
            </a:xfrm>
            <a:prstGeom prst="rect">
              <a:avLst/>
            </a:prstGeom>
            <a:noFill/>
            <a:ln w="9525">
              <a:noFill/>
              <a:miter lim="800000"/>
              <a:headEnd/>
              <a:tailEnd/>
            </a:ln>
          </p:spPr>
          <p:txBody>
            <a:bodyPr wrap="none">
              <a:spAutoFit/>
            </a:bodyPr>
            <a:lstStyle/>
            <a:p>
              <a:r>
                <a:rPr lang="en-US" sz="1600" i="1">
                  <a:latin typeface="Times" pitchFamily="18" charset="0"/>
                </a:rPr>
                <a:t>x</a:t>
              </a:r>
              <a:r>
                <a:rPr lang="en-US" sz="1600" i="1" baseline="-25000">
                  <a:latin typeface="Times" pitchFamily="18" charset="0"/>
                </a:rPr>
                <a:t>3</a:t>
              </a:r>
            </a:p>
          </p:txBody>
        </p:sp>
      </p:grpSp>
      <p:sp>
        <p:nvSpPr>
          <p:cNvPr id="33844" name="TextBox 295"/>
          <p:cNvSpPr txBox="1">
            <a:spLocks noChangeArrowheads="1"/>
          </p:cNvSpPr>
          <p:nvPr/>
        </p:nvSpPr>
        <p:spPr bwMode="auto">
          <a:xfrm>
            <a:off x="6365875" y="5486400"/>
            <a:ext cx="2209800" cy="707886"/>
          </a:xfrm>
          <a:prstGeom prst="rect">
            <a:avLst/>
          </a:prstGeom>
          <a:noFill/>
          <a:ln w="9525">
            <a:noFill/>
            <a:miter lim="800000"/>
            <a:headEnd/>
            <a:tailEnd/>
          </a:ln>
        </p:spPr>
        <p:txBody>
          <a:bodyPr>
            <a:spAutoFit/>
          </a:bodyPr>
          <a:lstStyle/>
          <a:p>
            <a:r>
              <a:rPr lang="en-US" sz="2000" dirty="0">
                <a:solidFill>
                  <a:srgbClr val="0000FF"/>
                </a:solidFill>
                <a:latin typeface="Calibri" pitchFamily="34" charset="0"/>
              </a:rPr>
              <a:t>X</a:t>
            </a:r>
            <a:r>
              <a:rPr lang="en-US" sz="2000" baseline="-25000" dirty="0">
                <a:solidFill>
                  <a:srgbClr val="0000FF"/>
                </a:solidFill>
                <a:latin typeface="Calibri" pitchFamily="34" charset="0"/>
              </a:rPr>
              <a:t>1</a:t>
            </a:r>
            <a:r>
              <a:rPr lang="en-US" sz="2000" dirty="0">
                <a:solidFill>
                  <a:srgbClr val="0000FF"/>
                </a:solidFill>
                <a:latin typeface="Calibri" pitchFamily="34" charset="0"/>
              </a:rPr>
              <a:t> and X</a:t>
            </a:r>
            <a:r>
              <a:rPr lang="en-US" sz="2000" baseline="-25000" dirty="0">
                <a:solidFill>
                  <a:srgbClr val="0000FF"/>
                </a:solidFill>
                <a:latin typeface="Calibri" pitchFamily="34" charset="0"/>
              </a:rPr>
              <a:t>2</a:t>
            </a:r>
            <a:r>
              <a:rPr lang="en-US" sz="2000" dirty="0">
                <a:solidFill>
                  <a:srgbClr val="0000FF"/>
                </a:solidFill>
                <a:latin typeface="Calibri" pitchFamily="34" charset="0"/>
              </a:rPr>
              <a:t> are important, X</a:t>
            </a:r>
            <a:r>
              <a:rPr lang="en-US" sz="2000" baseline="-25000" dirty="0">
                <a:solidFill>
                  <a:srgbClr val="0000FF"/>
                </a:solidFill>
                <a:latin typeface="Calibri" pitchFamily="34" charset="0"/>
              </a:rPr>
              <a:t>3 </a:t>
            </a:r>
            <a:r>
              <a:rPr lang="en-US" sz="2000" dirty="0">
                <a:solidFill>
                  <a:srgbClr val="0000FF"/>
                </a:solidFill>
                <a:latin typeface="Calibri" pitchFamily="34" charset="0"/>
              </a:rPr>
              <a:t>is not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928"/>
                                        </p:tgtEl>
                                        <p:attrNameLst>
                                          <p:attrName>style.visibility</p:attrName>
                                        </p:attrNameLst>
                                      </p:cBhvr>
                                      <p:to>
                                        <p:strVal val="visible"/>
                                      </p:to>
                                    </p:set>
                                    <p:animEffect transition="in" filter="blinds(horizontal)">
                                      <p:cBhvr>
                                        <p:cTn id="7" dur="500"/>
                                        <p:tgtEl>
                                          <p:spTgt spid="339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886"/>
                                        </p:tgtEl>
                                        <p:attrNameLst>
                                          <p:attrName>style.visibility</p:attrName>
                                        </p:attrNameLst>
                                      </p:cBhvr>
                                      <p:to>
                                        <p:strVal val="visible"/>
                                      </p:to>
                                    </p:set>
                                    <p:animEffect transition="in" filter="blinds(horizontal)">
                                      <p:cBhvr>
                                        <p:cTn id="12" dur="500"/>
                                        <p:tgtEl>
                                          <p:spTgt spid="338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44"/>
                                        </p:tgtEl>
                                        <p:attrNameLst>
                                          <p:attrName>style.visibility</p:attrName>
                                        </p:attrNameLst>
                                      </p:cBhvr>
                                      <p:to>
                                        <p:strVal val="visible"/>
                                      </p:to>
                                    </p:set>
                                    <p:animEffect transition="in" filter="blinds(horizontal)">
                                      <p:cBhvr>
                                        <p:cTn id="17" dur="500"/>
                                        <p:tgtEl>
                                          <p:spTgt spid="3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28" grpId="0"/>
      <p:bldP spid="33886" grpId="0"/>
      <p:bldP spid="338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Subset search problem</a:t>
            </a:r>
          </a:p>
        </p:txBody>
      </p:sp>
      <p:sp>
        <p:nvSpPr>
          <p:cNvPr id="34819" name="Content Placeholder 2"/>
          <p:cNvSpPr>
            <a:spLocks noGrp="1"/>
          </p:cNvSpPr>
          <p:nvPr>
            <p:ph idx="1"/>
          </p:nvPr>
        </p:nvSpPr>
        <p:spPr>
          <a:xfrm>
            <a:off x="1981200" y="1600200"/>
            <a:ext cx="7467600" cy="533400"/>
          </a:xfrm>
        </p:spPr>
        <p:txBody>
          <a:bodyPr/>
          <a:lstStyle/>
          <a:p>
            <a:r>
              <a:rPr lang="en-US" altLang="zh-CN"/>
              <a:t>An example of search space </a:t>
            </a:r>
            <a:r>
              <a:rPr lang="en-US" altLang="zh-CN" sz="1600">
                <a:latin typeface="Helvetica" pitchFamily="34" charset="0"/>
              </a:rPr>
              <a:t>(</a:t>
            </a:r>
            <a:r>
              <a:rPr lang="en-US" altLang="zh-CN" sz="1600" i="1">
                <a:latin typeface="Helvetica" pitchFamily="34" charset="0"/>
              </a:rPr>
              <a:t>Kohavi &amp; John 1997</a:t>
            </a:r>
            <a:r>
              <a:rPr lang="en-US" altLang="zh-CN" sz="1600">
                <a:latin typeface="Helvetica" pitchFamily="34" charset="0"/>
              </a:rPr>
              <a:t>)</a:t>
            </a:r>
          </a:p>
          <a:p>
            <a:endParaRPr lang="en-US"/>
          </a:p>
        </p:txBody>
      </p:sp>
      <p:sp>
        <p:nvSpPr>
          <p:cNvPr id="34820"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85F5346-4BFF-4F01-9BE6-DAEE8C06145B}" type="slidenum">
              <a:rPr lang="en-US"/>
              <a:pPr fontAlgn="base">
                <a:spcBef>
                  <a:spcPct val="0"/>
                </a:spcBef>
                <a:spcAft>
                  <a:spcPct val="0"/>
                </a:spcAft>
              </a:pPr>
              <a:t>24</a:t>
            </a:fld>
            <a:endParaRPr lang="en-US"/>
          </a:p>
        </p:txBody>
      </p:sp>
      <p:pic>
        <p:nvPicPr>
          <p:cNvPr id="34821" name="Picture 4"/>
          <p:cNvPicPr>
            <a:picLocks noChangeAspect="1" noChangeArrowheads="1"/>
          </p:cNvPicPr>
          <p:nvPr/>
        </p:nvPicPr>
        <p:blipFill>
          <a:blip r:embed="rId2" cstate="print"/>
          <a:srcRect/>
          <a:stretch>
            <a:fillRect/>
          </a:stretch>
        </p:blipFill>
        <p:spPr bwMode="auto">
          <a:xfrm>
            <a:off x="1676400" y="2060576"/>
            <a:ext cx="8382000" cy="4264025"/>
          </a:xfrm>
          <a:prstGeom prst="rect">
            <a:avLst/>
          </a:prstGeom>
          <a:noFill/>
          <a:ln w="9525">
            <a:noFill/>
            <a:miter lim="800000"/>
            <a:headEnd/>
            <a:tailEnd/>
          </a:ln>
        </p:spPr>
      </p:pic>
      <p:sp>
        <p:nvSpPr>
          <p:cNvPr id="34822" name="Line 6"/>
          <p:cNvSpPr>
            <a:spLocks noChangeShapeType="1"/>
          </p:cNvSpPr>
          <p:nvPr/>
        </p:nvSpPr>
        <p:spPr bwMode="auto">
          <a:xfrm flipV="1">
            <a:off x="10058400" y="1905000"/>
            <a:ext cx="0" cy="3352800"/>
          </a:xfrm>
          <a:prstGeom prst="line">
            <a:avLst/>
          </a:prstGeom>
          <a:noFill/>
          <a:ln w="25400">
            <a:solidFill>
              <a:schemeClr val="accent1"/>
            </a:solidFill>
            <a:round/>
            <a:headEnd/>
            <a:tailEnd type="triangle" w="med" len="lg"/>
          </a:ln>
        </p:spPr>
        <p:txBody>
          <a:bodyPr/>
          <a:lstStyle/>
          <a:p>
            <a:endParaRPr lang="en-US"/>
          </a:p>
        </p:txBody>
      </p:sp>
      <p:sp>
        <p:nvSpPr>
          <p:cNvPr id="9" name="Text Box 8"/>
          <p:cNvSpPr txBox="1">
            <a:spLocks noChangeArrowheads="1"/>
          </p:cNvSpPr>
          <p:nvPr/>
        </p:nvSpPr>
        <p:spPr bwMode="auto">
          <a:xfrm>
            <a:off x="9372600" y="5257801"/>
            <a:ext cx="1295400" cy="366713"/>
          </a:xfrm>
          <a:prstGeom prst="rect">
            <a:avLst/>
          </a:prstGeom>
          <a:solidFill>
            <a:schemeClr val="bg2">
              <a:lumMod val="90000"/>
            </a:schemeClr>
          </a:solidFill>
          <a:ln w="9525">
            <a:noFill/>
            <a:miter lim="800000"/>
            <a:headEnd/>
            <a:tailEnd/>
          </a:ln>
          <a:effectLst/>
        </p:spPr>
        <p:txBody>
          <a:bodyPr>
            <a:spAutoFit/>
          </a:bodyPr>
          <a:lstStyle/>
          <a:p>
            <a:pPr>
              <a:spcBef>
                <a:spcPct val="50000"/>
              </a:spcBef>
              <a:defRPr/>
            </a:pPr>
            <a:r>
              <a:rPr lang="en-US" altLang="zh-CN" dirty="0"/>
              <a:t>Backward</a:t>
            </a:r>
          </a:p>
        </p:txBody>
      </p:sp>
      <p:sp>
        <p:nvSpPr>
          <p:cNvPr id="10" name="Oval 9"/>
          <p:cNvSpPr/>
          <p:nvPr/>
        </p:nvSpPr>
        <p:spPr>
          <a:xfrm>
            <a:off x="9601200" y="5681663"/>
            <a:ext cx="609600" cy="609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25" name="Line 6"/>
          <p:cNvSpPr>
            <a:spLocks noChangeShapeType="1"/>
          </p:cNvSpPr>
          <p:nvPr/>
        </p:nvSpPr>
        <p:spPr bwMode="auto">
          <a:xfrm flipV="1">
            <a:off x="1690688" y="1905000"/>
            <a:ext cx="0" cy="3352800"/>
          </a:xfrm>
          <a:prstGeom prst="line">
            <a:avLst/>
          </a:prstGeom>
          <a:noFill/>
          <a:ln w="25400">
            <a:solidFill>
              <a:schemeClr val="accent1"/>
            </a:solidFill>
            <a:round/>
            <a:headEnd type="triangle" w="med" len="med"/>
            <a:tailEnd type="none" w="med" len="lg"/>
          </a:ln>
        </p:spPr>
        <p:txBody>
          <a:bodyPr/>
          <a:lstStyle/>
          <a:p>
            <a:endParaRPr lang="en-US"/>
          </a:p>
        </p:txBody>
      </p:sp>
      <p:sp>
        <p:nvSpPr>
          <p:cNvPr id="12" name="Text Box 8"/>
          <p:cNvSpPr txBox="1">
            <a:spLocks noChangeArrowheads="1"/>
          </p:cNvSpPr>
          <p:nvPr/>
        </p:nvSpPr>
        <p:spPr bwMode="auto">
          <a:xfrm>
            <a:off x="1600200" y="5257801"/>
            <a:ext cx="1295400" cy="366713"/>
          </a:xfrm>
          <a:prstGeom prst="rect">
            <a:avLst/>
          </a:prstGeom>
          <a:solidFill>
            <a:schemeClr val="bg2">
              <a:lumMod val="90000"/>
            </a:schemeClr>
          </a:solidFill>
          <a:ln w="9525">
            <a:noFill/>
            <a:miter lim="800000"/>
            <a:headEnd/>
            <a:tailEnd/>
          </a:ln>
          <a:effectLst/>
        </p:spPr>
        <p:txBody>
          <a:bodyPr>
            <a:spAutoFit/>
          </a:bodyPr>
          <a:lstStyle/>
          <a:p>
            <a:pPr>
              <a:spcBef>
                <a:spcPct val="50000"/>
              </a:spcBef>
              <a:defRPr/>
            </a:pPr>
            <a:r>
              <a:rPr lang="en-US" altLang="zh-CN" dirty="0"/>
              <a:t>Forward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Different aspects of search</a:t>
            </a:r>
          </a:p>
        </p:txBody>
      </p:sp>
      <p:sp>
        <p:nvSpPr>
          <p:cNvPr id="3" name="Content Placeholder 2"/>
          <p:cNvSpPr>
            <a:spLocks noGrp="1"/>
          </p:cNvSpPr>
          <p:nvPr>
            <p:ph idx="1"/>
          </p:nvPr>
        </p:nvSpPr>
        <p:spPr>
          <a:xfrm>
            <a:off x="1981200" y="1600201"/>
            <a:ext cx="7467600" cy="4873625"/>
          </a:xfrm>
        </p:spPr>
        <p:txBody>
          <a:bodyPr>
            <a:normAutofit/>
          </a:bodyPr>
          <a:lstStyle/>
          <a:p>
            <a:pPr marL="274320" indent="-274320">
              <a:buFont typeface="Wingdings"/>
              <a:buChar char=""/>
              <a:defRPr/>
            </a:pPr>
            <a:r>
              <a:rPr lang="en-US" altLang="zh-CN" dirty="0">
                <a:solidFill>
                  <a:srgbClr val="C00000"/>
                </a:solidFill>
              </a:rPr>
              <a:t>Search starting points</a:t>
            </a:r>
          </a:p>
          <a:p>
            <a:pPr marL="742950" lvl="1" indent="-285750">
              <a:buFont typeface="Wingdings 2"/>
              <a:buChar char=""/>
              <a:defRPr/>
            </a:pPr>
            <a:r>
              <a:rPr lang="en-US" altLang="zh-CN" dirty="0"/>
              <a:t>Empty set</a:t>
            </a:r>
            <a:endParaRPr lang="en-US" altLang="zh-CN" dirty="0">
              <a:solidFill>
                <a:srgbClr val="CC3300"/>
              </a:solidFill>
            </a:endParaRPr>
          </a:p>
          <a:p>
            <a:pPr marL="742950" lvl="1" indent="-285750">
              <a:buFont typeface="Wingdings 2"/>
              <a:buChar char=""/>
              <a:defRPr/>
            </a:pPr>
            <a:r>
              <a:rPr lang="en-US" altLang="zh-CN" dirty="0"/>
              <a:t>Full set </a:t>
            </a:r>
            <a:endParaRPr lang="en-US" altLang="zh-CN" dirty="0">
              <a:solidFill>
                <a:srgbClr val="CC3300"/>
              </a:solidFill>
            </a:endParaRPr>
          </a:p>
          <a:p>
            <a:pPr marL="742950" lvl="1" indent="-285750">
              <a:buFont typeface="Wingdings 2"/>
              <a:buChar char=""/>
              <a:defRPr/>
            </a:pPr>
            <a:r>
              <a:rPr lang="en-US" altLang="zh-CN" dirty="0"/>
              <a:t>Random point</a:t>
            </a:r>
          </a:p>
          <a:p>
            <a:pPr marL="274320" indent="-274320">
              <a:buFont typeface="Wingdings"/>
              <a:buChar char=""/>
              <a:defRPr/>
            </a:pPr>
            <a:r>
              <a:rPr lang="en-US" altLang="zh-CN" dirty="0">
                <a:solidFill>
                  <a:srgbClr val="C00000"/>
                </a:solidFill>
              </a:rPr>
              <a:t>Search directions</a:t>
            </a:r>
          </a:p>
          <a:p>
            <a:pPr marL="742950" lvl="1" indent="-285750">
              <a:buFont typeface="Wingdings 2"/>
              <a:buChar char=""/>
              <a:defRPr/>
            </a:pPr>
            <a:r>
              <a:rPr lang="en-US" altLang="zh-CN" dirty="0"/>
              <a:t>Sequential forward selection</a:t>
            </a:r>
          </a:p>
          <a:p>
            <a:pPr marL="742950" lvl="1" indent="-285750">
              <a:buFont typeface="Wingdings 2"/>
              <a:buChar char=""/>
              <a:defRPr/>
            </a:pPr>
            <a:r>
              <a:rPr lang="en-US" altLang="zh-CN" dirty="0"/>
              <a:t>Sequential backward elimination</a:t>
            </a:r>
          </a:p>
          <a:p>
            <a:pPr marL="742950" lvl="1" indent="-285750">
              <a:buFont typeface="Wingdings 2"/>
              <a:buChar char=""/>
              <a:defRPr/>
            </a:pPr>
            <a:r>
              <a:rPr lang="en-US" altLang="zh-CN" dirty="0"/>
              <a:t>Bidirectional generation</a:t>
            </a:r>
          </a:p>
          <a:p>
            <a:pPr marL="742950" lvl="1" indent="-285750">
              <a:buFont typeface="Wingdings 2"/>
              <a:buChar char=""/>
              <a:defRPr/>
            </a:pPr>
            <a:r>
              <a:rPr lang="en-US" altLang="zh-CN" dirty="0"/>
              <a:t>Random generation</a:t>
            </a:r>
          </a:p>
          <a:p>
            <a:pPr marL="377190" indent="-285750">
              <a:buFont typeface="Wingdings"/>
              <a:buChar char=""/>
              <a:defRPr/>
            </a:pPr>
            <a:r>
              <a:rPr lang="en-US" dirty="0">
                <a:solidFill>
                  <a:srgbClr val="C00000"/>
                </a:solidFill>
                <a:ea typeface="SimSun" pitchFamily="2" charset="-122"/>
              </a:rPr>
              <a:t>Search Strategies</a:t>
            </a:r>
          </a:p>
          <a:p>
            <a:pPr marL="742950" lvl="1" indent="-285750">
              <a:buFont typeface="Wingdings 2"/>
              <a:buChar char=""/>
              <a:defRPr/>
            </a:pPr>
            <a:r>
              <a:rPr lang="en-US" dirty="0">
                <a:ea typeface="SimSun" pitchFamily="2" charset="-122"/>
              </a:rPr>
              <a:t>Exhaustive/Complete</a:t>
            </a:r>
          </a:p>
          <a:p>
            <a:pPr marL="742950" lvl="1" indent="-285750">
              <a:buFont typeface="Wingdings 2"/>
              <a:buChar char=""/>
              <a:defRPr/>
            </a:pPr>
            <a:r>
              <a:rPr lang="en-US" dirty="0">
                <a:ea typeface="SimSun" pitchFamily="2" charset="-122"/>
              </a:rPr>
              <a:t>Heuristics</a:t>
            </a:r>
            <a:endParaRPr lang="en-US" dirty="0"/>
          </a:p>
        </p:txBody>
      </p:sp>
      <p:sp>
        <p:nvSpPr>
          <p:cNvPr id="3584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58145A9-35ED-4B68-A454-91549646D501}" type="slidenum">
              <a:rPr lang="en-US"/>
              <a:pPr fontAlgn="base">
                <a:spcBef>
                  <a:spcPct val="0"/>
                </a:spcBef>
                <a:spcAft>
                  <a:spcPct val="0"/>
                </a:spcAft>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Exhaustive </a:t>
            </a:r>
            <a:r>
              <a:rPr lang="fr-FR" dirty="0" err="1"/>
              <a:t>search</a:t>
            </a:r>
            <a:endParaRPr lang="en-US" dirty="0"/>
          </a:p>
        </p:txBody>
      </p:sp>
      <p:sp>
        <p:nvSpPr>
          <p:cNvPr id="36867" name="Content Placeholder 2"/>
          <p:cNvSpPr>
            <a:spLocks noGrp="1"/>
          </p:cNvSpPr>
          <p:nvPr>
            <p:ph idx="1"/>
          </p:nvPr>
        </p:nvSpPr>
        <p:spPr>
          <a:xfrm>
            <a:off x="1981200" y="1600200"/>
            <a:ext cx="7467600" cy="4343400"/>
          </a:xfrm>
        </p:spPr>
        <p:txBody>
          <a:bodyPr/>
          <a:lstStyle/>
          <a:p>
            <a:r>
              <a:rPr lang="en-GB" dirty="0"/>
              <a:t>Original dataset has </a:t>
            </a:r>
            <a:r>
              <a:rPr lang="en-GB" i="1" dirty="0"/>
              <a:t>N</a:t>
            </a:r>
            <a:r>
              <a:rPr lang="en-GB" dirty="0"/>
              <a:t> features</a:t>
            </a:r>
          </a:p>
          <a:p>
            <a:r>
              <a:rPr lang="en-GB" dirty="0"/>
              <a:t>You want to use a subset of </a:t>
            </a:r>
            <a:r>
              <a:rPr lang="en-GB" i="1" dirty="0"/>
              <a:t>k</a:t>
            </a:r>
            <a:r>
              <a:rPr lang="en-GB" dirty="0"/>
              <a:t> features</a:t>
            </a:r>
          </a:p>
          <a:p>
            <a:r>
              <a:rPr lang="en-GB" dirty="0"/>
              <a:t>A </a:t>
            </a:r>
            <a:r>
              <a:rPr lang="en-GB" i="1" dirty="0">
                <a:solidFill>
                  <a:srgbClr val="C00000"/>
                </a:solidFill>
              </a:rPr>
              <a:t>complete</a:t>
            </a:r>
            <a:r>
              <a:rPr lang="en-GB" dirty="0">
                <a:solidFill>
                  <a:srgbClr val="C00000"/>
                </a:solidFill>
              </a:rPr>
              <a:t> </a:t>
            </a:r>
            <a:r>
              <a:rPr lang="en-GB" dirty="0"/>
              <a:t>FS method means:  try </a:t>
            </a:r>
            <a:r>
              <a:rPr lang="en-GB" i="1" dirty="0">
                <a:solidFill>
                  <a:srgbClr val="C00000"/>
                </a:solidFill>
              </a:rPr>
              <a:t>every</a:t>
            </a:r>
            <a:r>
              <a:rPr lang="en-GB" i="1" dirty="0"/>
              <a:t> </a:t>
            </a:r>
            <a:r>
              <a:rPr lang="en-GB" dirty="0"/>
              <a:t>subset of </a:t>
            </a:r>
            <a:r>
              <a:rPr lang="en-GB" i="1" dirty="0">
                <a:solidFill>
                  <a:srgbClr val="C00000"/>
                </a:solidFill>
              </a:rPr>
              <a:t>k</a:t>
            </a:r>
            <a:r>
              <a:rPr lang="en-GB" dirty="0"/>
              <a:t> features, and choose the best!</a:t>
            </a:r>
          </a:p>
          <a:p>
            <a:r>
              <a:rPr lang="en-GB" dirty="0"/>
              <a:t>The number of subsets is</a:t>
            </a:r>
            <a:r>
              <a:rPr lang="en-GB" i="1" dirty="0"/>
              <a:t> N</a:t>
            </a:r>
            <a:r>
              <a:rPr lang="en-GB" dirty="0"/>
              <a:t>! / </a:t>
            </a:r>
            <a:r>
              <a:rPr lang="en-GB" i="1" dirty="0"/>
              <a:t>k</a:t>
            </a:r>
            <a:r>
              <a:rPr lang="en-GB" dirty="0"/>
              <a:t>!(</a:t>
            </a:r>
            <a:r>
              <a:rPr lang="en-GB" i="1" dirty="0" err="1"/>
              <a:t>N</a:t>
            </a:r>
            <a:r>
              <a:rPr lang="en-GB" dirty="0" err="1"/>
              <a:t>−</a:t>
            </a:r>
            <a:r>
              <a:rPr lang="en-GB" i="1" dirty="0" err="1"/>
              <a:t>k</a:t>
            </a:r>
            <a:r>
              <a:rPr lang="en-GB" dirty="0"/>
              <a:t>)!</a:t>
            </a:r>
          </a:p>
          <a:p>
            <a:r>
              <a:rPr lang="en-GB" dirty="0"/>
              <a:t>What is this when </a:t>
            </a:r>
            <a:r>
              <a:rPr lang="en-GB" i="1" dirty="0"/>
              <a:t>N</a:t>
            </a:r>
            <a:r>
              <a:rPr lang="en-GB" dirty="0"/>
              <a:t> is 100 and </a:t>
            </a:r>
            <a:r>
              <a:rPr lang="en-GB" i="1" dirty="0"/>
              <a:t>k</a:t>
            </a:r>
            <a:r>
              <a:rPr lang="en-GB" dirty="0"/>
              <a:t> is 5? </a:t>
            </a:r>
          </a:p>
          <a:p>
            <a:endParaRPr lang="en-GB" i="1" dirty="0"/>
          </a:p>
          <a:p>
            <a:r>
              <a:rPr lang="en-GB" dirty="0"/>
              <a:t>What is this when </a:t>
            </a:r>
            <a:r>
              <a:rPr lang="en-GB" i="1" dirty="0"/>
              <a:t>N</a:t>
            </a:r>
            <a:r>
              <a:rPr lang="en-GB" dirty="0"/>
              <a:t> is 10,000 and </a:t>
            </a:r>
            <a:r>
              <a:rPr lang="en-GB" i="1" dirty="0"/>
              <a:t>k</a:t>
            </a:r>
            <a:r>
              <a:rPr lang="en-GB" dirty="0"/>
              <a:t> is 100? </a:t>
            </a:r>
            <a:endParaRPr lang="en-US" dirty="0"/>
          </a:p>
          <a:p>
            <a:endParaRPr lang="en-GB" i="1" dirty="0"/>
          </a:p>
          <a:p>
            <a:endParaRPr lang="en-US" dirty="0"/>
          </a:p>
        </p:txBody>
      </p:sp>
      <p:sp>
        <p:nvSpPr>
          <p:cNvPr id="3686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B9B4AFFC-D671-4CB9-8778-7936DC91C703}" type="slidenum">
              <a:rPr lang="en-US"/>
              <a:pPr fontAlgn="base">
                <a:spcBef>
                  <a:spcPct val="0"/>
                </a:spcBef>
                <a:spcAft>
                  <a:spcPct val="0"/>
                </a:spcAft>
              </a:pPr>
              <a:t>26</a:t>
            </a:fld>
            <a:endParaRPr lang="en-US"/>
          </a:p>
        </p:txBody>
      </p:sp>
      <p:sp>
        <p:nvSpPr>
          <p:cNvPr id="8" name="TextBox 7"/>
          <p:cNvSpPr txBox="1"/>
          <p:nvPr/>
        </p:nvSpPr>
        <p:spPr>
          <a:xfrm>
            <a:off x="4800600" y="4267200"/>
            <a:ext cx="1371600" cy="369888"/>
          </a:xfrm>
          <a:prstGeom prst="rect">
            <a:avLst/>
          </a:prstGeom>
          <a:solidFill>
            <a:schemeClr val="bg2">
              <a:lumMod val="90000"/>
            </a:schemeClr>
          </a:solidFill>
        </p:spPr>
        <p:txBody>
          <a:bodyPr>
            <a:spAutoFit/>
          </a:bodyPr>
          <a:lstStyle/>
          <a:p>
            <a:pPr>
              <a:defRPr/>
            </a:pPr>
            <a:r>
              <a:rPr lang="en-GB" dirty="0"/>
              <a:t>75,287,520</a:t>
            </a:r>
            <a:endParaRPr lang="en-US" dirty="0"/>
          </a:p>
        </p:txBody>
      </p:sp>
      <p:sp>
        <p:nvSpPr>
          <p:cNvPr id="10" name="TextBox 9"/>
          <p:cNvSpPr txBox="1"/>
          <p:nvPr/>
        </p:nvSpPr>
        <p:spPr>
          <a:xfrm>
            <a:off x="3886201" y="5181600"/>
            <a:ext cx="3560763" cy="369888"/>
          </a:xfrm>
          <a:prstGeom prst="rect">
            <a:avLst/>
          </a:prstGeom>
          <a:solidFill>
            <a:schemeClr val="bg2">
              <a:lumMod val="90000"/>
            </a:schemeClr>
          </a:solidFill>
        </p:spPr>
        <p:txBody>
          <a:bodyPr>
            <a:spAutoFit/>
          </a:bodyPr>
          <a:lstStyle/>
          <a:p>
            <a:pPr>
              <a:defRPr/>
            </a:pPr>
            <a:r>
              <a:rPr lang="en-GB" dirty="0"/>
              <a:t>Actually it is around 5 × 10</a:t>
            </a:r>
            <a:r>
              <a:rPr lang="en-GB" baseline="30000" dirty="0"/>
              <a:t>35,101</a:t>
            </a:r>
            <a:endParaRPr lang="en-US" dirty="0"/>
          </a:p>
        </p:txBody>
      </p:sp>
      <p:sp>
        <p:nvSpPr>
          <p:cNvPr id="36873" name="TextBox 10"/>
          <p:cNvSpPr txBox="1">
            <a:spLocks noChangeArrowheads="1"/>
          </p:cNvSpPr>
          <p:nvPr/>
        </p:nvSpPr>
        <p:spPr bwMode="auto">
          <a:xfrm>
            <a:off x="3276600" y="5715001"/>
            <a:ext cx="4984750" cy="646113"/>
          </a:xfrm>
          <a:prstGeom prst="rect">
            <a:avLst/>
          </a:prstGeom>
          <a:noFill/>
          <a:ln w="9525">
            <a:noFill/>
            <a:miter lim="800000"/>
            <a:headEnd/>
            <a:tailEnd/>
          </a:ln>
        </p:spPr>
        <p:txBody>
          <a:bodyPr wrap="none">
            <a:spAutoFit/>
          </a:bodyPr>
          <a:lstStyle/>
          <a:p>
            <a:r>
              <a:rPr lang="en-GB">
                <a:latin typeface="Century Schoolbook" pitchFamily="18" charset="0"/>
              </a:rPr>
              <a:t>There are around 10</a:t>
            </a:r>
            <a:r>
              <a:rPr lang="en-GB" baseline="30000">
                <a:latin typeface="Century Schoolbook" pitchFamily="18" charset="0"/>
              </a:rPr>
              <a:t>80</a:t>
            </a:r>
            <a:r>
              <a:rPr lang="en-GB">
                <a:latin typeface="Century Schoolbook" pitchFamily="18" charset="0"/>
              </a:rPr>
              <a:t>  atoms in the universe</a:t>
            </a:r>
            <a:endParaRPr lang="en-US">
              <a:latin typeface="Century Schoolbook" pitchFamily="18" charset="0"/>
            </a:endParaRPr>
          </a:p>
          <a:p>
            <a:endParaRPr lang="en-US">
              <a:latin typeface="Century Schoolbook"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Forward</a:t>
            </a:r>
            <a:r>
              <a:rPr lang="fr-FR" dirty="0"/>
              <a:t> </a:t>
            </a:r>
            <a:r>
              <a:rPr lang="fr-FR" dirty="0" err="1"/>
              <a:t>Search</a:t>
            </a:r>
            <a:endParaRPr lang="en-US" dirty="0"/>
          </a:p>
        </p:txBody>
      </p:sp>
      <p:sp>
        <p:nvSpPr>
          <p:cNvPr id="37892"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F95854A-2BCF-41F0-9C96-97E586D7B103}" type="slidenum">
              <a:rPr lang="en-US"/>
              <a:pPr fontAlgn="base">
                <a:spcBef>
                  <a:spcPct val="0"/>
                </a:spcBef>
                <a:spcAft>
                  <a:spcPct val="0"/>
                </a:spcAft>
              </a:pPr>
              <a:t>27</a:t>
            </a:fld>
            <a:endParaRPr lang="en-US"/>
          </a:p>
        </p:txBody>
      </p:sp>
      <p:sp>
        <p:nvSpPr>
          <p:cNvPr id="37894" name="Rectangle 3"/>
          <p:cNvSpPr>
            <a:spLocks noChangeArrowheads="1"/>
          </p:cNvSpPr>
          <p:nvPr/>
        </p:nvSpPr>
        <p:spPr bwMode="auto">
          <a:xfrm>
            <a:off x="1905000" y="17526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GB" sz="3200" dirty="0">
                <a:latin typeface="Times New Roman" pitchFamily="18" charset="0"/>
              </a:rPr>
              <a:t>These methods `</a:t>
            </a:r>
            <a:r>
              <a:rPr lang="en-GB" sz="3200" i="1" dirty="0">
                <a:solidFill>
                  <a:srgbClr val="C00000"/>
                </a:solidFill>
                <a:latin typeface="Times New Roman" pitchFamily="18" charset="0"/>
              </a:rPr>
              <a:t>grow</a:t>
            </a:r>
            <a:r>
              <a:rPr lang="en-GB" sz="3200" dirty="0">
                <a:latin typeface="Times New Roman" pitchFamily="18" charset="0"/>
              </a:rPr>
              <a:t>’ a set </a:t>
            </a:r>
            <a:r>
              <a:rPr lang="en-GB" sz="3200" i="1" dirty="0">
                <a:latin typeface="Times New Roman" pitchFamily="18" charset="0"/>
              </a:rPr>
              <a:t>S</a:t>
            </a:r>
            <a:r>
              <a:rPr lang="en-GB" sz="3200" dirty="0">
                <a:latin typeface="Times New Roman" pitchFamily="18" charset="0"/>
              </a:rPr>
              <a:t> of features – </a:t>
            </a:r>
            <a:endParaRPr lang="en-GB" sz="3200" dirty="0"/>
          </a:p>
          <a:p>
            <a:pPr marL="342900" indent="-342900" eaLnBrk="0" hangingPunct="0">
              <a:spcBef>
                <a:spcPct val="20000"/>
              </a:spcBef>
              <a:buClr>
                <a:schemeClr val="tx1"/>
              </a:buClr>
              <a:buSzPts val="3200"/>
              <a:buFont typeface="Times New Roman" pitchFamily="18" charset="0"/>
              <a:buChar char="•"/>
            </a:pPr>
            <a:r>
              <a:rPr lang="en-GB" sz="3200" i="1" dirty="0">
                <a:latin typeface="Times New Roman" pitchFamily="18" charset="0"/>
              </a:rPr>
              <a:t>S</a:t>
            </a:r>
            <a:r>
              <a:rPr lang="en-GB" sz="3200" dirty="0">
                <a:latin typeface="Times New Roman" pitchFamily="18" charset="0"/>
              </a:rPr>
              <a:t> starts empty</a:t>
            </a:r>
          </a:p>
          <a:p>
            <a:pPr marL="342900" indent="-342900" eaLnBrk="0" hangingPunct="0">
              <a:spcBef>
                <a:spcPct val="20000"/>
              </a:spcBef>
              <a:buClr>
                <a:schemeClr val="tx1"/>
              </a:buClr>
              <a:buSzPts val="3200"/>
              <a:buFont typeface="Times New Roman" pitchFamily="18" charset="0"/>
              <a:buChar char="•"/>
            </a:pPr>
            <a:r>
              <a:rPr lang="en-GB" sz="3200" dirty="0">
                <a:latin typeface="Times New Roman" pitchFamily="18" charset="0"/>
              </a:rPr>
              <a:t>Find the best feature to add (by checking which one gives best performance on a validation set when combined with S). </a:t>
            </a:r>
          </a:p>
          <a:p>
            <a:pPr marL="342900" indent="-342900" eaLnBrk="0" hangingPunct="0">
              <a:spcBef>
                <a:spcPct val="20000"/>
              </a:spcBef>
              <a:buClr>
                <a:schemeClr val="tx1"/>
              </a:buClr>
              <a:buSzPts val="3200"/>
              <a:buFont typeface="Times New Roman" pitchFamily="18" charset="0"/>
              <a:buChar char="•"/>
            </a:pPr>
            <a:r>
              <a:rPr lang="en-GB" sz="3200" dirty="0">
                <a:latin typeface="Times New Roman" pitchFamily="18" charset="0"/>
              </a:rPr>
              <a:t>If overall performance has improved, return to step 2; else stop</a:t>
            </a:r>
          </a:p>
          <a:p>
            <a:pPr marL="342900" indent="-342900" eaLnBrk="0" hangingPunct="0">
              <a:spcBef>
                <a:spcPct val="20000"/>
              </a:spcBef>
              <a:buFontTx/>
              <a:buChar char="•"/>
            </a:pPr>
            <a:endParaRPr 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Backward</a:t>
            </a:r>
            <a:r>
              <a:rPr lang="fr-FR" dirty="0"/>
              <a:t> </a:t>
            </a:r>
            <a:r>
              <a:rPr lang="fr-FR" dirty="0" err="1"/>
              <a:t>Search</a:t>
            </a:r>
            <a:endParaRPr lang="en-US" dirty="0"/>
          </a:p>
        </p:txBody>
      </p:sp>
      <p:sp>
        <p:nvSpPr>
          <p:cNvPr id="38916"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FE2FE7C0-6046-44FE-9F77-781B672FC68C}" type="slidenum">
              <a:rPr lang="en-US"/>
              <a:pPr fontAlgn="base">
                <a:spcBef>
                  <a:spcPct val="0"/>
                </a:spcBef>
                <a:spcAft>
                  <a:spcPct val="0"/>
                </a:spcAft>
              </a:pPr>
              <a:t>28</a:t>
            </a:fld>
            <a:endParaRPr lang="en-US"/>
          </a:p>
        </p:txBody>
      </p:sp>
      <p:sp>
        <p:nvSpPr>
          <p:cNvPr id="38918" name="Rectangle 3"/>
          <p:cNvSpPr>
            <a:spLocks noChangeArrowheads="1"/>
          </p:cNvSpPr>
          <p:nvPr/>
        </p:nvSpPr>
        <p:spPr bwMode="auto">
          <a:xfrm>
            <a:off x="1905000" y="1752600"/>
            <a:ext cx="79248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GB" sz="3200" dirty="0">
                <a:latin typeface="Times New Roman" pitchFamily="18" charset="0"/>
              </a:rPr>
              <a:t>These methods ‘</a:t>
            </a:r>
            <a:r>
              <a:rPr lang="en-GB" sz="3200" dirty="0">
                <a:solidFill>
                  <a:srgbClr val="C00000"/>
                </a:solidFill>
                <a:latin typeface="Times New Roman" pitchFamily="18" charset="0"/>
              </a:rPr>
              <a:t>remove’</a:t>
            </a:r>
            <a:r>
              <a:rPr lang="en-GB" sz="3200" dirty="0">
                <a:latin typeface="Times New Roman" pitchFamily="18" charset="0"/>
              </a:rPr>
              <a:t> features one by one. </a:t>
            </a:r>
          </a:p>
          <a:p>
            <a:pPr marL="342900" indent="-342900" eaLnBrk="0" hangingPunct="0">
              <a:spcBef>
                <a:spcPct val="20000"/>
              </a:spcBef>
              <a:buClr>
                <a:schemeClr val="tx1"/>
              </a:buClr>
              <a:buSzPts val="3200"/>
              <a:buFont typeface="Times New Roman" pitchFamily="18" charset="0"/>
              <a:buChar char="•"/>
            </a:pPr>
            <a:r>
              <a:rPr lang="en-GB" sz="3200" i="1" dirty="0">
                <a:latin typeface="Times New Roman" pitchFamily="18" charset="0"/>
              </a:rPr>
              <a:t>S</a:t>
            </a:r>
            <a:r>
              <a:rPr lang="en-GB" sz="3200" dirty="0">
                <a:latin typeface="Times New Roman" pitchFamily="18" charset="0"/>
              </a:rPr>
              <a:t> starts with the full feature set</a:t>
            </a:r>
          </a:p>
          <a:p>
            <a:pPr marL="342900" indent="-342900" eaLnBrk="0" hangingPunct="0">
              <a:spcBef>
                <a:spcPct val="20000"/>
              </a:spcBef>
              <a:buClr>
                <a:schemeClr val="tx1"/>
              </a:buClr>
              <a:buSzPts val="3200"/>
              <a:buFont typeface="Times New Roman" pitchFamily="18" charset="0"/>
              <a:buChar char="•"/>
            </a:pPr>
            <a:r>
              <a:rPr lang="en-GB" sz="3200" dirty="0">
                <a:latin typeface="Times New Roman" pitchFamily="18" charset="0"/>
              </a:rPr>
              <a:t>Find the best feature to </a:t>
            </a:r>
            <a:r>
              <a:rPr lang="en-GB" sz="3200" i="1" dirty="0">
                <a:solidFill>
                  <a:srgbClr val="C00000"/>
                </a:solidFill>
                <a:latin typeface="Times New Roman" pitchFamily="18" charset="0"/>
              </a:rPr>
              <a:t>remove</a:t>
            </a:r>
            <a:r>
              <a:rPr lang="en-GB" sz="3200" dirty="0">
                <a:latin typeface="Times New Roman" pitchFamily="18" charset="0"/>
              </a:rPr>
              <a:t> (by checking which removal from </a:t>
            </a:r>
            <a:r>
              <a:rPr lang="en-GB" sz="3200" i="1" dirty="0">
                <a:latin typeface="Times New Roman" pitchFamily="18" charset="0"/>
              </a:rPr>
              <a:t>S</a:t>
            </a:r>
            <a:r>
              <a:rPr lang="en-GB" sz="3200" dirty="0">
                <a:latin typeface="Times New Roman" pitchFamily="18" charset="0"/>
              </a:rPr>
              <a:t> gives best performance on a validation set)</a:t>
            </a:r>
          </a:p>
          <a:p>
            <a:pPr marL="342900" indent="-342900" eaLnBrk="0" hangingPunct="0">
              <a:spcBef>
                <a:spcPct val="20000"/>
              </a:spcBef>
              <a:buClr>
                <a:schemeClr val="tx1"/>
              </a:buClr>
              <a:buSzPts val="3200"/>
              <a:buFont typeface="Times New Roman" pitchFamily="18" charset="0"/>
              <a:buChar char="•"/>
            </a:pPr>
            <a:r>
              <a:rPr lang="en-GB" sz="3200" dirty="0">
                <a:latin typeface="Times New Roman" pitchFamily="18" charset="0"/>
              </a:rPr>
              <a:t>If overall performance has improved, return to step 2; else stop</a:t>
            </a:r>
          </a:p>
          <a:p>
            <a:pPr marL="342900" indent="-342900" eaLnBrk="0" hangingPunct="0">
              <a:spcBef>
                <a:spcPct val="20000"/>
              </a:spcBef>
              <a:buFontTx/>
              <a:buChar char="•"/>
            </a:pP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Models</a:t>
            </a:r>
            <a:r>
              <a:rPr lang="fr-FR" dirty="0"/>
              <a:t> for </a:t>
            </a:r>
            <a:r>
              <a:rPr lang="fr-FR" dirty="0" err="1"/>
              <a:t>Feature</a:t>
            </a:r>
            <a:r>
              <a:rPr lang="fr-FR" dirty="0"/>
              <a:t> </a:t>
            </a:r>
            <a:r>
              <a:rPr lang="fr-FR" dirty="0" err="1"/>
              <a:t>Selection</a:t>
            </a:r>
            <a:endParaRPr lang="en-US" dirty="0"/>
          </a:p>
        </p:txBody>
      </p:sp>
      <p:sp>
        <p:nvSpPr>
          <p:cNvPr id="39939" name="Content Placeholder 2"/>
          <p:cNvSpPr>
            <a:spLocks noGrp="1"/>
          </p:cNvSpPr>
          <p:nvPr>
            <p:ph idx="1"/>
          </p:nvPr>
        </p:nvSpPr>
        <p:spPr>
          <a:xfrm>
            <a:off x="1981200" y="1600201"/>
            <a:ext cx="7467600" cy="4873625"/>
          </a:xfrm>
        </p:spPr>
        <p:txBody>
          <a:bodyPr/>
          <a:lstStyle/>
          <a:p>
            <a:r>
              <a:rPr lang="en-US" dirty="0"/>
              <a:t>Two models for Feature Selection</a:t>
            </a:r>
          </a:p>
          <a:p>
            <a:pPr lvl="1"/>
            <a:r>
              <a:rPr lang="en-US" dirty="0">
                <a:solidFill>
                  <a:srgbClr val="C00000"/>
                </a:solidFill>
              </a:rPr>
              <a:t>Filter methods</a:t>
            </a:r>
          </a:p>
          <a:p>
            <a:pPr lvl="2"/>
            <a:r>
              <a:rPr lang="en-GB" dirty="0"/>
              <a:t>Carry out feature selection independent of any learning algorithm and the features are selected as a pre-processing step</a:t>
            </a:r>
            <a:endParaRPr lang="en-US" dirty="0"/>
          </a:p>
          <a:p>
            <a:pPr lvl="1"/>
            <a:r>
              <a:rPr lang="en-US" dirty="0">
                <a:solidFill>
                  <a:srgbClr val="C00000"/>
                </a:solidFill>
              </a:rPr>
              <a:t>Wrapper methods </a:t>
            </a:r>
          </a:p>
          <a:p>
            <a:pPr lvl="2"/>
            <a:r>
              <a:rPr lang="en-GB" dirty="0"/>
              <a:t>Use the performance of a learning machine as a black box to score feature subsets</a:t>
            </a:r>
            <a:endParaRPr lang="en-US" dirty="0"/>
          </a:p>
          <a:p>
            <a:endParaRPr lang="en-US" dirty="0"/>
          </a:p>
        </p:txBody>
      </p:sp>
      <p:sp>
        <p:nvSpPr>
          <p:cNvPr id="3994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AB28077-5974-43E3-B413-F4865FCD7577}" type="slidenum">
              <a:rPr lang="en-US"/>
              <a:pPr fontAlgn="base">
                <a:spcBef>
                  <a:spcPct val="0"/>
                </a:spcBef>
                <a:spcAft>
                  <a:spcPct val="0"/>
                </a:spcAft>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Why dimensionality Reduction?</a:t>
            </a:r>
          </a:p>
        </p:txBody>
      </p:sp>
      <p:sp>
        <p:nvSpPr>
          <p:cNvPr id="18435" name="Content Placeholder 2"/>
          <p:cNvSpPr>
            <a:spLocks noGrp="1"/>
          </p:cNvSpPr>
          <p:nvPr>
            <p:ph idx="1"/>
          </p:nvPr>
        </p:nvSpPr>
        <p:spPr>
          <a:xfrm>
            <a:off x="1981200" y="1600201"/>
            <a:ext cx="8077200" cy="4873625"/>
          </a:xfrm>
        </p:spPr>
        <p:txBody>
          <a:bodyPr/>
          <a:lstStyle/>
          <a:p>
            <a:pPr marL="447675" indent="-447675"/>
            <a:r>
              <a:rPr lang="en-US" dirty="0"/>
              <a:t>Most machine learning/pattern recognition techniques may not be effective for high-dimensional data </a:t>
            </a:r>
          </a:p>
          <a:p>
            <a:pPr marL="889000" lvl="1" indent="-439738"/>
            <a:r>
              <a:rPr lang="en-US" dirty="0">
                <a:solidFill>
                  <a:srgbClr val="FB192F"/>
                </a:solidFill>
              </a:rPr>
              <a:t>Curse of Dimensionality</a:t>
            </a:r>
          </a:p>
          <a:p>
            <a:pPr marL="889000" lvl="1" indent="-439738"/>
            <a:r>
              <a:rPr lang="en-US" dirty="0"/>
              <a:t>Accuracy and efficiency may degrade rapidly as the dimension increases.</a:t>
            </a:r>
          </a:p>
          <a:p>
            <a:pPr marL="889000" lvl="1" indent="-439738"/>
            <a:endParaRPr lang="en-US" dirty="0"/>
          </a:p>
          <a:p>
            <a:pPr marL="447675" indent="-447675"/>
            <a:r>
              <a:rPr lang="en-US" dirty="0"/>
              <a:t>The </a:t>
            </a:r>
            <a:r>
              <a:rPr lang="en-US" dirty="0">
                <a:solidFill>
                  <a:srgbClr val="FB192F"/>
                </a:solidFill>
              </a:rPr>
              <a:t>intrinsic</a:t>
            </a:r>
            <a:r>
              <a:rPr lang="en-US" dirty="0"/>
              <a:t> dimension may be small. </a:t>
            </a:r>
          </a:p>
          <a:p>
            <a:pPr marL="889000" lvl="1" indent="-439738"/>
            <a:r>
              <a:rPr lang="en-US" dirty="0"/>
              <a:t>For example, the number of genes responsible for a certain type of disease may be small</a:t>
            </a:r>
          </a:p>
        </p:txBody>
      </p:sp>
      <p:sp>
        <p:nvSpPr>
          <p:cNvPr id="1843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BF4EA68C-D25B-4BDA-9A2D-8CAE74D7DD11}" type="slidenum">
              <a:rPr lang="en-US"/>
              <a:pPr fontAlgn="base">
                <a:spcBef>
                  <a:spcPct val="0"/>
                </a:spcBef>
                <a:spcAft>
                  <a:spcPct val="0"/>
                </a:spcAft>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Filter</a:t>
            </a:r>
            <a:r>
              <a:rPr lang="fr-FR" dirty="0"/>
              <a:t> </a:t>
            </a:r>
            <a:r>
              <a:rPr lang="fr-FR" dirty="0" err="1"/>
              <a:t>Methods</a:t>
            </a:r>
            <a:endParaRPr lang="en-US" dirty="0"/>
          </a:p>
        </p:txBody>
      </p:sp>
      <p:sp>
        <p:nvSpPr>
          <p:cNvPr id="44036"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02F8674-DF15-48BB-8757-BA698779044A}" type="slidenum">
              <a:rPr lang="en-US"/>
              <a:pPr fontAlgn="base">
                <a:spcBef>
                  <a:spcPct val="0"/>
                </a:spcBef>
                <a:spcAft>
                  <a:spcPct val="0"/>
                </a:spcAft>
              </a:pPr>
              <a:t>30</a:t>
            </a:fld>
            <a:endParaRPr lang="en-US"/>
          </a:p>
        </p:txBody>
      </p:sp>
      <p:sp>
        <p:nvSpPr>
          <p:cNvPr id="7" name="Rounded Rectangle 6"/>
          <p:cNvSpPr/>
          <p:nvPr/>
        </p:nvSpPr>
        <p:spPr>
          <a:xfrm>
            <a:off x="1981200" y="2209800"/>
            <a:ext cx="77724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A filter method does not make use of the classifier, but rather attempts to find predictive subsets of the features by making use of simple statistics computed from the empirical distribution.</a:t>
            </a:r>
          </a:p>
          <a:p>
            <a:pPr algn="ctr">
              <a:defRPr/>
            </a:pP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Filter Methods</a:t>
            </a:r>
          </a:p>
        </p:txBody>
      </p:sp>
      <p:sp>
        <p:nvSpPr>
          <p:cNvPr id="45060"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A0ABC1FC-3B23-4315-B31D-C48EAB9F075C}" type="slidenum">
              <a:rPr lang="en-US"/>
              <a:pPr fontAlgn="base">
                <a:spcBef>
                  <a:spcPct val="0"/>
                </a:spcBef>
                <a:spcAft>
                  <a:spcPct val="0"/>
                </a:spcAft>
              </a:pPr>
              <a:t>31</a:t>
            </a:fld>
            <a:endParaRPr lang="en-US"/>
          </a:p>
        </p:txBody>
      </p:sp>
      <p:pic>
        <p:nvPicPr>
          <p:cNvPr id="45062" name="Picture 3"/>
          <p:cNvPicPr>
            <a:picLocks noChangeAspect="1" noChangeArrowheads="1"/>
          </p:cNvPicPr>
          <p:nvPr/>
        </p:nvPicPr>
        <p:blipFill>
          <a:blip r:embed="rId2" cstate="print"/>
          <a:srcRect/>
          <a:stretch>
            <a:fillRect/>
          </a:stretch>
        </p:blipFill>
        <p:spPr bwMode="auto">
          <a:xfrm>
            <a:off x="1908176" y="1674814"/>
            <a:ext cx="8302625" cy="358298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Filter</a:t>
            </a:r>
            <a:r>
              <a:rPr lang="fr-FR" dirty="0"/>
              <a:t> </a:t>
            </a:r>
            <a:r>
              <a:rPr lang="fr-FR" dirty="0" err="1"/>
              <a:t>Methods</a:t>
            </a:r>
            <a:endParaRPr lang="en-US" dirty="0"/>
          </a:p>
        </p:txBody>
      </p:sp>
      <p:sp>
        <p:nvSpPr>
          <p:cNvPr id="46083" name="Content Placeholder 2"/>
          <p:cNvSpPr>
            <a:spLocks noGrp="1"/>
          </p:cNvSpPr>
          <p:nvPr>
            <p:ph idx="1"/>
          </p:nvPr>
        </p:nvSpPr>
        <p:spPr>
          <a:xfrm>
            <a:off x="1981200" y="1600201"/>
            <a:ext cx="7467600" cy="4873625"/>
          </a:xfrm>
        </p:spPr>
        <p:txBody>
          <a:bodyPr/>
          <a:lstStyle/>
          <a:p>
            <a:r>
              <a:rPr lang="fr-FR"/>
              <a:t>Ranking/Scoring of features</a:t>
            </a:r>
          </a:p>
          <a:p>
            <a:pPr lvl="1"/>
            <a:r>
              <a:rPr lang="en-US"/>
              <a:t>Select </a:t>
            </a:r>
            <a:r>
              <a:rPr lang="en-US" i="1"/>
              <a:t>best </a:t>
            </a:r>
            <a:r>
              <a:rPr lang="en-US" i="1">
                <a:solidFill>
                  <a:srgbClr val="C00000"/>
                </a:solidFill>
              </a:rPr>
              <a:t>individual features</a:t>
            </a:r>
            <a:r>
              <a:rPr lang="en-US"/>
              <a:t>. A feature evaluation function is used to rank individual features, then the highest ranked </a:t>
            </a:r>
            <a:r>
              <a:rPr lang="en-US" i="1"/>
              <a:t>m</a:t>
            </a:r>
            <a:r>
              <a:rPr lang="en-US"/>
              <a:t> features are selected.</a:t>
            </a:r>
          </a:p>
          <a:p>
            <a:pPr lvl="1"/>
            <a:r>
              <a:rPr lang="en-US"/>
              <a:t>Although these methods can exclude irrelevant features, they often include redundant features.</a:t>
            </a:r>
          </a:p>
          <a:p>
            <a:pPr lvl="1"/>
            <a:r>
              <a:rPr lang="fr-FR"/>
              <a:t>Pearson correlation coefficient</a:t>
            </a:r>
          </a:p>
          <a:p>
            <a:pPr lvl="1"/>
            <a:endParaRPr lang="fr-FR"/>
          </a:p>
          <a:p>
            <a:pPr lvl="1">
              <a:buFont typeface="Wingdings 2" pitchFamily="18" charset="2"/>
              <a:buNone/>
            </a:pPr>
            <a:endParaRPr lang="fr-FR"/>
          </a:p>
          <a:p>
            <a:endParaRPr lang="fr-FR"/>
          </a:p>
        </p:txBody>
      </p:sp>
      <p:sp>
        <p:nvSpPr>
          <p:cNvPr id="4608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26B5155A-7468-4DD9-BB14-983502091627}" type="slidenum">
              <a:rPr lang="en-US"/>
              <a:pPr fontAlgn="base">
                <a:spcBef>
                  <a:spcPct val="0"/>
                </a:spcBef>
                <a:spcAft>
                  <a:spcPct val="0"/>
                </a:spcAft>
              </a:pPr>
              <a:t>32</a:t>
            </a:fld>
            <a:endParaRPr lang="en-US"/>
          </a:p>
        </p:txBody>
      </p:sp>
      <p:pic>
        <p:nvPicPr>
          <p:cNvPr id="46087" name="Picture 4"/>
          <p:cNvPicPr>
            <a:picLocks noChangeAspect="1" noChangeArrowheads="1"/>
          </p:cNvPicPr>
          <p:nvPr/>
        </p:nvPicPr>
        <p:blipFill>
          <a:blip r:embed="rId2" cstate="print"/>
          <a:srcRect/>
          <a:stretch>
            <a:fillRect/>
          </a:stretch>
        </p:blipFill>
        <p:spPr bwMode="auto">
          <a:xfrm>
            <a:off x="2819401" y="4419601"/>
            <a:ext cx="6162675" cy="995363"/>
          </a:xfrm>
          <a:prstGeom prst="rect">
            <a:avLst/>
          </a:prstGeom>
          <a:solidFill>
            <a:srgbClr val="FFFFCC"/>
          </a:solid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Filter Methods</a:t>
            </a:r>
          </a:p>
        </p:txBody>
      </p:sp>
      <p:sp>
        <p:nvSpPr>
          <p:cNvPr id="47119" name="Content Placeholder 2"/>
          <p:cNvSpPr>
            <a:spLocks noGrp="1"/>
          </p:cNvSpPr>
          <p:nvPr>
            <p:ph idx="1"/>
          </p:nvPr>
        </p:nvSpPr>
        <p:spPr>
          <a:xfrm>
            <a:off x="1981200" y="1600201"/>
            <a:ext cx="7467600" cy="4873625"/>
          </a:xfrm>
        </p:spPr>
        <p:txBody>
          <a:bodyPr/>
          <a:lstStyle/>
          <a:p>
            <a:r>
              <a:rPr lang="fr-FR"/>
              <a:t>Minimum Redundancy Maximum Relevance</a:t>
            </a:r>
            <a:endParaRPr lang="en-US"/>
          </a:p>
          <a:p>
            <a:endParaRPr lang="en-US"/>
          </a:p>
        </p:txBody>
      </p:sp>
      <p:sp>
        <p:nvSpPr>
          <p:cNvPr id="47108"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311CBE82-34A6-4382-89CF-1405A7C8A4C4}" type="slidenum">
              <a:rPr lang="en-US"/>
              <a:pPr fontAlgn="base">
                <a:spcBef>
                  <a:spcPct val="0"/>
                </a:spcBef>
                <a:spcAft>
                  <a:spcPct val="0"/>
                </a:spcAft>
              </a:pPr>
              <a:t>33</a:t>
            </a:fld>
            <a:endParaRPr lang="en-US"/>
          </a:p>
        </p:txBody>
      </p:sp>
      <p:sp>
        <p:nvSpPr>
          <p:cNvPr id="7" name="Text Box 6"/>
          <p:cNvSpPr txBox="1">
            <a:spLocks noChangeArrowheads="1"/>
          </p:cNvSpPr>
          <p:nvPr/>
        </p:nvSpPr>
        <p:spPr bwMode="auto">
          <a:xfrm>
            <a:off x="2057400" y="4648201"/>
            <a:ext cx="2971800" cy="1044575"/>
          </a:xfrm>
          <a:prstGeom prst="rect">
            <a:avLst/>
          </a:prstGeom>
          <a:solidFill>
            <a:schemeClr val="accent2">
              <a:alpha val="30196"/>
            </a:schemeClr>
          </a:solidFill>
          <a:ln w="38100">
            <a:solidFill>
              <a:schemeClr val="tx1"/>
            </a:solidFill>
            <a:miter lim="800000"/>
            <a:headEnd/>
            <a:tailEnd/>
          </a:ln>
        </p:spPr>
        <p:txBody>
          <a:bodyPr>
            <a:spAutoFit/>
          </a:bodyPr>
          <a:lstStyle/>
          <a:p>
            <a:pPr algn="ctr">
              <a:spcBef>
                <a:spcPct val="50000"/>
              </a:spcBef>
            </a:pPr>
            <a:r>
              <a:rPr lang="en-US" sz="2000">
                <a:latin typeface="Century Schoolbook" pitchFamily="18" charset="0"/>
              </a:rPr>
              <a:t>maximal power in discriminating between different classes </a:t>
            </a:r>
          </a:p>
        </p:txBody>
      </p:sp>
      <p:sp>
        <p:nvSpPr>
          <p:cNvPr id="8" name="AutoShape 7"/>
          <p:cNvSpPr>
            <a:spLocks noChangeArrowheads="1"/>
          </p:cNvSpPr>
          <p:nvPr/>
        </p:nvSpPr>
        <p:spPr bwMode="auto">
          <a:xfrm>
            <a:off x="2286000" y="3505200"/>
            <a:ext cx="2514600" cy="533400"/>
          </a:xfrm>
          <a:prstGeom prst="roundRect">
            <a:avLst>
              <a:gd name="adj" fmla="val 16667"/>
            </a:avLst>
          </a:prstGeom>
          <a:solidFill>
            <a:schemeClr val="folHlink">
              <a:alpha val="30196"/>
            </a:schemeClr>
          </a:solidFill>
          <a:ln w="38100">
            <a:solidFill>
              <a:schemeClr val="tx1"/>
            </a:solidFill>
            <a:round/>
            <a:headEnd/>
            <a:tailEnd/>
          </a:ln>
        </p:spPr>
        <p:txBody>
          <a:bodyPr wrap="none" anchor="ctr"/>
          <a:lstStyle/>
          <a:p>
            <a:pPr algn="ctr"/>
            <a:r>
              <a:rPr lang="en-US" sz="2000">
                <a:latin typeface="Century Schoolbook" pitchFamily="18" charset="0"/>
              </a:rPr>
              <a:t>maximum relevance</a:t>
            </a:r>
          </a:p>
        </p:txBody>
      </p:sp>
      <p:sp>
        <p:nvSpPr>
          <p:cNvPr id="9" name="Text Box 8"/>
          <p:cNvSpPr txBox="1">
            <a:spLocks noChangeArrowheads="1"/>
          </p:cNvSpPr>
          <p:nvPr/>
        </p:nvSpPr>
        <p:spPr bwMode="auto">
          <a:xfrm>
            <a:off x="6324600" y="4648201"/>
            <a:ext cx="3276600" cy="1044575"/>
          </a:xfrm>
          <a:prstGeom prst="rect">
            <a:avLst/>
          </a:prstGeom>
          <a:solidFill>
            <a:schemeClr val="accent2">
              <a:alpha val="30196"/>
            </a:schemeClr>
          </a:solidFill>
          <a:ln w="38100">
            <a:solidFill>
              <a:schemeClr val="tx1"/>
            </a:solidFill>
            <a:miter lim="800000"/>
            <a:headEnd/>
            <a:tailEnd/>
          </a:ln>
        </p:spPr>
        <p:txBody>
          <a:bodyPr>
            <a:spAutoFit/>
          </a:bodyPr>
          <a:lstStyle/>
          <a:p>
            <a:pPr algn="ctr">
              <a:spcBef>
                <a:spcPct val="50000"/>
              </a:spcBef>
            </a:pPr>
            <a:r>
              <a:rPr lang="en-US" sz="2000">
                <a:latin typeface="Century Schoolbook" pitchFamily="18" charset="0"/>
              </a:rPr>
              <a:t>minimal correlation among features (members of predictor set)</a:t>
            </a:r>
          </a:p>
        </p:txBody>
      </p:sp>
      <p:sp>
        <p:nvSpPr>
          <p:cNvPr id="10" name="AutoShape 9"/>
          <p:cNvSpPr>
            <a:spLocks noChangeArrowheads="1"/>
          </p:cNvSpPr>
          <p:nvPr/>
        </p:nvSpPr>
        <p:spPr bwMode="auto">
          <a:xfrm>
            <a:off x="6629400" y="3505200"/>
            <a:ext cx="2590800" cy="533400"/>
          </a:xfrm>
          <a:prstGeom prst="roundRect">
            <a:avLst>
              <a:gd name="adj" fmla="val 16667"/>
            </a:avLst>
          </a:prstGeom>
          <a:solidFill>
            <a:schemeClr val="folHlink">
              <a:alpha val="30196"/>
            </a:schemeClr>
          </a:solidFill>
          <a:ln w="38100">
            <a:solidFill>
              <a:schemeClr val="tx1"/>
            </a:solidFill>
            <a:round/>
            <a:headEnd/>
            <a:tailEnd/>
          </a:ln>
        </p:spPr>
        <p:txBody>
          <a:bodyPr wrap="none" anchor="ctr"/>
          <a:lstStyle/>
          <a:p>
            <a:pPr algn="ctr"/>
            <a:r>
              <a:rPr lang="en-US" sz="2000">
                <a:latin typeface="Century Schoolbook" pitchFamily="18" charset="0"/>
              </a:rPr>
              <a:t>minimum redundancy</a:t>
            </a:r>
          </a:p>
        </p:txBody>
      </p:sp>
      <p:sp>
        <p:nvSpPr>
          <p:cNvPr id="11" name="AutoShape 10"/>
          <p:cNvSpPr>
            <a:spLocks noChangeArrowheads="1"/>
          </p:cNvSpPr>
          <p:nvPr/>
        </p:nvSpPr>
        <p:spPr bwMode="auto">
          <a:xfrm>
            <a:off x="4343400" y="2438400"/>
            <a:ext cx="2895600" cy="609600"/>
          </a:xfrm>
          <a:prstGeom prst="foldedCorner">
            <a:avLst>
              <a:gd name="adj" fmla="val 12500"/>
            </a:avLst>
          </a:prstGeom>
          <a:solidFill>
            <a:schemeClr val="hlink">
              <a:alpha val="30196"/>
            </a:schemeClr>
          </a:solidFill>
          <a:ln w="38100">
            <a:solidFill>
              <a:schemeClr val="tx1"/>
            </a:solidFill>
            <a:round/>
            <a:headEnd/>
            <a:tailEnd/>
          </a:ln>
        </p:spPr>
        <p:txBody>
          <a:bodyPr wrap="none" anchor="ctr"/>
          <a:lstStyle/>
          <a:p>
            <a:pPr algn="ctr"/>
            <a:r>
              <a:rPr lang="en-US" sz="2000">
                <a:latin typeface="Century Schoolbook" pitchFamily="18" charset="0"/>
              </a:rPr>
              <a:t>a good </a:t>
            </a:r>
          </a:p>
          <a:p>
            <a:pPr algn="ctr"/>
            <a:r>
              <a:rPr lang="en-US" sz="2000">
                <a:latin typeface="Century Schoolbook" pitchFamily="18" charset="0"/>
              </a:rPr>
              <a:t>predictor set </a:t>
            </a:r>
          </a:p>
        </p:txBody>
      </p:sp>
      <p:sp>
        <p:nvSpPr>
          <p:cNvPr id="12" name="Freeform 11"/>
          <p:cNvSpPr>
            <a:spLocks/>
          </p:cNvSpPr>
          <p:nvPr/>
        </p:nvSpPr>
        <p:spPr bwMode="auto">
          <a:xfrm>
            <a:off x="3429000" y="2819400"/>
            <a:ext cx="914400" cy="685800"/>
          </a:xfrm>
          <a:custGeom>
            <a:avLst/>
            <a:gdLst>
              <a:gd name="T0" fmla="*/ 576 w 576"/>
              <a:gd name="T1" fmla="*/ 0 h 480"/>
              <a:gd name="T2" fmla="*/ 96 w 576"/>
              <a:gd name="T3" fmla="*/ 96 h 480"/>
              <a:gd name="T4" fmla="*/ 0 w 576"/>
              <a:gd name="T5" fmla="*/ 480 h 480"/>
              <a:gd name="T6" fmla="*/ 0 60000 65536"/>
              <a:gd name="T7" fmla="*/ 0 60000 65536"/>
              <a:gd name="T8" fmla="*/ 0 60000 65536"/>
              <a:gd name="T9" fmla="*/ 0 w 576"/>
              <a:gd name="T10" fmla="*/ 0 h 480"/>
              <a:gd name="T11" fmla="*/ 576 w 576"/>
              <a:gd name="T12" fmla="*/ 480 h 480"/>
            </a:gdLst>
            <a:ahLst/>
            <a:cxnLst>
              <a:cxn ang="T6">
                <a:pos x="T0" y="T1"/>
              </a:cxn>
              <a:cxn ang="T7">
                <a:pos x="T2" y="T3"/>
              </a:cxn>
              <a:cxn ang="T8">
                <a:pos x="T4" y="T5"/>
              </a:cxn>
            </a:cxnLst>
            <a:rect l="T9" t="T10" r="T11" b="T12"/>
            <a:pathLst>
              <a:path w="576" h="480">
                <a:moveTo>
                  <a:pt x="576" y="0"/>
                </a:moveTo>
                <a:cubicBezTo>
                  <a:pt x="384" y="8"/>
                  <a:pt x="192" y="16"/>
                  <a:pt x="96" y="96"/>
                </a:cubicBezTo>
                <a:cubicBezTo>
                  <a:pt x="0" y="176"/>
                  <a:pt x="32" y="456"/>
                  <a:pt x="0" y="480"/>
                </a:cubicBezTo>
              </a:path>
            </a:pathLst>
          </a:custGeom>
          <a:noFill/>
          <a:ln w="38100">
            <a:solidFill>
              <a:schemeClr val="tx1"/>
            </a:solidFill>
            <a:round/>
            <a:headEnd/>
            <a:tailEnd type="stealth" w="lg" len="lg"/>
          </a:ln>
        </p:spPr>
        <p:txBody>
          <a:bodyPr/>
          <a:lstStyle/>
          <a:p>
            <a:endParaRPr lang="en-US"/>
          </a:p>
        </p:txBody>
      </p:sp>
      <p:sp>
        <p:nvSpPr>
          <p:cNvPr id="13" name="Freeform 12"/>
          <p:cNvSpPr>
            <a:spLocks/>
          </p:cNvSpPr>
          <p:nvPr/>
        </p:nvSpPr>
        <p:spPr bwMode="auto">
          <a:xfrm flipH="1">
            <a:off x="7239000" y="2819400"/>
            <a:ext cx="914400" cy="685800"/>
          </a:xfrm>
          <a:custGeom>
            <a:avLst/>
            <a:gdLst>
              <a:gd name="T0" fmla="*/ 576 w 576"/>
              <a:gd name="T1" fmla="*/ 0 h 480"/>
              <a:gd name="T2" fmla="*/ 96 w 576"/>
              <a:gd name="T3" fmla="*/ 96 h 480"/>
              <a:gd name="T4" fmla="*/ 0 w 576"/>
              <a:gd name="T5" fmla="*/ 480 h 480"/>
              <a:gd name="T6" fmla="*/ 0 60000 65536"/>
              <a:gd name="T7" fmla="*/ 0 60000 65536"/>
              <a:gd name="T8" fmla="*/ 0 60000 65536"/>
              <a:gd name="T9" fmla="*/ 0 w 576"/>
              <a:gd name="T10" fmla="*/ 0 h 480"/>
              <a:gd name="T11" fmla="*/ 576 w 576"/>
              <a:gd name="T12" fmla="*/ 480 h 480"/>
            </a:gdLst>
            <a:ahLst/>
            <a:cxnLst>
              <a:cxn ang="T6">
                <a:pos x="T0" y="T1"/>
              </a:cxn>
              <a:cxn ang="T7">
                <a:pos x="T2" y="T3"/>
              </a:cxn>
              <a:cxn ang="T8">
                <a:pos x="T4" y="T5"/>
              </a:cxn>
            </a:cxnLst>
            <a:rect l="T9" t="T10" r="T11" b="T12"/>
            <a:pathLst>
              <a:path w="576" h="480">
                <a:moveTo>
                  <a:pt x="576" y="0"/>
                </a:moveTo>
                <a:cubicBezTo>
                  <a:pt x="384" y="8"/>
                  <a:pt x="192" y="16"/>
                  <a:pt x="96" y="96"/>
                </a:cubicBezTo>
                <a:cubicBezTo>
                  <a:pt x="0" y="176"/>
                  <a:pt x="32" y="456"/>
                  <a:pt x="0" y="480"/>
                </a:cubicBezTo>
              </a:path>
            </a:pathLst>
          </a:custGeom>
          <a:noFill/>
          <a:ln w="38100">
            <a:solidFill>
              <a:schemeClr val="tx1"/>
            </a:solidFill>
            <a:round/>
            <a:headEnd/>
            <a:tailEnd type="stealth" w="lg" len="lg"/>
          </a:ln>
        </p:spPr>
        <p:txBody>
          <a:bodyPr/>
          <a:lstStyle/>
          <a:p>
            <a:endParaRPr lang="en-US"/>
          </a:p>
        </p:txBody>
      </p:sp>
      <p:sp>
        <p:nvSpPr>
          <p:cNvPr id="14" name="Line 13"/>
          <p:cNvSpPr>
            <a:spLocks noChangeShapeType="1"/>
          </p:cNvSpPr>
          <p:nvPr/>
        </p:nvSpPr>
        <p:spPr bwMode="auto">
          <a:xfrm>
            <a:off x="3429000" y="4054476"/>
            <a:ext cx="0" cy="593725"/>
          </a:xfrm>
          <a:prstGeom prst="line">
            <a:avLst/>
          </a:prstGeom>
          <a:noFill/>
          <a:ln w="38100">
            <a:solidFill>
              <a:schemeClr val="tx1"/>
            </a:solidFill>
            <a:round/>
            <a:headEnd/>
            <a:tailEnd type="stealth" w="lg" len="lg"/>
          </a:ln>
        </p:spPr>
        <p:txBody>
          <a:bodyPr/>
          <a:lstStyle/>
          <a:p>
            <a:endParaRPr lang="en-US"/>
          </a:p>
        </p:txBody>
      </p:sp>
      <p:sp>
        <p:nvSpPr>
          <p:cNvPr id="15" name="Line 14"/>
          <p:cNvSpPr>
            <a:spLocks noChangeShapeType="1"/>
          </p:cNvSpPr>
          <p:nvPr/>
        </p:nvSpPr>
        <p:spPr bwMode="auto">
          <a:xfrm>
            <a:off x="8001000" y="4054476"/>
            <a:ext cx="0" cy="593725"/>
          </a:xfrm>
          <a:prstGeom prst="line">
            <a:avLst/>
          </a:prstGeom>
          <a:noFill/>
          <a:ln w="38100">
            <a:solidFill>
              <a:schemeClr val="tx1"/>
            </a:solidFill>
            <a:round/>
            <a:headEnd/>
            <a:tailEnd type="stealth" w="lg" len="lg"/>
          </a:ln>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Wrapper</a:t>
            </a:r>
            <a:r>
              <a:rPr lang="fr-FR" dirty="0"/>
              <a:t> </a:t>
            </a:r>
            <a:r>
              <a:rPr lang="fr-FR" dirty="0" err="1"/>
              <a:t>Methods</a:t>
            </a:r>
            <a:endParaRPr lang="en-US" dirty="0"/>
          </a:p>
        </p:txBody>
      </p:sp>
      <p:sp>
        <p:nvSpPr>
          <p:cNvPr id="40964"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556E2484-BBD0-45E4-90D3-184F0169083A}" type="slidenum">
              <a:rPr lang="en-US"/>
              <a:pPr fontAlgn="base">
                <a:spcBef>
                  <a:spcPct val="0"/>
                </a:spcBef>
                <a:spcAft>
                  <a:spcPct val="0"/>
                </a:spcAft>
              </a:pPr>
              <a:t>34</a:t>
            </a:fld>
            <a:endParaRPr lang="en-US"/>
          </a:p>
        </p:txBody>
      </p:sp>
      <p:sp>
        <p:nvSpPr>
          <p:cNvPr id="7" name="Rounded Rectangle 6"/>
          <p:cNvSpPr/>
          <p:nvPr/>
        </p:nvSpPr>
        <p:spPr>
          <a:xfrm>
            <a:off x="2057400" y="2057400"/>
            <a:ext cx="76200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Given a classifier </a:t>
            </a:r>
            <a:r>
              <a:rPr lang="en-US" sz="2800" i="1" dirty="0"/>
              <a:t>C</a:t>
            </a:r>
            <a:r>
              <a:rPr lang="en-US" sz="2800" dirty="0"/>
              <a:t> and a set of feature </a:t>
            </a:r>
            <a:r>
              <a:rPr lang="en-US" sz="2800" i="1" dirty="0"/>
              <a:t>F</a:t>
            </a:r>
            <a:r>
              <a:rPr lang="en-US" sz="2800" dirty="0"/>
              <a:t>, a wrapper method searches in the space of subsets of </a:t>
            </a:r>
            <a:r>
              <a:rPr lang="en-US" sz="2800" i="1" dirty="0"/>
              <a:t>F</a:t>
            </a:r>
            <a:r>
              <a:rPr lang="en-US" sz="2800" dirty="0"/>
              <a:t>, using cross validation to compare the performance of the trained classifier </a:t>
            </a:r>
            <a:r>
              <a:rPr lang="en-US" sz="2800" i="1" dirty="0"/>
              <a:t>C</a:t>
            </a:r>
            <a:r>
              <a:rPr lang="en-US" sz="2800" dirty="0"/>
              <a:t> on each tested subset.</a:t>
            </a:r>
          </a:p>
          <a:p>
            <a:pPr algn="ctr">
              <a:defRPr/>
            </a:pP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Wrapper</a:t>
            </a:r>
            <a:r>
              <a:rPr lang="fr-FR" dirty="0"/>
              <a:t> </a:t>
            </a:r>
            <a:r>
              <a:rPr lang="fr-FR" dirty="0" err="1"/>
              <a:t>Methods</a:t>
            </a:r>
            <a:endParaRPr lang="en-US" dirty="0"/>
          </a:p>
        </p:txBody>
      </p:sp>
      <p:sp>
        <p:nvSpPr>
          <p:cNvPr id="41988"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0B67BBD2-09D3-42EA-AEB8-6CD8C79889C8}" type="slidenum">
              <a:rPr lang="en-US"/>
              <a:pPr fontAlgn="base">
                <a:spcBef>
                  <a:spcPct val="0"/>
                </a:spcBef>
                <a:spcAft>
                  <a:spcPct val="0"/>
                </a:spcAft>
              </a:pPr>
              <a:t>35</a:t>
            </a:fld>
            <a:endParaRPr lang="en-US"/>
          </a:p>
        </p:txBody>
      </p:sp>
      <p:pic>
        <p:nvPicPr>
          <p:cNvPr id="41990" name="Picture 3"/>
          <p:cNvPicPr>
            <a:picLocks noChangeAspect="1" noChangeArrowheads="1"/>
          </p:cNvPicPr>
          <p:nvPr/>
        </p:nvPicPr>
        <p:blipFill>
          <a:blip r:embed="rId2" cstate="print"/>
          <a:srcRect/>
          <a:stretch>
            <a:fillRect/>
          </a:stretch>
        </p:blipFill>
        <p:spPr bwMode="auto">
          <a:xfrm>
            <a:off x="1941514" y="1600201"/>
            <a:ext cx="8269287" cy="37814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Wrapper</a:t>
            </a:r>
            <a:r>
              <a:rPr lang="fr-FR" dirty="0"/>
              <a:t> </a:t>
            </a:r>
            <a:r>
              <a:rPr lang="fr-FR" dirty="0" err="1"/>
              <a:t>Methods</a:t>
            </a:r>
            <a:endParaRPr lang="en-US" dirty="0"/>
          </a:p>
        </p:txBody>
      </p:sp>
      <p:sp>
        <p:nvSpPr>
          <p:cNvPr id="3" name="Content Placeholder 2"/>
          <p:cNvSpPr>
            <a:spLocks noGrp="1"/>
          </p:cNvSpPr>
          <p:nvPr>
            <p:ph idx="1"/>
          </p:nvPr>
        </p:nvSpPr>
        <p:spPr>
          <a:xfrm>
            <a:off x="1981200" y="1600200"/>
            <a:ext cx="7467600" cy="1295400"/>
          </a:xfrm>
        </p:spPr>
        <p:txBody>
          <a:bodyPr>
            <a:normAutofit/>
          </a:bodyPr>
          <a:lstStyle/>
          <a:p>
            <a:pPr marL="274320" indent="-274320">
              <a:buFont typeface="Wingdings"/>
              <a:buChar char=""/>
              <a:defRPr/>
            </a:pPr>
            <a:r>
              <a:rPr lang="en-US" dirty="0"/>
              <a:t>Say we have predictors A, B, C and classifier M. We want to find the smallest possible subset of {A,B,C}, while achieving maximal performance</a:t>
            </a:r>
          </a:p>
          <a:p>
            <a:pPr marL="274320" indent="-274320">
              <a:buFont typeface="Wingdings"/>
              <a:buChar char=""/>
              <a:defRPr/>
            </a:pPr>
            <a:endParaRPr lang="en-US" dirty="0"/>
          </a:p>
        </p:txBody>
      </p:sp>
      <p:sp>
        <p:nvSpPr>
          <p:cNvPr id="4301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5863F8D8-B31B-4909-A122-FF9358892F7D}" type="slidenum">
              <a:rPr lang="en-US"/>
              <a:pPr fontAlgn="base">
                <a:spcBef>
                  <a:spcPct val="0"/>
                </a:spcBef>
                <a:spcAft>
                  <a:spcPct val="0"/>
                </a:spcAft>
              </a:pPr>
              <a:t>36</a:t>
            </a:fld>
            <a:endParaRPr lang="en-US"/>
          </a:p>
        </p:txBody>
      </p:sp>
      <p:sp>
        <p:nvSpPr>
          <p:cNvPr id="43015" name="Line 2"/>
          <p:cNvSpPr>
            <a:spLocks noChangeShapeType="1"/>
          </p:cNvSpPr>
          <p:nvPr/>
        </p:nvSpPr>
        <p:spPr bwMode="auto">
          <a:xfrm>
            <a:off x="1905000" y="3124200"/>
            <a:ext cx="7848600" cy="0"/>
          </a:xfrm>
          <a:prstGeom prst="line">
            <a:avLst/>
          </a:prstGeom>
          <a:noFill/>
          <a:ln w="9525">
            <a:solidFill>
              <a:schemeClr val="tx2"/>
            </a:solidFill>
            <a:round/>
            <a:headEnd/>
            <a:tailEnd/>
          </a:ln>
        </p:spPr>
        <p:txBody>
          <a:bodyPr wrap="none"/>
          <a:lstStyle/>
          <a:p>
            <a:endParaRPr lang="en-US"/>
          </a:p>
        </p:txBody>
      </p:sp>
      <p:sp>
        <p:nvSpPr>
          <p:cNvPr id="43016" name="Text Box 3"/>
          <p:cNvSpPr txBox="1">
            <a:spLocks noChangeArrowheads="1"/>
          </p:cNvSpPr>
          <p:nvPr/>
        </p:nvSpPr>
        <p:spPr bwMode="auto">
          <a:xfrm>
            <a:off x="2362200" y="3124201"/>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a:t>
            </a:r>
            <a:r>
              <a:rPr lang="en-US" sz="2000" b="1">
                <a:solidFill>
                  <a:schemeClr val="tx2"/>
                </a:solidFill>
                <a:latin typeface="Times New Roman" pitchFamily="18" charset="0"/>
                <a:ea typeface="PMingLiU" pitchFamily="18" charset="-120"/>
              </a:rPr>
              <a:t>FEATURE SET	 CLASSIFIER  	PERFORMANCE</a:t>
            </a:r>
            <a:endParaRPr lang="en-US">
              <a:ea typeface="PMingLiU" pitchFamily="18" charset="-120"/>
            </a:endParaRPr>
          </a:p>
        </p:txBody>
      </p:sp>
      <p:sp>
        <p:nvSpPr>
          <p:cNvPr id="43017" name="Text Box 4"/>
          <p:cNvSpPr txBox="1">
            <a:spLocks noChangeArrowheads="1"/>
          </p:cNvSpPr>
          <p:nvPr/>
        </p:nvSpPr>
        <p:spPr bwMode="auto">
          <a:xfrm>
            <a:off x="2362200" y="3505201"/>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a:t>
            </a:r>
            <a:r>
              <a:rPr lang="en-US" sz="2000">
                <a:solidFill>
                  <a:schemeClr val="tx2"/>
                </a:solidFill>
                <a:latin typeface="Times New Roman" pitchFamily="18" charset="0"/>
                <a:ea typeface="PMingLiU" pitchFamily="18" charset="-120"/>
              </a:rPr>
              <a:t>A,B,C}		         </a:t>
            </a:r>
            <a:r>
              <a:rPr lang="en-US" sz="2000" i="1">
                <a:solidFill>
                  <a:schemeClr val="tx2"/>
                </a:solidFill>
                <a:latin typeface="Times New Roman" pitchFamily="18" charset="0"/>
                <a:ea typeface="PMingLiU" pitchFamily="18" charset="-120"/>
              </a:rPr>
              <a:t>M		</a:t>
            </a:r>
            <a:r>
              <a:rPr lang="en-US" sz="2000">
                <a:solidFill>
                  <a:schemeClr val="tx2"/>
                </a:solidFill>
                <a:latin typeface="Times New Roman" pitchFamily="18" charset="0"/>
                <a:ea typeface="PMingLiU" pitchFamily="18" charset="-120"/>
              </a:rPr>
              <a:t>	</a:t>
            </a:r>
            <a:r>
              <a:rPr lang="en-US" sz="2000" b="1" u="sng">
                <a:solidFill>
                  <a:schemeClr val="tx2"/>
                </a:solidFill>
                <a:latin typeface="Times New Roman" pitchFamily="18" charset="0"/>
                <a:ea typeface="PMingLiU" pitchFamily="18" charset="-120"/>
              </a:rPr>
              <a:t>98%</a:t>
            </a:r>
            <a:endParaRPr lang="en-US">
              <a:ea typeface="PMingLiU" pitchFamily="18" charset="-120"/>
            </a:endParaRPr>
          </a:p>
        </p:txBody>
      </p:sp>
      <p:sp>
        <p:nvSpPr>
          <p:cNvPr id="43018" name="Text Box 5"/>
          <p:cNvSpPr txBox="1">
            <a:spLocks noChangeArrowheads="1"/>
          </p:cNvSpPr>
          <p:nvPr/>
        </p:nvSpPr>
        <p:spPr bwMode="auto">
          <a:xfrm>
            <a:off x="2362200" y="3886201"/>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a:t>
            </a:r>
            <a:r>
              <a:rPr lang="en-US" altLang="zh-TW" sz="2000" b="1" u="sng">
                <a:solidFill>
                  <a:schemeClr val="tx2"/>
                </a:solidFill>
                <a:latin typeface="Times New Roman" pitchFamily="18" charset="0"/>
              </a:rPr>
              <a:t>{</a:t>
            </a:r>
            <a:r>
              <a:rPr lang="en-US" sz="2000" b="1" u="sng">
                <a:solidFill>
                  <a:schemeClr val="tx2"/>
                </a:solidFill>
                <a:latin typeface="Times New Roman" pitchFamily="18" charset="0"/>
                <a:ea typeface="PMingLiU" pitchFamily="18" charset="-120"/>
              </a:rPr>
              <a:t>A,B}</a:t>
            </a:r>
            <a:r>
              <a:rPr lang="en-US" sz="2000">
                <a:solidFill>
                  <a:schemeClr val="tx2"/>
                </a:solidFill>
                <a:latin typeface="Times New Roman" pitchFamily="18" charset="0"/>
                <a:ea typeface="PMingLiU" pitchFamily="18" charset="-120"/>
              </a:rPr>
              <a:t>		         </a:t>
            </a:r>
            <a:r>
              <a:rPr lang="en-US" sz="2000" i="1">
                <a:solidFill>
                  <a:schemeClr val="tx2"/>
                </a:solidFill>
                <a:latin typeface="Times New Roman" pitchFamily="18" charset="0"/>
                <a:ea typeface="PMingLiU" pitchFamily="18" charset="-120"/>
              </a:rPr>
              <a:t>M		</a:t>
            </a:r>
            <a:r>
              <a:rPr lang="en-US" sz="2000" b="1">
                <a:solidFill>
                  <a:schemeClr val="tx2"/>
                </a:solidFill>
                <a:latin typeface="Times New Roman" pitchFamily="18" charset="0"/>
                <a:ea typeface="PMingLiU" pitchFamily="18" charset="-120"/>
              </a:rPr>
              <a:t>	</a:t>
            </a:r>
            <a:r>
              <a:rPr lang="en-US" sz="2000" b="1" u="sng">
                <a:solidFill>
                  <a:schemeClr val="tx2"/>
                </a:solidFill>
                <a:latin typeface="Times New Roman" pitchFamily="18" charset="0"/>
                <a:ea typeface="PMingLiU" pitchFamily="18" charset="-120"/>
              </a:rPr>
              <a:t>98%</a:t>
            </a:r>
            <a:endParaRPr lang="en-US">
              <a:ea typeface="PMingLiU" pitchFamily="18" charset="-120"/>
            </a:endParaRPr>
          </a:p>
        </p:txBody>
      </p:sp>
      <p:sp>
        <p:nvSpPr>
          <p:cNvPr id="43019" name="Text Box 6"/>
          <p:cNvSpPr txBox="1">
            <a:spLocks noChangeArrowheads="1"/>
          </p:cNvSpPr>
          <p:nvPr/>
        </p:nvSpPr>
        <p:spPr bwMode="auto">
          <a:xfrm>
            <a:off x="2362200" y="4267201"/>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a:t>
            </a:r>
            <a:r>
              <a:rPr lang="en-US" sz="2000">
                <a:solidFill>
                  <a:schemeClr val="tx2"/>
                </a:solidFill>
                <a:latin typeface="Times New Roman" pitchFamily="18" charset="0"/>
                <a:ea typeface="PMingLiU" pitchFamily="18" charset="-120"/>
              </a:rPr>
              <a:t>A,C}		         </a:t>
            </a:r>
            <a:r>
              <a:rPr lang="en-US" sz="2000" i="1">
                <a:solidFill>
                  <a:schemeClr val="tx2"/>
                </a:solidFill>
                <a:latin typeface="Times New Roman" pitchFamily="18" charset="0"/>
                <a:ea typeface="PMingLiU" pitchFamily="18" charset="-120"/>
              </a:rPr>
              <a:t>M		</a:t>
            </a:r>
            <a:r>
              <a:rPr lang="en-US" sz="2000">
                <a:solidFill>
                  <a:schemeClr val="tx2"/>
                </a:solidFill>
                <a:latin typeface="Times New Roman" pitchFamily="18" charset="0"/>
                <a:ea typeface="PMingLiU" pitchFamily="18" charset="-120"/>
              </a:rPr>
              <a:t>	77%</a:t>
            </a:r>
            <a:endParaRPr lang="en-US">
              <a:ea typeface="PMingLiU" pitchFamily="18" charset="-120"/>
            </a:endParaRPr>
          </a:p>
        </p:txBody>
      </p:sp>
      <p:sp>
        <p:nvSpPr>
          <p:cNvPr id="43020" name="Text Box 7"/>
          <p:cNvSpPr txBox="1">
            <a:spLocks noChangeArrowheads="1"/>
          </p:cNvSpPr>
          <p:nvPr/>
        </p:nvSpPr>
        <p:spPr bwMode="auto">
          <a:xfrm>
            <a:off x="2362200" y="4648201"/>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a:t>
            </a:r>
            <a:r>
              <a:rPr lang="en-US" sz="2000">
                <a:solidFill>
                  <a:schemeClr val="tx2"/>
                </a:solidFill>
                <a:latin typeface="Times New Roman" pitchFamily="18" charset="0"/>
                <a:ea typeface="PMingLiU" pitchFamily="18" charset="-120"/>
              </a:rPr>
              <a:t>B,C}		         </a:t>
            </a:r>
            <a:r>
              <a:rPr lang="en-US" sz="2000" i="1">
                <a:solidFill>
                  <a:schemeClr val="tx2"/>
                </a:solidFill>
                <a:latin typeface="Times New Roman" pitchFamily="18" charset="0"/>
                <a:ea typeface="PMingLiU" pitchFamily="18" charset="-120"/>
              </a:rPr>
              <a:t>M		</a:t>
            </a:r>
            <a:r>
              <a:rPr lang="en-US" sz="2000">
                <a:solidFill>
                  <a:schemeClr val="tx2"/>
                </a:solidFill>
                <a:latin typeface="Times New Roman" pitchFamily="18" charset="0"/>
                <a:ea typeface="PMingLiU" pitchFamily="18" charset="-120"/>
              </a:rPr>
              <a:t>	56%</a:t>
            </a:r>
            <a:endParaRPr lang="en-US">
              <a:ea typeface="PMingLiU" pitchFamily="18" charset="-120"/>
            </a:endParaRPr>
          </a:p>
        </p:txBody>
      </p:sp>
      <p:sp>
        <p:nvSpPr>
          <p:cNvPr id="43021" name="Text Box 8"/>
          <p:cNvSpPr txBox="1">
            <a:spLocks noChangeArrowheads="1"/>
          </p:cNvSpPr>
          <p:nvPr/>
        </p:nvSpPr>
        <p:spPr bwMode="auto">
          <a:xfrm>
            <a:off x="2362200" y="5029201"/>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a:t>
            </a:r>
            <a:r>
              <a:rPr lang="en-US" sz="2000">
                <a:solidFill>
                  <a:schemeClr val="tx2"/>
                </a:solidFill>
                <a:latin typeface="Times New Roman" pitchFamily="18" charset="0"/>
                <a:ea typeface="PMingLiU" pitchFamily="18" charset="-120"/>
              </a:rPr>
              <a:t>A}		         </a:t>
            </a:r>
            <a:r>
              <a:rPr lang="en-US" sz="2000" i="1">
                <a:solidFill>
                  <a:schemeClr val="tx2"/>
                </a:solidFill>
                <a:latin typeface="Times New Roman" pitchFamily="18" charset="0"/>
                <a:ea typeface="PMingLiU" pitchFamily="18" charset="-120"/>
              </a:rPr>
              <a:t>M		</a:t>
            </a:r>
            <a:r>
              <a:rPr lang="en-US" sz="2000">
                <a:solidFill>
                  <a:schemeClr val="tx2"/>
                </a:solidFill>
                <a:latin typeface="Times New Roman" pitchFamily="18" charset="0"/>
                <a:ea typeface="PMingLiU" pitchFamily="18" charset="-120"/>
              </a:rPr>
              <a:t>	89%</a:t>
            </a:r>
            <a:endParaRPr lang="en-US">
              <a:ea typeface="PMingLiU" pitchFamily="18" charset="-120"/>
            </a:endParaRPr>
          </a:p>
        </p:txBody>
      </p:sp>
      <p:sp>
        <p:nvSpPr>
          <p:cNvPr id="43022" name="Text Box 9"/>
          <p:cNvSpPr txBox="1">
            <a:spLocks noChangeArrowheads="1"/>
          </p:cNvSpPr>
          <p:nvPr/>
        </p:nvSpPr>
        <p:spPr bwMode="auto">
          <a:xfrm>
            <a:off x="2362200" y="5410201"/>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a:t>
            </a:r>
            <a:r>
              <a:rPr lang="en-US" sz="2000">
                <a:solidFill>
                  <a:schemeClr val="tx2"/>
                </a:solidFill>
                <a:latin typeface="Times New Roman" pitchFamily="18" charset="0"/>
                <a:ea typeface="PMingLiU" pitchFamily="18" charset="-120"/>
              </a:rPr>
              <a:t>B}		         </a:t>
            </a:r>
            <a:r>
              <a:rPr lang="en-US" sz="2000" i="1">
                <a:solidFill>
                  <a:schemeClr val="tx2"/>
                </a:solidFill>
                <a:latin typeface="Times New Roman" pitchFamily="18" charset="0"/>
                <a:ea typeface="PMingLiU" pitchFamily="18" charset="-120"/>
              </a:rPr>
              <a:t>M		</a:t>
            </a:r>
            <a:r>
              <a:rPr lang="en-US" sz="2000">
                <a:solidFill>
                  <a:schemeClr val="tx2"/>
                </a:solidFill>
                <a:latin typeface="Times New Roman" pitchFamily="18" charset="0"/>
                <a:ea typeface="PMingLiU" pitchFamily="18" charset="-120"/>
              </a:rPr>
              <a:t>	90%</a:t>
            </a:r>
            <a:endParaRPr lang="en-US">
              <a:ea typeface="PMingLiU" pitchFamily="18" charset="-120"/>
            </a:endParaRPr>
          </a:p>
        </p:txBody>
      </p:sp>
      <p:sp>
        <p:nvSpPr>
          <p:cNvPr id="43023" name="Text Box 10"/>
          <p:cNvSpPr txBox="1">
            <a:spLocks noChangeArrowheads="1"/>
          </p:cNvSpPr>
          <p:nvPr/>
        </p:nvSpPr>
        <p:spPr bwMode="auto">
          <a:xfrm>
            <a:off x="2362200" y="5775326"/>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a:t>
            </a:r>
            <a:r>
              <a:rPr lang="en-US" sz="2000">
                <a:solidFill>
                  <a:schemeClr val="tx2"/>
                </a:solidFill>
                <a:latin typeface="Times New Roman" pitchFamily="18" charset="0"/>
                <a:ea typeface="PMingLiU" pitchFamily="18" charset="-120"/>
              </a:rPr>
              <a:t>C}		         </a:t>
            </a:r>
            <a:r>
              <a:rPr lang="en-US" sz="2000" i="1">
                <a:solidFill>
                  <a:schemeClr val="tx2"/>
                </a:solidFill>
                <a:latin typeface="Times New Roman" pitchFamily="18" charset="0"/>
                <a:ea typeface="PMingLiU" pitchFamily="18" charset="-120"/>
              </a:rPr>
              <a:t>M		</a:t>
            </a:r>
            <a:r>
              <a:rPr lang="en-US" sz="2000">
                <a:solidFill>
                  <a:schemeClr val="tx2"/>
                </a:solidFill>
                <a:latin typeface="Times New Roman" pitchFamily="18" charset="0"/>
                <a:ea typeface="PMingLiU" pitchFamily="18" charset="-120"/>
              </a:rPr>
              <a:t>	91%</a:t>
            </a:r>
            <a:endParaRPr lang="en-US">
              <a:ea typeface="PMingLiU" pitchFamily="18" charset="-120"/>
            </a:endParaRPr>
          </a:p>
        </p:txBody>
      </p:sp>
      <p:sp>
        <p:nvSpPr>
          <p:cNvPr id="43024" name="Text Box 11"/>
          <p:cNvSpPr txBox="1">
            <a:spLocks noChangeArrowheads="1"/>
          </p:cNvSpPr>
          <p:nvPr/>
        </p:nvSpPr>
        <p:spPr bwMode="auto">
          <a:xfrm>
            <a:off x="2362200" y="6096001"/>
            <a:ext cx="7010400" cy="396875"/>
          </a:xfrm>
          <a:prstGeom prst="rect">
            <a:avLst/>
          </a:prstGeom>
          <a:noFill/>
          <a:ln w="9525">
            <a:noFill/>
            <a:miter lim="800000"/>
            <a:headEnd/>
            <a:tailEnd/>
          </a:ln>
        </p:spPr>
        <p:txBody>
          <a:bodyPr>
            <a:spAutoFit/>
          </a:bodyPr>
          <a:lstStyle/>
          <a:p>
            <a:r>
              <a:rPr lang="en-US" altLang="zh-TW" sz="2000">
                <a:solidFill>
                  <a:schemeClr val="tx2"/>
                </a:solidFill>
                <a:latin typeface="Times New Roman" pitchFamily="18" charset="0"/>
              </a:rPr>
              <a:t>	{.}		         </a:t>
            </a:r>
            <a:r>
              <a:rPr lang="en-US" sz="2000" i="1">
                <a:solidFill>
                  <a:schemeClr val="tx2"/>
                </a:solidFill>
                <a:latin typeface="Times New Roman" pitchFamily="18" charset="0"/>
                <a:ea typeface="PMingLiU" pitchFamily="18" charset="-120"/>
              </a:rPr>
              <a:t>M		</a:t>
            </a:r>
            <a:r>
              <a:rPr lang="en-US" sz="2000">
                <a:solidFill>
                  <a:schemeClr val="tx2"/>
                </a:solidFill>
                <a:latin typeface="Times New Roman" pitchFamily="18" charset="0"/>
                <a:ea typeface="PMingLiU" pitchFamily="18" charset="-120"/>
              </a:rPr>
              <a:t>	85%</a:t>
            </a:r>
            <a:endParaRPr lang="en-US">
              <a:ea typeface="PMingLiU"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320AFEDC-B735-4BA2-BAC4-98AE3E90401B}" type="slidenum">
              <a:rPr lang="en-US"/>
              <a:pPr fontAlgn="base">
                <a:spcBef>
                  <a:spcPct val="0"/>
                </a:spcBef>
                <a:spcAft>
                  <a:spcPct val="0"/>
                </a:spcAft>
              </a:pPr>
              <a:t>37</a:t>
            </a:fld>
            <a:endParaRPr lang="en-US"/>
          </a:p>
        </p:txBody>
      </p:sp>
      <p:sp>
        <p:nvSpPr>
          <p:cNvPr id="7" name="Rounded Rectangle 6"/>
          <p:cNvSpPr/>
          <p:nvPr/>
        </p:nvSpPr>
        <p:spPr>
          <a:xfrm>
            <a:off x="2971800" y="2057400"/>
            <a:ext cx="57912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4400" dirty="0" err="1"/>
              <a:t>Genetic</a:t>
            </a:r>
            <a:r>
              <a:rPr lang="fr-FR" sz="4400" dirty="0"/>
              <a:t> </a:t>
            </a:r>
            <a:r>
              <a:rPr lang="fr-FR" sz="4400" dirty="0" err="1"/>
              <a:t>Algorithms</a:t>
            </a:r>
            <a:endParaRPr lang="en-US" sz="4400" dirty="0"/>
          </a:p>
        </p:txBody>
      </p:sp>
      <p:sp>
        <p:nvSpPr>
          <p:cNvPr id="49158" name="Rectangle 2"/>
          <p:cNvSpPr>
            <a:spLocks noChangeArrowheads="1"/>
          </p:cNvSpPr>
          <p:nvPr/>
        </p:nvSpPr>
        <p:spPr bwMode="auto">
          <a:xfrm>
            <a:off x="2286000" y="152400"/>
            <a:ext cx="7315200" cy="1752600"/>
          </a:xfrm>
          <a:prstGeom prst="rect">
            <a:avLst/>
          </a:prstGeom>
          <a:noFill/>
          <a:ln w="12700">
            <a:noFill/>
            <a:miter lim="800000"/>
            <a:headEnd/>
            <a:tailEnd/>
          </a:ln>
        </p:spPr>
        <p:txBody>
          <a:bodyPr lIns="90488" tIns="44450" rIns="90488" bIns="44450"/>
          <a:lstStyle/>
          <a:p>
            <a:pPr marL="342900" indent="-342900" algn="ctr" eaLnBrk="0" hangingPunct="0">
              <a:spcBef>
                <a:spcPct val="20000"/>
              </a:spcBef>
            </a:pPr>
            <a:r>
              <a:rPr lang="en-US" sz="2000" i="1">
                <a:latin typeface="Times New Roman" pitchFamily="18" charset="0"/>
              </a:rPr>
              <a:t>“Genetic Algorithms are good at taking large, potentially huge search spaces and navigating them, looking for optimal combinations of things, solutions you might not otherwise find in a lifetime.”</a:t>
            </a:r>
            <a:endParaRPr lang="en-US" sz="2400" i="1">
              <a:latin typeface="Times New Roman" pitchFamily="18" charset="0"/>
            </a:endParaRPr>
          </a:p>
          <a:p>
            <a:pPr marL="342900" indent="-342900" algn="ctr" eaLnBrk="0" hangingPunct="0">
              <a:spcBef>
                <a:spcPct val="20000"/>
              </a:spcBef>
              <a:buFontTx/>
              <a:buChar char="•"/>
            </a:pPr>
            <a:endParaRPr lang="en-US" sz="1400"/>
          </a:p>
          <a:p>
            <a:pPr marL="342900" indent="-342900" algn="ctr" eaLnBrk="0" hangingPunct="0">
              <a:spcBef>
                <a:spcPct val="20000"/>
              </a:spcBef>
            </a:pPr>
            <a:r>
              <a:rPr lang="en-US" sz="1400">
                <a:latin typeface="Times New Roman" pitchFamily="18" charset="0"/>
              </a:rPr>
              <a:t>- Salvatore Mangano</a:t>
            </a:r>
            <a:endParaRPr lang="en-US" sz="1400" i="1">
              <a:latin typeface="Times New Roman" pitchFamily="18" charset="0"/>
            </a:endParaRPr>
          </a:p>
          <a:p>
            <a:pPr marL="342900" indent="-342900" algn="ctr" eaLnBrk="0" hangingPunct="0">
              <a:spcBef>
                <a:spcPct val="20000"/>
              </a:spcBef>
            </a:pPr>
            <a:r>
              <a:rPr lang="en-US" sz="1400" i="1">
                <a:latin typeface="Times New Roman" pitchFamily="18" charset="0"/>
              </a:rPr>
              <a:t>Computer Design</a:t>
            </a:r>
            <a:r>
              <a:rPr lang="en-US" sz="1400">
                <a:latin typeface="Times New Roman" pitchFamily="18" charset="0"/>
              </a:rPr>
              <a:t>, May 1995</a:t>
            </a:r>
            <a:endParaRPr lang="en-US" sz="2800"/>
          </a:p>
        </p:txBody>
      </p:sp>
      <p:pic>
        <p:nvPicPr>
          <p:cNvPr id="49159" name="Picture 3" descr="evolveV2DF2003621"/>
          <p:cNvPicPr>
            <a:picLocks noChangeAspect="1" noChangeArrowheads="1"/>
          </p:cNvPicPr>
          <p:nvPr/>
        </p:nvPicPr>
        <p:blipFill>
          <a:blip r:embed="rId2" cstate="print"/>
          <a:srcRect/>
          <a:stretch>
            <a:fillRect/>
          </a:stretch>
        </p:blipFill>
        <p:spPr bwMode="auto">
          <a:xfrm>
            <a:off x="1524000" y="4343400"/>
            <a:ext cx="9144000" cy="25146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First – A </a:t>
            </a:r>
            <a:r>
              <a:rPr lang="fr-FR" dirty="0" err="1"/>
              <a:t>Biology</a:t>
            </a:r>
            <a:r>
              <a:rPr lang="fr-FR" dirty="0"/>
              <a:t> </a:t>
            </a:r>
            <a:r>
              <a:rPr lang="fr-FR" dirty="0" err="1"/>
              <a:t>Lesson</a:t>
            </a:r>
            <a:endParaRPr lang="en-US" dirty="0"/>
          </a:p>
        </p:txBody>
      </p:sp>
      <p:sp>
        <p:nvSpPr>
          <p:cNvPr id="50179" name="Content Placeholder 2"/>
          <p:cNvSpPr>
            <a:spLocks noGrp="1"/>
          </p:cNvSpPr>
          <p:nvPr>
            <p:ph idx="1"/>
          </p:nvPr>
        </p:nvSpPr>
        <p:spPr>
          <a:xfrm>
            <a:off x="1981200" y="1600201"/>
            <a:ext cx="7924800" cy="4873625"/>
          </a:xfrm>
        </p:spPr>
        <p:txBody>
          <a:bodyPr>
            <a:normAutofit/>
          </a:bodyPr>
          <a:lstStyle/>
          <a:p>
            <a:r>
              <a:rPr lang="fr-FR" dirty="0"/>
              <a:t>A </a:t>
            </a:r>
            <a:r>
              <a:rPr lang="fr-FR" i="1" dirty="0" err="1">
                <a:solidFill>
                  <a:srgbClr val="C00000"/>
                </a:solidFill>
              </a:rPr>
              <a:t>gene</a:t>
            </a:r>
            <a:r>
              <a:rPr lang="fr-FR" dirty="0"/>
              <a:t> </a:t>
            </a:r>
            <a:r>
              <a:rPr lang="en-US" dirty="0"/>
              <a:t>is a unit of heredity in a living organism</a:t>
            </a:r>
          </a:p>
          <a:p>
            <a:r>
              <a:rPr lang="en-GB" dirty="0"/>
              <a:t>Genes are connected together into long strings called </a:t>
            </a:r>
            <a:r>
              <a:rPr lang="en-GB" i="1" dirty="0">
                <a:solidFill>
                  <a:srgbClr val="C00000"/>
                </a:solidFill>
              </a:rPr>
              <a:t>chromosomes</a:t>
            </a:r>
          </a:p>
          <a:p>
            <a:r>
              <a:rPr lang="en-GB" dirty="0"/>
              <a:t>A gene represents a specific </a:t>
            </a:r>
            <a:r>
              <a:rPr lang="en-GB" i="1" dirty="0">
                <a:solidFill>
                  <a:srgbClr val="C00000"/>
                </a:solidFill>
              </a:rPr>
              <a:t>trait</a:t>
            </a:r>
            <a:r>
              <a:rPr lang="en-GB" dirty="0"/>
              <a:t> of the organism, like eye colour or hair colour, and has several different settings. </a:t>
            </a:r>
          </a:p>
          <a:p>
            <a:pPr lvl="1"/>
            <a:r>
              <a:rPr lang="en-GB" dirty="0"/>
              <a:t>For example, the settings for a hair colour gene may be blonde, black or brown etc.</a:t>
            </a:r>
          </a:p>
          <a:p>
            <a:r>
              <a:rPr lang="en-GB" dirty="0"/>
              <a:t>These genes and their settings are usually referred to as an organism's </a:t>
            </a:r>
            <a:r>
              <a:rPr lang="en-GB" i="1" dirty="0">
                <a:solidFill>
                  <a:srgbClr val="C00000"/>
                </a:solidFill>
              </a:rPr>
              <a:t>genotype</a:t>
            </a:r>
            <a:r>
              <a:rPr lang="en-GB" dirty="0"/>
              <a:t>. </a:t>
            </a:r>
          </a:p>
          <a:p>
            <a:r>
              <a:rPr lang="en-GB" dirty="0"/>
              <a:t>The physical expression of the genotype – the organism itself - is called the </a:t>
            </a:r>
            <a:r>
              <a:rPr lang="en-GB" i="1" dirty="0">
                <a:solidFill>
                  <a:srgbClr val="C00000"/>
                </a:solidFill>
              </a:rPr>
              <a:t>phenotype</a:t>
            </a:r>
            <a:r>
              <a:rPr lang="en-GB" dirty="0"/>
              <a:t>.</a:t>
            </a:r>
            <a:endParaRPr lang="en-US" dirty="0"/>
          </a:p>
        </p:txBody>
      </p:sp>
      <p:sp>
        <p:nvSpPr>
          <p:cNvPr id="5018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1A3C3E5-14F1-40E3-8776-045504913664}" type="slidenum">
              <a:rPr lang="en-US"/>
              <a:pPr fontAlgn="base">
                <a:spcBef>
                  <a:spcPct val="0"/>
                </a:spcBef>
                <a:spcAft>
                  <a:spcPct val="0"/>
                </a:spcAft>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First – A </a:t>
            </a:r>
            <a:r>
              <a:rPr lang="fr-FR" dirty="0" err="1"/>
              <a:t>Biology</a:t>
            </a:r>
            <a:r>
              <a:rPr lang="fr-FR" dirty="0"/>
              <a:t> </a:t>
            </a:r>
            <a:r>
              <a:rPr lang="fr-FR" dirty="0" err="1"/>
              <a:t>Lesson</a:t>
            </a:r>
            <a:endParaRPr lang="en-US" dirty="0"/>
          </a:p>
        </p:txBody>
      </p:sp>
      <p:sp>
        <p:nvSpPr>
          <p:cNvPr id="51203" name="Content Placeholder 2"/>
          <p:cNvSpPr>
            <a:spLocks noGrp="1"/>
          </p:cNvSpPr>
          <p:nvPr>
            <p:ph idx="1"/>
          </p:nvPr>
        </p:nvSpPr>
        <p:spPr>
          <a:xfrm>
            <a:off x="1981200" y="1600201"/>
            <a:ext cx="7620000" cy="4873625"/>
          </a:xfrm>
        </p:spPr>
        <p:txBody>
          <a:bodyPr/>
          <a:lstStyle/>
          <a:p>
            <a:r>
              <a:rPr lang="fr-FR" dirty="0" err="1"/>
              <a:t>Offsprings</a:t>
            </a:r>
            <a:r>
              <a:rPr lang="fr-FR" dirty="0"/>
              <a:t> </a:t>
            </a:r>
            <a:r>
              <a:rPr lang="fr-FR" dirty="0" err="1"/>
              <a:t>inherit</a:t>
            </a:r>
            <a:r>
              <a:rPr lang="fr-FR" dirty="0"/>
              <a:t> traits </a:t>
            </a:r>
            <a:r>
              <a:rPr lang="fr-FR" dirty="0" err="1"/>
              <a:t>from</a:t>
            </a:r>
            <a:r>
              <a:rPr lang="fr-FR" dirty="0"/>
              <a:t> parents</a:t>
            </a:r>
          </a:p>
          <a:p>
            <a:r>
              <a:rPr lang="en-GB" dirty="0"/>
              <a:t>An </a:t>
            </a:r>
            <a:r>
              <a:rPr lang="en-GB" dirty="0" err="1"/>
              <a:t>offsporint</a:t>
            </a:r>
            <a:r>
              <a:rPr lang="en-GB" dirty="0"/>
              <a:t> may end up having half the genes from one parent and half from the other - </a:t>
            </a:r>
            <a:r>
              <a:rPr lang="en-GB" i="1" dirty="0">
                <a:solidFill>
                  <a:srgbClr val="C00000"/>
                </a:solidFill>
              </a:rPr>
              <a:t>recombination</a:t>
            </a:r>
          </a:p>
          <a:p>
            <a:r>
              <a:rPr lang="en-GB" dirty="0"/>
              <a:t>Very occasionally a gene may be </a:t>
            </a:r>
            <a:r>
              <a:rPr lang="en-GB" i="1" dirty="0">
                <a:solidFill>
                  <a:srgbClr val="C00000"/>
                </a:solidFill>
              </a:rPr>
              <a:t>mutated – </a:t>
            </a:r>
            <a:r>
              <a:rPr lang="en-GB" dirty="0"/>
              <a:t>Expressed in an organism as a completely new trait</a:t>
            </a:r>
          </a:p>
          <a:p>
            <a:pPr lvl="1"/>
            <a:r>
              <a:rPr lang="en-GB" dirty="0"/>
              <a:t>For example: A child may have green eyes while none of the parents had</a:t>
            </a:r>
            <a:endParaRPr lang="en-US" dirty="0"/>
          </a:p>
        </p:txBody>
      </p:sp>
      <p:sp>
        <p:nvSpPr>
          <p:cNvPr id="5120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FBD93EBE-EB40-43A1-8389-CC68D3BAB97D}" type="slidenum">
              <a:rPr lang="en-US"/>
              <a:pPr fontAlgn="base">
                <a:spcBef>
                  <a:spcPct val="0"/>
                </a:spcBef>
                <a:spcAft>
                  <a:spcPct val="0"/>
                </a:spcAft>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Why dimensionality Reduction?</a:t>
            </a:r>
          </a:p>
        </p:txBody>
      </p:sp>
      <p:sp>
        <p:nvSpPr>
          <p:cNvPr id="3" name="Content Placeholder 2"/>
          <p:cNvSpPr>
            <a:spLocks noGrp="1"/>
          </p:cNvSpPr>
          <p:nvPr>
            <p:ph idx="1"/>
          </p:nvPr>
        </p:nvSpPr>
        <p:spPr>
          <a:xfrm>
            <a:off x="1981200" y="1600201"/>
            <a:ext cx="7467600" cy="4873625"/>
          </a:xfrm>
        </p:spPr>
        <p:txBody>
          <a:bodyPr>
            <a:normAutofit/>
          </a:bodyPr>
          <a:lstStyle/>
          <a:p>
            <a:pPr marL="447675" indent="-447675">
              <a:buFont typeface="Wingdings"/>
              <a:buChar char=""/>
              <a:defRPr/>
            </a:pPr>
            <a:r>
              <a:rPr lang="en-US" dirty="0">
                <a:solidFill>
                  <a:srgbClr val="FB192F"/>
                </a:solidFill>
              </a:rPr>
              <a:t>Visualization</a:t>
            </a:r>
            <a:r>
              <a:rPr lang="en-US" dirty="0"/>
              <a:t>: projection of high-dimensional data onto 2D or 3D.</a:t>
            </a:r>
          </a:p>
          <a:p>
            <a:pPr marL="447675" indent="-447675">
              <a:buFont typeface="Wingdings"/>
              <a:buChar char=""/>
              <a:defRPr/>
            </a:pPr>
            <a:endParaRPr lang="en-US" dirty="0"/>
          </a:p>
          <a:p>
            <a:pPr marL="447675" indent="-447675">
              <a:buFont typeface="Wingdings"/>
              <a:buChar char=""/>
              <a:defRPr/>
            </a:pPr>
            <a:r>
              <a:rPr lang="en-US" dirty="0">
                <a:solidFill>
                  <a:srgbClr val="FB192F"/>
                </a:solidFill>
              </a:rPr>
              <a:t>Data compression</a:t>
            </a:r>
            <a:r>
              <a:rPr lang="en-US" dirty="0"/>
              <a:t>: efficient storage and retrieval.</a:t>
            </a:r>
          </a:p>
          <a:p>
            <a:pPr marL="447675" indent="-447675">
              <a:buFont typeface="Wingdings"/>
              <a:buChar char=""/>
              <a:defRPr/>
            </a:pPr>
            <a:endParaRPr lang="en-US" dirty="0"/>
          </a:p>
          <a:p>
            <a:pPr marL="447675" indent="-447675">
              <a:buFont typeface="Wingdings"/>
              <a:buChar char=""/>
              <a:defRPr/>
            </a:pPr>
            <a:r>
              <a:rPr lang="en-US" dirty="0">
                <a:solidFill>
                  <a:srgbClr val="FB192F"/>
                </a:solidFill>
              </a:rPr>
              <a:t>Noise removal</a:t>
            </a:r>
            <a:r>
              <a:rPr lang="en-US" dirty="0"/>
              <a:t>: positive effect on query accuracy.</a:t>
            </a:r>
          </a:p>
          <a:p>
            <a:pPr marL="274320" indent="-274320">
              <a:buFont typeface="Wingdings"/>
              <a:buChar char=""/>
              <a:defRPr/>
            </a:pPr>
            <a:endParaRPr lang="en-US" dirty="0"/>
          </a:p>
        </p:txBody>
      </p:sp>
      <p:sp>
        <p:nvSpPr>
          <p:cNvPr id="1946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5C100AA7-97A4-497C-9F1F-5A80FD805A9E}" type="slidenum">
              <a:rPr lang="en-US"/>
              <a:pPr fontAlgn="base">
                <a:spcBef>
                  <a:spcPct val="0"/>
                </a:spcBef>
                <a:spcAft>
                  <a:spcPct val="0"/>
                </a:spcAft>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Genetic</a:t>
            </a:r>
            <a:r>
              <a:rPr lang="fr-FR" dirty="0"/>
              <a:t> </a:t>
            </a:r>
            <a:r>
              <a:rPr lang="fr-FR" dirty="0" err="1"/>
              <a:t>Algorithm</a:t>
            </a:r>
            <a:r>
              <a:rPr lang="fr-FR" dirty="0"/>
              <a:t> </a:t>
            </a:r>
            <a:r>
              <a:rPr lang="fr-FR" dirty="0" err="1"/>
              <a:t>is</a:t>
            </a:r>
            <a:endParaRPr lang="en-US" dirty="0"/>
          </a:p>
        </p:txBody>
      </p:sp>
      <p:sp>
        <p:nvSpPr>
          <p:cNvPr id="52228"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0DED9A8D-86A0-4760-8AA2-37A222E36D68}" type="slidenum">
              <a:rPr lang="en-US"/>
              <a:pPr fontAlgn="base">
                <a:spcBef>
                  <a:spcPct val="0"/>
                </a:spcBef>
                <a:spcAft>
                  <a:spcPct val="0"/>
                </a:spcAft>
              </a:pPr>
              <a:t>40</a:t>
            </a:fld>
            <a:endParaRPr lang="en-US"/>
          </a:p>
        </p:txBody>
      </p:sp>
      <p:sp>
        <p:nvSpPr>
          <p:cNvPr id="52230" name="Rectangle 2"/>
          <p:cNvSpPr>
            <a:spLocks noChangeArrowheads="1"/>
          </p:cNvSpPr>
          <p:nvPr/>
        </p:nvSpPr>
        <p:spPr bwMode="auto">
          <a:xfrm>
            <a:off x="1295400" y="1676400"/>
            <a:ext cx="9144000" cy="4114800"/>
          </a:xfrm>
          <a:prstGeom prst="rect">
            <a:avLst/>
          </a:prstGeom>
          <a:noFill/>
          <a:ln w="9525">
            <a:noFill/>
            <a:miter lim="800000"/>
            <a:headEnd/>
            <a:tailEnd/>
          </a:ln>
        </p:spPr>
        <p:txBody>
          <a:bodyPr lIns="92075" tIns="46038" rIns="92075" bIns="46038"/>
          <a:lstStyle/>
          <a:p>
            <a:pPr marL="342900" indent="-342900" algn="ctr" eaLnBrk="0" hangingPunct="0">
              <a:spcBef>
                <a:spcPct val="20000"/>
              </a:spcBef>
            </a:pPr>
            <a:r>
              <a:rPr lang="en-US" sz="2400" b="1">
                <a:solidFill>
                  <a:srgbClr val="C00000"/>
                </a:solidFill>
              </a:rPr>
              <a:t>… Computer algorithm </a:t>
            </a:r>
          </a:p>
          <a:p>
            <a:pPr marL="342900" indent="-342900" algn="ctr" eaLnBrk="0" hangingPunct="0">
              <a:spcBef>
                <a:spcPct val="20000"/>
              </a:spcBef>
            </a:pPr>
            <a:r>
              <a:rPr lang="en-US" sz="2400" b="1"/>
              <a:t>That resides on principles of genetics and evolution</a:t>
            </a:r>
            <a:endParaRPr lang="en-US" sz="3200"/>
          </a:p>
        </p:txBody>
      </p:sp>
      <p:pic>
        <p:nvPicPr>
          <p:cNvPr id="52231" name="Picture 4"/>
          <p:cNvPicPr>
            <a:picLocks noChangeAspect="1" noChangeArrowheads="1"/>
          </p:cNvPicPr>
          <p:nvPr/>
        </p:nvPicPr>
        <p:blipFill>
          <a:blip r:embed="rId2" cstate="print"/>
          <a:srcRect/>
          <a:stretch>
            <a:fillRect/>
          </a:stretch>
        </p:blipFill>
        <p:spPr bwMode="auto">
          <a:xfrm>
            <a:off x="4953001" y="2895600"/>
            <a:ext cx="1990725" cy="30289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algorithms</a:t>
            </a:r>
          </a:p>
        </p:txBody>
      </p:sp>
      <p:sp>
        <p:nvSpPr>
          <p:cNvPr id="3" name="Content Placeholder 2"/>
          <p:cNvSpPr>
            <a:spLocks noGrp="1"/>
          </p:cNvSpPr>
          <p:nvPr>
            <p:ph idx="1"/>
          </p:nvPr>
        </p:nvSpPr>
        <p:spPr/>
        <p:txBody>
          <a:bodyPr/>
          <a:lstStyle/>
          <a:p>
            <a:r>
              <a:rPr lang="en-US" dirty="0"/>
              <a:t>Search algorithms based on the mechanics of biological evolution</a:t>
            </a:r>
          </a:p>
          <a:p>
            <a:r>
              <a:rPr lang="en-US" dirty="0"/>
              <a:t>Developed by John Holland, University of Michigan (1970’s)</a:t>
            </a:r>
          </a:p>
          <a:p>
            <a:r>
              <a:rPr lang="en-US" dirty="0"/>
              <a:t>Provide efficient, effective techniques for optimization and machine learning applications</a:t>
            </a:r>
          </a:p>
          <a:p>
            <a:r>
              <a:rPr lang="en-US" dirty="0"/>
              <a:t>Widely-used today in business, scientific and engineering circles</a:t>
            </a:r>
          </a:p>
          <a:p>
            <a:endParaRPr lang="en-US" dirty="0"/>
          </a:p>
        </p:txBody>
      </p:sp>
      <p:sp>
        <p:nvSpPr>
          <p:cNvPr id="4" name="Slide Number Placeholder 3"/>
          <p:cNvSpPr>
            <a:spLocks noGrp="1"/>
          </p:cNvSpPr>
          <p:nvPr>
            <p:ph type="sldNum" sz="quarter" idx="12"/>
          </p:nvPr>
        </p:nvSpPr>
        <p:spPr/>
        <p:txBody>
          <a:bodyPr/>
          <a:lstStyle/>
          <a:p>
            <a:pPr>
              <a:defRPr/>
            </a:pPr>
            <a:fld id="{14790EC0-AF1F-4E61-980F-8991699180CF}"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Genetic</a:t>
            </a:r>
            <a:r>
              <a:rPr lang="fr-FR" dirty="0"/>
              <a:t> </a:t>
            </a:r>
            <a:r>
              <a:rPr lang="fr-FR" dirty="0" err="1"/>
              <a:t>Algorithm</a:t>
            </a:r>
            <a:endParaRPr lang="en-US" dirty="0"/>
          </a:p>
        </p:txBody>
      </p:sp>
      <p:sp>
        <p:nvSpPr>
          <p:cNvPr id="53251" name="Content Placeholder 2"/>
          <p:cNvSpPr>
            <a:spLocks noGrp="1"/>
          </p:cNvSpPr>
          <p:nvPr>
            <p:ph idx="1"/>
          </p:nvPr>
        </p:nvSpPr>
        <p:spPr>
          <a:xfrm>
            <a:off x="1981200" y="1600201"/>
            <a:ext cx="7696200" cy="4873625"/>
          </a:xfrm>
        </p:spPr>
        <p:txBody>
          <a:bodyPr/>
          <a:lstStyle/>
          <a:p>
            <a:r>
              <a:rPr lang="en-US" dirty="0"/>
              <a:t>Genetic algorithm (GA) introduces the principle of evolution and genetics into search among possible solutions to given problem</a:t>
            </a:r>
          </a:p>
          <a:p>
            <a:endParaRPr lang="en-US" dirty="0"/>
          </a:p>
          <a:p>
            <a:r>
              <a:rPr lang="en-US" dirty="0"/>
              <a:t>The idea is to simulate the process in natural systems </a:t>
            </a:r>
          </a:p>
          <a:p>
            <a:endParaRPr lang="en-US" dirty="0"/>
          </a:p>
          <a:p>
            <a:r>
              <a:rPr lang="en-US" dirty="0"/>
              <a:t>This is done by the creation within a machine a population of individuals</a:t>
            </a:r>
          </a:p>
          <a:p>
            <a:endParaRPr lang="en-US" dirty="0"/>
          </a:p>
        </p:txBody>
      </p:sp>
      <p:sp>
        <p:nvSpPr>
          <p:cNvPr id="5325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8032670B-E9CF-47ED-81FB-EC4284588D12}" type="slidenum">
              <a:rPr lang="en-US"/>
              <a:pPr fontAlgn="base">
                <a:spcBef>
                  <a:spcPct val="0"/>
                </a:spcBef>
                <a:spcAft>
                  <a:spcPct val="0"/>
                </a:spcAft>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Genetic</a:t>
            </a:r>
            <a:r>
              <a:rPr lang="fr-FR" dirty="0"/>
              <a:t> </a:t>
            </a:r>
            <a:r>
              <a:rPr lang="fr-FR" dirty="0" err="1"/>
              <a:t>algorithm</a:t>
            </a:r>
            <a:endParaRPr lang="en-US" dirty="0"/>
          </a:p>
        </p:txBody>
      </p:sp>
      <p:sp>
        <p:nvSpPr>
          <p:cNvPr id="3" name="Content Placeholder 2"/>
          <p:cNvSpPr>
            <a:spLocks noGrp="1"/>
          </p:cNvSpPr>
          <p:nvPr>
            <p:ph idx="1"/>
          </p:nvPr>
        </p:nvSpPr>
        <p:spPr>
          <a:xfrm>
            <a:off x="1981200" y="1600200"/>
            <a:ext cx="7467600" cy="1524000"/>
          </a:xfrm>
        </p:spPr>
        <p:txBody>
          <a:bodyPr>
            <a:normAutofit/>
          </a:bodyPr>
          <a:lstStyle/>
          <a:p>
            <a:pPr marL="274320" indent="-274320">
              <a:buFont typeface="Wingdings"/>
              <a:buChar char=""/>
              <a:defRPr/>
            </a:pPr>
            <a:r>
              <a:rPr lang="fr-FR" dirty="0" err="1"/>
              <a:t>Survival</a:t>
            </a:r>
            <a:r>
              <a:rPr lang="fr-FR" dirty="0"/>
              <a:t> of the </a:t>
            </a:r>
            <a:r>
              <a:rPr lang="fr-FR" dirty="0" err="1"/>
              <a:t>fittest</a:t>
            </a:r>
            <a:endParaRPr lang="en-US" dirty="0"/>
          </a:p>
          <a:p>
            <a:pPr marL="640080" lvl="1" indent="-274320">
              <a:buFont typeface="Wingdings 2"/>
              <a:buChar char=""/>
              <a:defRPr/>
            </a:pPr>
            <a:r>
              <a:rPr lang="en-US" dirty="0"/>
              <a:t>The main principle of evolution used in GA </a:t>
            </a:r>
            <a:br>
              <a:rPr lang="en-US" dirty="0"/>
            </a:br>
            <a:r>
              <a:rPr lang="en-US" dirty="0"/>
              <a:t>is “</a:t>
            </a:r>
            <a:r>
              <a:rPr lang="en-US" i="1" dirty="0">
                <a:solidFill>
                  <a:srgbClr val="C00000"/>
                </a:solidFill>
              </a:rPr>
              <a:t>survival of the fittest</a:t>
            </a:r>
            <a:r>
              <a:rPr lang="en-US" dirty="0"/>
              <a:t>”.</a:t>
            </a:r>
          </a:p>
          <a:p>
            <a:pPr marL="640080" lvl="1" indent="-274320">
              <a:buFont typeface="Wingdings 2"/>
              <a:buChar char=""/>
              <a:defRPr/>
            </a:pPr>
            <a:r>
              <a:rPr lang="en-US" dirty="0"/>
              <a:t>The good solution survive, while bad ones die.</a:t>
            </a:r>
          </a:p>
          <a:p>
            <a:pPr marL="274320" indent="-274320">
              <a:buFont typeface="Wingdings"/>
              <a:buChar char=""/>
              <a:defRPr/>
            </a:pPr>
            <a:endParaRPr lang="en-US" dirty="0"/>
          </a:p>
        </p:txBody>
      </p:sp>
      <p:sp>
        <p:nvSpPr>
          <p:cNvPr id="5427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958255D0-5B68-4AC9-B059-0CA47E290B3A}" type="slidenum">
              <a:rPr lang="en-US"/>
              <a:pPr fontAlgn="base">
                <a:spcBef>
                  <a:spcPct val="0"/>
                </a:spcBef>
                <a:spcAft>
                  <a:spcPct val="0"/>
                </a:spcAft>
              </a:pPr>
              <a:t>43</a:t>
            </a:fld>
            <a:endParaRPr lang="en-US"/>
          </a:p>
        </p:txBody>
      </p:sp>
      <p:pic>
        <p:nvPicPr>
          <p:cNvPr id="54279" name="Picture 2" descr="coe"/>
          <p:cNvPicPr>
            <a:picLocks noChangeAspect="1" noChangeArrowheads="1"/>
          </p:cNvPicPr>
          <p:nvPr/>
        </p:nvPicPr>
        <p:blipFill>
          <a:blip r:embed="rId2" cstate="print"/>
          <a:srcRect/>
          <a:stretch>
            <a:fillRect/>
          </a:stretch>
        </p:blipFill>
        <p:spPr bwMode="auto">
          <a:xfrm>
            <a:off x="3200400" y="3149600"/>
            <a:ext cx="5105400" cy="34036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Optimization</a:t>
            </a:r>
          </a:p>
        </p:txBody>
      </p:sp>
      <p:sp>
        <p:nvSpPr>
          <p:cNvPr id="4" name="Slide Number Placeholder 3"/>
          <p:cNvSpPr>
            <a:spLocks noGrp="1"/>
          </p:cNvSpPr>
          <p:nvPr>
            <p:ph type="sldNum" sz="quarter" idx="12"/>
          </p:nvPr>
        </p:nvSpPr>
        <p:spPr/>
        <p:txBody>
          <a:bodyPr/>
          <a:lstStyle/>
          <a:p>
            <a:pPr>
              <a:defRPr/>
            </a:pPr>
            <a:fld id="{14790EC0-AF1F-4E61-980F-8991699180CF}" type="slidenum">
              <a:rPr lang="en-US" smtClean="0"/>
              <a:pPr>
                <a:defRPr/>
              </a:pPr>
              <a:t>44</a:t>
            </a:fld>
            <a:endParaRPr lang="en-US"/>
          </a:p>
        </p:txBody>
      </p:sp>
      <p:sp>
        <p:nvSpPr>
          <p:cNvPr id="5" name="Rectangle 1030"/>
          <p:cNvSpPr>
            <a:spLocks noChangeArrowheads="1"/>
          </p:cNvSpPr>
          <p:nvPr/>
        </p:nvSpPr>
        <p:spPr bwMode="auto">
          <a:xfrm>
            <a:off x="1752600" y="3251200"/>
            <a:ext cx="8559800" cy="1930400"/>
          </a:xfrm>
          <a:prstGeom prst="rect">
            <a:avLst/>
          </a:prstGeom>
          <a:solidFill>
            <a:srgbClr val="C0C0C0"/>
          </a:solidFill>
          <a:ln w="9525">
            <a:noFill/>
            <a:miter lim="800000"/>
            <a:headEnd/>
            <a:tailEnd/>
          </a:ln>
          <a:effectLst>
            <a:outerShdw dist="107763" dir="8100000" algn="ctr" rotWithShape="0">
              <a:schemeClr val="bg2"/>
            </a:outerShdw>
          </a:effectLst>
        </p:spPr>
        <p:txBody>
          <a:bodyPr wrap="none" anchor="ctr"/>
          <a:lstStyle/>
          <a:p>
            <a:endParaRPr lang="en-US"/>
          </a:p>
        </p:txBody>
      </p:sp>
      <p:sp>
        <p:nvSpPr>
          <p:cNvPr id="6" name="Text Box 1028"/>
          <p:cNvSpPr txBox="1">
            <a:spLocks noChangeArrowheads="1"/>
          </p:cNvSpPr>
          <p:nvPr/>
        </p:nvSpPr>
        <p:spPr bwMode="auto">
          <a:xfrm>
            <a:off x="1922462" y="1752601"/>
            <a:ext cx="8516938" cy="1354217"/>
          </a:xfrm>
          <a:prstGeom prst="rect">
            <a:avLst/>
          </a:prstGeom>
          <a:noFill/>
          <a:ln w="9525">
            <a:noFill/>
            <a:miter lim="800000"/>
            <a:headEnd/>
            <a:tailEnd/>
          </a:ln>
          <a:effectLst/>
        </p:spPr>
        <p:txBody>
          <a:bodyPr>
            <a:spAutoFit/>
          </a:bodyPr>
          <a:lstStyle/>
          <a:p>
            <a:endParaRPr lang="en-US" dirty="0"/>
          </a:p>
          <a:p>
            <a:r>
              <a:rPr lang="en-US" sz="3200" dirty="0"/>
              <a:t>Assume an individual is going to give you </a:t>
            </a:r>
            <a:r>
              <a:rPr lang="en-US" sz="3200" i="1" dirty="0"/>
              <a:t>z</a:t>
            </a:r>
            <a:r>
              <a:rPr lang="en-US" sz="3200" dirty="0"/>
              <a:t> dollars, after you tell them the value of </a:t>
            </a:r>
            <a:r>
              <a:rPr lang="en-US" sz="3200" i="1" dirty="0"/>
              <a:t>x</a:t>
            </a:r>
            <a:r>
              <a:rPr lang="en-US" sz="3200" dirty="0"/>
              <a:t> and </a:t>
            </a:r>
            <a:r>
              <a:rPr lang="en-US" sz="3200" i="1" dirty="0"/>
              <a:t>y</a:t>
            </a:r>
          </a:p>
        </p:txBody>
      </p:sp>
      <p:graphicFrame>
        <p:nvGraphicFramePr>
          <p:cNvPr id="7" name="Object 1027"/>
          <p:cNvGraphicFramePr>
            <a:graphicFrameLocks noChangeAspect="1"/>
          </p:cNvGraphicFramePr>
          <p:nvPr/>
        </p:nvGraphicFramePr>
        <p:xfrm>
          <a:off x="1793876" y="3454400"/>
          <a:ext cx="8416925" cy="1003300"/>
        </p:xfrm>
        <a:graphic>
          <a:graphicData uri="http://schemas.openxmlformats.org/presentationml/2006/ole">
            <mc:AlternateContent xmlns:mc="http://schemas.openxmlformats.org/markup-compatibility/2006">
              <mc:Choice xmlns:v="urn:schemas-microsoft-com:vml" Requires="v">
                <p:oleObj spid="_x0000_s5121" name="Equation" r:id="rId3" imgW="1917360" imgH="228600" progId="Equation.3">
                  <p:embed/>
                </p:oleObj>
              </mc:Choice>
              <mc:Fallback>
                <p:oleObj name="Equation" r:id="rId3" imgW="1917360" imgH="228600" progId="Equation.3">
                  <p:embed/>
                  <p:pic>
                    <p:nvPicPr>
                      <p:cNvPr id="7"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76" y="3454400"/>
                        <a:ext cx="841692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029"/>
          <p:cNvSpPr txBox="1">
            <a:spLocks noChangeArrowheads="1"/>
          </p:cNvSpPr>
          <p:nvPr/>
        </p:nvSpPr>
        <p:spPr bwMode="auto">
          <a:xfrm>
            <a:off x="2790826" y="4464051"/>
            <a:ext cx="5745291" cy="646331"/>
          </a:xfrm>
          <a:prstGeom prst="rect">
            <a:avLst/>
          </a:prstGeom>
          <a:noFill/>
          <a:ln w="9525">
            <a:noFill/>
            <a:miter lim="800000"/>
            <a:headEnd/>
            <a:tailEnd/>
          </a:ln>
          <a:effectLst/>
        </p:spPr>
        <p:txBody>
          <a:bodyPr wrap="none">
            <a:spAutoFit/>
          </a:bodyPr>
          <a:lstStyle/>
          <a:p>
            <a:r>
              <a:rPr lang="en-US" sz="3600" i="1" dirty="0"/>
              <a:t>x </a:t>
            </a:r>
            <a:r>
              <a:rPr lang="en-US" sz="3600" dirty="0"/>
              <a:t>and </a:t>
            </a:r>
            <a:r>
              <a:rPr lang="en-US" sz="3600" i="1" dirty="0"/>
              <a:t>y</a:t>
            </a:r>
            <a:r>
              <a:rPr lang="en-US" sz="3600" dirty="0"/>
              <a:t> in the range of 0 to 10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90EC0-AF1F-4E61-980F-8991699180CF}" type="slidenum">
              <a:rPr lang="en-US" smtClean="0"/>
              <a:pPr>
                <a:defRPr/>
              </a:pPr>
              <a:t>45</a:t>
            </a:fld>
            <a:endParaRPr lang="en-US"/>
          </a:p>
        </p:txBody>
      </p:sp>
      <p:pic>
        <p:nvPicPr>
          <p:cNvPr id="141315" name="Picture 3"/>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p:spPr>
      </p:pic>
      <p:sp>
        <p:nvSpPr>
          <p:cNvPr id="6" name="Line 1029"/>
          <p:cNvSpPr>
            <a:spLocks noChangeShapeType="1"/>
          </p:cNvSpPr>
          <p:nvPr/>
        </p:nvSpPr>
        <p:spPr bwMode="auto">
          <a:xfrm flipH="1" flipV="1">
            <a:off x="1828800" y="5626100"/>
            <a:ext cx="1917700" cy="1016000"/>
          </a:xfrm>
          <a:prstGeom prst="line">
            <a:avLst/>
          </a:prstGeom>
          <a:noFill/>
          <a:ln w="9525">
            <a:solidFill>
              <a:schemeClr val="tx1"/>
            </a:solidFill>
            <a:round/>
            <a:headEnd/>
            <a:tailEnd type="triangle" w="med" len="med"/>
          </a:ln>
          <a:effectLst/>
        </p:spPr>
        <p:txBody>
          <a:bodyPr/>
          <a:lstStyle/>
          <a:p>
            <a:endParaRPr lang="en-US"/>
          </a:p>
        </p:txBody>
      </p:sp>
      <p:sp>
        <p:nvSpPr>
          <p:cNvPr id="7" name="Text Box 1030"/>
          <p:cNvSpPr txBox="1">
            <a:spLocks noChangeArrowheads="1"/>
          </p:cNvSpPr>
          <p:nvPr/>
        </p:nvSpPr>
        <p:spPr bwMode="auto">
          <a:xfrm>
            <a:off x="2282825" y="6000751"/>
            <a:ext cx="385042" cy="646331"/>
          </a:xfrm>
          <a:prstGeom prst="rect">
            <a:avLst/>
          </a:prstGeom>
          <a:noFill/>
          <a:ln w="9525">
            <a:noFill/>
            <a:miter lim="800000"/>
            <a:headEnd/>
            <a:tailEnd/>
          </a:ln>
          <a:effectLst/>
        </p:spPr>
        <p:txBody>
          <a:bodyPr wrap="none">
            <a:spAutoFit/>
          </a:bodyPr>
          <a:lstStyle/>
          <a:p>
            <a:r>
              <a:rPr lang="en-US" sz="3600"/>
              <a:t>x</a:t>
            </a:r>
          </a:p>
        </p:txBody>
      </p:sp>
      <p:sp>
        <p:nvSpPr>
          <p:cNvPr id="8" name="Line 1031"/>
          <p:cNvSpPr>
            <a:spLocks noChangeShapeType="1"/>
          </p:cNvSpPr>
          <p:nvPr/>
        </p:nvSpPr>
        <p:spPr bwMode="auto">
          <a:xfrm flipV="1">
            <a:off x="8026400" y="6045200"/>
            <a:ext cx="2095500" cy="584200"/>
          </a:xfrm>
          <a:prstGeom prst="line">
            <a:avLst/>
          </a:prstGeom>
          <a:noFill/>
          <a:ln w="9525">
            <a:solidFill>
              <a:schemeClr val="tx1"/>
            </a:solidFill>
            <a:round/>
            <a:headEnd/>
            <a:tailEnd type="triangle" w="med" len="med"/>
          </a:ln>
          <a:effectLst/>
        </p:spPr>
        <p:txBody>
          <a:bodyPr/>
          <a:lstStyle/>
          <a:p>
            <a:endParaRPr lang="en-US"/>
          </a:p>
        </p:txBody>
      </p:sp>
      <p:sp>
        <p:nvSpPr>
          <p:cNvPr id="9" name="Text Box 1032"/>
          <p:cNvSpPr txBox="1">
            <a:spLocks noChangeArrowheads="1"/>
          </p:cNvSpPr>
          <p:nvPr/>
        </p:nvSpPr>
        <p:spPr bwMode="auto">
          <a:xfrm>
            <a:off x="9407525" y="6064251"/>
            <a:ext cx="393056" cy="646331"/>
          </a:xfrm>
          <a:prstGeom prst="rect">
            <a:avLst/>
          </a:prstGeom>
          <a:noFill/>
          <a:ln w="9525">
            <a:noFill/>
            <a:miter lim="800000"/>
            <a:headEnd/>
            <a:tailEnd/>
          </a:ln>
          <a:effectLst/>
        </p:spPr>
        <p:txBody>
          <a:bodyPr wrap="none">
            <a:spAutoFit/>
          </a:bodyPr>
          <a:lstStyle/>
          <a:p>
            <a:r>
              <a:rPr lang="en-US" sz="3600"/>
              <a:t>y</a:t>
            </a:r>
          </a:p>
        </p:txBody>
      </p:sp>
      <p:sp>
        <p:nvSpPr>
          <p:cNvPr id="10" name="Line 1033"/>
          <p:cNvSpPr>
            <a:spLocks noChangeShapeType="1"/>
          </p:cNvSpPr>
          <p:nvPr/>
        </p:nvSpPr>
        <p:spPr bwMode="auto">
          <a:xfrm flipV="1">
            <a:off x="10363200" y="838200"/>
            <a:ext cx="0" cy="4229100"/>
          </a:xfrm>
          <a:prstGeom prst="line">
            <a:avLst/>
          </a:prstGeom>
          <a:noFill/>
          <a:ln w="9525">
            <a:solidFill>
              <a:schemeClr val="tx1"/>
            </a:solidFill>
            <a:round/>
            <a:headEnd/>
            <a:tailEnd type="triangle" w="med" len="med"/>
          </a:ln>
          <a:effectLst/>
        </p:spPr>
        <p:txBody>
          <a:bodyPr/>
          <a:lstStyle/>
          <a:p>
            <a:endParaRPr lang="en-US"/>
          </a:p>
        </p:txBody>
      </p:sp>
      <p:sp>
        <p:nvSpPr>
          <p:cNvPr id="11" name="Text Box 1034"/>
          <p:cNvSpPr txBox="1">
            <a:spLocks noChangeArrowheads="1"/>
          </p:cNvSpPr>
          <p:nvPr/>
        </p:nvSpPr>
        <p:spPr bwMode="auto">
          <a:xfrm>
            <a:off x="9801225" y="942975"/>
            <a:ext cx="336550" cy="641350"/>
          </a:xfrm>
          <a:prstGeom prst="rect">
            <a:avLst/>
          </a:prstGeom>
          <a:noFill/>
          <a:ln w="9525">
            <a:noFill/>
            <a:miter lim="800000"/>
            <a:headEnd/>
            <a:tailEnd/>
          </a:ln>
          <a:effectLst/>
        </p:spPr>
        <p:txBody>
          <a:bodyPr>
            <a:spAutoFit/>
          </a:bodyPr>
          <a:lstStyle/>
          <a:p>
            <a:r>
              <a:rPr lang="en-US" sz="3600"/>
              <a:t>z</a:t>
            </a:r>
          </a:p>
        </p:txBody>
      </p:sp>
      <p:grpSp>
        <p:nvGrpSpPr>
          <p:cNvPr id="12" name="Group 1038"/>
          <p:cNvGrpSpPr>
            <a:grpSpLocks/>
          </p:cNvGrpSpPr>
          <p:nvPr/>
        </p:nvGrpSpPr>
        <p:grpSpPr bwMode="auto">
          <a:xfrm>
            <a:off x="1905000" y="5041900"/>
            <a:ext cx="876300" cy="762000"/>
            <a:chOff x="240" y="3176"/>
            <a:chExt cx="552" cy="480"/>
          </a:xfrm>
        </p:grpSpPr>
        <p:sp>
          <p:nvSpPr>
            <p:cNvPr id="13" name="Rectangle 1035"/>
            <p:cNvSpPr>
              <a:spLocks noChangeArrowheads="1"/>
            </p:cNvSpPr>
            <p:nvPr/>
          </p:nvSpPr>
          <p:spPr bwMode="auto">
            <a:xfrm>
              <a:off x="240" y="3176"/>
              <a:ext cx="112" cy="256"/>
            </a:xfrm>
            <a:prstGeom prst="rect">
              <a:avLst/>
            </a:prstGeom>
            <a:solidFill>
              <a:srgbClr val="C0C0C0"/>
            </a:solidFill>
            <a:ln w="9525">
              <a:noFill/>
              <a:miter lim="800000"/>
              <a:headEnd/>
              <a:tailEnd/>
            </a:ln>
            <a:effectLst/>
          </p:spPr>
          <p:txBody>
            <a:bodyPr wrap="none" anchor="ctr"/>
            <a:lstStyle/>
            <a:p>
              <a:endParaRPr lang="en-US"/>
            </a:p>
          </p:txBody>
        </p:sp>
        <p:sp>
          <p:nvSpPr>
            <p:cNvPr id="14" name="Rectangle 1036"/>
            <p:cNvSpPr>
              <a:spLocks noChangeArrowheads="1"/>
            </p:cNvSpPr>
            <p:nvPr/>
          </p:nvSpPr>
          <p:spPr bwMode="auto">
            <a:xfrm>
              <a:off x="680" y="3400"/>
              <a:ext cx="112" cy="256"/>
            </a:xfrm>
            <a:prstGeom prst="rect">
              <a:avLst/>
            </a:prstGeom>
            <a:solidFill>
              <a:srgbClr val="C0C0C0"/>
            </a:solidFill>
            <a:ln w="9525">
              <a:noFill/>
              <a:miter lim="800000"/>
              <a:headEnd/>
              <a:tailEnd/>
            </a:ln>
            <a:effectLst/>
          </p:spPr>
          <p:txBody>
            <a:bodyPr wrap="none" anchor="ctr"/>
            <a:lstStyle/>
            <a:p>
              <a:endParaRPr lang="en-US"/>
            </a:p>
          </p:txBody>
        </p:sp>
        <p:sp>
          <p:nvSpPr>
            <p:cNvPr id="15" name="Rectangle 1037"/>
            <p:cNvSpPr>
              <a:spLocks noChangeArrowheads="1"/>
            </p:cNvSpPr>
            <p:nvPr/>
          </p:nvSpPr>
          <p:spPr bwMode="auto">
            <a:xfrm>
              <a:off x="456" y="3280"/>
              <a:ext cx="112" cy="256"/>
            </a:xfrm>
            <a:prstGeom prst="rect">
              <a:avLst/>
            </a:prstGeom>
            <a:solidFill>
              <a:srgbClr val="C0C0C0"/>
            </a:solidFill>
            <a:ln w="9525">
              <a:noFill/>
              <a:miter lim="800000"/>
              <a:headEnd/>
              <a:tailEnd/>
            </a:ln>
            <a:effectLst/>
          </p:spPr>
          <p:txBody>
            <a:bodyPr wrap="none" anchor="ctr"/>
            <a:lstStyle/>
            <a:p>
              <a:endParaRPr lang="en-US"/>
            </a:p>
          </p:txBody>
        </p:sp>
      </p:grpSp>
      <p:grpSp>
        <p:nvGrpSpPr>
          <p:cNvPr id="16" name="Group 1039"/>
          <p:cNvGrpSpPr>
            <a:grpSpLocks/>
          </p:cNvGrpSpPr>
          <p:nvPr/>
        </p:nvGrpSpPr>
        <p:grpSpPr bwMode="auto">
          <a:xfrm>
            <a:off x="2959100" y="5537200"/>
            <a:ext cx="876300" cy="762000"/>
            <a:chOff x="240" y="3176"/>
            <a:chExt cx="552" cy="480"/>
          </a:xfrm>
        </p:grpSpPr>
        <p:sp>
          <p:nvSpPr>
            <p:cNvPr id="17" name="Rectangle 1040"/>
            <p:cNvSpPr>
              <a:spLocks noChangeArrowheads="1"/>
            </p:cNvSpPr>
            <p:nvPr/>
          </p:nvSpPr>
          <p:spPr bwMode="auto">
            <a:xfrm>
              <a:off x="240" y="3176"/>
              <a:ext cx="112" cy="256"/>
            </a:xfrm>
            <a:prstGeom prst="rect">
              <a:avLst/>
            </a:prstGeom>
            <a:solidFill>
              <a:srgbClr val="C0C0C0"/>
            </a:solidFill>
            <a:ln w="9525">
              <a:noFill/>
              <a:miter lim="800000"/>
              <a:headEnd/>
              <a:tailEnd/>
            </a:ln>
            <a:effectLst/>
          </p:spPr>
          <p:txBody>
            <a:bodyPr wrap="none" anchor="ctr"/>
            <a:lstStyle/>
            <a:p>
              <a:endParaRPr lang="en-US"/>
            </a:p>
          </p:txBody>
        </p:sp>
        <p:sp>
          <p:nvSpPr>
            <p:cNvPr id="18" name="Rectangle 1041"/>
            <p:cNvSpPr>
              <a:spLocks noChangeArrowheads="1"/>
            </p:cNvSpPr>
            <p:nvPr/>
          </p:nvSpPr>
          <p:spPr bwMode="auto">
            <a:xfrm>
              <a:off x="680" y="3400"/>
              <a:ext cx="112" cy="256"/>
            </a:xfrm>
            <a:prstGeom prst="rect">
              <a:avLst/>
            </a:prstGeom>
            <a:solidFill>
              <a:srgbClr val="C0C0C0"/>
            </a:solidFill>
            <a:ln w="9525">
              <a:noFill/>
              <a:miter lim="800000"/>
              <a:headEnd/>
              <a:tailEnd/>
            </a:ln>
            <a:effectLst/>
          </p:spPr>
          <p:txBody>
            <a:bodyPr wrap="none" anchor="ctr"/>
            <a:lstStyle/>
            <a:p>
              <a:endParaRPr lang="en-US"/>
            </a:p>
          </p:txBody>
        </p:sp>
        <p:sp>
          <p:nvSpPr>
            <p:cNvPr id="19" name="Rectangle 1042"/>
            <p:cNvSpPr>
              <a:spLocks noChangeArrowheads="1"/>
            </p:cNvSpPr>
            <p:nvPr/>
          </p:nvSpPr>
          <p:spPr bwMode="auto">
            <a:xfrm>
              <a:off x="456" y="3280"/>
              <a:ext cx="112" cy="256"/>
            </a:xfrm>
            <a:prstGeom prst="rect">
              <a:avLst/>
            </a:prstGeom>
            <a:solidFill>
              <a:srgbClr val="C0C0C0"/>
            </a:solidFill>
            <a:ln w="9525">
              <a:noFill/>
              <a:miter lim="800000"/>
              <a:headEnd/>
              <a:tailEnd/>
            </a:ln>
            <a:effectLst/>
          </p:spPr>
          <p:txBody>
            <a:bodyPr wrap="none" anchor="ctr"/>
            <a:lstStyle/>
            <a:p>
              <a:endParaRPr lang="en-US"/>
            </a:p>
          </p:txBody>
        </p:sp>
      </p:grpSp>
      <p:sp>
        <p:nvSpPr>
          <p:cNvPr id="20" name="Rectangle 1044"/>
          <p:cNvSpPr>
            <a:spLocks noChangeArrowheads="1"/>
          </p:cNvSpPr>
          <p:nvPr/>
        </p:nvSpPr>
        <p:spPr bwMode="auto">
          <a:xfrm>
            <a:off x="4006850" y="6043613"/>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1" name="Rectangle 1045"/>
          <p:cNvSpPr>
            <a:spLocks noChangeArrowheads="1"/>
          </p:cNvSpPr>
          <p:nvPr/>
        </p:nvSpPr>
        <p:spPr bwMode="auto">
          <a:xfrm>
            <a:off x="4711700" y="636270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2" name="Rectangle 1046"/>
          <p:cNvSpPr>
            <a:spLocks noChangeArrowheads="1"/>
          </p:cNvSpPr>
          <p:nvPr/>
        </p:nvSpPr>
        <p:spPr bwMode="auto">
          <a:xfrm>
            <a:off x="4356100" y="614045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3" name="Rectangle 1047"/>
          <p:cNvSpPr>
            <a:spLocks noChangeArrowheads="1"/>
          </p:cNvSpPr>
          <p:nvPr/>
        </p:nvSpPr>
        <p:spPr bwMode="auto">
          <a:xfrm>
            <a:off x="5057775" y="6516688"/>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4" name="Rectangle 1048"/>
          <p:cNvSpPr>
            <a:spLocks noChangeArrowheads="1"/>
          </p:cNvSpPr>
          <p:nvPr/>
        </p:nvSpPr>
        <p:spPr bwMode="auto">
          <a:xfrm>
            <a:off x="6718300" y="645160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5" name="Rectangle 1049"/>
          <p:cNvSpPr>
            <a:spLocks noChangeArrowheads="1"/>
          </p:cNvSpPr>
          <p:nvPr/>
        </p:nvSpPr>
        <p:spPr bwMode="auto">
          <a:xfrm>
            <a:off x="6246813" y="654050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6" name="Rectangle 1050"/>
          <p:cNvSpPr>
            <a:spLocks noChangeArrowheads="1"/>
          </p:cNvSpPr>
          <p:nvPr/>
        </p:nvSpPr>
        <p:spPr bwMode="auto">
          <a:xfrm>
            <a:off x="7173913" y="6332538"/>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7" name="Rectangle 1051"/>
          <p:cNvSpPr>
            <a:spLocks noChangeArrowheads="1"/>
          </p:cNvSpPr>
          <p:nvPr/>
        </p:nvSpPr>
        <p:spPr bwMode="auto">
          <a:xfrm>
            <a:off x="7632700" y="623570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8" name="Rectangle 1052"/>
          <p:cNvSpPr>
            <a:spLocks noChangeArrowheads="1"/>
          </p:cNvSpPr>
          <p:nvPr/>
        </p:nvSpPr>
        <p:spPr bwMode="auto">
          <a:xfrm>
            <a:off x="8102600" y="609600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29" name="Rectangle 1053"/>
          <p:cNvSpPr>
            <a:spLocks noChangeArrowheads="1"/>
          </p:cNvSpPr>
          <p:nvPr/>
        </p:nvSpPr>
        <p:spPr bwMode="auto">
          <a:xfrm>
            <a:off x="8559800" y="596900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30" name="Rectangle 1054"/>
          <p:cNvSpPr>
            <a:spLocks noChangeArrowheads="1"/>
          </p:cNvSpPr>
          <p:nvPr/>
        </p:nvSpPr>
        <p:spPr bwMode="auto">
          <a:xfrm>
            <a:off x="8994775" y="581025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31" name="Rectangle 1055"/>
          <p:cNvSpPr>
            <a:spLocks noChangeArrowheads="1"/>
          </p:cNvSpPr>
          <p:nvPr/>
        </p:nvSpPr>
        <p:spPr bwMode="auto">
          <a:xfrm>
            <a:off x="9461500" y="5684838"/>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32" name="Rectangle 1056"/>
          <p:cNvSpPr>
            <a:spLocks noChangeArrowheads="1"/>
          </p:cNvSpPr>
          <p:nvPr/>
        </p:nvSpPr>
        <p:spPr bwMode="auto">
          <a:xfrm>
            <a:off x="9918700" y="5562600"/>
            <a:ext cx="177800" cy="203200"/>
          </a:xfrm>
          <a:prstGeom prst="rect">
            <a:avLst/>
          </a:prstGeom>
          <a:solidFill>
            <a:srgbClr val="C0C0C0"/>
          </a:solidFill>
          <a:ln w="9525">
            <a:noFill/>
            <a:miter lim="800000"/>
            <a:headEnd/>
            <a:tailEnd/>
          </a:ln>
          <a:effectLst/>
        </p:spPr>
        <p:txBody>
          <a:bodyPr wrap="none" anchor="ctr"/>
          <a:lstStyle/>
          <a:p>
            <a:endParaRPr lang="en-US"/>
          </a:p>
        </p:txBody>
      </p:sp>
      <p:sp>
        <p:nvSpPr>
          <p:cNvPr id="33" name="Rectangle 1057"/>
          <p:cNvSpPr>
            <a:spLocks noChangeArrowheads="1"/>
          </p:cNvSpPr>
          <p:nvPr/>
        </p:nvSpPr>
        <p:spPr bwMode="auto">
          <a:xfrm>
            <a:off x="10436226" y="5397500"/>
            <a:ext cx="73025" cy="254000"/>
          </a:xfrm>
          <a:prstGeom prst="rect">
            <a:avLst/>
          </a:prstGeom>
          <a:solidFill>
            <a:srgbClr val="C0C0C0"/>
          </a:solidFill>
          <a:ln w="9525">
            <a:noFill/>
            <a:miter lim="800000"/>
            <a:headEnd/>
            <a:tailEnd/>
          </a:ln>
          <a:effectLst/>
        </p:spPr>
        <p:txBody>
          <a:bodyPr wrap="none" anchor="ct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828800" y="152400"/>
            <a:ext cx="7772400" cy="1143000"/>
          </a:xfrm>
        </p:spPr>
        <p:txBody>
          <a:bodyPr/>
          <a:lstStyle/>
          <a:p>
            <a:pPr algn="l"/>
            <a:r>
              <a:rPr lang="en-US" dirty="0"/>
              <a:t>Example Problem I</a:t>
            </a:r>
            <a:br>
              <a:rPr lang="en-US" dirty="0"/>
            </a:br>
            <a:r>
              <a:rPr lang="en-US" sz="1600" dirty="0"/>
              <a:t>(Continuous) </a:t>
            </a:r>
            <a:endParaRPr lang="en-US" dirty="0"/>
          </a:p>
        </p:txBody>
      </p:sp>
      <p:grpSp>
        <p:nvGrpSpPr>
          <p:cNvPr id="2" name="Group 5"/>
          <p:cNvGrpSpPr>
            <a:grpSpLocks/>
          </p:cNvGrpSpPr>
          <p:nvPr/>
        </p:nvGrpSpPr>
        <p:grpSpPr bwMode="auto">
          <a:xfrm>
            <a:off x="1828800" y="1981200"/>
            <a:ext cx="3276600" cy="2590800"/>
            <a:chOff x="480" y="1056"/>
            <a:chExt cx="2064" cy="1632"/>
          </a:xfrm>
        </p:grpSpPr>
        <p:sp>
          <p:nvSpPr>
            <p:cNvPr id="3075" name="Line 3"/>
            <p:cNvSpPr>
              <a:spLocks noChangeShapeType="1"/>
            </p:cNvSpPr>
            <p:nvPr/>
          </p:nvSpPr>
          <p:spPr bwMode="auto">
            <a:xfrm flipV="1">
              <a:off x="576" y="1056"/>
              <a:ext cx="0" cy="1632"/>
            </a:xfrm>
            <a:prstGeom prst="line">
              <a:avLst/>
            </a:prstGeom>
            <a:noFill/>
            <a:ln w="9525">
              <a:solidFill>
                <a:schemeClr val="tx1"/>
              </a:solidFill>
              <a:round/>
              <a:headEnd/>
              <a:tailEnd type="triangle" w="med" len="med"/>
            </a:ln>
            <a:effectLst/>
          </p:spPr>
          <p:txBody>
            <a:bodyPr wrap="none" anchor="ctr"/>
            <a:lstStyle/>
            <a:p>
              <a:endParaRPr lang="en-US"/>
            </a:p>
          </p:txBody>
        </p:sp>
        <p:sp>
          <p:nvSpPr>
            <p:cNvPr id="3076" name="Line 4"/>
            <p:cNvSpPr>
              <a:spLocks noChangeShapeType="1"/>
            </p:cNvSpPr>
            <p:nvPr/>
          </p:nvSpPr>
          <p:spPr bwMode="auto">
            <a:xfrm>
              <a:off x="480" y="2592"/>
              <a:ext cx="2064" cy="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3078" name="Freeform 6"/>
          <p:cNvSpPr>
            <a:spLocks/>
          </p:cNvSpPr>
          <p:nvPr/>
        </p:nvSpPr>
        <p:spPr bwMode="auto">
          <a:xfrm>
            <a:off x="1981200" y="3200400"/>
            <a:ext cx="3124200" cy="1143000"/>
          </a:xfrm>
          <a:custGeom>
            <a:avLst/>
            <a:gdLst/>
            <a:ahLst/>
            <a:cxnLst>
              <a:cxn ang="0">
                <a:pos x="0" y="720"/>
              </a:cxn>
              <a:cxn ang="0">
                <a:pos x="240" y="240"/>
              </a:cxn>
              <a:cxn ang="0">
                <a:pos x="384" y="288"/>
              </a:cxn>
              <a:cxn ang="0">
                <a:pos x="624" y="432"/>
              </a:cxn>
              <a:cxn ang="0">
                <a:pos x="864" y="48"/>
              </a:cxn>
              <a:cxn ang="0">
                <a:pos x="1056" y="288"/>
              </a:cxn>
              <a:cxn ang="0">
                <a:pos x="1344" y="240"/>
              </a:cxn>
              <a:cxn ang="0">
                <a:pos x="1440" y="144"/>
              </a:cxn>
              <a:cxn ang="0">
                <a:pos x="1536" y="144"/>
              </a:cxn>
              <a:cxn ang="0">
                <a:pos x="1632" y="432"/>
              </a:cxn>
              <a:cxn ang="0">
                <a:pos x="1776" y="288"/>
              </a:cxn>
              <a:cxn ang="0">
                <a:pos x="1968" y="0"/>
              </a:cxn>
            </a:cxnLst>
            <a:rect l="0" t="0" r="r" b="b"/>
            <a:pathLst>
              <a:path w="1968" h="720">
                <a:moveTo>
                  <a:pt x="0" y="720"/>
                </a:moveTo>
                <a:cubicBezTo>
                  <a:pt x="88" y="516"/>
                  <a:pt x="176" y="312"/>
                  <a:pt x="240" y="240"/>
                </a:cubicBezTo>
                <a:cubicBezTo>
                  <a:pt x="304" y="168"/>
                  <a:pt x="320" y="256"/>
                  <a:pt x="384" y="288"/>
                </a:cubicBezTo>
                <a:cubicBezTo>
                  <a:pt x="448" y="320"/>
                  <a:pt x="544" y="472"/>
                  <a:pt x="624" y="432"/>
                </a:cubicBezTo>
                <a:cubicBezTo>
                  <a:pt x="704" y="392"/>
                  <a:pt x="792" y="72"/>
                  <a:pt x="864" y="48"/>
                </a:cubicBezTo>
                <a:cubicBezTo>
                  <a:pt x="936" y="24"/>
                  <a:pt x="976" y="256"/>
                  <a:pt x="1056" y="288"/>
                </a:cubicBezTo>
                <a:cubicBezTo>
                  <a:pt x="1136" y="320"/>
                  <a:pt x="1280" y="264"/>
                  <a:pt x="1344" y="240"/>
                </a:cubicBezTo>
                <a:cubicBezTo>
                  <a:pt x="1408" y="216"/>
                  <a:pt x="1408" y="160"/>
                  <a:pt x="1440" y="144"/>
                </a:cubicBezTo>
                <a:cubicBezTo>
                  <a:pt x="1472" y="128"/>
                  <a:pt x="1504" y="96"/>
                  <a:pt x="1536" y="144"/>
                </a:cubicBezTo>
                <a:cubicBezTo>
                  <a:pt x="1568" y="192"/>
                  <a:pt x="1592" y="408"/>
                  <a:pt x="1632" y="432"/>
                </a:cubicBezTo>
                <a:cubicBezTo>
                  <a:pt x="1672" y="456"/>
                  <a:pt x="1720" y="360"/>
                  <a:pt x="1776" y="288"/>
                </a:cubicBezTo>
                <a:cubicBezTo>
                  <a:pt x="1832" y="216"/>
                  <a:pt x="1904" y="32"/>
                  <a:pt x="1968" y="0"/>
                </a:cubicBezTo>
              </a:path>
            </a:pathLst>
          </a:custGeom>
          <a:noFill/>
          <a:ln w="9525">
            <a:solidFill>
              <a:schemeClr val="tx1"/>
            </a:solidFill>
            <a:round/>
            <a:headEnd/>
            <a:tailEnd/>
          </a:ln>
          <a:effectLst/>
        </p:spPr>
        <p:txBody>
          <a:bodyPr wrap="none" anchor="ctr"/>
          <a:lstStyle/>
          <a:p>
            <a:endParaRPr lang="en-US"/>
          </a:p>
        </p:txBody>
      </p:sp>
      <p:sp>
        <p:nvSpPr>
          <p:cNvPr id="3079" name="Text Box 7"/>
          <p:cNvSpPr txBox="1">
            <a:spLocks noChangeArrowheads="1"/>
          </p:cNvSpPr>
          <p:nvPr/>
        </p:nvSpPr>
        <p:spPr bwMode="auto">
          <a:xfrm>
            <a:off x="2438401" y="2286000"/>
            <a:ext cx="821059" cy="369332"/>
          </a:xfrm>
          <a:prstGeom prst="rect">
            <a:avLst/>
          </a:prstGeom>
          <a:noFill/>
          <a:ln w="9525">
            <a:noFill/>
            <a:miter lim="800000"/>
            <a:headEnd/>
            <a:tailEnd/>
          </a:ln>
          <a:effectLst/>
        </p:spPr>
        <p:txBody>
          <a:bodyPr wrap="none">
            <a:spAutoFit/>
          </a:bodyPr>
          <a:lstStyle/>
          <a:p>
            <a:r>
              <a:rPr lang="en-US"/>
              <a:t>y = </a:t>
            </a:r>
            <a:r>
              <a:rPr lang="en-US" i="1"/>
              <a:t>f</a:t>
            </a:r>
            <a:r>
              <a:rPr lang="en-US"/>
              <a:t>(x)</a:t>
            </a:r>
          </a:p>
        </p:txBody>
      </p:sp>
      <p:sp>
        <p:nvSpPr>
          <p:cNvPr id="3080" name="Text Box 8"/>
          <p:cNvSpPr txBox="1">
            <a:spLocks noChangeArrowheads="1"/>
          </p:cNvSpPr>
          <p:nvPr/>
        </p:nvSpPr>
        <p:spPr bwMode="auto">
          <a:xfrm>
            <a:off x="1905001" y="5105400"/>
            <a:ext cx="3597275" cy="923330"/>
          </a:xfrm>
          <a:prstGeom prst="rect">
            <a:avLst/>
          </a:prstGeom>
          <a:noFill/>
          <a:ln w="9525">
            <a:noFill/>
            <a:miter lim="800000"/>
            <a:headEnd/>
            <a:tailEnd/>
          </a:ln>
          <a:effectLst/>
        </p:spPr>
        <p:txBody>
          <a:bodyPr>
            <a:spAutoFit/>
          </a:bodyPr>
          <a:lstStyle/>
          <a:p>
            <a:r>
              <a:rPr lang="en-US"/>
              <a:t>Finding the maximum (minimum) of some function (within a defined range).</a:t>
            </a:r>
          </a:p>
        </p:txBody>
      </p:sp>
      <p:sp>
        <p:nvSpPr>
          <p:cNvPr id="3081" name="Line 9"/>
          <p:cNvSpPr>
            <a:spLocks noChangeShapeType="1"/>
          </p:cNvSpPr>
          <p:nvPr/>
        </p:nvSpPr>
        <p:spPr bwMode="auto">
          <a:xfrm>
            <a:off x="2209800" y="3276600"/>
            <a:ext cx="0" cy="914400"/>
          </a:xfrm>
          <a:prstGeom prst="line">
            <a:avLst/>
          </a:prstGeom>
          <a:noFill/>
          <a:ln w="53975">
            <a:solidFill>
              <a:schemeClr val="tx1"/>
            </a:solidFill>
            <a:round/>
            <a:headEnd/>
            <a:tailEnd/>
          </a:ln>
          <a:effectLst/>
        </p:spPr>
        <p:txBody>
          <a:bodyPr wrap="none" anchor="ctr"/>
          <a:lstStyle/>
          <a:p>
            <a:endParaRPr lang="en-US"/>
          </a:p>
        </p:txBody>
      </p:sp>
      <p:sp>
        <p:nvSpPr>
          <p:cNvPr id="3082" name="Line 10"/>
          <p:cNvSpPr>
            <a:spLocks noChangeShapeType="1"/>
          </p:cNvSpPr>
          <p:nvPr/>
        </p:nvSpPr>
        <p:spPr bwMode="auto">
          <a:xfrm>
            <a:off x="4876800" y="3276600"/>
            <a:ext cx="0" cy="914400"/>
          </a:xfrm>
          <a:prstGeom prst="line">
            <a:avLst/>
          </a:prstGeom>
          <a:noFill/>
          <a:ln w="53975">
            <a:solidFill>
              <a:schemeClr val="tx1"/>
            </a:solidFill>
            <a:round/>
            <a:headEnd/>
            <a:tailEnd/>
          </a:ln>
          <a:effectLst/>
        </p:spPr>
        <p:txBody>
          <a:bodyPr wrap="none" anchor="ctr"/>
          <a:lstStyle/>
          <a:p>
            <a:endParaRPr lang="en-US"/>
          </a:p>
        </p:txBody>
      </p:sp>
      <p:pic>
        <p:nvPicPr>
          <p:cNvPr id="3083" name="Picture 11" descr="C:\WINNT\Profiles\eamonn\Desktop\cs170\graphic3.jpg"/>
          <p:cNvPicPr>
            <a:picLocks noChangeAspect="1" noChangeArrowheads="1"/>
          </p:cNvPicPr>
          <p:nvPr/>
        </p:nvPicPr>
        <p:blipFill>
          <a:blip r:embed="rId2" cstate="print"/>
          <a:srcRect/>
          <a:stretch>
            <a:fillRect/>
          </a:stretch>
        </p:blipFill>
        <p:spPr bwMode="auto">
          <a:xfrm>
            <a:off x="7086600" y="533401"/>
            <a:ext cx="3200400" cy="2690813"/>
          </a:xfrm>
          <a:prstGeom prst="rect">
            <a:avLst/>
          </a:prstGeom>
          <a:noFill/>
        </p:spPr>
      </p:pic>
      <p:pic>
        <p:nvPicPr>
          <p:cNvPr id="3086" name="Picture 14" descr="C:\WINNT\Profiles\eamonn\Desktop\cs170\surfbox.gif"/>
          <p:cNvPicPr>
            <a:picLocks noChangeAspect="1" noChangeArrowheads="1"/>
          </p:cNvPicPr>
          <p:nvPr/>
        </p:nvPicPr>
        <p:blipFill>
          <a:blip r:embed="rId3" cstate="print"/>
          <a:srcRect/>
          <a:stretch>
            <a:fillRect/>
          </a:stretch>
        </p:blipFill>
        <p:spPr bwMode="auto">
          <a:xfrm>
            <a:off x="7162801" y="3352800"/>
            <a:ext cx="2860675" cy="35052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9" name="Picture 13" descr="C:\WINNT\Profiles\eamonn\Desktop\cs170\dantzig_small.jpg"/>
          <p:cNvPicPr>
            <a:picLocks noChangeAspect="1" noChangeArrowheads="1"/>
          </p:cNvPicPr>
          <p:nvPr/>
        </p:nvPicPr>
        <p:blipFill>
          <a:blip r:embed="rId3" cstate="print"/>
          <a:srcRect/>
          <a:stretch>
            <a:fillRect/>
          </a:stretch>
        </p:blipFill>
        <p:spPr bwMode="auto">
          <a:xfrm>
            <a:off x="5867400" y="1304926"/>
            <a:ext cx="4495800" cy="2809875"/>
          </a:xfrm>
          <a:prstGeom prst="rect">
            <a:avLst/>
          </a:prstGeom>
          <a:noFill/>
        </p:spPr>
      </p:pic>
      <p:sp>
        <p:nvSpPr>
          <p:cNvPr id="4110" name="Text Box 14"/>
          <p:cNvSpPr txBox="1">
            <a:spLocks noChangeArrowheads="1"/>
          </p:cNvSpPr>
          <p:nvPr/>
        </p:nvSpPr>
        <p:spPr bwMode="auto">
          <a:xfrm>
            <a:off x="1752601" y="1752600"/>
            <a:ext cx="3978275" cy="2223686"/>
          </a:xfrm>
          <a:prstGeom prst="rect">
            <a:avLst/>
          </a:prstGeom>
          <a:noFill/>
          <a:ln w="9525">
            <a:noFill/>
            <a:miter lim="800000"/>
            <a:headEnd/>
            <a:tailEnd/>
          </a:ln>
          <a:effectLst/>
        </p:spPr>
        <p:txBody>
          <a:bodyPr>
            <a:spAutoFit/>
          </a:bodyPr>
          <a:lstStyle/>
          <a:p>
            <a:r>
              <a:rPr lang="en-US"/>
              <a:t>The Traveling Salesman Problem (TSP)</a:t>
            </a:r>
          </a:p>
          <a:p>
            <a:pPr>
              <a:spcBef>
                <a:spcPts val="500"/>
              </a:spcBef>
              <a:spcAft>
                <a:spcPts val="500"/>
              </a:spcAft>
            </a:pPr>
            <a:r>
              <a:rPr lang="en-US"/>
              <a:t>A salesman spends his time visiting </a:t>
            </a:r>
            <a:r>
              <a:rPr lang="en-US" i="1"/>
              <a:t>n</a:t>
            </a:r>
            <a:r>
              <a:rPr lang="en-US"/>
              <a:t> cities. In one tour he visits each city just once, and finishes up where he started. In what order should he visit them to minimize the distance traveled?</a:t>
            </a:r>
          </a:p>
          <a:p>
            <a:pPr>
              <a:spcBef>
                <a:spcPts val="500"/>
              </a:spcBef>
              <a:spcAft>
                <a:spcPts val="500"/>
              </a:spcAft>
            </a:pPr>
            <a:r>
              <a:rPr lang="en-US"/>
              <a:t>There are (n-1)!/2 possible tours.</a:t>
            </a:r>
          </a:p>
        </p:txBody>
      </p:sp>
      <p:graphicFrame>
        <p:nvGraphicFramePr>
          <p:cNvPr id="4112" name="Object 16"/>
          <p:cNvGraphicFramePr>
            <a:graphicFrameLocks noChangeAspect="1"/>
          </p:cNvGraphicFramePr>
          <p:nvPr/>
        </p:nvGraphicFramePr>
        <p:xfrm>
          <a:off x="6772276" y="4403726"/>
          <a:ext cx="2905125" cy="1235075"/>
        </p:xfrm>
        <a:graphic>
          <a:graphicData uri="http://schemas.openxmlformats.org/presentationml/2006/ole">
            <mc:AlternateContent xmlns:mc="http://schemas.openxmlformats.org/markup-compatibility/2006">
              <mc:Choice xmlns:v="urn:schemas-microsoft-com:vml" Requires="v">
                <p:oleObj spid="_x0000_s6145" name="Worksheet" r:id="rId4" imgW="3611160" imgH="1530000" progId="Excel.Sheet.8">
                  <p:embed/>
                </p:oleObj>
              </mc:Choice>
              <mc:Fallback>
                <p:oleObj name="Worksheet" r:id="rId4" imgW="3611160" imgH="1530000" progId="Excel.Sheet.8">
                  <p:embed/>
                  <p:pic>
                    <p:nvPicPr>
                      <p:cNvPr id="4112"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2276" y="4403726"/>
                        <a:ext cx="2905125" cy="123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4" name="Rectangle 18"/>
          <p:cNvSpPr>
            <a:spLocks noGrp="1" noChangeArrowheads="1"/>
          </p:cNvSpPr>
          <p:nvPr>
            <p:ph type="title"/>
          </p:nvPr>
        </p:nvSpPr>
        <p:spPr>
          <a:xfrm>
            <a:off x="1828800" y="152400"/>
            <a:ext cx="7772400" cy="1143000"/>
          </a:xfrm>
          <a:noFill/>
          <a:ln/>
        </p:spPr>
        <p:txBody>
          <a:bodyPr/>
          <a:lstStyle/>
          <a:p>
            <a:pPr algn="l"/>
            <a:r>
              <a:rPr lang="en-US"/>
              <a:t>Example Problem II</a:t>
            </a:r>
            <a:br>
              <a:rPr lang="en-US"/>
            </a:br>
            <a:r>
              <a:rPr lang="en-US" sz="1600"/>
              <a:t>(Discrete) </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Genetic</a:t>
            </a:r>
            <a:r>
              <a:rPr lang="fr-FR" dirty="0"/>
              <a:t> </a:t>
            </a:r>
            <a:r>
              <a:rPr lang="fr-FR" dirty="0" err="1"/>
              <a:t>Algorithm</a:t>
            </a:r>
            <a:endParaRPr lang="en-US" dirty="0"/>
          </a:p>
        </p:txBody>
      </p:sp>
      <p:sp>
        <p:nvSpPr>
          <p:cNvPr id="3" name="Content Placeholder 2"/>
          <p:cNvSpPr>
            <a:spLocks noGrp="1"/>
          </p:cNvSpPr>
          <p:nvPr>
            <p:ph idx="1"/>
          </p:nvPr>
        </p:nvSpPr>
        <p:spPr>
          <a:xfrm>
            <a:off x="1981200" y="1600201"/>
            <a:ext cx="7467600" cy="4873625"/>
          </a:xfrm>
        </p:spPr>
        <p:txBody>
          <a:bodyPr>
            <a:normAutofit/>
          </a:bodyPr>
          <a:lstStyle/>
          <a:p>
            <a:pPr marL="274320" indent="-274320">
              <a:buFont typeface="Wingdings"/>
              <a:buChar char=""/>
              <a:defRPr/>
            </a:pPr>
            <a:r>
              <a:rPr lang="en-US" dirty="0"/>
              <a:t>Inspired by natural evolution</a:t>
            </a:r>
          </a:p>
          <a:p>
            <a:pPr marL="274320" indent="-274320">
              <a:buFont typeface="Wingdings"/>
              <a:buChar char=""/>
              <a:defRPr/>
            </a:pPr>
            <a:r>
              <a:rPr lang="en-US" dirty="0"/>
              <a:t>Population of individuals</a:t>
            </a:r>
          </a:p>
          <a:p>
            <a:pPr marL="640080" lvl="1" indent="-274320">
              <a:buFont typeface="Wingdings 2"/>
              <a:buChar char=""/>
              <a:defRPr/>
            </a:pPr>
            <a:r>
              <a:rPr lang="en-US" i="1" dirty="0"/>
              <a:t>Individual is feasible solution to problem</a:t>
            </a:r>
          </a:p>
          <a:p>
            <a:pPr marL="274320" indent="-274320">
              <a:buFont typeface="Wingdings"/>
              <a:buChar char=""/>
              <a:defRPr/>
            </a:pPr>
            <a:r>
              <a:rPr lang="en-US" dirty="0"/>
              <a:t>Each individual is characterized by a Fitness function</a:t>
            </a:r>
          </a:p>
          <a:p>
            <a:pPr marL="640080" lvl="1" indent="-274320">
              <a:buFont typeface="Wingdings 2"/>
              <a:buChar char=""/>
              <a:defRPr/>
            </a:pPr>
            <a:r>
              <a:rPr lang="en-US" i="1" dirty="0"/>
              <a:t>Higher fitness is better solution</a:t>
            </a:r>
          </a:p>
          <a:p>
            <a:pPr marL="274320" indent="-274320">
              <a:buFont typeface="Wingdings"/>
              <a:buChar char=""/>
              <a:defRPr/>
            </a:pPr>
            <a:r>
              <a:rPr lang="en-US" dirty="0"/>
              <a:t>Based on their fitness, parents are selected to produce offspring for a new generation</a:t>
            </a:r>
          </a:p>
          <a:p>
            <a:pPr marL="640080" lvl="1" indent="-274320">
              <a:buFont typeface="Wingdings 2"/>
              <a:buChar char=""/>
              <a:defRPr/>
            </a:pPr>
            <a:r>
              <a:rPr lang="en-US" i="1" dirty="0"/>
              <a:t>Fitter individuals have more chance to reproduce</a:t>
            </a:r>
          </a:p>
          <a:p>
            <a:pPr marL="640080" lvl="1" indent="-274320">
              <a:buFont typeface="Wingdings 2"/>
              <a:buChar char=""/>
              <a:defRPr/>
            </a:pPr>
            <a:r>
              <a:rPr lang="en-US" i="1" dirty="0"/>
              <a:t>New generation has same size as old generation; old generation dies</a:t>
            </a:r>
          </a:p>
          <a:p>
            <a:pPr marL="274320" indent="-274320">
              <a:buFont typeface="Wingdings"/>
              <a:buChar char=""/>
              <a:defRPr/>
            </a:pPr>
            <a:r>
              <a:rPr lang="en-US" dirty="0"/>
              <a:t>Offspring has combination of properties of two parents</a:t>
            </a:r>
          </a:p>
          <a:p>
            <a:pPr marL="274320" indent="-274320">
              <a:buFont typeface="Wingdings"/>
              <a:buChar char=""/>
              <a:defRPr/>
            </a:pPr>
            <a:r>
              <a:rPr lang="en-US" dirty="0"/>
              <a:t>If well designed, population will converge to optimal solution </a:t>
            </a:r>
          </a:p>
          <a:p>
            <a:pPr marL="274320" indent="-274320">
              <a:buFont typeface="Wingdings"/>
              <a:buChar char=""/>
              <a:defRPr/>
            </a:pPr>
            <a:endParaRPr lang="en-US" dirty="0"/>
          </a:p>
        </p:txBody>
      </p:sp>
      <p:sp>
        <p:nvSpPr>
          <p:cNvPr id="5530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82204282-6A5D-4849-857E-328A76077113}" type="slidenum">
              <a:rPr lang="en-US"/>
              <a:pPr fontAlgn="base">
                <a:spcBef>
                  <a:spcPct val="0"/>
                </a:spcBef>
                <a:spcAft>
                  <a:spcPct val="0"/>
                </a:spcAft>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Genetic</a:t>
            </a:r>
            <a:r>
              <a:rPr lang="fr-FR" dirty="0"/>
              <a:t> </a:t>
            </a:r>
            <a:r>
              <a:rPr lang="fr-FR" dirty="0" err="1"/>
              <a:t>Algorithm</a:t>
            </a:r>
            <a:endParaRPr lang="en-US" dirty="0"/>
          </a:p>
        </p:txBody>
      </p:sp>
      <p:sp>
        <p:nvSpPr>
          <p:cNvPr id="56324"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398FDC0-07BC-4175-BE99-3CE4CCA93D4B}" type="slidenum">
              <a:rPr lang="en-US"/>
              <a:pPr fontAlgn="base">
                <a:spcBef>
                  <a:spcPct val="0"/>
                </a:spcBef>
                <a:spcAft>
                  <a:spcPct val="0"/>
                </a:spcAft>
              </a:pPr>
              <a:t>49</a:t>
            </a:fld>
            <a:endParaRPr lang="en-US"/>
          </a:p>
        </p:txBody>
      </p:sp>
      <p:sp>
        <p:nvSpPr>
          <p:cNvPr id="56326" name="Rectangle 2"/>
          <p:cNvSpPr>
            <a:spLocks noChangeArrowheads="1"/>
          </p:cNvSpPr>
          <p:nvPr/>
        </p:nvSpPr>
        <p:spPr bwMode="auto">
          <a:xfrm>
            <a:off x="2743201" y="3970338"/>
            <a:ext cx="912813" cy="74612"/>
          </a:xfrm>
          <a:prstGeom prst="rect">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36867" name="AutoShape 3"/>
          <p:cNvSpPr>
            <a:spLocks noChangeArrowheads="1"/>
          </p:cNvSpPr>
          <p:nvPr/>
        </p:nvSpPr>
        <p:spPr bwMode="auto">
          <a:xfrm>
            <a:off x="3509964" y="3663951"/>
            <a:ext cx="2911475" cy="676275"/>
          </a:xfrm>
          <a:prstGeom prst="diamond">
            <a:avLst/>
          </a:prstGeom>
          <a:solidFill>
            <a:srgbClr val="008080"/>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6868" name="AutoShape 4"/>
          <p:cNvSpPr>
            <a:spLocks noChangeArrowheads="1"/>
          </p:cNvSpPr>
          <p:nvPr/>
        </p:nvSpPr>
        <p:spPr bwMode="auto">
          <a:xfrm>
            <a:off x="3744914" y="2057400"/>
            <a:ext cx="2509837" cy="406400"/>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56329" name="WordArt 5"/>
          <p:cNvSpPr>
            <a:spLocks noChangeArrowheads="1" noChangeShapeType="1" noTextEdit="1"/>
          </p:cNvSpPr>
          <p:nvPr/>
        </p:nvSpPr>
        <p:spPr bwMode="auto">
          <a:xfrm>
            <a:off x="3933826" y="2152650"/>
            <a:ext cx="2111375" cy="23018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Initialize Population</a:t>
            </a:r>
          </a:p>
        </p:txBody>
      </p:sp>
      <p:sp>
        <p:nvSpPr>
          <p:cNvPr id="36870" name="AutoShape 6"/>
          <p:cNvSpPr>
            <a:spLocks noChangeArrowheads="1"/>
          </p:cNvSpPr>
          <p:nvPr/>
        </p:nvSpPr>
        <p:spPr bwMode="auto">
          <a:xfrm>
            <a:off x="3756025" y="2873375"/>
            <a:ext cx="2509838" cy="406400"/>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36871" name="AutoShape 7"/>
          <p:cNvSpPr>
            <a:spLocks noChangeArrowheads="1"/>
          </p:cNvSpPr>
          <p:nvPr/>
        </p:nvSpPr>
        <p:spPr bwMode="auto">
          <a:xfrm>
            <a:off x="3702050" y="4708525"/>
            <a:ext cx="2509838" cy="406400"/>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36872" name="AutoShape 8"/>
          <p:cNvSpPr>
            <a:spLocks noChangeArrowheads="1"/>
          </p:cNvSpPr>
          <p:nvPr/>
        </p:nvSpPr>
        <p:spPr bwMode="auto">
          <a:xfrm>
            <a:off x="7277100" y="4665663"/>
            <a:ext cx="2509838" cy="406400"/>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56333" name="WordArt 9"/>
          <p:cNvSpPr>
            <a:spLocks noChangeArrowheads="1" noChangeShapeType="1" noTextEdit="1"/>
          </p:cNvSpPr>
          <p:nvPr/>
        </p:nvSpPr>
        <p:spPr bwMode="auto">
          <a:xfrm>
            <a:off x="3911601" y="3892550"/>
            <a:ext cx="2111375" cy="23018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satisfy constraints ?</a:t>
            </a:r>
          </a:p>
        </p:txBody>
      </p:sp>
      <p:sp>
        <p:nvSpPr>
          <p:cNvPr id="36874" name="AutoShape 10"/>
          <p:cNvSpPr>
            <a:spLocks noChangeArrowheads="1"/>
          </p:cNvSpPr>
          <p:nvPr/>
        </p:nvSpPr>
        <p:spPr bwMode="auto">
          <a:xfrm>
            <a:off x="3690939" y="5556250"/>
            <a:ext cx="2509837" cy="406400"/>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pPr>
              <a:defRPr/>
            </a:pPr>
            <a:endParaRPr lang="en-US"/>
          </a:p>
        </p:txBody>
      </p:sp>
      <p:sp>
        <p:nvSpPr>
          <p:cNvPr id="56335" name="AutoShape 11"/>
          <p:cNvSpPr>
            <a:spLocks noChangeArrowheads="1"/>
          </p:cNvSpPr>
          <p:nvPr/>
        </p:nvSpPr>
        <p:spPr bwMode="auto">
          <a:xfrm>
            <a:off x="4897438" y="2465388"/>
            <a:ext cx="127000" cy="430212"/>
          </a:xfrm>
          <a:prstGeom prst="downArrow">
            <a:avLst>
              <a:gd name="adj1" fmla="val 50000"/>
              <a:gd name="adj2" fmla="val 84687"/>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36" name="AutoShape 12"/>
          <p:cNvSpPr>
            <a:spLocks noChangeArrowheads="1"/>
          </p:cNvSpPr>
          <p:nvPr/>
        </p:nvSpPr>
        <p:spPr bwMode="auto">
          <a:xfrm>
            <a:off x="4892676" y="4338638"/>
            <a:ext cx="136525" cy="379412"/>
          </a:xfrm>
          <a:prstGeom prst="downArrow">
            <a:avLst>
              <a:gd name="adj1" fmla="val 50000"/>
              <a:gd name="adj2" fmla="val 69477"/>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37" name="AutoShape 13"/>
          <p:cNvSpPr>
            <a:spLocks noChangeArrowheads="1"/>
          </p:cNvSpPr>
          <p:nvPr/>
        </p:nvSpPr>
        <p:spPr bwMode="auto">
          <a:xfrm>
            <a:off x="4900614" y="3281363"/>
            <a:ext cx="136525" cy="379412"/>
          </a:xfrm>
          <a:prstGeom prst="downArrow">
            <a:avLst>
              <a:gd name="adj1" fmla="val 50000"/>
              <a:gd name="adj2" fmla="val 69477"/>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38" name="AutoShape 14"/>
          <p:cNvSpPr>
            <a:spLocks noChangeArrowheads="1"/>
          </p:cNvSpPr>
          <p:nvPr/>
        </p:nvSpPr>
        <p:spPr bwMode="auto">
          <a:xfrm>
            <a:off x="6227763" y="4821238"/>
            <a:ext cx="1054100" cy="114300"/>
          </a:xfrm>
          <a:prstGeom prst="rightArrow">
            <a:avLst>
              <a:gd name="adj1" fmla="val 50000"/>
              <a:gd name="adj2" fmla="val 230556"/>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39" name="Rectangle 15"/>
          <p:cNvSpPr>
            <a:spLocks noChangeArrowheads="1"/>
          </p:cNvSpPr>
          <p:nvPr/>
        </p:nvSpPr>
        <p:spPr bwMode="auto">
          <a:xfrm>
            <a:off x="8448676" y="3008314"/>
            <a:ext cx="85725" cy="1639887"/>
          </a:xfrm>
          <a:prstGeom prst="rect">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40" name="Rectangle 16"/>
          <p:cNvSpPr>
            <a:spLocks noChangeArrowheads="1"/>
          </p:cNvSpPr>
          <p:nvPr/>
        </p:nvSpPr>
        <p:spPr bwMode="auto">
          <a:xfrm>
            <a:off x="6472238" y="3008313"/>
            <a:ext cx="2038350" cy="74612"/>
          </a:xfrm>
          <a:prstGeom prst="rect">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41" name="AutoShape 17"/>
          <p:cNvSpPr>
            <a:spLocks noChangeArrowheads="1"/>
          </p:cNvSpPr>
          <p:nvPr/>
        </p:nvSpPr>
        <p:spPr bwMode="auto">
          <a:xfrm>
            <a:off x="6278564" y="2974976"/>
            <a:ext cx="547687" cy="138113"/>
          </a:xfrm>
          <a:prstGeom prst="leftArrow">
            <a:avLst>
              <a:gd name="adj1" fmla="val 50000"/>
              <a:gd name="adj2" fmla="val 99137"/>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42" name="WordArt 18"/>
          <p:cNvSpPr>
            <a:spLocks noChangeArrowheads="1" noChangeShapeType="1" noTextEdit="1"/>
          </p:cNvSpPr>
          <p:nvPr/>
        </p:nvSpPr>
        <p:spPr bwMode="auto">
          <a:xfrm>
            <a:off x="4057651" y="2990850"/>
            <a:ext cx="1935163" cy="1476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Evaluate Fitness</a:t>
            </a:r>
          </a:p>
        </p:txBody>
      </p:sp>
      <p:sp>
        <p:nvSpPr>
          <p:cNvPr id="56343" name="Rectangle 19"/>
          <p:cNvSpPr>
            <a:spLocks noChangeArrowheads="1"/>
          </p:cNvSpPr>
          <p:nvPr/>
        </p:nvSpPr>
        <p:spPr bwMode="auto">
          <a:xfrm>
            <a:off x="2743201" y="3970339"/>
            <a:ext cx="85725" cy="1762125"/>
          </a:xfrm>
          <a:prstGeom prst="rect">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44" name="AutoShape 20"/>
          <p:cNvSpPr>
            <a:spLocks noChangeArrowheads="1"/>
          </p:cNvSpPr>
          <p:nvPr/>
        </p:nvSpPr>
        <p:spPr bwMode="auto">
          <a:xfrm>
            <a:off x="2754313" y="5670551"/>
            <a:ext cx="931862" cy="125413"/>
          </a:xfrm>
          <a:prstGeom prst="rightArrow">
            <a:avLst>
              <a:gd name="adj1" fmla="val 50000"/>
              <a:gd name="adj2" fmla="val 185759"/>
            </a:avLst>
          </a:prstGeom>
          <a:solidFill>
            <a:schemeClr val="accent1"/>
          </a:solidFill>
          <a:ln w="9525">
            <a:solidFill>
              <a:schemeClr val="tx1"/>
            </a:solidFill>
            <a:miter lim="800000"/>
            <a:headEnd/>
            <a:tailEnd/>
          </a:ln>
        </p:spPr>
        <p:txBody>
          <a:bodyPr wrap="none" anchor="ctr"/>
          <a:lstStyle/>
          <a:p>
            <a:endParaRPr lang="en-US">
              <a:latin typeface="Century Schoolbook" pitchFamily="18" charset="0"/>
            </a:endParaRPr>
          </a:p>
        </p:txBody>
      </p:sp>
      <p:sp>
        <p:nvSpPr>
          <p:cNvPr id="56345" name="WordArt 21"/>
          <p:cNvSpPr>
            <a:spLocks noChangeArrowheads="1" noChangeShapeType="1" noTextEdit="1"/>
          </p:cNvSpPr>
          <p:nvPr/>
        </p:nvSpPr>
        <p:spPr bwMode="auto">
          <a:xfrm>
            <a:off x="3944938" y="4843464"/>
            <a:ext cx="1935162" cy="147637"/>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Select Survivors</a:t>
            </a:r>
          </a:p>
        </p:txBody>
      </p:sp>
      <p:sp>
        <p:nvSpPr>
          <p:cNvPr id="56346" name="WordArt 22"/>
          <p:cNvSpPr>
            <a:spLocks noChangeArrowheads="1" noChangeShapeType="1" noTextEdit="1"/>
          </p:cNvSpPr>
          <p:nvPr/>
        </p:nvSpPr>
        <p:spPr bwMode="auto">
          <a:xfrm>
            <a:off x="3963988" y="5681663"/>
            <a:ext cx="1935162" cy="188912"/>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Output Results</a:t>
            </a:r>
          </a:p>
        </p:txBody>
      </p:sp>
      <p:sp>
        <p:nvSpPr>
          <p:cNvPr id="56347" name="WordArt 23"/>
          <p:cNvSpPr>
            <a:spLocks noChangeArrowheads="1" noChangeShapeType="1" noTextEdit="1"/>
          </p:cNvSpPr>
          <p:nvPr/>
        </p:nvSpPr>
        <p:spPr bwMode="auto">
          <a:xfrm>
            <a:off x="7343776" y="4791075"/>
            <a:ext cx="2354263" cy="2111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Generate new population</a:t>
            </a:r>
          </a:p>
        </p:txBody>
      </p:sp>
      <p:sp>
        <p:nvSpPr>
          <p:cNvPr id="56348" name="WordArt 24"/>
          <p:cNvSpPr>
            <a:spLocks noChangeArrowheads="1" noChangeShapeType="1" noTextEdit="1"/>
          </p:cNvSpPr>
          <p:nvPr/>
        </p:nvSpPr>
        <p:spPr bwMode="auto">
          <a:xfrm>
            <a:off x="3051175" y="3748089"/>
            <a:ext cx="431800" cy="160337"/>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Yes</a:t>
            </a:r>
          </a:p>
        </p:txBody>
      </p:sp>
      <p:sp>
        <p:nvSpPr>
          <p:cNvPr id="56349" name="WordArt 25"/>
          <p:cNvSpPr>
            <a:spLocks noChangeArrowheads="1" noChangeShapeType="1" noTextEdit="1"/>
          </p:cNvSpPr>
          <p:nvPr/>
        </p:nvSpPr>
        <p:spPr bwMode="auto">
          <a:xfrm>
            <a:off x="5087939" y="4411663"/>
            <a:ext cx="339725" cy="1714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No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Document classification</a:t>
            </a:r>
          </a:p>
        </p:txBody>
      </p:sp>
      <p:sp>
        <p:nvSpPr>
          <p:cNvPr id="1032"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B30FE81-43C9-4026-BED9-008AC6981EBA}" type="slidenum">
              <a:rPr lang="en-US"/>
              <a:pPr fontAlgn="base">
                <a:spcBef>
                  <a:spcPct val="0"/>
                </a:spcBef>
                <a:spcAft>
                  <a:spcPct val="0"/>
                </a:spcAft>
              </a:pPr>
              <a:t>5</a:t>
            </a:fld>
            <a:endParaRPr lang="en-US"/>
          </a:p>
        </p:txBody>
      </p:sp>
      <p:grpSp>
        <p:nvGrpSpPr>
          <p:cNvPr id="1033" name="Group 3"/>
          <p:cNvGrpSpPr>
            <a:grpSpLocks/>
          </p:cNvGrpSpPr>
          <p:nvPr/>
        </p:nvGrpSpPr>
        <p:grpSpPr bwMode="auto">
          <a:xfrm>
            <a:off x="1676400" y="1600200"/>
            <a:ext cx="3810000" cy="4470400"/>
            <a:chOff x="192" y="768"/>
            <a:chExt cx="2400" cy="2816"/>
          </a:xfrm>
        </p:grpSpPr>
        <p:sp>
          <p:nvSpPr>
            <p:cNvPr id="1056" name="AutoShape 4"/>
            <p:cNvSpPr>
              <a:spLocks noChangeArrowheads="1"/>
            </p:cNvSpPr>
            <p:nvPr/>
          </p:nvSpPr>
          <p:spPr bwMode="auto">
            <a:xfrm>
              <a:off x="644" y="1951"/>
              <a:ext cx="1355" cy="733"/>
            </a:xfrm>
            <a:prstGeom prst="irregularSeal1">
              <a:avLst/>
            </a:prstGeom>
            <a:solidFill>
              <a:srgbClr val="99CC00"/>
            </a:solidFill>
            <a:ln w="19050">
              <a:solidFill>
                <a:srgbClr val="000000"/>
              </a:solidFill>
              <a:miter lim="800000"/>
              <a:headEnd/>
              <a:tailEnd/>
            </a:ln>
          </p:spPr>
          <p:txBody>
            <a:bodyPr wrap="none" anchor="ctr"/>
            <a:lstStyle/>
            <a:p>
              <a:pPr algn="ctr" eaLnBrk="0" hangingPunct="0"/>
              <a:r>
                <a:rPr lang="en-US" altLang="zh-CN" sz="2400" b="1">
                  <a:solidFill>
                    <a:srgbClr val="000000"/>
                  </a:solidFill>
                  <a:latin typeface="Century Schoolbook" pitchFamily="18" charset="0"/>
                </a:rPr>
                <a:t>Internet</a:t>
              </a:r>
            </a:p>
          </p:txBody>
        </p:sp>
        <p:sp>
          <p:nvSpPr>
            <p:cNvPr id="1057" name="AutoShape 5"/>
            <p:cNvSpPr>
              <a:spLocks noChangeArrowheads="1"/>
            </p:cNvSpPr>
            <p:nvPr/>
          </p:nvSpPr>
          <p:spPr bwMode="auto">
            <a:xfrm>
              <a:off x="192" y="2596"/>
              <a:ext cx="740" cy="655"/>
            </a:xfrm>
            <a:prstGeom prst="flowChartMagneticDisk">
              <a:avLst/>
            </a:prstGeom>
            <a:noFill/>
            <a:ln w="25400">
              <a:solidFill>
                <a:srgbClr val="0000FF"/>
              </a:solidFill>
              <a:round/>
              <a:headEnd/>
              <a:tailEnd/>
            </a:ln>
          </p:spPr>
          <p:txBody>
            <a:bodyPr anchor="ctr">
              <a:spAutoFit/>
            </a:bodyPr>
            <a:lstStyle/>
            <a:p>
              <a:pPr algn="ctr"/>
              <a:r>
                <a:rPr lang="en-US" altLang="zh-CN" sz="1400" b="1">
                  <a:latin typeface="Century Schoolbook" pitchFamily="18" charset="0"/>
                </a:rPr>
                <a:t>ACM Portal</a:t>
              </a:r>
            </a:p>
          </p:txBody>
        </p:sp>
        <p:sp>
          <p:nvSpPr>
            <p:cNvPr id="1058" name="AutoShape 6"/>
            <p:cNvSpPr>
              <a:spLocks noChangeArrowheads="1"/>
            </p:cNvSpPr>
            <p:nvPr/>
          </p:nvSpPr>
          <p:spPr bwMode="auto">
            <a:xfrm>
              <a:off x="1852" y="2730"/>
              <a:ext cx="740" cy="385"/>
            </a:xfrm>
            <a:prstGeom prst="flowChartMagneticDisk">
              <a:avLst/>
            </a:prstGeom>
            <a:noFill/>
            <a:ln w="25400">
              <a:solidFill>
                <a:srgbClr val="0000FF"/>
              </a:solidFill>
              <a:round/>
              <a:headEnd/>
              <a:tailEnd/>
            </a:ln>
          </p:spPr>
          <p:txBody>
            <a:bodyPr anchor="ctr">
              <a:spAutoFit/>
            </a:bodyPr>
            <a:lstStyle/>
            <a:p>
              <a:pPr algn="ctr"/>
              <a:r>
                <a:rPr lang="en-US" altLang="zh-CN" sz="1400" b="1">
                  <a:latin typeface="Century Schoolbook" pitchFamily="18" charset="0"/>
                </a:rPr>
                <a:t>PubMed</a:t>
              </a:r>
            </a:p>
          </p:txBody>
        </p:sp>
        <p:sp>
          <p:nvSpPr>
            <p:cNvPr id="1059" name="AutoShape 7"/>
            <p:cNvSpPr>
              <a:spLocks noChangeArrowheads="1"/>
            </p:cNvSpPr>
            <p:nvPr/>
          </p:nvSpPr>
          <p:spPr bwMode="auto">
            <a:xfrm>
              <a:off x="1014" y="2616"/>
              <a:ext cx="738" cy="616"/>
            </a:xfrm>
            <a:prstGeom prst="flowChartMagneticDisk">
              <a:avLst/>
            </a:prstGeom>
            <a:noFill/>
            <a:ln w="25400">
              <a:solidFill>
                <a:srgbClr val="0000FF"/>
              </a:solidFill>
              <a:round/>
              <a:headEnd/>
              <a:tailEnd/>
            </a:ln>
          </p:spPr>
          <p:txBody>
            <a:bodyPr anchor="ctr">
              <a:spAutoFit/>
            </a:bodyPr>
            <a:lstStyle/>
            <a:p>
              <a:pPr algn="ctr"/>
              <a:r>
                <a:rPr lang="en-US" altLang="zh-CN" sz="1300" b="1">
                  <a:latin typeface="Century Schoolbook" pitchFamily="18" charset="0"/>
                </a:rPr>
                <a:t>IEEE </a:t>
              </a:r>
              <a:r>
                <a:rPr lang="en-US" altLang="zh-CN" sz="1300" b="1" i="1">
                  <a:latin typeface="Century Schoolbook" pitchFamily="18" charset="0"/>
                </a:rPr>
                <a:t>Xplore</a:t>
              </a:r>
            </a:p>
          </p:txBody>
        </p:sp>
        <p:sp>
          <p:nvSpPr>
            <p:cNvPr id="1060" name="Text Box 8"/>
            <p:cNvSpPr txBox="1">
              <a:spLocks noChangeArrowheads="1"/>
            </p:cNvSpPr>
            <p:nvPr/>
          </p:nvSpPr>
          <p:spPr bwMode="auto">
            <a:xfrm>
              <a:off x="816" y="3177"/>
              <a:ext cx="1290" cy="407"/>
            </a:xfrm>
            <a:prstGeom prst="rect">
              <a:avLst/>
            </a:prstGeom>
            <a:noFill/>
            <a:ln w="9525">
              <a:noFill/>
              <a:miter lim="800000"/>
              <a:headEnd/>
              <a:tailEnd/>
            </a:ln>
          </p:spPr>
          <p:txBody>
            <a:bodyPr>
              <a:spAutoFit/>
            </a:bodyPr>
            <a:lstStyle/>
            <a:p>
              <a:pPr>
                <a:spcBef>
                  <a:spcPct val="50000"/>
                </a:spcBef>
              </a:pPr>
              <a:r>
                <a:rPr lang="en-US" altLang="zh-CN" b="1">
                  <a:solidFill>
                    <a:srgbClr val="CC3300"/>
                  </a:solidFill>
                  <a:latin typeface="Century Schoolbook" pitchFamily="18" charset="0"/>
                </a:rPr>
                <a:t>Digital Libraries</a:t>
              </a:r>
            </a:p>
          </p:txBody>
        </p:sp>
        <p:grpSp>
          <p:nvGrpSpPr>
            <p:cNvPr id="1061" name="Group 9"/>
            <p:cNvGrpSpPr>
              <a:grpSpLocks/>
            </p:cNvGrpSpPr>
            <p:nvPr/>
          </p:nvGrpSpPr>
          <p:grpSpPr bwMode="auto">
            <a:xfrm>
              <a:off x="274" y="1017"/>
              <a:ext cx="1109" cy="814"/>
              <a:chOff x="336" y="632"/>
              <a:chExt cx="1776" cy="1359"/>
            </a:xfrm>
          </p:grpSpPr>
          <p:graphicFrame>
            <p:nvGraphicFramePr>
              <p:cNvPr id="1026" name="Object 2"/>
              <p:cNvGraphicFramePr>
                <a:graphicFrameLocks noChangeAspect="1"/>
              </p:cNvGraphicFramePr>
              <p:nvPr/>
            </p:nvGraphicFramePr>
            <p:xfrm>
              <a:off x="336" y="705"/>
              <a:ext cx="1387" cy="1171"/>
            </p:xfrm>
            <a:graphic>
              <a:graphicData uri="http://schemas.openxmlformats.org/presentationml/2006/ole">
                <mc:AlternateContent xmlns:mc="http://schemas.openxmlformats.org/markup-compatibility/2006">
                  <mc:Choice xmlns:v="urn:schemas-microsoft-com:vml" Requires="v">
                    <p:oleObj spid="_x0000_s1025" name="Bitmap Image" r:id="rId3" imgW="5472328" imgH="4620284" progId="PBrush">
                      <p:embed/>
                    </p:oleObj>
                  </mc:Choice>
                  <mc:Fallback>
                    <p:oleObj name="Bitmap Image" r:id="rId3" imgW="5472328" imgH="4620284" progId="PBrush">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705"/>
                            <a:ext cx="1387"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624" y="1056"/>
              <a:ext cx="1104" cy="935"/>
            </p:xfrm>
            <a:graphic>
              <a:graphicData uri="http://schemas.openxmlformats.org/presentationml/2006/ole">
                <mc:AlternateContent xmlns:mc="http://schemas.openxmlformats.org/markup-compatibility/2006">
                  <mc:Choice xmlns:v="urn:schemas-microsoft-com:vml" Requires="v">
                    <p:oleObj spid="_x0000_s1026" name="Bitmap Image" r:id="rId5" imgW="5288097" imgH="4476967" progId="PBrush">
                      <p:embed/>
                    </p:oleObj>
                  </mc:Choice>
                  <mc:Fallback>
                    <p:oleObj name="Bitmap Image" r:id="rId5" imgW="5288097" imgH="4476967" progId="PBrush">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1056"/>
                            <a:ext cx="1104" cy="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912" y="632"/>
              <a:ext cx="1200" cy="808"/>
            </p:xfrm>
            <a:graphic>
              <a:graphicData uri="http://schemas.openxmlformats.org/presentationml/2006/ole">
                <mc:AlternateContent xmlns:mc="http://schemas.openxmlformats.org/markup-compatibility/2006">
                  <mc:Choice xmlns:v="urn:schemas-microsoft-com:vml" Requires="v">
                    <p:oleObj spid="_x0000_s1027" name="Bitmap Image" r:id="rId7" imgW="6652767" imgH="4476967" progId="PBrush">
                      <p:embed/>
                    </p:oleObj>
                  </mc:Choice>
                  <mc:Fallback>
                    <p:oleObj name="Bitmap Image" r:id="rId7" imgW="6652767" imgH="4476967" progId="PBrush">
                      <p:embed/>
                      <p:pic>
                        <p:nvPicPr>
                          <p:cNvPr id="10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632"/>
                            <a:ext cx="1200"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62" name="Group 13"/>
            <p:cNvGrpSpPr>
              <a:grpSpLocks/>
            </p:cNvGrpSpPr>
            <p:nvPr/>
          </p:nvGrpSpPr>
          <p:grpSpPr bwMode="auto">
            <a:xfrm>
              <a:off x="1712" y="1126"/>
              <a:ext cx="862" cy="779"/>
              <a:chOff x="1776" y="624"/>
              <a:chExt cx="1440" cy="1185"/>
            </a:xfrm>
          </p:grpSpPr>
          <p:graphicFrame>
            <p:nvGraphicFramePr>
              <p:cNvPr id="1029" name="Object 5"/>
              <p:cNvGraphicFramePr>
                <a:graphicFrameLocks noChangeAspect="1"/>
              </p:cNvGraphicFramePr>
              <p:nvPr/>
            </p:nvGraphicFramePr>
            <p:xfrm>
              <a:off x="1776" y="864"/>
              <a:ext cx="1200" cy="945"/>
            </p:xfrm>
            <a:graphic>
              <a:graphicData uri="http://schemas.openxmlformats.org/presentationml/2006/ole">
                <mc:AlternateContent xmlns:mc="http://schemas.openxmlformats.org/markup-compatibility/2006">
                  <mc:Choice xmlns:v="urn:schemas-microsoft-com:vml" Requires="v">
                    <p:oleObj spid="_x0000_s1028" name="Bitmap Image" r:id="rId9" imgW="3500379" imgH="2756634" progId="PBrush">
                      <p:embed/>
                    </p:oleObj>
                  </mc:Choice>
                  <mc:Fallback>
                    <p:oleObj name="Bitmap Image" r:id="rId9" imgW="3500379" imgH="2756634" progId="PBrush">
                      <p:embed/>
                      <p:pic>
                        <p:nvPicPr>
                          <p:cNvPr id="102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 y="864"/>
                            <a:ext cx="1200" cy="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6"/>
              <p:cNvGraphicFramePr>
                <a:graphicFrameLocks noChangeAspect="1"/>
              </p:cNvGraphicFramePr>
              <p:nvPr/>
            </p:nvGraphicFramePr>
            <p:xfrm>
              <a:off x="2016" y="624"/>
              <a:ext cx="1200" cy="945"/>
            </p:xfrm>
            <a:graphic>
              <a:graphicData uri="http://schemas.openxmlformats.org/presentationml/2006/ole">
                <mc:AlternateContent xmlns:mc="http://schemas.openxmlformats.org/markup-compatibility/2006">
                  <mc:Choice xmlns:v="urn:schemas-microsoft-com:vml" Requires="v">
                    <p:oleObj spid="_x0000_s1029" name="Bitmap Image" r:id="rId11" imgW="3500379" imgH="2756634" progId="PBrush">
                      <p:embed/>
                    </p:oleObj>
                  </mc:Choice>
                  <mc:Fallback>
                    <p:oleObj name="Bitmap Image" r:id="rId11" imgW="3500379" imgH="2756634" progId="PBrush">
                      <p:embed/>
                      <p:pic>
                        <p:nvPicPr>
                          <p:cNvPr id="103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624"/>
                            <a:ext cx="1200" cy="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63" name="Text Box 16"/>
            <p:cNvSpPr txBox="1">
              <a:spLocks noChangeArrowheads="1"/>
            </p:cNvSpPr>
            <p:nvPr/>
          </p:nvSpPr>
          <p:spPr bwMode="auto">
            <a:xfrm>
              <a:off x="446" y="768"/>
              <a:ext cx="945" cy="231"/>
            </a:xfrm>
            <a:prstGeom prst="rect">
              <a:avLst/>
            </a:prstGeom>
            <a:noFill/>
            <a:ln w="9525">
              <a:noFill/>
              <a:miter lim="800000"/>
              <a:headEnd/>
              <a:tailEnd/>
            </a:ln>
          </p:spPr>
          <p:txBody>
            <a:bodyPr>
              <a:spAutoFit/>
            </a:bodyPr>
            <a:lstStyle/>
            <a:p>
              <a:pPr>
                <a:spcBef>
                  <a:spcPct val="50000"/>
                </a:spcBef>
              </a:pPr>
              <a:r>
                <a:rPr lang="en-US" altLang="zh-CN" b="1">
                  <a:solidFill>
                    <a:srgbClr val="CC3300"/>
                  </a:solidFill>
                  <a:latin typeface="Century Schoolbook" pitchFamily="18" charset="0"/>
                </a:rPr>
                <a:t>Web Pages</a:t>
              </a:r>
            </a:p>
          </p:txBody>
        </p:sp>
        <p:sp>
          <p:nvSpPr>
            <p:cNvPr id="1064" name="Text Box 17"/>
            <p:cNvSpPr txBox="1">
              <a:spLocks noChangeArrowheads="1"/>
            </p:cNvSpPr>
            <p:nvPr/>
          </p:nvSpPr>
          <p:spPr bwMode="auto">
            <a:xfrm>
              <a:off x="1891" y="864"/>
              <a:ext cx="618" cy="407"/>
            </a:xfrm>
            <a:prstGeom prst="rect">
              <a:avLst/>
            </a:prstGeom>
            <a:noFill/>
            <a:ln w="9525">
              <a:noFill/>
              <a:miter lim="800000"/>
              <a:headEnd/>
              <a:tailEnd/>
            </a:ln>
          </p:spPr>
          <p:txBody>
            <a:bodyPr>
              <a:spAutoFit/>
            </a:bodyPr>
            <a:lstStyle/>
            <a:p>
              <a:pPr>
                <a:spcBef>
                  <a:spcPct val="50000"/>
                </a:spcBef>
              </a:pPr>
              <a:r>
                <a:rPr lang="en-US" altLang="zh-CN" b="1">
                  <a:solidFill>
                    <a:srgbClr val="CC3300"/>
                  </a:solidFill>
                  <a:latin typeface="Century Schoolbook" pitchFamily="18" charset="0"/>
                </a:rPr>
                <a:t>Emails</a:t>
              </a:r>
            </a:p>
          </p:txBody>
        </p:sp>
        <p:sp>
          <p:nvSpPr>
            <p:cNvPr id="1065" name="Line 18"/>
            <p:cNvSpPr>
              <a:spLocks noChangeShapeType="1"/>
            </p:cNvSpPr>
            <p:nvPr/>
          </p:nvSpPr>
          <p:spPr bwMode="auto">
            <a:xfrm flipH="1" flipV="1">
              <a:off x="998" y="1835"/>
              <a:ext cx="82" cy="273"/>
            </a:xfrm>
            <a:prstGeom prst="line">
              <a:avLst/>
            </a:prstGeom>
            <a:noFill/>
            <a:ln w="38100">
              <a:solidFill>
                <a:srgbClr val="CC3300"/>
              </a:solidFill>
              <a:round/>
              <a:headEnd/>
              <a:tailEnd type="triangle" w="med" len="med"/>
            </a:ln>
          </p:spPr>
          <p:txBody>
            <a:bodyPr/>
            <a:lstStyle/>
            <a:p>
              <a:endParaRPr lang="en-US"/>
            </a:p>
          </p:txBody>
        </p:sp>
        <p:sp>
          <p:nvSpPr>
            <p:cNvPr id="1066" name="Line 19"/>
            <p:cNvSpPr>
              <a:spLocks noChangeShapeType="1"/>
            </p:cNvSpPr>
            <p:nvPr/>
          </p:nvSpPr>
          <p:spPr bwMode="auto">
            <a:xfrm flipV="1">
              <a:off x="1876" y="1944"/>
              <a:ext cx="205" cy="156"/>
            </a:xfrm>
            <a:prstGeom prst="line">
              <a:avLst/>
            </a:prstGeom>
            <a:noFill/>
            <a:ln w="38100">
              <a:solidFill>
                <a:srgbClr val="CC3300"/>
              </a:solidFill>
              <a:round/>
              <a:headEnd/>
              <a:tailEnd type="triangle" w="med" len="med"/>
            </a:ln>
          </p:spPr>
          <p:txBody>
            <a:bodyPr/>
            <a:lstStyle/>
            <a:p>
              <a:endParaRPr lang="en-US"/>
            </a:p>
          </p:txBody>
        </p:sp>
        <p:sp>
          <p:nvSpPr>
            <p:cNvPr id="1067" name="Line 20"/>
            <p:cNvSpPr>
              <a:spLocks noChangeShapeType="1"/>
            </p:cNvSpPr>
            <p:nvPr/>
          </p:nvSpPr>
          <p:spPr bwMode="auto">
            <a:xfrm flipH="1">
              <a:off x="685" y="2567"/>
              <a:ext cx="205" cy="156"/>
            </a:xfrm>
            <a:prstGeom prst="line">
              <a:avLst/>
            </a:prstGeom>
            <a:noFill/>
            <a:ln w="38100">
              <a:solidFill>
                <a:srgbClr val="CC3300"/>
              </a:solidFill>
              <a:round/>
              <a:headEnd/>
              <a:tailEnd type="triangle" w="med" len="med"/>
            </a:ln>
          </p:spPr>
          <p:txBody>
            <a:bodyPr/>
            <a:lstStyle/>
            <a:p>
              <a:endParaRPr lang="en-US"/>
            </a:p>
          </p:txBody>
        </p:sp>
        <p:sp>
          <p:nvSpPr>
            <p:cNvPr id="1068" name="Line 21"/>
            <p:cNvSpPr>
              <a:spLocks noChangeShapeType="1"/>
            </p:cNvSpPr>
            <p:nvPr/>
          </p:nvSpPr>
          <p:spPr bwMode="auto">
            <a:xfrm>
              <a:off x="1342" y="2528"/>
              <a:ext cx="0" cy="195"/>
            </a:xfrm>
            <a:prstGeom prst="line">
              <a:avLst/>
            </a:prstGeom>
            <a:noFill/>
            <a:ln w="38100">
              <a:solidFill>
                <a:srgbClr val="CC3300"/>
              </a:solidFill>
              <a:round/>
              <a:headEnd/>
              <a:tailEnd type="triangle" w="med" len="med"/>
            </a:ln>
          </p:spPr>
          <p:txBody>
            <a:bodyPr/>
            <a:lstStyle/>
            <a:p>
              <a:endParaRPr lang="en-US"/>
            </a:p>
          </p:txBody>
        </p:sp>
        <p:sp>
          <p:nvSpPr>
            <p:cNvPr id="1069" name="Line 22"/>
            <p:cNvSpPr>
              <a:spLocks noChangeShapeType="1"/>
            </p:cNvSpPr>
            <p:nvPr/>
          </p:nvSpPr>
          <p:spPr bwMode="auto">
            <a:xfrm>
              <a:off x="1835" y="2489"/>
              <a:ext cx="164" cy="234"/>
            </a:xfrm>
            <a:prstGeom prst="line">
              <a:avLst/>
            </a:prstGeom>
            <a:noFill/>
            <a:ln w="38100">
              <a:solidFill>
                <a:srgbClr val="CC3300"/>
              </a:solidFill>
              <a:round/>
              <a:headEnd/>
              <a:tailEnd type="triangle" w="med" len="med"/>
            </a:ln>
          </p:spPr>
          <p:txBody>
            <a:bodyPr/>
            <a:lstStyle/>
            <a:p>
              <a:endParaRPr lang="en-US"/>
            </a:p>
          </p:txBody>
        </p:sp>
      </p:grpSp>
      <p:sp>
        <p:nvSpPr>
          <p:cNvPr id="27" name="Rectangle 23"/>
          <p:cNvSpPr>
            <a:spLocks noChangeArrowheads="1"/>
          </p:cNvSpPr>
          <p:nvPr/>
        </p:nvSpPr>
        <p:spPr bwMode="auto">
          <a:xfrm>
            <a:off x="5943600" y="3962400"/>
            <a:ext cx="4572000" cy="22098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altLang="zh-CN" sz="2200" b="1">
                <a:solidFill>
                  <a:schemeClr val="accent1"/>
                </a:solidFill>
                <a:latin typeface="Century Schoolbook" pitchFamily="18" charset="0"/>
              </a:rPr>
              <a:t>Task:</a:t>
            </a:r>
            <a:r>
              <a:rPr lang="en-US" altLang="zh-CN" sz="2200">
                <a:latin typeface="Century Schoolbook" pitchFamily="18" charset="0"/>
              </a:rPr>
              <a:t> To classify unlabeled documents into categories</a:t>
            </a:r>
          </a:p>
          <a:p>
            <a:pPr marL="342900" indent="-342900">
              <a:spcBef>
                <a:spcPct val="20000"/>
              </a:spcBef>
              <a:buClr>
                <a:schemeClr val="accent1"/>
              </a:buClr>
              <a:buSzPct val="65000"/>
              <a:buFont typeface="Wingdings" pitchFamily="2" charset="2"/>
              <a:buChar char="n"/>
            </a:pPr>
            <a:r>
              <a:rPr lang="en-US" altLang="zh-CN" sz="2200" b="1">
                <a:solidFill>
                  <a:srgbClr val="FF0000"/>
                </a:solidFill>
                <a:latin typeface="Century Schoolbook" pitchFamily="18" charset="0"/>
              </a:rPr>
              <a:t>Challenge:</a:t>
            </a:r>
            <a:r>
              <a:rPr lang="en-US" altLang="zh-CN" sz="2200">
                <a:latin typeface="Century Schoolbook" pitchFamily="18" charset="0"/>
              </a:rPr>
              <a:t>  thousands of terms</a:t>
            </a:r>
          </a:p>
          <a:p>
            <a:pPr marL="342900" indent="-342900">
              <a:spcBef>
                <a:spcPct val="20000"/>
              </a:spcBef>
              <a:buClr>
                <a:schemeClr val="accent1"/>
              </a:buClr>
              <a:buSzPct val="65000"/>
              <a:buFont typeface="Wingdings" pitchFamily="2" charset="2"/>
              <a:buChar char="n"/>
            </a:pPr>
            <a:r>
              <a:rPr lang="en-US" altLang="zh-CN" sz="2200" b="1">
                <a:solidFill>
                  <a:srgbClr val="3366FF"/>
                </a:solidFill>
                <a:latin typeface="Century Schoolbook" pitchFamily="18" charset="0"/>
              </a:rPr>
              <a:t>Solution:</a:t>
            </a:r>
            <a:r>
              <a:rPr lang="en-US" altLang="zh-CN" sz="2200">
                <a:latin typeface="Century Schoolbook" pitchFamily="18" charset="0"/>
              </a:rPr>
              <a:t> to apply dimensionality reduction</a:t>
            </a:r>
            <a:endParaRPr lang="en-US" altLang="zh-CN" sz="2200">
              <a:latin typeface="Times New Roman" pitchFamily="18" charset="0"/>
            </a:endParaRPr>
          </a:p>
        </p:txBody>
      </p:sp>
      <p:grpSp>
        <p:nvGrpSpPr>
          <p:cNvPr id="7" name="Group 24"/>
          <p:cNvGrpSpPr>
            <a:grpSpLocks/>
          </p:cNvGrpSpPr>
          <p:nvPr/>
        </p:nvGrpSpPr>
        <p:grpSpPr bwMode="auto">
          <a:xfrm>
            <a:off x="5491162" y="1358900"/>
            <a:ext cx="4643438" cy="2298700"/>
            <a:chOff x="2736" y="576"/>
            <a:chExt cx="2925" cy="1448"/>
          </a:xfrm>
        </p:grpSpPr>
        <p:sp>
          <p:nvSpPr>
            <p:cNvPr id="1036" name="Rectangle 25"/>
            <p:cNvSpPr>
              <a:spLocks noChangeArrowheads="1"/>
            </p:cNvSpPr>
            <p:nvPr/>
          </p:nvSpPr>
          <p:spPr bwMode="auto">
            <a:xfrm>
              <a:off x="3648" y="1170"/>
              <a:ext cx="288" cy="288"/>
            </a:xfrm>
            <a:prstGeom prst="rect">
              <a:avLst/>
            </a:prstGeom>
            <a:noFill/>
            <a:ln w="9525" algn="ctr">
              <a:noFill/>
              <a:miter lim="800000"/>
              <a:headEnd/>
              <a:tailEnd/>
            </a:ln>
          </p:spPr>
          <p:txBody>
            <a:bodyPr wrap="none" anchor="ctr"/>
            <a:lstStyle/>
            <a:p>
              <a:pPr algn="ctr"/>
              <a:r>
                <a:rPr lang="en-US" altLang="zh-CN" b="1">
                  <a:latin typeface="Bookman" pitchFamily="18" charset="0"/>
                </a:rPr>
                <a:t>D</a:t>
              </a:r>
              <a:r>
                <a:rPr lang="en-US" altLang="zh-CN" b="1" baseline="-10000">
                  <a:latin typeface="Bookman" pitchFamily="18" charset="0"/>
                </a:rPr>
                <a:t>1</a:t>
              </a:r>
            </a:p>
          </p:txBody>
        </p:sp>
        <p:sp>
          <p:nvSpPr>
            <p:cNvPr id="1037" name="Rectangle 26"/>
            <p:cNvSpPr>
              <a:spLocks noChangeArrowheads="1"/>
            </p:cNvSpPr>
            <p:nvPr/>
          </p:nvSpPr>
          <p:spPr bwMode="auto">
            <a:xfrm>
              <a:off x="3648" y="1374"/>
              <a:ext cx="288" cy="288"/>
            </a:xfrm>
            <a:prstGeom prst="rect">
              <a:avLst/>
            </a:prstGeom>
            <a:noFill/>
            <a:ln w="9525" algn="ctr">
              <a:noFill/>
              <a:miter lim="800000"/>
              <a:headEnd/>
              <a:tailEnd/>
            </a:ln>
          </p:spPr>
          <p:txBody>
            <a:bodyPr wrap="none" anchor="ctr"/>
            <a:lstStyle/>
            <a:p>
              <a:pPr algn="ctr"/>
              <a:r>
                <a:rPr lang="en-US" altLang="zh-CN" b="1">
                  <a:latin typeface="Bookman" pitchFamily="18" charset="0"/>
                </a:rPr>
                <a:t>D</a:t>
              </a:r>
              <a:r>
                <a:rPr lang="en-US" altLang="zh-CN" b="1" baseline="-10000">
                  <a:latin typeface="Bookman" pitchFamily="18" charset="0"/>
                </a:rPr>
                <a:t>2</a:t>
              </a:r>
            </a:p>
          </p:txBody>
        </p:sp>
        <p:sp>
          <p:nvSpPr>
            <p:cNvPr id="1038" name="Rectangle 27"/>
            <p:cNvSpPr>
              <a:spLocks noChangeArrowheads="1"/>
            </p:cNvSpPr>
            <p:nvPr/>
          </p:nvSpPr>
          <p:spPr bwMode="auto">
            <a:xfrm>
              <a:off x="5357" y="1140"/>
              <a:ext cx="288" cy="288"/>
            </a:xfrm>
            <a:prstGeom prst="rect">
              <a:avLst/>
            </a:prstGeom>
            <a:noFill/>
            <a:ln w="9525" algn="ctr">
              <a:noFill/>
              <a:miter lim="800000"/>
              <a:headEnd/>
              <a:tailEnd/>
            </a:ln>
          </p:spPr>
          <p:txBody>
            <a:bodyPr wrap="none" anchor="ctr"/>
            <a:lstStyle/>
            <a:p>
              <a:pPr algn="ctr"/>
              <a:r>
                <a:rPr lang="en-US" altLang="zh-CN" sz="1600" b="1">
                  <a:latin typeface="Bookman" pitchFamily="18" charset="0"/>
                </a:rPr>
                <a:t>Sports</a:t>
              </a:r>
              <a:endParaRPr lang="en-US" altLang="zh-CN" sz="1600" b="1" baseline="-10000">
                <a:latin typeface="Bookman" pitchFamily="18" charset="0"/>
              </a:endParaRPr>
            </a:p>
          </p:txBody>
        </p:sp>
        <p:sp>
          <p:nvSpPr>
            <p:cNvPr id="1039" name="Rectangle 28"/>
            <p:cNvSpPr>
              <a:spLocks noChangeArrowheads="1"/>
            </p:cNvSpPr>
            <p:nvPr/>
          </p:nvSpPr>
          <p:spPr bwMode="auto">
            <a:xfrm>
              <a:off x="3696" y="894"/>
              <a:ext cx="1920" cy="288"/>
            </a:xfrm>
            <a:prstGeom prst="rect">
              <a:avLst/>
            </a:prstGeom>
            <a:noFill/>
            <a:ln w="9525" algn="ctr">
              <a:noFill/>
              <a:miter lim="800000"/>
              <a:headEnd/>
              <a:tailEnd/>
            </a:ln>
          </p:spPr>
          <p:txBody>
            <a:bodyPr wrap="none" anchor="ctr"/>
            <a:lstStyle/>
            <a:p>
              <a:pPr algn="ctr"/>
              <a:r>
                <a:rPr lang="en-US" altLang="zh-CN" b="1">
                  <a:latin typeface="Bookman" pitchFamily="18" charset="0"/>
                </a:rPr>
                <a:t>T</a:t>
              </a:r>
              <a:r>
                <a:rPr lang="en-US" altLang="zh-CN" b="1" baseline="-10000">
                  <a:latin typeface="Bookman" pitchFamily="18" charset="0"/>
                </a:rPr>
                <a:t>1 </a:t>
              </a:r>
              <a:r>
                <a:rPr lang="en-US" altLang="zh-CN" b="1">
                  <a:latin typeface="Bookman" pitchFamily="18" charset="0"/>
                </a:rPr>
                <a:t> T</a:t>
              </a:r>
              <a:r>
                <a:rPr lang="en-US" altLang="zh-CN" b="1" baseline="-10000">
                  <a:latin typeface="Bookman" pitchFamily="18" charset="0"/>
                </a:rPr>
                <a:t>2 </a:t>
              </a:r>
              <a:r>
                <a:rPr lang="en-US" altLang="zh-CN" b="1">
                  <a:latin typeface="Bookman" pitchFamily="18" charset="0"/>
                </a:rPr>
                <a:t>  ….……  T</a:t>
              </a:r>
              <a:r>
                <a:rPr lang="en-US" altLang="zh-CN" b="1" baseline="-10000">
                  <a:latin typeface="Bookman" pitchFamily="18" charset="0"/>
                </a:rPr>
                <a:t>N</a:t>
              </a:r>
            </a:p>
          </p:txBody>
        </p:sp>
        <p:sp>
          <p:nvSpPr>
            <p:cNvPr id="1040" name="Rectangle 29"/>
            <p:cNvSpPr>
              <a:spLocks noChangeArrowheads="1"/>
            </p:cNvSpPr>
            <p:nvPr/>
          </p:nvSpPr>
          <p:spPr bwMode="auto">
            <a:xfrm>
              <a:off x="3668" y="1155"/>
              <a:ext cx="1920" cy="288"/>
            </a:xfrm>
            <a:prstGeom prst="rect">
              <a:avLst/>
            </a:prstGeom>
            <a:noFill/>
            <a:ln w="9525" algn="ctr">
              <a:noFill/>
              <a:miter lim="800000"/>
              <a:headEnd/>
              <a:tailEnd/>
            </a:ln>
          </p:spPr>
          <p:txBody>
            <a:bodyPr wrap="none" anchor="ctr"/>
            <a:lstStyle/>
            <a:p>
              <a:pPr algn="ctr"/>
              <a:r>
                <a:rPr lang="en-US" altLang="zh-CN" b="1">
                  <a:latin typeface="Bookman" pitchFamily="18" charset="0"/>
                </a:rPr>
                <a:t>12   0</a:t>
              </a:r>
              <a:r>
                <a:rPr lang="en-US" altLang="zh-CN" b="1" baseline="-10000">
                  <a:latin typeface="Bookman" pitchFamily="18" charset="0"/>
                </a:rPr>
                <a:t>    </a:t>
              </a:r>
              <a:r>
                <a:rPr lang="en-US" altLang="zh-CN" b="1">
                  <a:latin typeface="Bookman" pitchFamily="18" charset="0"/>
                </a:rPr>
                <a:t>….……   6</a:t>
              </a:r>
              <a:endParaRPr lang="en-US" altLang="zh-CN" b="1" baseline="-10000">
                <a:latin typeface="Bookman" pitchFamily="18" charset="0"/>
              </a:endParaRPr>
            </a:p>
          </p:txBody>
        </p:sp>
        <p:sp>
          <p:nvSpPr>
            <p:cNvPr id="1041" name="Rectangle 30"/>
            <p:cNvSpPr>
              <a:spLocks noChangeArrowheads="1"/>
            </p:cNvSpPr>
            <p:nvPr/>
          </p:nvSpPr>
          <p:spPr bwMode="auto">
            <a:xfrm>
              <a:off x="3648" y="1728"/>
              <a:ext cx="288" cy="288"/>
            </a:xfrm>
            <a:prstGeom prst="rect">
              <a:avLst/>
            </a:prstGeom>
            <a:noFill/>
            <a:ln w="9525" algn="ctr">
              <a:noFill/>
              <a:miter lim="800000"/>
              <a:headEnd/>
              <a:tailEnd/>
            </a:ln>
          </p:spPr>
          <p:txBody>
            <a:bodyPr wrap="none" anchor="ctr"/>
            <a:lstStyle/>
            <a:p>
              <a:pPr algn="ctr"/>
              <a:r>
                <a:rPr lang="en-US" altLang="zh-CN" b="1">
                  <a:latin typeface="Bookman" pitchFamily="18" charset="0"/>
                </a:rPr>
                <a:t>D</a:t>
              </a:r>
              <a:r>
                <a:rPr lang="en-US" altLang="zh-CN" b="1" baseline="-10000">
                  <a:latin typeface="Bookman" pitchFamily="18" charset="0"/>
                </a:rPr>
                <a:t>M</a:t>
              </a:r>
            </a:p>
          </p:txBody>
        </p:sp>
        <p:sp>
          <p:nvSpPr>
            <p:cNvPr id="1042" name="Rectangle 31"/>
            <p:cNvSpPr>
              <a:spLocks noChangeArrowheads="1"/>
            </p:cNvSpPr>
            <p:nvPr/>
          </p:nvSpPr>
          <p:spPr bwMode="auto">
            <a:xfrm>
              <a:off x="5330" y="900"/>
              <a:ext cx="288" cy="288"/>
            </a:xfrm>
            <a:prstGeom prst="rect">
              <a:avLst/>
            </a:prstGeom>
            <a:noFill/>
            <a:ln w="9525" algn="ctr">
              <a:noFill/>
              <a:miter lim="800000"/>
              <a:headEnd/>
              <a:tailEnd/>
            </a:ln>
          </p:spPr>
          <p:txBody>
            <a:bodyPr wrap="none" anchor="ctr"/>
            <a:lstStyle/>
            <a:p>
              <a:pPr algn="ctr"/>
              <a:r>
                <a:rPr lang="en-US" altLang="zh-CN" b="1">
                  <a:solidFill>
                    <a:srgbClr val="CC3300"/>
                  </a:solidFill>
                  <a:latin typeface="Bookman" pitchFamily="18" charset="0"/>
                </a:rPr>
                <a:t>C</a:t>
              </a:r>
            </a:p>
          </p:txBody>
        </p:sp>
        <p:sp>
          <p:nvSpPr>
            <p:cNvPr id="1043" name="Rectangle 32"/>
            <p:cNvSpPr>
              <a:spLocks noChangeArrowheads="1"/>
            </p:cNvSpPr>
            <p:nvPr/>
          </p:nvSpPr>
          <p:spPr bwMode="auto">
            <a:xfrm>
              <a:off x="5357" y="1356"/>
              <a:ext cx="288" cy="288"/>
            </a:xfrm>
            <a:prstGeom prst="rect">
              <a:avLst/>
            </a:prstGeom>
            <a:noFill/>
            <a:ln w="9525" algn="ctr">
              <a:noFill/>
              <a:miter lim="800000"/>
              <a:headEnd/>
              <a:tailEnd/>
            </a:ln>
          </p:spPr>
          <p:txBody>
            <a:bodyPr wrap="none" anchor="ctr"/>
            <a:lstStyle/>
            <a:p>
              <a:pPr algn="ctr"/>
              <a:r>
                <a:rPr lang="en-US" altLang="zh-CN" sz="1600" b="1">
                  <a:latin typeface="Bookman" pitchFamily="18" charset="0"/>
                </a:rPr>
                <a:t>Travel</a:t>
              </a:r>
            </a:p>
          </p:txBody>
        </p:sp>
        <p:sp>
          <p:nvSpPr>
            <p:cNvPr id="1044" name="Rectangle 33"/>
            <p:cNvSpPr>
              <a:spLocks noChangeArrowheads="1"/>
            </p:cNvSpPr>
            <p:nvPr/>
          </p:nvSpPr>
          <p:spPr bwMode="auto">
            <a:xfrm>
              <a:off x="5366" y="1736"/>
              <a:ext cx="288" cy="288"/>
            </a:xfrm>
            <a:prstGeom prst="rect">
              <a:avLst/>
            </a:prstGeom>
            <a:noFill/>
            <a:ln w="9525" algn="ctr">
              <a:noFill/>
              <a:miter lim="800000"/>
              <a:headEnd/>
              <a:tailEnd/>
            </a:ln>
          </p:spPr>
          <p:txBody>
            <a:bodyPr wrap="none" anchor="ctr"/>
            <a:lstStyle/>
            <a:p>
              <a:pPr algn="ctr"/>
              <a:r>
                <a:rPr lang="en-US" altLang="zh-CN" sz="1600" b="1">
                  <a:latin typeface="Bookman" pitchFamily="18" charset="0"/>
                </a:rPr>
                <a:t>Jobs</a:t>
              </a:r>
              <a:endParaRPr lang="en-US" altLang="zh-CN" sz="1600" b="1" baseline="-10000">
                <a:latin typeface="Bookman" pitchFamily="18" charset="0"/>
              </a:endParaRPr>
            </a:p>
          </p:txBody>
        </p:sp>
        <p:sp>
          <p:nvSpPr>
            <p:cNvPr id="1045" name="Rectangle 34"/>
            <p:cNvSpPr>
              <a:spLocks noChangeArrowheads="1"/>
            </p:cNvSpPr>
            <p:nvPr/>
          </p:nvSpPr>
          <p:spPr bwMode="auto">
            <a:xfrm rot="5400000">
              <a:off x="3937" y="1615"/>
              <a:ext cx="528" cy="210"/>
            </a:xfrm>
            <a:prstGeom prst="rect">
              <a:avLst/>
            </a:prstGeom>
            <a:noFill/>
            <a:ln w="9525" algn="ctr">
              <a:noFill/>
              <a:miter lim="800000"/>
              <a:headEnd/>
              <a:tailEnd/>
            </a:ln>
          </p:spPr>
          <p:txBody>
            <a:bodyPr wrap="none" anchor="ctr"/>
            <a:lstStyle/>
            <a:p>
              <a:pPr algn="ctr"/>
              <a:r>
                <a:rPr lang="en-US" altLang="zh-CN" b="1">
                  <a:latin typeface="Times New Roman" pitchFamily="18" charset="0"/>
                </a:rPr>
                <a:t>…</a:t>
              </a:r>
              <a:endParaRPr lang="en-US" altLang="zh-CN" b="1" baseline="-10000">
                <a:latin typeface="Times New Roman" pitchFamily="18" charset="0"/>
              </a:endParaRPr>
            </a:p>
          </p:txBody>
        </p:sp>
        <p:sp>
          <p:nvSpPr>
            <p:cNvPr id="1046" name="Rectangle 35"/>
            <p:cNvSpPr>
              <a:spLocks noChangeArrowheads="1"/>
            </p:cNvSpPr>
            <p:nvPr/>
          </p:nvSpPr>
          <p:spPr bwMode="auto">
            <a:xfrm rot="5400000">
              <a:off x="4911" y="1606"/>
              <a:ext cx="528" cy="210"/>
            </a:xfrm>
            <a:prstGeom prst="rect">
              <a:avLst/>
            </a:prstGeom>
            <a:noFill/>
            <a:ln w="9525" algn="ctr">
              <a:noFill/>
              <a:miter lim="800000"/>
              <a:headEnd/>
              <a:tailEnd/>
            </a:ln>
          </p:spPr>
          <p:txBody>
            <a:bodyPr wrap="none" anchor="ctr"/>
            <a:lstStyle/>
            <a:p>
              <a:pPr algn="ctr"/>
              <a:r>
                <a:rPr lang="en-US" altLang="zh-CN" b="1">
                  <a:latin typeface="Times New Roman" pitchFamily="18" charset="0"/>
                </a:rPr>
                <a:t>…</a:t>
              </a:r>
              <a:endParaRPr lang="en-US" altLang="zh-CN" b="1" baseline="-10000">
                <a:latin typeface="Times New Roman" pitchFamily="18" charset="0"/>
              </a:endParaRPr>
            </a:p>
          </p:txBody>
        </p:sp>
        <p:sp>
          <p:nvSpPr>
            <p:cNvPr id="1047" name="Rectangle 36"/>
            <p:cNvSpPr>
              <a:spLocks noChangeArrowheads="1"/>
            </p:cNvSpPr>
            <p:nvPr/>
          </p:nvSpPr>
          <p:spPr bwMode="auto">
            <a:xfrm rot="5400000">
              <a:off x="5292" y="1606"/>
              <a:ext cx="528" cy="210"/>
            </a:xfrm>
            <a:prstGeom prst="rect">
              <a:avLst/>
            </a:prstGeom>
            <a:noFill/>
            <a:ln w="9525" algn="ctr">
              <a:noFill/>
              <a:miter lim="800000"/>
              <a:headEnd/>
              <a:tailEnd/>
            </a:ln>
          </p:spPr>
          <p:txBody>
            <a:bodyPr wrap="none" anchor="ctr"/>
            <a:lstStyle/>
            <a:p>
              <a:pPr algn="ctr"/>
              <a:r>
                <a:rPr lang="en-US" altLang="zh-CN" b="1">
                  <a:latin typeface="Times New Roman" pitchFamily="18" charset="0"/>
                </a:rPr>
                <a:t>…</a:t>
              </a:r>
              <a:endParaRPr lang="en-US" altLang="zh-CN" b="1" baseline="-10000">
                <a:latin typeface="Times New Roman" pitchFamily="18" charset="0"/>
              </a:endParaRPr>
            </a:p>
          </p:txBody>
        </p:sp>
        <p:sp>
          <p:nvSpPr>
            <p:cNvPr id="1048" name="AutoShape 37"/>
            <p:cNvSpPr>
              <a:spLocks/>
            </p:cNvSpPr>
            <p:nvPr/>
          </p:nvSpPr>
          <p:spPr bwMode="auto">
            <a:xfrm>
              <a:off x="3534" y="1278"/>
              <a:ext cx="135" cy="624"/>
            </a:xfrm>
            <a:prstGeom prst="leftBrace">
              <a:avLst>
                <a:gd name="adj1" fmla="val 38519"/>
                <a:gd name="adj2" fmla="val 50000"/>
              </a:avLst>
            </a:prstGeom>
            <a:noFill/>
            <a:ln w="22225">
              <a:solidFill>
                <a:srgbClr val="CC3300"/>
              </a:solidFill>
              <a:round/>
              <a:headEnd/>
              <a:tailEnd/>
            </a:ln>
          </p:spPr>
          <p:txBody>
            <a:bodyPr wrap="none" anchor="ctr"/>
            <a:lstStyle/>
            <a:p>
              <a:endParaRPr lang="en-US">
                <a:latin typeface="Century Schoolbook" pitchFamily="18" charset="0"/>
              </a:endParaRPr>
            </a:p>
          </p:txBody>
        </p:sp>
        <p:sp>
          <p:nvSpPr>
            <p:cNvPr id="1049" name="AutoShape 38"/>
            <p:cNvSpPr>
              <a:spLocks/>
            </p:cNvSpPr>
            <p:nvPr/>
          </p:nvSpPr>
          <p:spPr bwMode="auto">
            <a:xfrm rot="5400000">
              <a:off x="4560" y="288"/>
              <a:ext cx="144" cy="1104"/>
            </a:xfrm>
            <a:prstGeom prst="leftBrace">
              <a:avLst>
                <a:gd name="adj1" fmla="val 63889"/>
                <a:gd name="adj2" fmla="val 50000"/>
              </a:avLst>
            </a:prstGeom>
            <a:noFill/>
            <a:ln w="22225">
              <a:solidFill>
                <a:srgbClr val="CC3300"/>
              </a:solidFill>
              <a:round/>
              <a:headEnd/>
              <a:tailEnd/>
            </a:ln>
          </p:spPr>
          <p:txBody>
            <a:bodyPr wrap="none" anchor="ctr"/>
            <a:lstStyle/>
            <a:p>
              <a:endParaRPr lang="en-US">
                <a:latin typeface="Century Schoolbook" pitchFamily="18" charset="0"/>
              </a:endParaRPr>
            </a:p>
          </p:txBody>
        </p:sp>
        <p:sp>
          <p:nvSpPr>
            <p:cNvPr id="1050" name="Text Box 39"/>
            <p:cNvSpPr txBox="1">
              <a:spLocks noChangeArrowheads="1"/>
            </p:cNvSpPr>
            <p:nvPr/>
          </p:nvSpPr>
          <p:spPr bwMode="auto">
            <a:xfrm>
              <a:off x="4368" y="576"/>
              <a:ext cx="960" cy="231"/>
            </a:xfrm>
            <a:prstGeom prst="rect">
              <a:avLst/>
            </a:prstGeom>
            <a:noFill/>
            <a:ln w="9525">
              <a:noFill/>
              <a:miter lim="800000"/>
              <a:headEnd/>
              <a:tailEnd/>
            </a:ln>
          </p:spPr>
          <p:txBody>
            <a:bodyPr>
              <a:spAutoFit/>
            </a:bodyPr>
            <a:lstStyle/>
            <a:p>
              <a:pPr>
                <a:spcBef>
                  <a:spcPct val="50000"/>
                </a:spcBef>
              </a:pPr>
              <a:r>
                <a:rPr lang="en-US" altLang="zh-CN" b="1">
                  <a:solidFill>
                    <a:srgbClr val="CC3300"/>
                  </a:solidFill>
                  <a:latin typeface="Century Schoolbook" pitchFamily="18" charset="0"/>
                </a:rPr>
                <a:t>Terms</a:t>
              </a:r>
            </a:p>
          </p:txBody>
        </p:sp>
        <p:sp>
          <p:nvSpPr>
            <p:cNvPr id="1051" name="Text Box 40"/>
            <p:cNvSpPr txBox="1">
              <a:spLocks noChangeArrowheads="1"/>
            </p:cNvSpPr>
            <p:nvPr/>
          </p:nvSpPr>
          <p:spPr bwMode="auto">
            <a:xfrm>
              <a:off x="2736" y="1545"/>
              <a:ext cx="960" cy="231"/>
            </a:xfrm>
            <a:prstGeom prst="rect">
              <a:avLst/>
            </a:prstGeom>
            <a:noFill/>
            <a:ln w="9525">
              <a:noFill/>
              <a:miter lim="800000"/>
              <a:headEnd/>
              <a:tailEnd/>
            </a:ln>
          </p:spPr>
          <p:txBody>
            <a:bodyPr>
              <a:spAutoFit/>
            </a:bodyPr>
            <a:lstStyle/>
            <a:p>
              <a:pPr>
                <a:spcBef>
                  <a:spcPct val="50000"/>
                </a:spcBef>
              </a:pPr>
              <a:r>
                <a:rPr lang="en-US" altLang="zh-CN" b="1">
                  <a:solidFill>
                    <a:srgbClr val="CC3300"/>
                  </a:solidFill>
                  <a:latin typeface="Century Schoolbook" pitchFamily="18" charset="0"/>
                </a:rPr>
                <a:t>Documents</a:t>
              </a:r>
            </a:p>
          </p:txBody>
        </p:sp>
        <p:sp>
          <p:nvSpPr>
            <p:cNvPr id="1052" name="Rectangle 41"/>
            <p:cNvSpPr>
              <a:spLocks noChangeArrowheads="1"/>
            </p:cNvSpPr>
            <p:nvPr/>
          </p:nvSpPr>
          <p:spPr bwMode="auto">
            <a:xfrm>
              <a:off x="3661" y="1379"/>
              <a:ext cx="1920" cy="288"/>
            </a:xfrm>
            <a:prstGeom prst="rect">
              <a:avLst/>
            </a:prstGeom>
            <a:noFill/>
            <a:ln w="9525" algn="ctr">
              <a:noFill/>
              <a:miter lim="800000"/>
              <a:headEnd/>
              <a:tailEnd/>
            </a:ln>
          </p:spPr>
          <p:txBody>
            <a:bodyPr wrap="none" anchor="ctr"/>
            <a:lstStyle/>
            <a:p>
              <a:pPr algn="ctr"/>
              <a:r>
                <a:rPr lang="zh-CN" altLang="en-US" b="1">
                  <a:latin typeface="Bookman" pitchFamily="18" charset="0"/>
                </a:rPr>
                <a:t>  </a:t>
              </a:r>
              <a:r>
                <a:rPr lang="en-US" altLang="zh-CN" b="1">
                  <a:latin typeface="Bookman" pitchFamily="18" charset="0"/>
                </a:rPr>
                <a:t>3   10</a:t>
              </a:r>
              <a:r>
                <a:rPr lang="en-US" altLang="zh-CN" b="1" baseline="-10000">
                  <a:latin typeface="Bookman" pitchFamily="18" charset="0"/>
                </a:rPr>
                <a:t>   </a:t>
              </a:r>
              <a:r>
                <a:rPr lang="en-US" altLang="zh-CN" b="1">
                  <a:latin typeface="Bookman" pitchFamily="18" charset="0"/>
                </a:rPr>
                <a:t>….……  28</a:t>
              </a:r>
              <a:endParaRPr lang="en-US" altLang="zh-CN" b="1" baseline="-10000">
                <a:latin typeface="Bookman" pitchFamily="18" charset="0"/>
              </a:endParaRPr>
            </a:p>
          </p:txBody>
        </p:sp>
        <p:sp>
          <p:nvSpPr>
            <p:cNvPr id="1053" name="Rectangle 42"/>
            <p:cNvSpPr>
              <a:spLocks noChangeArrowheads="1"/>
            </p:cNvSpPr>
            <p:nvPr/>
          </p:nvSpPr>
          <p:spPr bwMode="auto">
            <a:xfrm>
              <a:off x="3668" y="1728"/>
              <a:ext cx="1920" cy="288"/>
            </a:xfrm>
            <a:prstGeom prst="rect">
              <a:avLst/>
            </a:prstGeom>
            <a:noFill/>
            <a:ln w="9525" algn="ctr">
              <a:noFill/>
              <a:miter lim="800000"/>
              <a:headEnd/>
              <a:tailEnd/>
            </a:ln>
          </p:spPr>
          <p:txBody>
            <a:bodyPr wrap="none" anchor="ctr"/>
            <a:lstStyle/>
            <a:p>
              <a:pPr algn="ctr"/>
              <a:r>
                <a:rPr lang="zh-CN" altLang="en-US" b="1">
                  <a:latin typeface="Bookman" pitchFamily="18" charset="0"/>
                </a:rPr>
                <a:t>  </a:t>
              </a:r>
              <a:r>
                <a:rPr lang="en-US" altLang="zh-CN" b="1">
                  <a:latin typeface="Bookman" pitchFamily="18" charset="0"/>
                </a:rPr>
                <a:t>0   11</a:t>
              </a:r>
              <a:r>
                <a:rPr lang="en-US" altLang="zh-CN" b="1" baseline="-10000">
                  <a:latin typeface="Bookman" pitchFamily="18" charset="0"/>
                </a:rPr>
                <a:t>   </a:t>
              </a:r>
              <a:r>
                <a:rPr lang="en-US" altLang="zh-CN" b="1">
                  <a:latin typeface="Bookman" pitchFamily="18" charset="0"/>
                </a:rPr>
                <a:t>….……  16</a:t>
              </a:r>
              <a:endParaRPr lang="en-US" altLang="zh-CN" b="1" baseline="-10000">
                <a:latin typeface="Bookman" pitchFamily="18" charset="0"/>
              </a:endParaRPr>
            </a:p>
          </p:txBody>
        </p:sp>
        <p:sp>
          <p:nvSpPr>
            <p:cNvPr id="1054" name="Rectangle 43"/>
            <p:cNvSpPr>
              <a:spLocks noChangeArrowheads="1"/>
            </p:cNvSpPr>
            <p:nvPr/>
          </p:nvSpPr>
          <p:spPr bwMode="auto">
            <a:xfrm rot="5400000">
              <a:off x="3560" y="1606"/>
              <a:ext cx="528" cy="210"/>
            </a:xfrm>
            <a:prstGeom prst="rect">
              <a:avLst/>
            </a:prstGeom>
            <a:noFill/>
            <a:ln w="9525" algn="ctr">
              <a:noFill/>
              <a:miter lim="800000"/>
              <a:headEnd/>
              <a:tailEnd/>
            </a:ln>
          </p:spPr>
          <p:txBody>
            <a:bodyPr wrap="none" anchor="ctr"/>
            <a:lstStyle/>
            <a:p>
              <a:pPr algn="ctr"/>
              <a:r>
                <a:rPr lang="en-US" altLang="zh-CN" b="1">
                  <a:latin typeface="Times New Roman" pitchFamily="18" charset="0"/>
                </a:rPr>
                <a:t>…</a:t>
              </a:r>
              <a:endParaRPr lang="en-US" altLang="zh-CN" b="1" baseline="-100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Genetic</a:t>
            </a:r>
            <a:r>
              <a:rPr lang="fr-FR" dirty="0"/>
              <a:t> </a:t>
            </a:r>
            <a:r>
              <a:rPr lang="fr-FR" dirty="0" err="1"/>
              <a:t>Algorithm</a:t>
            </a:r>
            <a:endParaRPr lang="en-US" dirty="0"/>
          </a:p>
        </p:txBody>
      </p:sp>
      <p:sp>
        <p:nvSpPr>
          <p:cNvPr id="57347" name="Content Placeholder 2"/>
          <p:cNvSpPr>
            <a:spLocks noGrp="1"/>
          </p:cNvSpPr>
          <p:nvPr>
            <p:ph idx="1"/>
          </p:nvPr>
        </p:nvSpPr>
        <p:spPr>
          <a:xfrm>
            <a:off x="1981200" y="1600201"/>
            <a:ext cx="7467600" cy="4873625"/>
          </a:xfrm>
        </p:spPr>
        <p:txBody>
          <a:bodyPr/>
          <a:lstStyle/>
          <a:p>
            <a:r>
              <a:rPr lang="en-US">
                <a:solidFill>
                  <a:srgbClr val="C00000"/>
                </a:solidFill>
              </a:rPr>
              <a:t>Coding or Representation</a:t>
            </a:r>
          </a:p>
          <a:p>
            <a:pPr lvl="1"/>
            <a:r>
              <a:rPr lang="en-US"/>
              <a:t>Possible solutions to problem</a:t>
            </a:r>
          </a:p>
          <a:p>
            <a:r>
              <a:rPr lang="en-US">
                <a:solidFill>
                  <a:srgbClr val="C00000"/>
                </a:solidFill>
              </a:rPr>
              <a:t>Fitness function</a:t>
            </a:r>
          </a:p>
          <a:p>
            <a:pPr lvl="1"/>
            <a:r>
              <a:rPr lang="en-US"/>
              <a:t>Parent selection</a:t>
            </a:r>
          </a:p>
          <a:p>
            <a:r>
              <a:rPr lang="en-US">
                <a:solidFill>
                  <a:srgbClr val="C00000"/>
                </a:solidFill>
              </a:rPr>
              <a:t>Reproduction</a:t>
            </a:r>
          </a:p>
          <a:p>
            <a:pPr lvl="1"/>
            <a:r>
              <a:rPr lang="en-US"/>
              <a:t>Crossover</a:t>
            </a:r>
          </a:p>
          <a:p>
            <a:pPr lvl="1"/>
            <a:r>
              <a:rPr lang="en-US"/>
              <a:t>Mutation</a:t>
            </a:r>
          </a:p>
          <a:p>
            <a:r>
              <a:rPr lang="en-US">
                <a:solidFill>
                  <a:srgbClr val="C00000"/>
                </a:solidFill>
              </a:rPr>
              <a:t>Convergence</a:t>
            </a:r>
          </a:p>
          <a:p>
            <a:pPr lvl="1"/>
            <a:r>
              <a:rPr lang="en-US"/>
              <a:t>When to stop</a:t>
            </a:r>
          </a:p>
          <a:p>
            <a:endParaRPr lang="en-US"/>
          </a:p>
        </p:txBody>
      </p:sp>
      <p:sp>
        <p:nvSpPr>
          <p:cNvPr id="5734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010FD8C0-8FB3-4D80-A6C9-0A045EA7D43F}" type="slidenum">
              <a:rPr lang="en-US"/>
              <a:pPr fontAlgn="base">
                <a:spcBef>
                  <a:spcPct val="0"/>
                </a:spcBef>
                <a:spcAft>
                  <a:spcPct val="0"/>
                </a:spcAft>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Coding</a:t>
            </a:r>
            <a:r>
              <a:rPr lang="fr-FR" dirty="0"/>
              <a:t> – </a:t>
            </a:r>
            <a:r>
              <a:rPr lang="fr-FR" dirty="0" err="1"/>
              <a:t>Example</a:t>
            </a:r>
            <a:r>
              <a:rPr lang="fr-FR" dirty="0"/>
              <a:t>: </a:t>
            </a:r>
            <a:r>
              <a:rPr lang="fr-FR" dirty="0" err="1"/>
              <a:t>Feature</a:t>
            </a:r>
            <a:r>
              <a:rPr lang="fr-FR" dirty="0"/>
              <a:t> </a:t>
            </a:r>
            <a:r>
              <a:rPr lang="fr-FR" dirty="0" err="1"/>
              <a:t>selection</a:t>
            </a:r>
            <a:endParaRPr lang="en-US" dirty="0"/>
          </a:p>
        </p:txBody>
      </p:sp>
      <p:sp>
        <p:nvSpPr>
          <p:cNvPr id="59395" name="Content Placeholder 2"/>
          <p:cNvSpPr>
            <a:spLocks noGrp="1"/>
          </p:cNvSpPr>
          <p:nvPr>
            <p:ph idx="1"/>
          </p:nvPr>
        </p:nvSpPr>
        <p:spPr>
          <a:xfrm>
            <a:off x="1981200" y="1600201"/>
            <a:ext cx="7467600" cy="4873625"/>
          </a:xfrm>
        </p:spPr>
        <p:txBody>
          <a:bodyPr/>
          <a:lstStyle/>
          <a:p>
            <a:r>
              <a:rPr lang="fr-FR"/>
              <a:t>Assume we have 15 features f1 to f15</a:t>
            </a:r>
          </a:p>
          <a:p>
            <a:r>
              <a:rPr lang="fr-FR"/>
              <a:t>Generate binary strings of 15 bits as initial population</a:t>
            </a:r>
          </a:p>
          <a:p>
            <a:endParaRPr lang="en-US"/>
          </a:p>
        </p:txBody>
      </p:sp>
      <p:sp>
        <p:nvSpPr>
          <p:cNvPr id="5939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8DEA16E0-0846-4176-A537-A73EFC883F73}" type="slidenum">
              <a:rPr lang="en-US"/>
              <a:pPr fontAlgn="base">
                <a:spcBef>
                  <a:spcPct val="0"/>
                </a:spcBef>
                <a:spcAft>
                  <a:spcPct val="0"/>
                </a:spcAft>
              </a:pPr>
              <a:t>51</a:t>
            </a:fld>
            <a:endParaRPr lang="en-US"/>
          </a:p>
        </p:txBody>
      </p:sp>
      <p:sp>
        <p:nvSpPr>
          <p:cNvPr id="7" name="TextBox 6"/>
          <p:cNvSpPr txBox="1"/>
          <p:nvPr/>
        </p:nvSpPr>
        <p:spPr>
          <a:xfrm>
            <a:off x="4079875" y="3124200"/>
            <a:ext cx="2680542" cy="1477328"/>
          </a:xfrm>
          <a:prstGeom prst="rect">
            <a:avLst/>
          </a:prstGeom>
          <a:solidFill>
            <a:schemeClr val="bg2">
              <a:lumMod val="90000"/>
            </a:schemeClr>
          </a:solidFill>
        </p:spPr>
        <p:txBody>
          <a:bodyPr wrap="none">
            <a:spAutoFit/>
          </a:bodyPr>
          <a:lstStyle/>
          <a:p>
            <a:pPr>
              <a:defRPr/>
            </a:pPr>
            <a:r>
              <a:rPr lang="fr-FR" dirty="0"/>
              <a:t>1 0 1 1 1 0 0 0 1 1 1 0 0 0 1</a:t>
            </a:r>
          </a:p>
          <a:p>
            <a:pPr>
              <a:defRPr/>
            </a:pPr>
            <a:r>
              <a:rPr lang="fr-FR" dirty="0"/>
              <a:t>0 1 1 1 0 1 1 1 1 1 0 0 0 0 0</a:t>
            </a:r>
          </a:p>
          <a:p>
            <a:pPr>
              <a:defRPr/>
            </a:pPr>
            <a:r>
              <a:rPr lang="fr-FR" dirty="0"/>
              <a:t>………………………………</a:t>
            </a:r>
          </a:p>
          <a:p>
            <a:pPr>
              <a:defRPr/>
            </a:pPr>
            <a:r>
              <a:rPr lang="fr-FR" dirty="0"/>
              <a:t>………………………………</a:t>
            </a:r>
          </a:p>
          <a:p>
            <a:pPr>
              <a:defRPr/>
            </a:pPr>
            <a:r>
              <a:rPr lang="fr-FR" dirty="0"/>
              <a:t>1 1 1 1 0 0 0 1 1 1 0 1 1 0 1</a:t>
            </a:r>
          </a:p>
        </p:txBody>
      </p:sp>
      <p:sp>
        <p:nvSpPr>
          <p:cNvPr id="8" name="TextBox 7"/>
          <p:cNvSpPr txBox="1"/>
          <p:nvPr/>
        </p:nvSpPr>
        <p:spPr>
          <a:xfrm>
            <a:off x="7162801" y="2667000"/>
            <a:ext cx="2405915" cy="369332"/>
          </a:xfrm>
          <a:prstGeom prst="rect">
            <a:avLst/>
          </a:prstGeom>
          <a:solidFill>
            <a:schemeClr val="tx2">
              <a:lumMod val="40000"/>
              <a:lumOff val="60000"/>
            </a:schemeClr>
          </a:solidFill>
        </p:spPr>
        <p:txBody>
          <a:bodyPr wrap="none">
            <a:spAutoFit/>
          </a:bodyPr>
          <a:lstStyle/>
          <a:p>
            <a:pPr>
              <a:defRPr/>
            </a:pPr>
            <a:r>
              <a:rPr lang="fr-FR" dirty="0"/>
              <a:t>This </a:t>
            </a:r>
            <a:r>
              <a:rPr lang="fr-FR" dirty="0" err="1"/>
              <a:t>is</a:t>
            </a:r>
            <a:r>
              <a:rPr lang="fr-FR" dirty="0"/>
              <a:t> initial population</a:t>
            </a:r>
            <a:endParaRPr lang="en-US" dirty="0"/>
          </a:p>
        </p:txBody>
      </p:sp>
      <p:sp>
        <p:nvSpPr>
          <p:cNvPr id="9" name="TextBox 8"/>
          <p:cNvSpPr txBox="1"/>
          <p:nvPr/>
        </p:nvSpPr>
        <p:spPr>
          <a:xfrm>
            <a:off x="7162800" y="3124201"/>
            <a:ext cx="2819400" cy="646113"/>
          </a:xfrm>
          <a:prstGeom prst="rect">
            <a:avLst/>
          </a:prstGeom>
          <a:solidFill>
            <a:schemeClr val="tx2">
              <a:lumMod val="40000"/>
              <a:lumOff val="60000"/>
            </a:schemeClr>
          </a:solidFill>
        </p:spPr>
        <p:txBody>
          <a:bodyPr>
            <a:spAutoFit/>
          </a:bodyPr>
          <a:lstStyle/>
          <a:p>
            <a:pPr>
              <a:defRPr/>
            </a:pPr>
            <a:r>
              <a:rPr lang="fr-FR" dirty="0"/>
              <a:t>Population Size= User </a:t>
            </a:r>
            <a:r>
              <a:rPr lang="fr-FR" dirty="0" err="1"/>
              <a:t>defined</a:t>
            </a:r>
            <a:r>
              <a:rPr lang="fr-FR" dirty="0"/>
              <a:t> </a:t>
            </a:r>
            <a:r>
              <a:rPr lang="fr-FR" dirty="0" err="1"/>
              <a:t>parameter</a:t>
            </a:r>
            <a:endParaRPr lang="en-US" dirty="0"/>
          </a:p>
        </p:txBody>
      </p:sp>
      <p:sp>
        <p:nvSpPr>
          <p:cNvPr id="59402" name="TextBox 9"/>
          <p:cNvSpPr txBox="1">
            <a:spLocks noChangeArrowheads="1"/>
          </p:cNvSpPr>
          <p:nvPr/>
        </p:nvSpPr>
        <p:spPr bwMode="auto">
          <a:xfrm>
            <a:off x="2819400" y="5646738"/>
            <a:ext cx="6172200" cy="830262"/>
          </a:xfrm>
          <a:prstGeom prst="rect">
            <a:avLst/>
          </a:prstGeom>
          <a:solidFill>
            <a:srgbClr val="FFC000"/>
          </a:solidFill>
          <a:ln w="9525">
            <a:noFill/>
            <a:miter lim="800000"/>
            <a:headEnd/>
            <a:tailEnd/>
          </a:ln>
        </p:spPr>
        <p:txBody>
          <a:bodyPr>
            <a:spAutoFit/>
          </a:bodyPr>
          <a:lstStyle/>
          <a:p>
            <a:r>
              <a:rPr lang="fr-FR" sz="2400">
                <a:latin typeface="Century Schoolbook" pitchFamily="18" charset="0"/>
              </a:rPr>
              <a:t>1 means the feature is used – 0 means the feature is not used</a:t>
            </a:r>
            <a:endParaRPr lang="en-US" sz="2400">
              <a:latin typeface="Century Schoolbook" pitchFamily="18" charset="0"/>
            </a:endParaRPr>
          </a:p>
        </p:txBody>
      </p:sp>
      <p:cxnSp>
        <p:nvCxnSpPr>
          <p:cNvPr id="12" name="Straight Arrow Connector 11"/>
          <p:cNvCxnSpPr>
            <a:stCxn id="13" idx="0"/>
          </p:cNvCxnSpPr>
          <p:nvPr/>
        </p:nvCxnSpPr>
        <p:spPr>
          <a:xfrm rot="5400000" flipH="1" flipV="1">
            <a:off x="3601244" y="4210844"/>
            <a:ext cx="303212"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676400" y="4724400"/>
            <a:ext cx="3429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One </a:t>
            </a:r>
            <a:r>
              <a:rPr lang="fr-FR" dirty="0" err="1"/>
              <a:t>row</a:t>
            </a:r>
            <a:r>
              <a:rPr lang="fr-FR" dirty="0"/>
              <a:t> = one chromosome =one </a:t>
            </a:r>
            <a:r>
              <a:rPr lang="fr-FR" dirty="0" err="1"/>
              <a:t>individual</a:t>
            </a:r>
            <a:r>
              <a:rPr lang="fr-FR" dirty="0"/>
              <a:t> of population</a:t>
            </a:r>
            <a:endParaRPr lang="en-US" dirty="0"/>
          </a:p>
        </p:txBody>
      </p:sp>
      <p:sp>
        <p:nvSpPr>
          <p:cNvPr id="15" name="Rounded Rectangle 14"/>
          <p:cNvSpPr/>
          <p:nvPr/>
        </p:nvSpPr>
        <p:spPr>
          <a:xfrm>
            <a:off x="4114800" y="4191000"/>
            <a:ext cx="2971800" cy="457200"/>
          </a:xfrm>
          <a:prstGeom prst="round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4127500" y="3124200"/>
            <a:ext cx="228600" cy="381000"/>
          </a:xfrm>
          <a:prstGeom prst="ellipse">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Arrow Connector 16"/>
          <p:cNvCxnSpPr/>
          <p:nvPr/>
        </p:nvCxnSpPr>
        <p:spPr>
          <a:xfrm rot="5400000" flipH="1" flipV="1">
            <a:off x="3486944" y="3142457"/>
            <a:ext cx="303213"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133600" y="36576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One </a:t>
            </a:r>
            <a:r>
              <a:rPr lang="fr-FR" dirty="0" err="1"/>
              <a:t>gene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Example</a:t>
            </a:r>
          </a:p>
        </p:txBody>
      </p:sp>
      <p:sp>
        <p:nvSpPr>
          <p:cNvPr id="3" name="Content Placeholder 2"/>
          <p:cNvSpPr>
            <a:spLocks noGrp="1"/>
          </p:cNvSpPr>
          <p:nvPr>
            <p:ph idx="1"/>
          </p:nvPr>
        </p:nvSpPr>
        <p:spPr/>
        <p:txBody>
          <a:bodyPr>
            <a:normAutofit fontScale="92500" lnSpcReduction="20000"/>
          </a:bodyPr>
          <a:lstStyle/>
          <a:p>
            <a:pPr>
              <a:buFont typeface="Monotype Sorts" pitchFamily="2" charset="2"/>
              <a:buNone/>
            </a:pPr>
            <a:r>
              <a:rPr lang="en-US" dirty="0"/>
              <a:t>The Traveling Salesman Problem:</a:t>
            </a:r>
          </a:p>
          <a:p>
            <a:pPr>
              <a:buFont typeface="Monotype Sorts" pitchFamily="2" charset="2"/>
              <a:buNone/>
            </a:pPr>
            <a:endParaRPr lang="en-US" sz="2000" dirty="0"/>
          </a:p>
          <a:p>
            <a:pPr>
              <a:buFont typeface="Monotype Sorts" pitchFamily="2" charset="2"/>
              <a:buNone/>
            </a:pPr>
            <a:r>
              <a:rPr lang="en-US" dirty="0"/>
              <a:t>Find a tour of a given set of cities so that </a:t>
            </a:r>
          </a:p>
          <a:p>
            <a:pPr lvl="1"/>
            <a:r>
              <a:rPr lang="en-US" dirty="0"/>
              <a:t>Each city is visited only once</a:t>
            </a:r>
          </a:p>
          <a:p>
            <a:pPr lvl="1"/>
            <a:r>
              <a:rPr lang="en-US" dirty="0"/>
              <a:t>The total distance traveled is minimized</a:t>
            </a:r>
          </a:p>
          <a:p>
            <a:r>
              <a:rPr lang="en-US" dirty="0"/>
              <a:t>Representation is an ordered list of city numbers </a:t>
            </a:r>
          </a:p>
          <a:p>
            <a:pPr>
              <a:buNone/>
            </a:pPr>
            <a:r>
              <a:rPr lang="en-US" dirty="0"/>
              <a:t>1) London     3) Dunedin        5) Beijing     7) Tokyo</a:t>
            </a:r>
          </a:p>
          <a:p>
            <a:pPr>
              <a:buFont typeface="Monotype Sorts" pitchFamily="2" charset="2"/>
              <a:buNone/>
            </a:pPr>
            <a:r>
              <a:rPr lang="en-US" dirty="0"/>
              <a:t>2) Venice      4) Singapore     6) Phoenix   8) Victoria</a:t>
            </a:r>
          </a:p>
          <a:p>
            <a:pPr>
              <a:buFont typeface="Monotype Sorts" pitchFamily="2" charset="2"/>
              <a:buNone/>
            </a:pPr>
            <a:endParaRPr lang="en-US" dirty="0"/>
          </a:p>
          <a:p>
            <a:pPr>
              <a:buFont typeface="Monotype Sorts" pitchFamily="2" charset="2"/>
              <a:buNone/>
            </a:pPr>
            <a:r>
              <a:rPr lang="en-US" dirty="0"/>
              <a:t>CityList1     (3   5   7   2   1   6   4   8)</a:t>
            </a:r>
          </a:p>
          <a:p>
            <a:pPr>
              <a:buFont typeface="Monotype Sorts" pitchFamily="2" charset="2"/>
              <a:buNone/>
            </a:pPr>
            <a:r>
              <a:rPr lang="en-US" dirty="0"/>
              <a:t>CityList2     (2   5   7   6   8   1   3   4)</a:t>
            </a:r>
          </a:p>
          <a:p>
            <a:pPr lvl="1"/>
            <a:endParaRPr lang="en-US" dirty="0"/>
          </a:p>
          <a:p>
            <a:pPr>
              <a:buFont typeface="Monotype Sorts" pitchFamily="2" charset="2"/>
              <a:buNone/>
            </a:pPr>
            <a:endParaRPr lang="en-US" sz="1400" dirty="0"/>
          </a:p>
          <a:p>
            <a:pPr>
              <a:buFont typeface="Monotype Sorts" pitchFamily="2" charset="2"/>
              <a:buNone/>
            </a:pPr>
            <a:endParaRPr lang="en-US" sz="1400" dirty="0"/>
          </a:p>
          <a:p>
            <a:endParaRPr lang="en-US" dirty="0"/>
          </a:p>
        </p:txBody>
      </p:sp>
      <p:sp>
        <p:nvSpPr>
          <p:cNvPr id="4" name="Slide Number Placeholder 3"/>
          <p:cNvSpPr>
            <a:spLocks noGrp="1"/>
          </p:cNvSpPr>
          <p:nvPr>
            <p:ph type="sldNum" sz="quarter" idx="12"/>
          </p:nvPr>
        </p:nvSpPr>
        <p:spPr/>
        <p:txBody>
          <a:bodyPr/>
          <a:lstStyle/>
          <a:p>
            <a:pPr>
              <a:defRPr/>
            </a:pPr>
            <a:fld id="{14790EC0-AF1F-4E61-980F-8991699180CF}"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Fitness </a:t>
            </a:r>
            <a:r>
              <a:rPr lang="fr-FR" dirty="0" err="1"/>
              <a:t>Function</a:t>
            </a:r>
            <a:r>
              <a:rPr lang="fr-FR" dirty="0"/>
              <a:t>/Parent </a:t>
            </a:r>
            <a:r>
              <a:rPr lang="fr-FR" dirty="0" err="1"/>
              <a:t>Selection</a:t>
            </a:r>
            <a:r>
              <a:rPr lang="fr-FR" dirty="0"/>
              <a:t> </a:t>
            </a:r>
            <a:endParaRPr lang="en-US" dirty="0"/>
          </a:p>
        </p:txBody>
      </p:sp>
      <p:sp>
        <p:nvSpPr>
          <p:cNvPr id="3" name="Content Placeholder 2"/>
          <p:cNvSpPr>
            <a:spLocks noGrp="1"/>
          </p:cNvSpPr>
          <p:nvPr>
            <p:ph idx="1"/>
          </p:nvPr>
        </p:nvSpPr>
        <p:spPr>
          <a:xfrm>
            <a:off x="1981200" y="1600201"/>
            <a:ext cx="7924800" cy="4873625"/>
          </a:xfrm>
        </p:spPr>
        <p:txBody>
          <a:bodyPr>
            <a:normAutofit/>
          </a:bodyPr>
          <a:lstStyle/>
          <a:p>
            <a:pPr marL="274320" indent="-274320">
              <a:buFont typeface="Wingdings"/>
              <a:buChar char=""/>
              <a:defRPr/>
            </a:pPr>
            <a:r>
              <a:rPr lang="fr-FR" dirty="0"/>
              <a:t>Fitness </a:t>
            </a:r>
            <a:r>
              <a:rPr lang="fr-FR" dirty="0" err="1"/>
              <a:t>function</a:t>
            </a:r>
            <a:r>
              <a:rPr lang="fr-FR" dirty="0"/>
              <a:t> </a:t>
            </a:r>
            <a:r>
              <a:rPr lang="fr-FR" dirty="0" err="1"/>
              <a:t>evaluates</a:t>
            </a:r>
            <a:r>
              <a:rPr lang="fr-FR" dirty="0"/>
              <a:t> </a:t>
            </a:r>
            <a:r>
              <a:rPr lang="fr-FR" i="1" dirty="0">
                <a:solidFill>
                  <a:srgbClr val="C00000"/>
                </a:solidFill>
              </a:rPr>
              <a:t>how good</a:t>
            </a:r>
            <a:r>
              <a:rPr lang="fr-FR" dirty="0"/>
              <a:t> an </a:t>
            </a:r>
            <a:r>
              <a:rPr lang="fr-FR" dirty="0" err="1"/>
              <a:t>individual</a:t>
            </a:r>
            <a:r>
              <a:rPr lang="fr-FR" dirty="0"/>
              <a:t> </a:t>
            </a:r>
            <a:r>
              <a:rPr lang="fr-FR" dirty="0" err="1"/>
              <a:t>is</a:t>
            </a:r>
            <a:r>
              <a:rPr lang="fr-FR" dirty="0"/>
              <a:t> in </a:t>
            </a:r>
            <a:r>
              <a:rPr lang="fr-FR" dirty="0" err="1"/>
              <a:t>solving</a:t>
            </a:r>
            <a:r>
              <a:rPr lang="fr-FR" dirty="0"/>
              <a:t> the </a:t>
            </a:r>
            <a:r>
              <a:rPr lang="fr-FR" dirty="0" err="1"/>
              <a:t>problem</a:t>
            </a:r>
            <a:endParaRPr lang="fr-FR" dirty="0"/>
          </a:p>
          <a:p>
            <a:pPr marL="274320" indent="-274320">
              <a:buFont typeface="Wingdings"/>
              <a:buChar char=""/>
              <a:defRPr/>
            </a:pPr>
            <a:endParaRPr lang="en-US" b="1" dirty="0">
              <a:effectLst>
                <a:outerShdw blurRad="50800" dist="38100" algn="tr" rotWithShape="0">
                  <a:prstClr val="black">
                    <a:alpha val="40000"/>
                  </a:prstClr>
                </a:outerShdw>
              </a:effectLst>
            </a:endParaRPr>
          </a:p>
          <a:p>
            <a:pPr marL="274320" indent="-274320">
              <a:buFont typeface="Wingdings"/>
              <a:buChar char=""/>
              <a:defRPr/>
            </a:pPr>
            <a:r>
              <a:rPr lang="en-US" dirty="0"/>
              <a:t>Fitness is computed for each individual</a:t>
            </a:r>
          </a:p>
          <a:p>
            <a:pPr marL="274320" indent="-274320">
              <a:buNone/>
              <a:defRPr/>
            </a:pPr>
            <a:endParaRPr lang="en-US" dirty="0"/>
          </a:p>
          <a:p>
            <a:pPr marL="274320" indent="-274320">
              <a:buFont typeface="Wingdings"/>
              <a:buChar char=""/>
              <a:defRPr/>
            </a:pPr>
            <a:r>
              <a:rPr lang="en-US" dirty="0"/>
              <a:t>Fitness function is application depended</a:t>
            </a:r>
          </a:p>
          <a:p>
            <a:pPr marL="274320" indent="-274320">
              <a:buFont typeface="Wingdings"/>
              <a:buChar char=""/>
              <a:defRPr/>
            </a:pPr>
            <a:endParaRPr lang="fr-FR" dirty="0"/>
          </a:p>
          <a:p>
            <a:pPr marL="274320" indent="-274320">
              <a:buFont typeface="Wingdings"/>
              <a:buChar char=""/>
              <a:defRPr/>
            </a:pPr>
            <a:r>
              <a:rPr lang="fr-FR" dirty="0"/>
              <a:t>For classification – </a:t>
            </a:r>
            <a:r>
              <a:rPr lang="fr-FR" dirty="0" err="1"/>
              <a:t>we</a:t>
            </a:r>
            <a:r>
              <a:rPr lang="fr-FR" dirty="0"/>
              <a:t> </a:t>
            </a:r>
            <a:r>
              <a:rPr lang="fr-FR" dirty="0" err="1"/>
              <a:t>may</a:t>
            </a:r>
            <a:r>
              <a:rPr lang="fr-FR" dirty="0"/>
              <a:t> use the classification rate as the fitness </a:t>
            </a:r>
            <a:r>
              <a:rPr lang="fr-FR" dirty="0" err="1"/>
              <a:t>function</a:t>
            </a:r>
            <a:endParaRPr lang="fr-FR" dirty="0"/>
          </a:p>
          <a:p>
            <a:pPr marL="274320" indent="-274320">
              <a:buFont typeface="Wingdings"/>
              <a:buChar char=""/>
              <a:defRPr/>
            </a:pPr>
            <a:endParaRPr lang="fr-FR" dirty="0"/>
          </a:p>
          <a:p>
            <a:pPr marL="274320" indent="-274320">
              <a:buFont typeface="Wingdings"/>
              <a:buChar char=""/>
              <a:defRPr/>
            </a:pPr>
            <a:r>
              <a:rPr lang="fr-FR" dirty="0" err="1"/>
              <a:t>Find</a:t>
            </a:r>
            <a:r>
              <a:rPr lang="fr-FR" dirty="0"/>
              <a:t> the fitness value of </a:t>
            </a:r>
            <a:r>
              <a:rPr lang="fr-FR" dirty="0" err="1"/>
              <a:t>each</a:t>
            </a:r>
            <a:r>
              <a:rPr lang="fr-FR" dirty="0"/>
              <a:t> </a:t>
            </a:r>
            <a:r>
              <a:rPr lang="fr-FR" dirty="0" err="1"/>
              <a:t>individual</a:t>
            </a:r>
            <a:r>
              <a:rPr lang="fr-FR" dirty="0"/>
              <a:t> in the population</a:t>
            </a:r>
            <a:endParaRPr lang="en-US" dirty="0"/>
          </a:p>
        </p:txBody>
      </p:sp>
      <p:sp>
        <p:nvSpPr>
          <p:cNvPr id="6042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5E8E5705-B416-4555-B34B-1FB300FBAE42}" type="slidenum">
              <a:rPr lang="en-US"/>
              <a:pPr fontAlgn="base">
                <a:spcBef>
                  <a:spcPct val="0"/>
                </a:spcBef>
                <a:spcAft>
                  <a:spcPct val="0"/>
                </a:spcAft>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Fitness </a:t>
            </a:r>
            <a:r>
              <a:rPr lang="fr-FR" dirty="0" err="1"/>
              <a:t>Function</a:t>
            </a:r>
            <a:r>
              <a:rPr lang="fr-FR" dirty="0"/>
              <a:t>/Parent </a:t>
            </a:r>
            <a:r>
              <a:rPr lang="fr-FR" dirty="0" err="1"/>
              <a:t>Selection</a:t>
            </a:r>
            <a:r>
              <a:rPr lang="fr-FR" dirty="0"/>
              <a:t> </a:t>
            </a:r>
            <a:endParaRPr lang="en-US" dirty="0"/>
          </a:p>
        </p:txBody>
      </p:sp>
      <p:sp>
        <p:nvSpPr>
          <p:cNvPr id="61443" name="Content Placeholder 2"/>
          <p:cNvSpPr>
            <a:spLocks noGrp="1"/>
          </p:cNvSpPr>
          <p:nvPr>
            <p:ph idx="1"/>
          </p:nvPr>
        </p:nvSpPr>
        <p:spPr>
          <a:xfrm>
            <a:off x="1981200" y="1600201"/>
            <a:ext cx="7467600" cy="4873625"/>
          </a:xfrm>
        </p:spPr>
        <p:txBody>
          <a:bodyPr/>
          <a:lstStyle/>
          <a:p>
            <a:pPr>
              <a:lnSpc>
                <a:spcPct val="150000"/>
              </a:lnSpc>
            </a:pPr>
            <a:r>
              <a:rPr lang="fr-FR"/>
              <a:t>Parent/Survivor Selection</a:t>
            </a:r>
          </a:p>
          <a:p>
            <a:pPr lvl="1">
              <a:lnSpc>
                <a:spcPct val="150000"/>
              </a:lnSpc>
            </a:pPr>
            <a:r>
              <a:rPr lang="fr-FR"/>
              <a:t>RouletteWheel Selection</a:t>
            </a:r>
          </a:p>
          <a:p>
            <a:pPr lvl="1">
              <a:lnSpc>
                <a:spcPct val="150000"/>
              </a:lnSpc>
            </a:pPr>
            <a:r>
              <a:rPr lang="fr-FR"/>
              <a:t>Tournament Selection</a:t>
            </a:r>
          </a:p>
          <a:p>
            <a:pPr lvl="1">
              <a:lnSpc>
                <a:spcPct val="150000"/>
              </a:lnSpc>
            </a:pPr>
            <a:r>
              <a:rPr lang="fr-FR"/>
              <a:t>Rank Selection</a:t>
            </a:r>
          </a:p>
          <a:p>
            <a:pPr lvl="1">
              <a:lnSpc>
                <a:spcPct val="150000"/>
              </a:lnSpc>
            </a:pPr>
            <a:r>
              <a:rPr lang="fr-FR"/>
              <a:t>Elitist Selection</a:t>
            </a:r>
            <a:endParaRPr lang="en-US"/>
          </a:p>
        </p:txBody>
      </p:sp>
      <p:sp>
        <p:nvSpPr>
          <p:cNvPr id="6144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87226D4-9BD2-4693-83D1-178FA7B6C9E0}" type="slidenum">
              <a:rPr lang="en-US"/>
              <a:pPr fontAlgn="base">
                <a:spcBef>
                  <a:spcPct val="0"/>
                </a:spcBef>
                <a:spcAft>
                  <a:spcPct val="0"/>
                </a:spcAft>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Roulette Wheel </a:t>
            </a:r>
            <a:r>
              <a:rPr lang="fr-FR" dirty="0" err="1"/>
              <a:t>Selection</a:t>
            </a:r>
            <a:endParaRPr lang="fr-FR" dirty="0"/>
          </a:p>
        </p:txBody>
      </p:sp>
      <p:sp>
        <p:nvSpPr>
          <p:cNvPr id="62467" name="Content Placeholder 2"/>
          <p:cNvSpPr>
            <a:spLocks noGrp="1"/>
          </p:cNvSpPr>
          <p:nvPr>
            <p:ph idx="1"/>
          </p:nvPr>
        </p:nvSpPr>
        <p:spPr>
          <a:xfrm>
            <a:off x="1981200" y="1600201"/>
            <a:ext cx="7467600" cy="4873625"/>
          </a:xfrm>
        </p:spPr>
        <p:txBody>
          <a:bodyPr/>
          <a:lstStyle/>
          <a:p>
            <a:r>
              <a:rPr lang="en-US"/>
              <a:t>Main</a:t>
            </a:r>
            <a:r>
              <a:rPr lang="en-GB"/>
              <a:t> idea: </a:t>
            </a:r>
            <a:r>
              <a:rPr lang="en-US"/>
              <a:t>better individuals get higher chance</a:t>
            </a:r>
          </a:p>
          <a:p>
            <a:r>
              <a:rPr lang="en-US"/>
              <a:t>Individuals are assigned a probability of being selected based on their fitness.</a:t>
            </a:r>
          </a:p>
          <a:p>
            <a:pPr>
              <a:buFont typeface="Wingdings" pitchFamily="2" charset="2"/>
              <a:buNone/>
            </a:pPr>
            <a:r>
              <a:rPr lang="en-US"/>
              <a:t>				p</a:t>
            </a:r>
            <a:r>
              <a:rPr lang="en-US" sz="1600" baseline="-25000"/>
              <a:t>i</a:t>
            </a:r>
            <a:r>
              <a:rPr lang="en-US"/>
              <a:t> = f</a:t>
            </a:r>
            <a:r>
              <a:rPr lang="en-US" sz="1600" baseline="-25000"/>
              <a:t>i </a:t>
            </a:r>
            <a:r>
              <a:rPr lang="en-US"/>
              <a:t>/ </a:t>
            </a:r>
            <a:r>
              <a:rPr lang="en-US">
                <a:sym typeface="Symbol" pitchFamily="18" charset="2"/>
              </a:rPr>
              <a:t></a:t>
            </a:r>
            <a:r>
              <a:rPr lang="en-US"/>
              <a:t>f</a:t>
            </a:r>
            <a:r>
              <a:rPr lang="en-US" sz="1600" baseline="-25000"/>
              <a:t>j</a:t>
            </a:r>
          </a:p>
          <a:p>
            <a:pPr lvl="1"/>
            <a:r>
              <a:rPr lang="en-US"/>
              <a:t>Where p</a:t>
            </a:r>
            <a:r>
              <a:rPr lang="en-US" sz="1300" baseline="-25000"/>
              <a:t>i</a:t>
            </a:r>
            <a:r>
              <a:rPr lang="en-US"/>
              <a:t> is the probability that individual i will be selected,</a:t>
            </a:r>
          </a:p>
          <a:p>
            <a:pPr lvl="1"/>
            <a:r>
              <a:rPr lang="en-US"/>
              <a:t>f</a:t>
            </a:r>
            <a:r>
              <a:rPr lang="en-US" sz="1300" baseline="-25000"/>
              <a:t>i</a:t>
            </a:r>
            <a:r>
              <a:rPr lang="en-US"/>
              <a:t> is the fitness of individual i, and</a:t>
            </a:r>
          </a:p>
          <a:p>
            <a:pPr lvl="1"/>
            <a:r>
              <a:rPr lang="en-US">
                <a:sym typeface="Symbol" pitchFamily="18" charset="2"/>
              </a:rPr>
              <a:t></a:t>
            </a:r>
            <a:r>
              <a:rPr lang="en-US"/>
              <a:t>f</a:t>
            </a:r>
            <a:r>
              <a:rPr lang="en-US" sz="1300" baseline="-25000"/>
              <a:t>j</a:t>
            </a:r>
            <a:r>
              <a:rPr lang="en-US"/>
              <a:t> represents the sum of all the fitnesses of the individuals with the population.</a:t>
            </a:r>
          </a:p>
          <a:p>
            <a:pPr lvl="1"/>
            <a:endParaRPr lang="en-US"/>
          </a:p>
          <a:p>
            <a:pPr lvl="1"/>
            <a:endParaRPr lang="en-US"/>
          </a:p>
          <a:p>
            <a:pPr lvl="1"/>
            <a:endParaRPr lang="en-US"/>
          </a:p>
        </p:txBody>
      </p:sp>
      <p:sp>
        <p:nvSpPr>
          <p:cNvPr id="6246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A6A7BCD-0A73-4453-B91F-6A476781BE76}" type="slidenum">
              <a:rPr lang="en-US"/>
              <a:pPr fontAlgn="base">
                <a:spcBef>
                  <a:spcPct val="0"/>
                </a:spcBef>
                <a:spcAft>
                  <a:spcPct val="0"/>
                </a:spcAft>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Roulette Wheel </a:t>
            </a:r>
            <a:r>
              <a:rPr lang="fr-FR" dirty="0" err="1"/>
              <a:t>Selection</a:t>
            </a:r>
            <a:endParaRPr lang="fr-FR" dirty="0"/>
          </a:p>
        </p:txBody>
      </p:sp>
      <p:sp>
        <p:nvSpPr>
          <p:cNvPr id="63491" name="Content Placeholder 2"/>
          <p:cNvSpPr>
            <a:spLocks noGrp="1"/>
          </p:cNvSpPr>
          <p:nvPr>
            <p:ph idx="1"/>
          </p:nvPr>
        </p:nvSpPr>
        <p:spPr>
          <a:xfrm>
            <a:off x="1981200" y="1600200"/>
            <a:ext cx="7467600" cy="1447800"/>
          </a:xfrm>
        </p:spPr>
        <p:txBody>
          <a:bodyPr/>
          <a:lstStyle/>
          <a:p>
            <a:r>
              <a:rPr lang="en-GB"/>
              <a:t>Assign to each individual a part of the roulette wheel</a:t>
            </a:r>
          </a:p>
          <a:p>
            <a:r>
              <a:rPr lang="en-GB"/>
              <a:t>Spin the wheel n times to select n individuals</a:t>
            </a:r>
          </a:p>
          <a:p>
            <a:endParaRPr lang="en-US"/>
          </a:p>
        </p:txBody>
      </p:sp>
      <p:sp>
        <p:nvSpPr>
          <p:cNvPr id="6349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09B1087D-EE7C-4556-BEAE-C577AB847BF6}" type="slidenum">
              <a:rPr lang="en-US"/>
              <a:pPr fontAlgn="base">
                <a:spcBef>
                  <a:spcPct val="0"/>
                </a:spcBef>
                <a:spcAft>
                  <a:spcPct val="0"/>
                </a:spcAft>
              </a:pPr>
              <a:t>56</a:t>
            </a:fld>
            <a:endParaRPr lang="en-US"/>
          </a:p>
        </p:txBody>
      </p:sp>
      <p:grpSp>
        <p:nvGrpSpPr>
          <p:cNvPr id="63495" name="Group 2"/>
          <p:cNvGrpSpPr>
            <a:grpSpLocks/>
          </p:cNvGrpSpPr>
          <p:nvPr/>
        </p:nvGrpSpPr>
        <p:grpSpPr bwMode="auto">
          <a:xfrm>
            <a:off x="2133601" y="3200400"/>
            <a:ext cx="2919413" cy="2705100"/>
            <a:chOff x="3092" y="2152"/>
            <a:chExt cx="1983" cy="1896"/>
          </a:xfrm>
        </p:grpSpPr>
        <p:sp>
          <p:nvSpPr>
            <p:cNvPr id="63501" name="Oval 3"/>
            <p:cNvSpPr>
              <a:spLocks noChangeArrowheads="1"/>
            </p:cNvSpPr>
            <p:nvPr/>
          </p:nvSpPr>
          <p:spPr bwMode="auto">
            <a:xfrm>
              <a:off x="3092" y="2152"/>
              <a:ext cx="1983" cy="1869"/>
            </a:xfrm>
            <a:prstGeom prst="ellipse">
              <a:avLst/>
            </a:prstGeom>
            <a:solidFill>
              <a:schemeClr val="accent1"/>
            </a:solidFill>
            <a:ln w="12700">
              <a:solidFill>
                <a:schemeClr val="tx1"/>
              </a:solidFill>
              <a:round/>
              <a:headEnd/>
              <a:tailEnd/>
            </a:ln>
          </p:spPr>
          <p:txBody>
            <a:bodyPr wrap="none" anchor="ctr"/>
            <a:lstStyle/>
            <a:p>
              <a:pPr algn="ctr"/>
              <a:endParaRPr lang="en-US"/>
            </a:p>
          </p:txBody>
        </p:sp>
        <p:sp>
          <p:nvSpPr>
            <p:cNvPr id="63502" name="Rectangle 4"/>
            <p:cNvSpPr>
              <a:spLocks noChangeArrowheads="1"/>
            </p:cNvSpPr>
            <p:nvPr/>
          </p:nvSpPr>
          <p:spPr bwMode="auto">
            <a:xfrm>
              <a:off x="3476" y="2738"/>
              <a:ext cx="306" cy="451"/>
            </a:xfrm>
            <a:prstGeom prst="rect">
              <a:avLst/>
            </a:prstGeom>
            <a:noFill/>
            <a:ln w="12700">
              <a:noFill/>
              <a:miter lim="800000"/>
              <a:headEnd/>
              <a:tailEnd/>
            </a:ln>
          </p:spPr>
          <p:txBody>
            <a:bodyPr wrap="none" lIns="90488" tIns="44450" rIns="90488" bIns="44450">
              <a:spAutoFit/>
            </a:bodyPr>
            <a:lstStyle/>
            <a:p>
              <a:pPr algn="ctr"/>
              <a:r>
                <a:rPr lang="en-US" sz="3600"/>
                <a:t>A</a:t>
              </a:r>
              <a:endParaRPr lang="en-US"/>
            </a:p>
          </p:txBody>
        </p:sp>
        <p:sp>
          <p:nvSpPr>
            <p:cNvPr id="63503" name="Rectangle 5"/>
            <p:cNvSpPr>
              <a:spLocks noChangeArrowheads="1"/>
            </p:cNvSpPr>
            <p:nvPr/>
          </p:nvSpPr>
          <p:spPr bwMode="auto">
            <a:xfrm>
              <a:off x="4522" y="2782"/>
              <a:ext cx="292" cy="451"/>
            </a:xfrm>
            <a:prstGeom prst="rect">
              <a:avLst/>
            </a:prstGeom>
            <a:noFill/>
            <a:ln w="12700">
              <a:noFill/>
              <a:miter lim="800000"/>
              <a:headEnd/>
              <a:tailEnd/>
            </a:ln>
          </p:spPr>
          <p:txBody>
            <a:bodyPr wrap="none" lIns="90488" tIns="44450" rIns="90488" bIns="44450">
              <a:spAutoFit/>
            </a:bodyPr>
            <a:lstStyle/>
            <a:p>
              <a:pPr algn="ctr"/>
              <a:r>
                <a:rPr lang="en-US" sz="3600"/>
                <a:t>C</a:t>
              </a:r>
              <a:endParaRPr lang="en-US"/>
            </a:p>
          </p:txBody>
        </p:sp>
        <p:sp>
          <p:nvSpPr>
            <p:cNvPr id="63504" name="Rectangle 6"/>
            <p:cNvSpPr>
              <a:spLocks noChangeArrowheads="1"/>
            </p:cNvSpPr>
            <p:nvPr/>
          </p:nvSpPr>
          <p:spPr bwMode="auto">
            <a:xfrm>
              <a:off x="4006" y="2333"/>
              <a:ext cx="765" cy="257"/>
            </a:xfrm>
            <a:prstGeom prst="rect">
              <a:avLst/>
            </a:prstGeom>
            <a:noFill/>
            <a:ln w="12700">
              <a:noFill/>
              <a:miter lim="800000"/>
              <a:headEnd/>
              <a:tailEnd/>
            </a:ln>
          </p:spPr>
          <p:txBody>
            <a:bodyPr wrap="none" lIns="90488" tIns="44450" rIns="90488" bIns="44450">
              <a:spAutoFit/>
            </a:bodyPr>
            <a:lstStyle/>
            <a:p>
              <a:pPr algn="ctr"/>
              <a:r>
                <a:rPr lang="en-US"/>
                <a:t>1/6 = 17%</a:t>
              </a:r>
            </a:p>
          </p:txBody>
        </p:sp>
        <p:sp>
          <p:nvSpPr>
            <p:cNvPr id="63505" name="Rectangle 7"/>
            <p:cNvSpPr>
              <a:spLocks noChangeArrowheads="1"/>
            </p:cNvSpPr>
            <p:nvPr/>
          </p:nvSpPr>
          <p:spPr bwMode="auto">
            <a:xfrm>
              <a:off x="3194" y="3215"/>
              <a:ext cx="765" cy="257"/>
            </a:xfrm>
            <a:prstGeom prst="rect">
              <a:avLst/>
            </a:prstGeom>
            <a:noFill/>
            <a:ln w="12700">
              <a:noFill/>
              <a:miter lim="800000"/>
              <a:headEnd/>
              <a:tailEnd/>
            </a:ln>
          </p:spPr>
          <p:txBody>
            <a:bodyPr wrap="none" lIns="90488" tIns="44450" rIns="90488" bIns="44450">
              <a:spAutoFit/>
            </a:bodyPr>
            <a:lstStyle/>
            <a:p>
              <a:pPr algn="ctr"/>
              <a:r>
                <a:rPr lang="en-US"/>
                <a:t>3/6 = 50%</a:t>
              </a:r>
            </a:p>
          </p:txBody>
        </p:sp>
        <p:sp>
          <p:nvSpPr>
            <p:cNvPr id="63506" name="Rectangle 8"/>
            <p:cNvSpPr>
              <a:spLocks noChangeArrowheads="1"/>
            </p:cNvSpPr>
            <p:nvPr/>
          </p:nvSpPr>
          <p:spPr bwMode="auto">
            <a:xfrm>
              <a:off x="4057" y="2594"/>
              <a:ext cx="295" cy="451"/>
            </a:xfrm>
            <a:prstGeom prst="rect">
              <a:avLst/>
            </a:prstGeom>
            <a:noFill/>
            <a:ln w="12700">
              <a:noFill/>
              <a:miter lim="800000"/>
              <a:headEnd/>
              <a:tailEnd/>
            </a:ln>
          </p:spPr>
          <p:txBody>
            <a:bodyPr wrap="none" lIns="90488" tIns="44450" rIns="90488" bIns="44450">
              <a:spAutoFit/>
            </a:bodyPr>
            <a:lstStyle/>
            <a:p>
              <a:pPr algn="ctr"/>
              <a:r>
                <a:rPr lang="en-US" sz="3600"/>
                <a:t>B</a:t>
              </a:r>
              <a:endParaRPr lang="en-US"/>
            </a:p>
          </p:txBody>
        </p:sp>
        <p:sp>
          <p:nvSpPr>
            <p:cNvPr id="63507" name="Rectangle 9"/>
            <p:cNvSpPr>
              <a:spLocks noChangeArrowheads="1"/>
            </p:cNvSpPr>
            <p:nvPr/>
          </p:nvSpPr>
          <p:spPr bwMode="auto">
            <a:xfrm>
              <a:off x="4171" y="3211"/>
              <a:ext cx="765" cy="257"/>
            </a:xfrm>
            <a:prstGeom prst="rect">
              <a:avLst/>
            </a:prstGeom>
            <a:noFill/>
            <a:ln w="12700">
              <a:noFill/>
              <a:miter lim="800000"/>
              <a:headEnd/>
              <a:tailEnd/>
            </a:ln>
          </p:spPr>
          <p:txBody>
            <a:bodyPr wrap="none" lIns="90488" tIns="44450" rIns="90488" bIns="44450">
              <a:spAutoFit/>
            </a:bodyPr>
            <a:lstStyle/>
            <a:p>
              <a:pPr algn="ctr"/>
              <a:r>
                <a:rPr lang="en-US"/>
                <a:t>2/6 = 33%</a:t>
              </a:r>
            </a:p>
          </p:txBody>
        </p:sp>
        <p:sp>
          <p:nvSpPr>
            <p:cNvPr id="63508" name="Line 10"/>
            <p:cNvSpPr>
              <a:spLocks noChangeShapeType="1"/>
            </p:cNvSpPr>
            <p:nvPr/>
          </p:nvSpPr>
          <p:spPr bwMode="auto">
            <a:xfrm flipV="1">
              <a:off x="4068" y="2427"/>
              <a:ext cx="718" cy="714"/>
            </a:xfrm>
            <a:prstGeom prst="line">
              <a:avLst/>
            </a:prstGeom>
            <a:noFill/>
            <a:ln w="12700">
              <a:solidFill>
                <a:schemeClr val="tx1"/>
              </a:solidFill>
              <a:round/>
              <a:headEnd/>
              <a:tailEnd/>
            </a:ln>
          </p:spPr>
          <p:txBody>
            <a:bodyPr wrap="none" anchor="ctr"/>
            <a:lstStyle/>
            <a:p>
              <a:endParaRPr lang="en-US"/>
            </a:p>
          </p:txBody>
        </p:sp>
        <p:sp>
          <p:nvSpPr>
            <p:cNvPr id="63509" name="Line 11"/>
            <p:cNvSpPr>
              <a:spLocks noChangeShapeType="1"/>
            </p:cNvSpPr>
            <p:nvPr/>
          </p:nvSpPr>
          <p:spPr bwMode="auto">
            <a:xfrm>
              <a:off x="4072" y="2152"/>
              <a:ext cx="0" cy="1896"/>
            </a:xfrm>
            <a:prstGeom prst="line">
              <a:avLst/>
            </a:prstGeom>
            <a:noFill/>
            <a:ln w="9525">
              <a:solidFill>
                <a:schemeClr val="tx1"/>
              </a:solidFill>
              <a:round/>
              <a:headEnd/>
              <a:tailEnd/>
            </a:ln>
          </p:spPr>
          <p:txBody>
            <a:bodyPr/>
            <a:lstStyle/>
            <a:p>
              <a:endParaRPr lang="en-US"/>
            </a:p>
          </p:txBody>
        </p:sp>
      </p:grpSp>
      <p:grpSp>
        <p:nvGrpSpPr>
          <p:cNvPr id="63496" name="Group 12"/>
          <p:cNvGrpSpPr>
            <a:grpSpLocks/>
          </p:cNvGrpSpPr>
          <p:nvPr/>
        </p:nvGrpSpPr>
        <p:grpSpPr bwMode="auto">
          <a:xfrm>
            <a:off x="6927851" y="3994152"/>
            <a:ext cx="1817687" cy="1497013"/>
            <a:chOff x="3940" y="2736"/>
            <a:chExt cx="1145" cy="943"/>
          </a:xfrm>
        </p:grpSpPr>
        <p:sp>
          <p:nvSpPr>
            <p:cNvPr id="63498" name="Rectangle 13"/>
            <p:cNvSpPr>
              <a:spLocks noChangeArrowheads="1"/>
            </p:cNvSpPr>
            <p:nvPr/>
          </p:nvSpPr>
          <p:spPr bwMode="auto">
            <a:xfrm>
              <a:off x="3940" y="2736"/>
              <a:ext cx="1145" cy="289"/>
            </a:xfrm>
            <a:prstGeom prst="rect">
              <a:avLst/>
            </a:prstGeom>
            <a:noFill/>
            <a:ln w="12700">
              <a:noFill/>
              <a:miter lim="800000"/>
              <a:headEnd/>
              <a:tailEnd/>
            </a:ln>
          </p:spPr>
          <p:txBody>
            <a:bodyPr wrap="none" lIns="90488" tIns="44450" rIns="90488" bIns="44450">
              <a:spAutoFit/>
            </a:bodyPr>
            <a:lstStyle/>
            <a:p>
              <a:pPr algn="ctr"/>
              <a:r>
                <a:rPr lang="en-US" sz="2400"/>
                <a:t>fitness(A) = 3</a:t>
              </a:r>
              <a:endParaRPr lang="en-US"/>
            </a:p>
          </p:txBody>
        </p:sp>
        <p:sp>
          <p:nvSpPr>
            <p:cNvPr id="63499" name="Rectangle 14"/>
            <p:cNvSpPr>
              <a:spLocks noChangeArrowheads="1"/>
            </p:cNvSpPr>
            <p:nvPr/>
          </p:nvSpPr>
          <p:spPr bwMode="auto">
            <a:xfrm>
              <a:off x="3944" y="3063"/>
              <a:ext cx="1138" cy="289"/>
            </a:xfrm>
            <a:prstGeom prst="rect">
              <a:avLst/>
            </a:prstGeom>
            <a:noFill/>
            <a:ln w="12700">
              <a:noFill/>
              <a:miter lim="800000"/>
              <a:headEnd/>
              <a:tailEnd/>
            </a:ln>
          </p:spPr>
          <p:txBody>
            <a:bodyPr wrap="none" lIns="90488" tIns="44450" rIns="90488" bIns="44450">
              <a:spAutoFit/>
            </a:bodyPr>
            <a:lstStyle/>
            <a:p>
              <a:pPr algn="ctr"/>
              <a:r>
                <a:rPr lang="en-US" sz="2400"/>
                <a:t>fitness(B) = 1</a:t>
              </a:r>
              <a:endParaRPr lang="en-US"/>
            </a:p>
          </p:txBody>
        </p:sp>
        <p:sp>
          <p:nvSpPr>
            <p:cNvPr id="63500" name="Rectangle 15"/>
            <p:cNvSpPr>
              <a:spLocks noChangeArrowheads="1"/>
            </p:cNvSpPr>
            <p:nvPr/>
          </p:nvSpPr>
          <p:spPr bwMode="auto">
            <a:xfrm>
              <a:off x="3946" y="3390"/>
              <a:ext cx="1136" cy="289"/>
            </a:xfrm>
            <a:prstGeom prst="rect">
              <a:avLst/>
            </a:prstGeom>
            <a:noFill/>
            <a:ln w="12700">
              <a:noFill/>
              <a:miter lim="800000"/>
              <a:headEnd/>
              <a:tailEnd/>
            </a:ln>
          </p:spPr>
          <p:txBody>
            <a:bodyPr wrap="none" lIns="90488" tIns="44450" rIns="90488" bIns="44450">
              <a:spAutoFit/>
            </a:bodyPr>
            <a:lstStyle/>
            <a:p>
              <a:pPr algn="ctr"/>
              <a:r>
                <a:rPr lang="en-US" sz="2400"/>
                <a:t>fitness(C) = 2</a:t>
              </a:r>
              <a:endParaRPr lang="en-US"/>
            </a:p>
          </p:txBody>
        </p:sp>
      </p:grpSp>
      <p:sp>
        <p:nvSpPr>
          <p:cNvPr id="63497" name="Line 16"/>
          <p:cNvSpPr>
            <a:spLocks noChangeShapeType="1"/>
          </p:cNvSpPr>
          <p:nvPr/>
        </p:nvSpPr>
        <p:spPr bwMode="auto">
          <a:xfrm rot="10785853">
            <a:off x="5237164" y="4527550"/>
            <a:ext cx="771525" cy="1588"/>
          </a:xfrm>
          <a:prstGeom prst="line">
            <a:avLst/>
          </a:prstGeom>
          <a:noFill/>
          <a:ln w="25400">
            <a:solidFill>
              <a:schemeClr val="tx1"/>
            </a:solidFill>
            <a:round/>
            <a:headEnd/>
            <a:tailEnd type="triangle" w="med" len="med"/>
          </a:ln>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Tournament</a:t>
            </a:r>
            <a:r>
              <a:rPr lang="fr-FR" dirty="0"/>
              <a:t> </a:t>
            </a:r>
            <a:r>
              <a:rPr lang="fr-FR" dirty="0" err="1"/>
              <a:t>Selection</a:t>
            </a:r>
            <a:endParaRPr lang="en-US" dirty="0"/>
          </a:p>
        </p:txBody>
      </p:sp>
      <p:sp>
        <p:nvSpPr>
          <p:cNvPr id="66563" name="Content Placeholder 2"/>
          <p:cNvSpPr>
            <a:spLocks noGrp="1"/>
          </p:cNvSpPr>
          <p:nvPr>
            <p:ph idx="1"/>
          </p:nvPr>
        </p:nvSpPr>
        <p:spPr>
          <a:xfrm>
            <a:off x="1981200" y="1600201"/>
            <a:ext cx="7467600" cy="4873625"/>
          </a:xfrm>
        </p:spPr>
        <p:txBody>
          <a:bodyPr/>
          <a:lstStyle/>
          <a:p>
            <a:r>
              <a:rPr lang="en-US">
                <a:solidFill>
                  <a:srgbClr val="C00000"/>
                </a:solidFill>
              </a:rPr>
              <a:t>Binary tournament</a:t>
            </a:r>
          </a:p>
          <a:p>
            <a:pPr lvl="1"/>
            <a:r>
              <a:rPr lang="en-US"/>
              <a:t>Two individuals are randomly chosen; the fitter of the two is selected as a parent</a:t>
            </a:r>
          </a:p>
          <a:p>
            <a:pPr lvl="1">
              <a:buFont typeface="Wingdings 2" pitchFamily="18" charset="2"/>
              <a:buNone/>
            </a:pPr>
            <a:endParaRPr lang="en-US"/>
          </a:p>
          <a:p>
            <a:r>
              <a:rPr lang="en-US">
                <a:solidFill>
                  <a:srgbClr val="C00000"/>
                </a:solidFill>
              </a:rPr>
              <a:t>Larger tournaments</a:t>
            </a:r>
          </a:p>
          <a:p>
            <a:pPr lvl="1"/>
            <a:r>
              <a:rPr lang="en-US" i="1"/>
              <a:t>n</a:t>
            </a:r>
            <a:r>
              <a:rPr lang="en-US"/>
              <a:t> individuals are randomly chosen; the fittest one is selected as a parent</a:t>
            </a:r>
          </a:p>
          <a:p>
            <a:endParaRPr lang="en-US"/>
          </a:p>
        </p:txBody>
      </p:sp>
      <p:sp>
        <p:nvSpPr>
          <p:cNvPr id="6656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052162C2-3E46-47BC-BC3E-73BD4CC8A336}" type="slidenum">
              <a:rPr lang="en-US"/>
              <a:pPr fontAlgn="base">
                <a:spcBef>
                  <a:spcPct val="0"/>
                </a:spcBef>
                <a:spcAft>
                  <a:spcPct val="0"/>
                </a:spcAft>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Other</a:t>
            </a:r>
            <a:r>
              <a:rPr lang="fr-FR" dirty="0"/>
              <a:t> </a:t>
            </a:r>
            <a:r>
              <a:rPr lang="fr-FR" dirty="0" err="1"/>
              <a:t>Methods</a:t>
            </a:r>
            <a:endParaRPr lang="en-US" dirty="0"/>
          </a:p>
        </p:txBody>
      </p:sp>
      <p:sp>
        <p:nvSpPr>
          <p:cNvPr id="67587" name="Content Placeholder 2"/>
          <p:cNvSpPr>
            <a:spLocks noGrp="1"/>
          </p:cNvSpPr>
          <p:nvPr>
            <p:ph idx="1"/>
          </p:nvPr>
        </p:nvSpPr>
        <p:spPr>
          <a:xfrm>
            <a:off x="1981200" y="1600201"/>
            <a:ext cx="7467600" cy="4873625"/>
          </a:xfrm>
        </p:spPr>
        <p:txBody>
          <a:bodyPr/>
          <a:lstStyle/>
          <a:p>
            <a:r>
              <a:rPr lang="fr-FR" dirty="0"/>
              <a:t>Rank </a:t>
            </a:r>
            <a:r>
              <a:rPr lang="fr-FR" dirty="0" err="1"/>
              <a:t>Selection</a:t>
            </a:r>
            <a:endParaRPr lang="en-US" dirty="0"/>
          </a:p>
          <a:p>
            <a:pPr lvl="1"/>
            <a:r>
              <a:rPr lang="en-US" dirty="0"/>
              <a:t>Each individual in the population is assigned a numerical rank based on fitness, and selection is based on this ranking.</a:t>
            </a:r>
          </a:p>
          <a:p>
            <a:pPr lvl="1"/>
            <a:endParaRPr lang="fr-FR" dirty="0"/>
          </a:p>
          <a:p>
            <a:r>
              <a:rPr lang="fr-FR" dirty="0" err="1"/>
              <a:t>Elitism</a:t>
            </a:r>
            <a:endParaRPr lang="fr-FR" dirty="0"/>
          </a:p>
          <a:p>
            <a:pPr lvl="1"/>
            <a:r>
              <a:rPr lang="fr-FR" dirty="0"/>
              <a:t>Reserve </a:t>
            </a:r>
            <a:r>
              <a:rPr lang="fr-FR" i="1" dirty="0">
                <a:solidFill>
                  <a:srgbClr val="C00000"/>
                </a:solidFill>
              </a:rPr>
              <a:t>k</a:t>
            </a:r>
            <a:r>
              <a:rPr lang="fr-FR" i="1" dirty="0"/>
              <a:t> </a:t>
            </a:r>
            <a:r>
              <a:rPr lang="fr-FR" dirty="0"/>
              <a:t>slots in the </a:t>
            </a:r>
            <a:r>
              <a:rPr lang="fr-FR" dirty="0" err="1"/>
              <a:t>next</a:t>
            </a:r>
            <a:r>
              <a:rPr lang="fr-FR" dirty="0"/>
              <a:t> </a:t>
            </a:r>
            <a:r>
              <a:rPr lang="fr-FR" dirty="0" err="1"/>
              <a:t>generation</a:t>
            </a:r>
            <a:r>
              <a:rPr lang="fr-FR" dirty="0"/>
              <a:t> for the </a:t>
            </a:r>
            <a:r>
              <a:rPr lang="fr-FR" dirty="0" err="1"/>
              <a:t>highest</a:t>
            </a:r>
            <a:r>
              <a:rPr lang="fr-FR" dirty="0"/>
              <a:t> </a:t>
            </a:r>
            <a:r>
              <a:rPr lang="fr-FR" dirty="0" err="1"/>
              <a:t>scoring</a:t>
            </a:r>
            <a:r>
              <a:rPr lang="fr-FR" dirty="0"/>
              <a:t>/</a:t>
            </a:r>
            <a:r>
              <a:rPr lang="fr-FR" dirty="0" err="1"/>
              <a:t>fittest</a:t>
            </a:r>
            <a:r>
              <a:rPr lang="fr-FR" dirty="0"/>
              <a:t> </a:t>
            </a:r>
            <a:r>
              <a:rPr lang="fr-FR" dirty="0" err="1"/>
              <a:t>chormosomes</a:t>
            </a:r>
            <a:r>
              <a:rPr lang="fr-FR" dirty="0"/>
              <a:t> of the </a:t>
            </a:r>
            <a:r>
              <a:rPr lang="fr-FR" dirty="0" err="1"/>
              <a:t>current</a:t>
            </a:r>
            <a:r>
              <a:rPr lang="fr-FR" dirty="0"/>
              <a:t> </a:t>
            </a:r>
            <a:r>
              <a:rPr lang="fr-FR" dirty="0" err="1"/>
              <a:t>generation</a:t>
            </a:r>
            <a:endParaRPr lang="en-US" dirty="0"/>
          </a:p>
          <a:p>
            <a:endParaRPr lang="en-US" dirty="0"/>
          </a:p>
        </p:txBody>
      </p:sp>
      <p:sp>
        <p:nvSpPr>
          <p:cNvPr id="6758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37E2B007-6EC4-4EEC-AC03-9231B4714BE9}" type="slidenum">
              <a:rPr lang="en-US"/>
              <a:pPr fontAlgn="base">
                <a:spcBef>
                  <a:spcPct val="0"/>
                </a:spcBef>
                <a:spcAft>
                  <a:spcPct val="0"/>
                </a:spcAft>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Reproduction</a:t>
            </a:r>
            <a:endParaRPr lang="en-US" dirty="0"/>
          </a:p>
        </p:txBody>
      </p:sp>
      <p:sp>
        <p:nvSpPr>
          <p:cNvPr id="68611" name="Content Placeholder 2"/>
          <p:cNvSpPr>
            <a:spLocks noGrp="1"/>
          </p:cNvSpPr>
          <p:nvPr>
            <p:ph idx="1"/>
          </p:nvPr>
        </p:nvSpPr>
        <p:spPr>
          <a:xfrm>
            <a:off x="1981200" y="1600201"/>
            <a:ext cx="7467600" cy="4873625"/>
          </a:xfrm>
        </p:spPr>
        <p:txBody>
          <a:bodyPr/>
          <a:lstStyle/>
          <a:p>
            <a:r>
              <a:rPr lang="fr-FR"/>
              <a:t>Reproduction operators</a:t>
            </a:r>
          </a:p>
          <a:p>
            <a:pPr lvl="1"/>
            <a:r>
              <a:rPr lang="fr-FR"/>
              <a:t>Crossover</a:t>
            </a:r>
          </a:p>
          <a:p>
            <a:pPr lvl="1"/>
            <a:r>
              <a:rPr lang="fr-FR"/>
              <a:t>Mutation</a:t>
            </a:r>
          </a:p>
          <a:p>
            <a:pPr lvl="1"/>
            <a:endParaRPr lang="fr-FR"/>
          </a:p>
          <a:p>
            <a:r>
              <a:rPr lang="en-US"/>
              <a:t>Crossover is usually the primary operator with mutation serving only as a mechanism to introduce diversity in the population</a:t>
            </a:r>
          </a:p>
          <a:p>
            <a:endParaRPr lang="en-US"/>
          </a:p>
        </p:txBody>
      </p:sp>
      <p:sp>
        <p:nvSpPr>
          <p:cNvPr id="6861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DE7BD593-B048-4F6E-897F-44FA55299AAB}" type="slidenum">
              <a:rPr lang="en-US"/>
              <a:pPr fontAlgn="base">
                <a:spcBef>
                  <a:spcPct val="0"/>
                </a:spcBef>
                <a:spcAft>
                  <a:spcPct val="0"/>
                </a:spcAft>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Other examples</a:t>
            </a:r>
          </a:p>
        </p:txBody>
      </p:sp>
      <p:sp>
        <p:nvSpPr>
          <p:cNvPr id="20484"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24EFB852-22C2-4C37-B662-3AB98C5AC897}" type="slidenum">
              <a:rPr lang="en-US"/>
              <a:pPr fontAlgn="base">
                <a:spcBef>
                  <a:spcPct val="0"/>
                </a:spcBef>
                <a:spcAft>
                  <a:spcPct val="0"/>
                </a:spcAft>
              </a:pPr>
              <a:t>6</a:t>
            </a:fld>
            <a:endParaRPr lang="en-US"/>
          </a:p>
        </p:txBody>
      </p:sp>
      <p:pic>
        <p:nvPicPr>
          <p:cNvPr id="20486" name="Picture 4"/>
          <p:cNvPicPr>
            <a:picLocks noChangeAspect="1" noChangeArrowheads="1"/>
          </p:cNvPicPr>
          <p:nvPr/>
        </p:nvPicPr>
        <p:blipFill>
          <a:blip r:embed="rId2" cstate="print"/>
          <a:srcRect/>
          <a:stretch>
            <a:fillRect/>
          </a:stretch>
        </p:blipFill>
        <p:spPr bwMode="auto">
          <a:xfrm>
            <a:off x="2286000" y="1735138"/>
            <a:ext cx="3124200" cy="4019550"/>
          </a:xfrm>
          <a:prstGeom prst="rect">
            <a:avLst/>
          </a:prstGeom>
          <a:noFill/>
          <a:ln w="9525">
            <a:noFill/>
            <a:miter lim="800000"/>
            <a:headEnd/>
            <a:tailEnd/>
          </a:ln>
        </p:spPr>
      </p:pic>
      <p:pic>
        <p:nvPicPr>
          <p:cNvPr id="20487" name="Picture 5"/>
          <p:cNvPicPr>
            <a:picLocks noChangeAspect="1" noChangeArrowheads="1"/>
          </p:cNvPicPr>
          <p:nvPr/>
        </p:nvPicPr>
        <p:blipFill>
          <a:blip r:embed="rId3" cstate="print"/>
          <a:srcRect/>
          <a:stretch>
            <a:fillRect/>
          </a:stretch>
        </p:blipFill>
        <p:spPr bwMode="auto">
          <a:xfrm>
            <a:off x="6400801" y="1658938"/>
            <a:ext cx="2835275" cy="4114800"/>
          </a:xfrm>
          <a:prstGeom prst="rect">
            <a:avLst/>
          </a:prstGeom>
          <a:noFill/>
          <a:ln w="9525">
            <a:noFill/>
            <a:miter lim="800000"/>
            <a:headEnd/>
            <a:tailEnd/>
          </a:ln>
        </p:spPr>
      </p:pic>
      <p:sp>
        <p:nvSpPr>
          <p:cNvPr id="20488" name="Text Box 7"/>
          <p:cNvSpPr txBox="1">
            <a:spLocks noChangeArrowheads="1"/>
          </p:cNvSpPr>
          <p:nvPr/>
        </p:nvSpPr>
        <p:spPr bwMode="auto">
          <a:xfrm>
            <a:off x="2819400" y="5867400"/>
            <a:ext cx="1930400" cy="457200"/>
          </a:xfrm>
          <a:prstGeom prst="rect">
            <a:avLst/>
          </a:prstGeom>
          <a:noFill/>
          <a:ln w="9525">
            <a:noFill/>
            <a:miter lim="800000"/>
            <a:headEnd/>
            <a:tailEnd/>
          </a:ln>
        </p:spPr>
        <p:txBody>
          <a:bodyPr wrap="none">
            <a:spAutoFit/>
          </a:bodyPr>
          <a:lstStyle/>
          <a:p>
            <a:pPr eaLnBrk="0" hangingPunct="0"/>
            <a:r>
              <a:rPr lang="en-US" sz="2400">
                <a:latin typeface="Century Schoolbook" pitchFamily="18" charset="0"/>
              </a:rPr>
              <a:t>Face images</a:t>
            </a:r>
          </a:p>
        </p:txBody>
      </p:sp>
      <p:sp>
        <p:nvSpPr>
          <p:cNvPr id="20489" name="Text Box 8"/>
          <p:cNvSpPr txBox="1">
            <a:spLocks noChangeArrowheads="1"/>
          </p:cNvSpPr>
          <p:nvPr/>
        </p:nvSpPr>
        <p:spPr bwMode="auto">
          <a:xfrm>
            <a:off x="6705600" y="5867401"/>
            <a:ext cx="2911374" cy="461665"/>
          </a:xfrm>
          <a:prstGeom prst="rect">
            <a:avLst/>
          </a:prstGeom>
          <a:noFill/>
          <a:ln w="9525">
            <a:noFill/>
            <a:miter lim="800000"/>
            <a:headEnd/>
            <a:tailEnd/>
          </a:ln>
        </p:spPr>
        <p:txBody>
          <a:bodyPr wrap="none">
            <a:spAutoFit/>
          </a:bodyPr>
          <a:lstStyle/>
          <a:p>
            <a:pPr eaLnBrk="0" hangingPunct="0"/>
            <a:r>
              <a:rPr lang="en-US" sz="2400">
                <a:latin typeface="Century Schoolbook" pitchFamily="18" charset="0"/>
              </a:rPr>
              <a:t>Handwritten digits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Reproduction</a:t>
            </a:r>
            <a:endParaRPr lang="en-US" dirty="0"/>
          </a:p>
        </p:txBody>
      </p:sp>
      <p:sp>
        <p:nvSpPr>
          <p:cNvPr id="69635" name="Content Placeholder 2"/>
          <p:cNvSpPr>
            <a:spLocks noGrp="1"/>
          </p:cNvSpPr>
          <p:nvPr>
            <p:ph idx="1"/>
          </p:nvPr>
        </p:nvSpPr>
        <p:spPr>
          <a:xfrm>
            <a:off x="1981200" y="1600201"/>
            <a:ext cx="7467600" cy="4873625"/>
          </a:xfrm>
        </p:spPr>
        <p:txBody>
          <a:bodyPr>
            <a:normAutofit/>
          </a:bodyPr>
          <a:lstStyle/>
          <a:p>
            <a:r>
              <a:rPr lang="fr-FR">
                <a:solidFill>
                  <a:srgbClr val="C00000"/>
                </a:solidFill>
              </a:rPr>
              <a:t>Crossover</a:t>
            </a:r>
            <a:endParaRPr lang="en-US">
              <a:solidFill>
                <a:srgbClr val="C00000"/>
              </a:solidFill>
            </a:endParaRPr>
          </a:p>
          <a:p>
            <a:pPr lvl="1"/>
            <a:r>
              <a:rPr lang="en-US"/>
              <a:t>Two parents produce two offspring</a:t>
            </a:r>
          </a:p>
          <a:p>
            <a:pPr lvl="1"/>
            <a:r>
              <a:rPr lang="en-US"/>
              <a:t>There is a chance that the chromosomes of the two parents are copied unmodified as offspring</a:t>
            </a:r>
          </a:p>
          <a:p>
            <a:pPr lvl="1"/>
            <a:r>
              <a:rPr lang="en-US"/>
              <a:t>There is a chance that the chromosomes of the two parents are randomly recombined (crossover) to form offspring</a:t>
            </a:r>
          </a:p>
          <a:p>
            <a:pPr lvl="1"/>
            <a:r>
              <a:rPr lang="en-US"/>
              <a:t>Generally the chance of crossover is between 0.6 and 1.0</a:t>
            </a:r>
          </a:p>
          <a:p>
            <a:r>
              <a:rPr lang="fr-FR">
                <a:solidFill>
                  <a:srgbClr val="C00000"/>
                </a:solidFill>
              </a:rPr>
              <a:t>Mutation</a:t>
            </a:r>
          </a:p>
          <a:p>
            <a:pPr lvl="1"/>
            <a:r>
              <a:rPr lang="en-US"/>
              <a:t>There is a chance that a gene of a child is changed randomly</a:t>
            </a:r>
          </a:p>
          <a:p>
            <a:pPr lvl="1"/>
            <a:r>
              <a:rPr lang="en-US"/>
              <a:t>Generally the chance of mutation is low (e.g. 0.001)</a:t>
            </a:r>
          </a:p>
          <a:p>
            <a:pPr lvl="1"/>
            <a:endParaRPr lang="en-US"/>
          </a:p>
          <a:p>
            <a:endParaRPr lang="en-US"/>
          </a:p>
        </p:txBody>
      </p:sp>
      <p:sp>
        <p:nvSpPr>
          <p:cNvPr id="6963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46DB03D2-BF19-465C-82B7-817383DF9D9D}" type="slidenum">
              <a:rPr lang="en-US"/>
              <a:pPr fontAlgn="base">
                <a:spcBef>
                  <a:spcPct val="0"/>
                </a:spcBef>
                <a:spcAft>
                  <a:spcPct val="0"/>
                </a:spcAft>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Crossover</a:t>
            </a:r>
            <a:endParaRPr lang="en-US" dirty="0"/>
          </a:p>
        </p:txBody>
      </p:sp>
      <p:sp>
        <p:nvSpPr>
          <p:cNvPr id="70659" name="Content Placeholder 2"/>
          <p:cNvSpPr>
            <a:spLocks noGrp="1"/>
          </p:cNvSpPr>
          <p:nvPr>
            <p:ph idx="1"/>
          </p:nvPr>
        </p:nvSpPr>
        <p:spPr>
          <a:xfrm>
            <a:off x="1981200" y="1600201"/>
            <a:ext cx="7467600" cy="4873625"/>
          </a:xfrm>
        </p:spPr>
        <p:txBody>
          <a:bodyPr/>
          <a:lstStyle/>
          <a:p>
            <a:r>
              <a:rPr lang="en-US"/>
              <a:t>Generating offspring from two selected parents</a:t>
            </a:r>
          </a:p>
          <a:p>
            <a:pPr lvl="1"/>
            <a:r>
              <a:rPr lang="en-US"/>
              <a:t>Single point crossover</a:t>
            </a:r>
          </a:p>
          <a:p>
            <a:pPr lvl="1"/>
            <a:r>
              <a:rPr lang="en-US"/>
              <a:t>Two point crossover (Multi point crossover)</a:t>
            </a:r>
          </a:p>
          <a:p>
            <a:pPr lvl="1"/>
            <a:r>
              <a:rPr lang="en-US"/>
              <a:t>Uniform crossover</a:t>
            </a:r>
          </a:p>
          <a:p>
            <a:endParaRPr lang="en-US"/>
          </a:p>
        </p:txBody>
      </p:sp>
      <p:sp>
        <p:nvSpPr>
          <p:cNvPr id="7066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2D85105-7482-4F95-96C6-1B6264645733}" type="slidenum">
              <a:rPr lang="en-US"/>
              <a:pPr fontAlgn="base">
                <a:spcBef>
                  <a:spcPct val="0"/>
                </a:spcBef>
                <a:spcAft>
                  <a:spcPct val="0"/>
                </a:spcAft>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One pont </a:t>
            </a:r>
            <a:r>
              <a:rPr lang="fr-FR" dirty="0" err="1"/>
              <a:t>crossover</a:t>
            </a:r>
            <a:endParaRPr lang="en-US" dirty="0"/>
          </a:p>
        </p:txBody>
      </p:sp>
      <p:sp>
        <p:nvSpPr>
          <p:cNvPr id="71683" name="Content Placeholder 2"/>
          <p:cNvSpPr>
            <a:spLocks noGrp="1"/>
          </p:cNvSpPr>
          <p:nvPr>
            <p:ph idx="1"/>
          </p:nvPr>
        </p:nvSpPr>
        <p:spPr>
          <a:xfrm>
            <a:off x="1981200" y="1600201"/>
            <a:ext cx="7467600" cy="4873625"/>
          </a:xfrm>
        </p:spPr>
        <p:txBody>
          <a:bodyPr/>
          <a:lstStyle/>
          <a:p>
            <a:r>
              <a:rPr lang="en-GB"/>
              <a:t>Choose a random point on the two parents</a:t>
            </a:r>
          </a:p>
          <a:p>
            <a:r>
              <a:rPr lang="en-GB"/>
              <a:t>Split parents at this crossover point</a:t>
            </a:r>
          </a:p>
          <a:p>
            <a:r>
              <a:rPr lang="en-GB"/>
              <a:t>Create children by exchanging tails</a:t>
            </a:r>
          </a:p>
          <a:p>
            <a:endParaRPr lang="en-US"/>
          </a:p>
        </p:txBody>
      </p:sp>
      <p:sp>
        <p:nvSpPr>
          <p:cNvPr id="7168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319A9208-F54D-4CAB-BD25-839E4EB86525}" type="slidenum">
              <a:rPr lang="en-US"/>
              <a:pPr fontAlgn="base">
                <a:spcBef>
                  <a:spcPct val="0"/>
                </a:spcBef>
                <a:spcAft>
                  <a:spcPct val="0"/>
                </a:spcAft>
              </a:pPr>
              <a:t>62</a:t>
            </a:fld>
            <a:endParaRPr lang="en-US"/>
          </a:p>
        </p:txBody>
      </p:sp>
      <p:pic>
        <p:nvPicPr>
          <p:cNvPr id="71687" name="Picture 2" descr="GA-1pt-xover"/>
          <p:cNvPicPr>
            <a:picLocks noChangeAspect="1" noChangeArrowheads="1"/>
          </p:cNvPicPr>
          <p:nvPr/>
        </p:nvPicPr>
        <p:blipFill>
          <a:blip r:embed="rId2" cstate="print"/>
          <a:srcRect/>
          <a:stretch>
            <a:fillRect/>
          </a:stretch>
        </p:blipFill>
        <p:spPr bwMode="auto">
          <a:xfrm>
            <a:off x="3124200" y="3124200"/>
            <a:ext cx="5448300" cy="2662238"/>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One pont </a:t>
            </a:r>
            <a:r>
              <a:rPr lang="fr-FR" dirty="0" err="1"/>
              <a:t>crossover</a:t>
            </a:r>
            <a:endParaRPr lang="en-US" dirty="0"/>
          </a:p>
        </p:txBody>
      </p:sp>
      <p:sp>
        <p:nvSpPr>
          <p:cNvPr id="72707" name="Content Placeholder 2"/>
          <p:cNvSpPr>
            <a:spLocks noGrp="1"/>
          </p:cNvSpPr>
          <p:nvPr>
            <p:ph idx="1"/>
          </p:nvPr>
        </p:nvSpPr>
        <p:spPr>
          <a:xfrm>
            <a:off x="1981200" y="1600201"/>
            <a:ext cx="7467600" cy="4873625"/>
          </a:xfrm>
        </p:spPr>
        <p:txBody>
          <a:bodyPr/>
          <a:lstStyle/>
          <a:p>
            <a:r>
              <a:rPr lang="en-GB"/>
              <a:t>Choose a random point on the two parents</a:t>
            </a:r>
          </a:p>
          <a:p>
            <a:r>
              <a:rPr lang="en-GB"/>
              <a:t>Split parents at this crossover point</a:t>
            </a:r>
          </a:p>
          <a:p>
            <a:r>
              <a:rPr lang="en-GB"/>
              <a:t>Create children by exchanging tails</a:t>
            </a:r>
          </a:p>
          <a:p>
            <a:endParaRPr lang="en-US"/>
          </a:p>
        </p:txBody>
      </p:sp>
      <p:sp>
        <p:nvSpPr>
          <p:cNvPr id="7270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26CC9430-26A4-4C3A-84B8-48F94ED169AB}" type="slidenum">
              <a:rPr lang="en-US"/>
              <a:pPr fontAlgn="base">
                <a:spcBef>
                  <a:spcPct val="0"/>
                </a:spcBef>
                <a:spcAft>
                  <a:spcPct val="0"/>
                </a:spcAft>
              </a:pPr>
              <a:t>63</a:t>
            </a:fld>
            <a:endParaRPr lang="en-US"/>
          </a:p>
        </p:txBody>
      </p:sp>
      <p:sp>
        <p:nvSpPr>
          <p:cNvPr id="8" name="TextBox 7"/>
          <p:cNvSpPr txBox="1"/>
          <p:nvPr/>
        </p:nvSpPr>
        <p:spPr>
          <a:xfrm>
            <a:off x="3124200" y="3429001"/>
            <a:ext cx="5346700" cy="2092325"/>
          </a:xfrm>
          <a:prstGeom prst="rect">
            <a:avLst/>
          </a:prstGeom>
          <a:solidFill>
            <a:schemeClr val="bg2">
              <a:lumMod val="75000"/>
            </a:schemeClr>
          </a:solidFill>
        </p:spPr>
        <p:txBody>
          <a:bodyPr>
            <a:spAutoFit/>
          </a:bodyPr>
          <a:lstStyle/>
          <a:p>
            <a:pPr>
              <a:defRPr/>
            </a:pPr>
            <a:r>
              <a:rPr lang="en-US" sz="2800" dirty="0"/>
              <a:t>Parent 1:         </a:t>
            </a:r>
            <a:r>
              <a:rPr lang="en-US" sz="2800" b="1" dirty="0"/>
              <a:t>X </a:t>
            </a:r>
            <a:r>
              <a:rPr lang="en-US" sz="2800" b="1" dirty="0" err="1"/>
              <a:t>X</a:t>
            </a:r>
            <a:r>
              <a:rPr lang="en-US" sz="2800" dirty="0"/>
              <a:t> | X </a:t>
            </a:r>
            <a:r>
              <a:rPr lang="en-US" sz="2800" dirty="0" err="1"/>
              <a:t>X</a:t>
            </a:r>
            <a:r>
              <a:rPr lang="en-US" sz="2800" dirty="0"/>
              <a:t> </a:t>
            </a:r>
            <a:r>
              <a:rPr lang="en-US" sz="2800" dirty="0" err="1"/>
              <a:t>X</a:t>
            </a:r>
            <a:r>
              <a:rPr lang="en-US" sz="2800" dirty="0"/>
              <a:t> </a:t>
            </a:r>
            <a:r>
              <a:rPr lang="en-US" sz="2800" dirty="0" err="1"/>
              <a:t>X</a:t>
            </a:r>
            <a:r>
              <a:rPr lang="en-US" sz="2800" dirty="0"/>
              <a:t> </a:t>
            </a:r>
            <a:r>
              <a:rPr lang="en-US" sz="2800" dirty="0" err="1"/>
              <a:t>X</a:t>
            </a:r>
            <a:endParaRPr lang="en-US" sz="2800" dirty="0"/>
          </a:p>
          <a:p>
            <a:pPr>
              <a:defRPr/>
            </a:pPr>
            <a:r>
              <a:rPr lang="en-US" sz="2800" dirty="0"/>
              <a:t>Parent 2:         Y </a:t>
            </a:r>
            <a:r>
              <a:rPr lang="en-US" sz="2800" dirty="0" err="1"/>
              <a:t>Y</a:t>
            </a:r>
            <a:r>
              <a:rPr lang="en-US" sz="2800" dirty="0"/>
              <a:t> | </a:t>
            </a:r>
            <a:r>
              <a:rPr lang="en-US" sz="2800" b="1" dirty="0"/>
              <a:t>Y </a:t>
            </a:r>
            <a:r>
              <a:rPr lang="en-US" sz="2800" b="1" dirty="0" err="1"/>
              <a:t>Y</a:t>
            </a:r>
            <a:r>
              <a:rPr lang="en-US" sz="2800" b="1" dirty="0"/>
              <a:t> </a:t>
            </a:r>
            <a:r>
              <a:rPr lang="en-US" sz="2800" b="1" dirty="0" err="1"/>
              <a:t>Y</a:t>
            </a:r>
            <a:r>
              <a:rPr lang="en-US" sz="2800" b="1" dirty="0"/>
              <a:t> </a:t>
            </a:r>
            <a:r>
              <a:rPr lang="en-US" sz="2800" b="1" dirty="0" err="1"/>
              <a:t>Y</a:t>
            </a:r>
            <a:r>
              <a:rPr lang="en-US" sz="2800" b="1" dirty="0"/>
              <a:t> </a:t>
            </a:r>
            <a:r>
              <a:rPr lang="en-US" sz="2800" b="1" dirty="0" err="1"/>
              <a:t>Y</a:t>
            </a:r>
            <a:endParaRPr lang="en-US" sz="2800" b="1" dirty="0"/>
          </a:p>
          <a:p>
            <a:pPr>
              <a:defRPr/>
            </a:pPr>
            <a:r>
              <a:rPr lang="en-US" sz="2800" dirty="0"/>
              <a:t>Offspring 1:    </a:t>
            </a:r>
            <a:r>
              <a:rPr lang="en-US" sz="2800" b="1" dirty="0"/>
              <a:t>X </a:t>
            </a:r>
            <a:r>
              <a:rPr lang="en-US" sz="2800" b="1" dirty="0" err="1"/>
              <a:t>X</a:t>
            </a:r>
            <a:r>
              <a:rPr lang="en-US" sz="2800" b="1" dirty="0"/>
              <a:t> Y </a:t>
            </a:r>
            <a:r>
              <a:rPr lang="en-US" sz="2800" b="1" dirty="0" err="1"/>
              <a:t>Y</a:t>
            </a:r>
            <a:r>
              <a:rPr lang="en-US" sz="2800" b="1" dirty="0"/>
              <a:t> </a:t>
            </a:r>
            <a:r>
              <a:rPr lang="en-US" sz="2800" b="1" dirty="0" err="1"/>
              <a:t>Y</a:t>
            </a:r>
            <a:r>
              <a:rPr lang="en-US" sz="2800" b="1" dirty="0"/>
              <a:t> </a:t>
            </a:r>
            <a:r>
              <a:rPr lang="en-US" sz="2800" b="1" dirty="0" err="1"/>
              <a:t>Y</a:t>
            </a:r>
            <a:r>
              <a:rPr lang="en-US" sz="2800" b="1" dirty="0"/>
              <a:t> </a:t>
            </a:r>
            <a:r>
              <a:rPr lang="en-US" sz="2800" b="1" dirty="0" err="1"/>
              <a:t>Y</a:t>
            </a:r>
            <a:endParaRPr lang="en-US" sz="2800" b="1" dirty="0"/>
          </a:p>
          <a:p>
            <a:pPr>
              <a:defRPr/>
            </a:pPr>
            <a:r>
              <a:rPr lang="en-US" sz="2800" dirty="0"/>
              <a:t>Offspring 2:    Y </a:t>
            </a:r>
            <a:r>
              <a:rPr lang="en-US" sz="2800" dirty="0" err="1"/>
              <a:t>Y</a:t>
            </a:r>
            <a:r>
              <a:rPr lang="en-US" sz="2800" dirty="0"/>
              <a:t> X </a:t>
            </a:r>
            <a:r>
              <a:rPr lang="en-US" sz="2800" dirty="0" err="1"/>
              <a:t>X</a:t>
            </a:r>
            <a:r>
              <a:rPr lang="en-US" sz="2800" dirty="0"/>
              <a:t> </a:t>
            </a:r>
            <a:r>
              <a:rPr lang="en-US" sz="2800" dirty="0" err="1"/>
              <a:t>X</a:t>
            </a:r>
            <a:r>
              <a:rPr lang="en-US" sz="2800" dirty="0"/>
              <a:t> </a:t>
            </a:r>
            <a:r>
              <a:rPr lang="en-US" sz="2800" dirty="0" err="1"/>
              <a:t>X</a:t>
            </a:r>
            <a:r>
              <a:rPr lang="en-US" sz="2800" dirty="0"/>
              <a:t> </a:t>
            </a:r>
            <a:r>
              <a:rPr lang="en-US" sz="2800" dirty="0" err="1"/>
              <a:t>X</a:t>
            </a:r>
            <a:endParaRPr lang="en-US" sz="2800" dirty="0"/>
          </a:p>
          <a:p>
            <a:pPr>
              <a:defRPr/>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Crossover</a:t>
            </a:r>
            <a:endParaRPr lang="en-US" dirty="0"/>
          </a:p>
        </p:txBody>
      </p:sp>
      <p:sp>
        <p:nvSpPr>
          <p:cNvPr id="73732"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C93BCE7-2FF4-4388-8A3C-457210E4F956}" type="slidenum">
              <a:rPr lang="en-US"/>
              <a:pPr fontAlgn="base">
                <a:spcBef>
                  <a:spcPct val="0"/>
                </a:spcBef>
                <a:spcAft>
                  <a:spcPct val="0"/>
                </a:spcAft>
              </a:pPr>
              <a:t>64</a:t>
            </a:fld>
            <a:endParaRPr lang="en-US"/>
          </a:p>
        </p:txBody>
      </p:sp>
      <p:grpSp>
        <p:nvGrpSpPr>
          <p:cNvPr id="73734" name="Group 2"/>
          <p:cNvGrpSpPr>
            <a:grpSpLocks noGrp="1" noRot="1"/>
          </p:cNvGrpSpPr>
          <p:nvPr/>
        </p:nvGrpSpPr>
        <p:grpSpPr bwMode="auto">
          <a:xfrm>
            <a:off x="2362201" y="1800225"/>
            <a:ext cx="7186613" cy="3314700"/>
            <a:chOff x="576" y="1008"/>
            <a:chExt cx="4527" cy="2088"/>
          </a:xfrm>
        </p:grpSpPr>
        <p:sp>
          <p:nvSpPr>
            <p:cNvPr id="73739" name="Rectangle 3"/>
            <p:cNvSpPr>
              <a:spLocks noChangeArrowheads="1"/>
            </p:cNvSpPr>
            <p:nvPr/>
          </p:nvSpPr>
          <p:spPr bwMode="auto">
            <a:xfrm>
              <a:off x="2775" y="2581"/>
              <a:ext cx="2328" cy="515"/>
            </a:xfrm>
            <a:prstGeom prst="rect">
              <a:avLst/>
            </a:prstGeom>
            <a:noFill/>
            <a:ln w="9525">
              <a:noFill/>
              <a:miter lim="800000"/>
              <a:headEnd/>
              <a:tailEnd/>
            </a:ln>
          </p:spPr>
          <p:txBody>
            <a:bodyPr/>
            <a:lstStyle/>
            <a:p>
              <a:endParaRPr lang="en-US"/>
            </a:p>
          </p:txBody>
        </p:sp>
        <p:sp>
          <p:nvSpPr>
            <p:cNvPr id="73740" name="Rectangle 4"/>
            <p:cNvSpPr>
              <a:spLocks noChangeArrowheads="1"/>
            </p:cNvSpPr>
            <p:nvPr/>
          </p:nvSpPr>
          <p:spPr bwMode="auto">
            <a:xfrm>
              <a:off x="576" y="2581"/>
              <a:ext cx="2199" cy="515"/>
            </a:xfrm>
            <a:prstGeom prst="rect">
              <a:avLst/>
            </a:prstGeom>
            <a:noFill/>
            <a:ln w="9525">
              <a:noFill/>
              <a:miter lim="800000"/>
              <a:headEnd/>
              <a:tailEnd/>
            </a:ln>
          </p:spPr>
          <p:txBody>
            <a:bodyPr/>
            <a:lstStyle/>
            <a:p>
              <a:r>
                <a:rPr lang="en-GB" sz="2400"/>
                <a:t>11101100000001</a:t>
              </a:r>
              <a:endParaRPr lang="en-US"/>
            </a:p>
          </p:txBody>
        </p:sp>
        <p:sp>
          <p:nvSpPr>
            <p:cNvPr id="73741" name="Rectangle 5"/>
            <p:cNvSpPr>
              <a:spLocks noChangeArrowheads="1"/>
            </p:cNvSpPr>
            <p:nvPr/>
          </p:nvSpPr>
          <p:spPr bwMode="auto">
            <a:xfrm>
              <a:off x="2775" y="2067"/>
              <a:ext cx="2328" cy="514"/>
            </a:xfrm>
            <a:prstGeom prst="rect">
              <a:avLst/>
            </a:prstGeom>
            <a:noFill/>
            <a:ln w="9525">
              <a:noFill/>
              <a:miter lim="800000"/>
              <a:headEnd/>
              <a:tailEnd/>
            </a:ln>
          </p:spPr>
          <p:txBody>
            <a:bodyPr/>
            <a:lstStyle/>
            <a:p>
              <a:endParaRPr lang="en-US"/>
            </a:p>
          </p:txBody>
        </p:sp>
        <p:sp>
          <p:nvSpPr>
            <p:cNvPr id="73742" name="Rectangle 6"/>
            <p:cNvSpPr>
              <a:spLocks noChangeArrowheads="1"/>
            </p:cNvSpPr>
            <p:nvPr/>
          </p:nvSpPr>
          <p:spPr bwMode="auto">
            <a:xfrm>
              <a:off x="576" y="2067"/>
              <a:ext cx="2199" cy="514"/>
            </a:xfrm>
            <a:prstGeom prst="rect">
              <a:avLst/>
            </a:prstGeom>
            <a:noFill/>
            <a:ln w="9525">
              <a:noFill/>
              <a:miter lim="800000"/>
              <a:headEnd/>
              <a:tailEnd/>
            </a:ln>
          </p:spPr>
          <p:txBody>
            <a:bodyPr/>
            <a:lstStyle/>
            <a:p>
              <a:r>
                <a:rPr lang="en-GB" sz="2400"/>
                <a:t>00101111001000</a:t>
              </a:r>
              <a:endParaRPr lang="en-US"/>
            </a:p>
          </p:txBody>
        </p:sp>
        <p:sp>
          <p:nvSpPr>
            <p:cNvPr id="73743" name="Rectangle 7"/>
            <p:cNvSpPr>
              <a:spLocks noChangeArrowheads="1"/>
            </p:cNvSpPr>
            <p:nvPr/>
          </p:nvSpPr>
          <p:spPr bwMode="auto">
            <a:xfrm>
              <a:off x="2775" y="1523"/>
              <a:ext cx="2328" cy="544"/>
            </a:xfrm>
            <a:prstGeom prst="rect">
              <a:avLst/>
            </a:prstGeom>
            <a:noFill/>
            <a:ln w="9525">
              <a:noFill/>
              <a:miter lim="800000"/>
              <a:headEnd/>
              <a:tailEnd/>
            </a:ln>
          </p:spPr>
          <p:txBody>
            <a:bodyPr/>
            <a:lstStyle/>
            <a:p>
              <a:endParaRPr lang="en-US"/>
            </a:p>
          </p:txBody>
        </p:sp>
        <p:sp>
          <p:nvSpPr>
            <p:cNvPr id="73744" name="Rectangle 8"/>
            <p:cNvSpPr>
              <a:spLocks noChangeArrowheads="1"/>
            </p:cNvSpPr>
            <p:nvPr/>
          </p:nvSpPr>
          <p:spPr bwMode="auto">
            <a:xfrm>
              <a:off x="576" y="1523"/>
              <a:ext cx="2199" cy="544"/>
            </a:xfrm>
            <a:prstGeom prst="rect">
              <a:avLst/>
            </a:prstGeom>
            <a:noFill/>
            <a:ln w="9525">
              <a:noFill/>
              <a:miter lim="800000"/>
              <a:headEnd/>
              <a:tailEnd/>
            </a:ln>
          </p:spPr>
          <p:txBody>
            <a:bodyPr/>
            <a:lstStyle/>
            <a:p>
              <a:r>
                <a:rPr lang="en-GB" sz="2400"/>
                <a:t>00110010001100</a:t>
              </a:r>
              <a:endParaRPr lang="en-US"/>
            </a:p>
          </p:txBody>
        </p:sp>
        <p:sp>
          <p:nvSpPr>
            <p:cNvPr id="73745" name="Rectangle 9"/>
            <p:cNvSpPr>
              <a:spLocks noChangeArrowheads="1"/>
            </p:cNvSpPr>
            <p:nvPr/>
          </p:nvSpPr>
          <p:spPr bwMode="auto">
            <a:xfrm>
              <a:off x="2775" y="1008"/>
              <a:ext cx="2328" cy="515"/>
            </a:xfrm>
            <a:prstGeom prst="rect">
              <a:avLst/>
            </a:prstGeom>
            <a:noFill/>
            <a:ln w="9525">
              <a:noFill/>
              <a:miter lim="800000"/>
              <a:headEnd/>
              <a:tailEnd/>
            </a:ln>
          </p:spPr>
          <p:txBody>
            <a:bodyPr/>
            <a:lstStyle/>
            <a:p>
              <a:endParaRPr lang="en-US"/>
            </a:p>
          </p:txBody>
        </p:sp>
        <p:sp>
          <p:nvSpPr>
            <p:cNvPr id="73746" name="Rectangle 10"/>
            <p:cNvSpPr>
              <a:spLocks noChangeArrowheads="1"/>
            </p:cNvSpPr>
            <p:nvPr/>
          </p:nvSpPr>
          <p:spPr bwMode="auto">
            <a:xfrm>
              <a:off x="576" y="1008"/>
              <a:ext cx="2199" cy="515"/>
            </a:xfrm>
            <a:prstGeom prst="rect">
              <a:avLst/>
            </a:prstGeom>
            <a:noFill/>
            <a:ln w="9525">
              <a:noFill/>
              <a:miter lim="800000"/>
              <a:headEnd/>
              <a:tailEnd/>
            </a:ln>
          </p:spPr>
          <p:txBody>
            <a:bodyPr/>
            <a:lstStyle/>
            <a:p>
              <a:r>
                <a:rPr lang="en-GB" sz="2400"/>
                <a:t>00101111000110</a:t>
              </a:r>
              <a:endParaRPr lang="en-US"/>
            </a:p>
          </p:txBody>
        </p:sp>
        <p:sp>
          <p:nvSpPr>
            <p:cNvPr id="73747" name="Line 11"/>
            <p:cNvSpPr>
              <a:spLocks noChangeShapeType="1"/>
            </p:cNvSpPr>
            <p:nvPr/>
          </p:nvSpPr>
          <p:spPr bwMode="auto">
            <a:xfrm>
              <a:off x="576" y="1008"/>
              <a:ext cx="4527" cy="0"/>
            </a:xfrm>
            <a:prstGeom prst="line">
              <a:avLst/>
            </a:prstGeom>
            <a:noFill/>
            <a:ln w="28575" cap="sq">
              <a:solidFill>
                <a:schemeClr val="tx1"/>
              </a:solidFill>
              <a:round/>
              <a:headEnd/>
              <a:tailEnd/>
            </a:ln>
          </p:spPr>
          <p:txBody>
            <a:bodyPr/>
            <a:lstStyle/>
            <a:p>
              <a:endParaRPr lang="en-US"/>
            </a:p>
          </p:txBody>
        </p:sp>
        <p:sp>
          <p:nvSpPr>
            <p:cNvPr id="73748" name="Line 12"/>
            <p:cNvSpPr>
              <a:spLocks noChangeShapeType="1"/>
            </p:cNvSpPr>
            <p:nvPr/>
          </p:nvSpPr>
          <p:spPr bwMode="auto">
            <a:xfrm>
              <a:off x="576" y="1523"/>
              <a:ext cx="4527" cy="0"/>
            </a:xfrm>
            <a:prstGeom prst="line">
              <a:avLst/>
            </a:prstGeom>
            <a:noFill/>
            <a:ln w="12700">
              <a:solidFill>
                <a:schemeClr val="tx1"/>
              </a:solidFill>
              <a:round/>
              <a:headEnd/>
              <a:tailEnd/>
            </a:ln>
          </p:spPr>
          <p:txBody>
            <a:bodyPr/>
            <a:lstStyle/>
            <a:p>
              <a:endParaRPr lang="en-US"/>
            </a:p>
          </p:txBody>
        </p:sp>
        <p:sp>
          <p:nvSpPr>
            <p:cNvPr id="73749" name="Line 13"/>
            <p:cNvSpPr>
              <a:spLocks noChangeShapeType="1"/>
            </p:cNvSpPr>
            <p:nvPr/>
          </p:nvSpPr>
          <p:spPr bwMode="auto">
            <a:xfrm>
              <a:off x="576" y="2067"/>
              <a:ext cx="4527" cy="0"/>
            </a:xfrm>
            <a:prstGeom prst="line">
              <a:avLst/>
            </a:prstGeom>
            <a:noFill/>
            <a:ln w="12700">
              <a:solidFill>
                <a:schemeClr val="tx1"/>
              </a:solidFill>
              <a:round/>
              <a:headEnd/>
              <a:tailEnd/>
            </a:ln>
          </p:spPr>
          <p:txBody>
            <a:bodyPr/>
            <a:lstStyle/>
            <a:p>
              <a:endParaRPr lang="en-US"/>
            </a:p>
          </p:txBody>
        </p:sp>
        <p:sp>
          <p:nvSpPr>
            <p:cNvPr id="73750" name="Line 14"/>
            <p:cNvSpPr>
              <a:spLocks noChangeShapeType="1"/>
            </p:cNvSpPr>
            <p:nvPr/>
          </p:nvSpPr>
          <p:spPr bwMode="auto">
            <a:xfrm>
              <a:off x="576" y="3096"/>
              <a:ext cx="4527" cy="0"/>
            </a:xfrm>
            <a:prstGeom prst="line">
              <a:avLst/>
            </a:prstGeom>
            <a:noFill/>
            <a:ln w="28575" cap="sq">
              <a:solidFill>
                <a:schemeClr val="tx1"/>
              </a:solidFill>
              <a:round/>
              <a:headEnd/>
              <a:tailEnd/>
            </a:ln>
          </p:spPr>
          <p:txBody>
            <a:bodyPr/>
            <a:lstStyle/>
            <a:p>
              <a:endParaRPr lang="en-US"/>
            </a:p>
          </p:txBody>
        </p:sp>
        <p:sp>
          <p:nvSpPr>
            <p:cNvPr id="73751" name="Line 15"/>
            <p:cNvSpPr>
              <a:spLocks noChangeShapeType="1"/>
            </p:cNvSpPr>
            <p:nvPr/>
          </p:nvSpPr>
          <p:spPr bwMode="auto">
            <a:xfrm>
              <a:off x="576" y="1008"/>
              <a:ext cx="0" cy="2088"/>
            </a:xfrm>
            <a:prstGeom prst="line">
              <a:avLst/>
            </a:prstGeom>
            <a:noFill/>
            <a:ln w="28575" cap="sq">
              <a:solidFill>
                <a:schemeClr val="tx1"/>
              </a:solidFill>
              <a:round/>
              <a:headEnd/>
              <a:tailEnd/>
            </a:ln>
          </p:spPr>
          <p:txBody>
            <a:bodyPr/>
            <a:lstStyle/>
            <a:p>
              <a:endParaRPr lang="en-US"/>
            </a:p>
          </p:txBody>
        </p:sp>
        <p:sp>
          <p:nvSpPr>
            <p:cNvPr id="73752" name="Line 16"/>
            <p:cNvSpPr>
              <a:spLocks noChangeShapeType="1"/>
            </p:cNvSpPr>
            <p:nvPr/>
          </p:nvSpPr>
          <p:spPr bwMode="auto">
            <a:xfrm>
              <a:off x="2775" y="1008"/>
              <a:ext cx="0" cy="2088"/>
            </a:xfrm>
            <a:prstGeom prst="line">
              <a:avLst/>
            </a:prstGeom>
            <a:noFill/>
            <a:ln w="12700">
              <a:solidFill>
                <a:schemeClr val="tx1"/>
              </a:solidFill>
              <a:round/>
              <a:headEnd/>
              <a:tailEnd/>
            </a:ln>
          </p:spPr>
          <p:txBody>
            <a:bodyPr/>
            <a:lstStyle/>
            <a:p>
              <a:endParaRPr lang="en-US"/>
            </a:p>
          </p:txBody>
        </p:sp>
        <p:sp>
          <p:nvSpPr>
            <p:cNvPr id="73753" name="Line 17"/>
            <p:cNvSpPr>
              <a:spLocks noChangeShapeType="1"/>
            </p:cNvSpPr>
            <p:nvPr/>
          </p:nvSpPr>
          <p:spPr bwMode="auto">
            <a:xfrm>
              <a:off x="5103" y="1008"/>
              <a:ext cx="0" cy="2088"/>
            </a:xfrm>
            <a:prstGeom prst="line">
              <a:avLst/>
            </a:prstGeom>
            <a:noFill/>
            <a:ln w="28575" cap="sq">
              <a:solidFill>
                <a:schemeClr val="tx1"/>
              </a:solidFill>
              <a:round/>
              <a:headEnd/>
              <a:tailEnd/>
            </a:ln>
          </p:spPr>
          <p:txBody>
            <a:bodyPr/>
            <a:lstStyle/>
            <a:p>
              <a:endParaRPr lang="en-US"/>
            </a:p>
          </p:txBody>
        </p:sp>
        <p:sp>
          <p:nvSpPr>
            <p:cNvPr id="73754" name="Line 18"/>
            <p:cNvSpPr>
              <a:spLocks noChangeShapeType="1"/>
            </p:cNvSpPr>
            <p:nvPr/>
          </p:nvSpPr>
          <p:spPr bwMode="auto">
            <a:xfrm>
              <a:off x="576" y="2581"/>
              <a:ext cx="4527" cy="0"/>
            </a:xfrm>
            <a:prstGeom prst="line">
              <a:avLst/>
            </a:prstGeom>
            <a:noFill/>
            <a:ln w="12700">
              <a:solidFill>
                <a:schemeClr val="tx1"/>
              </a:solidFill>
              <a:round/>
              <a:headEnd/>
              <a:tailEnd/>
            </a:ln>
          </p:spPr>
          <p:txBody>
            <a:bodyPr/>
            <a:lstStyle/>
            <a:p>
              <a:endParaRPr lang="en-US"/>
            </a:p>
          </p:txBody>
        </p:sp>
      </p:grpSp>
      <p:sp>
        <p:nvSpPr>
          <p:cNvPr id="73735" name="Line 19"/>
          <p:cNvSpPr>
            <a:spLocks noChangeShapeType="1"/>
          </p:cNvSpPr>
          <p:nvPr/>
        </p:nvSpPr>
        <p:spPr bwMode="auto">
          <a:xfrm flipH="1">
            <a:off x="7315201" y="2044700"/>
            <a:ext cx="1439863" cy="0"/>
          </a:xfrm>
          <a:prstGeom prst="line">
            <a:avLst/>
          </a:prstGeom>
          <a:noFill/>
          <a:ln w="38100">
            <a:solidFill>
              <a:srgbClr val="FF00FF"/>
            </a:solidFill>
            <a:round/>
            <a:headEnd/>
            <a:tailEnd type="triangle" w="med" len="med"/>
          </a:ln>
        </p:spPr>
        <p:txBody>
          <a:bodyPr/>
          <a:lstStyle/>
          <a:p>
            <a:endParaRPr lang="en-US"/>
          </a:p>
        </p:txBody>
      </p:sp>
      <p:sp>
        <p:nvSpPr>
          <p:cNvPr id="73736" name="Line 20"/>
          <p:cNvSpPr>
            <a:spLocks noChangeShapeType="1"/>
          </p:cNvSpPr>
          <p:nvPr/>
        </p:nvSpPr>
        <p:spPr bwMode="auto">
          <a:xfrm flipH="1">
            <a:off x="7315201" y="4708525"/>
            <a:ext cx="1439863" cy="0"/>
          </a:xfrm>
          <a:prstGeom prst="line">
            <a:avLst/>
          </a:prstGeom>
          <a:noFill/>
          <a:ln w="38100">
            <a:solidFill>
              <a:srgbClr val="FF00FF"/>
            </a:solidFill>
            <a:round/>
            <a:headEnd/>
            <a:tailEnd type="triangle" w="med" len="med"/>
          </a:ln>
        </p:spPr>
        <p:txBody>
          <a:bodyPr/>
          <a:lstStyle/>
          <a:p>
            <a:endParaRPr lang="en-US"/>
          </a:p>
        </p:txBody>
      </p:sp>
      <p:sp>
        <p:nvSpPr>
          <p:cNvPr id="73737" name="Line 21"/>
          <p:cNvSpPr>
            <a:spLocks noChangeShapeType="1"/>
          </p:cNvSpPr>
          <p:nvPr/>
        </p:nvSpPr>
        <p:spPr bwMode="auto">
          <a:xfrm flipV="1">
            <a:off x="3282950" y="1397000"/>
            <a:ext cx="0" cy="5111750"/>
          </a:xfrm>
          <a:prstGeom prst="line">
            <a:avLst/>
          </a:prstGeom>
          <a:noFill/>
          <a:ln w="38100">
            <a:solidFill>
              <a:schemeClr val="accent2"/>
            </a:solidFill>
            <a:round/>
            <a:headEnd/>
            <a:tailEnd type="triangle" w="med" len="med"/>
          </a:ln>
        </p:spPr>
        <p:txBody>
          <a:bodyPr/>
          <a:lstStyle/>
          <a:p>
            <a:endParaRPr lang="en-US"/>
          </a:p>
        </p:txBody>
      </p:sp>
      <p:sp>
        <p:nvSpPr>
          <p:cNvPr id="73738" name="Text Box 22"/>
          <p:cNvSpPr txBox="1">
            <a:spLocks noChangeArrowheads="1"/>
          </p:cNvSpPr>
          <p:nvPr/>
        </p:nvSpPr>
        <p:spPr bwMode="auto">
          <a:xfrm>
            <a:off x="3695700" y="6096001"/>
            <a:ext cx="2136162" cy="461665"/>
          </a:xfrm>
          <a:prstGeom prst="rect">
            <a:avLst/>
          </a:prstGeom>
          <a:noFill/>
          <a:ln w="9525">
            <a:noFill/>
            <a:miter lim="800000"/>
            <a:headEnd/>
            <a:tailEnd/>
          </a:ln>
        </p:spPr>
        <p:txBody>
          <a:bodyPr wrap="none">
            <a:spAutoFit/>
          </a:bodyPr>
          <a:lstStyle/>
          <a:p>
            <a:r>
              <a:rPr lang="en-GB" sz="2400">
                <a:solidFill>
                  <a:schemeClr val="accent2"/>
                </a:solidFill>
              </a:rPr>
              <a:t>Crossover point</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Crossover</a:t>
            </a:r>
            <a:endParaRPr lang="en-US" dirty="0"/>
          </a:p>
        </p:txBody>
      </p:sp>
      <p:sp>
        <p:nvSpPr>
          <p:cNvPr id="74756"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B1976799-E2F2-4C05-8344-9C3582428AB2}" type="slidenum">
              <a:rPr lang="en-US"/>
              <a:pPr fontAlgn="base">
                <a:spcBef>
                  <a:spcPct val="0"/>
                </a:spcBef>
                <a:spcAft>
                  <a:spcPct val="0"/>
                </a:spcAft>
              </a:pPr>
              <a:t>65</a:t>
            </a:fld>
            <a:endParaRPr lang="en-US"/>
          </a:p>
        </p:txBody>
      </p:sp>
      <p:grpSp>
        <p:nvGrpSpPr>
          <p:cNvPr id="74758" name="Group 2"/>
          <p:cNvGrpSpPr>
            <a:grpSpLocks noGrp="1" noRot="1"/>
          </p:cNvGrpSpPr>
          <p:nvPr/>
        </p:nvGrpSpPr>
        <p:grpSpPr bwMode="auto">
          <a:xfrm>
            <a:off x="2057401" y="1790700"/>
            <a:ext cx="7186613" cy="3314700"/>
            <a:chOff x="576" y="1008"/>
            <a:chExt cx="4527" cy="2088"/>
          </a:xfrm>
        </p:grpSpPr>
        <p:sp>
          <p:nvSpPr>
            <p:cNvPr id="74761" name="Rectangle 3"/>
            <p:cNvSpPr>
              <a:spLocks noChangeArrowheads="1"/>
            </p:cNvSpPr>
            <p:nvPr/>
          </p:nvSpPr>
          <p:spPr bwMode="auto">
            <a:xfrm>
              <a:off x="2775" y="2581"/>
              <a:ext cx="2328" cy="515"/>
            </a:xfrm>
            <a:prstGeom prst="rect">
              <a:avLst/>
            </a:prstGeom>
            <a:noFill/>
            <a:ln w="9525">
              <a:noFill/>
              <a:miter lim="800000"/>
              <a:headEnd/>
              <a:tailEnd/>
            </a:ln>
          </p:spPr>
          <p:txBody>
            <a:bodyPr/>
            <a:lstStyle/>
            <a:p>
              <a:r>
                <a:rPr lang="en-GB" sz="2400">
                  <a:solidFill>
                    <a:srgbClr val="C00000"/>
                  </a:solidFill>
                </a:rPr>
                <a:t>11101</a:t>
              </a:r>
              <a:r>
                <a:rPr lang="en-GB" sz="2400">
                  <a:solidFill>
                    <a:srgbClr val="0000FF"/>
                  </a:solidFill>
                </a:rPr>
                <a:t>111000110</a:t>
              </a:r>
              <a:endParaRPr lang="en-US"/>
            </a:p>
          </p:txBody>
        </p:sp>
        <p:sp>
          <p:nvSpPr>
            <p:cNvPr id="74762" name="Rectangle 4"/>
            <p:cNvSpPr>
              <a:spLocks noChangeArrowheads="1"/>
            </p:cNvSpPr>
            <p:nvPr/>
          </p:nvSpPr>
          <p:spPr bwMode="auto">
            <a:xfrm>
              <a:off x="576" y="2581"/>
              <a:ext cx="2199" cy="515"/>
            </a:xfrm>
            <a:prstGeom prst="rect">
              <a:avLst/>
            </a:prstGeom>
            <a:noFill/>
            <a:ln w="9525">
              <a:noFill/>
              <a:miter lim="800000"/>
              <a:headEnd/>
              <a:tailEnd/>
            </a:ln>
          </p:spPr>
          <p:txBody>
            <a:bodyPr/>
            <a:lstStyle/>
            <a:p>
              <a:r>
                <a:rPr lang="en-GB" sz="2400">
                  <a:solidFill>
                    <a:srgbClr val="C00000"/>
                  </a:solidFill>
                </a:rPr>
                <a:t>11101</a:t>
              </a:r>
              <a:r>
                <a:rPr lang="en-GB" sz="2400">
                  <a:solidFill>
                    <a:srgbClr val="0000FF"/>
                  </a:solidFill>
                </a:rPr>
                <a:t>100000001</a:t>
              </a:r>
              <a:endParaRPr lang="en-US"/>
            </a:p>
          </p:txBody>
        </p:sp>
        <p:sp>
          <p:nvSpPr>
            <p:cNvPr id="74763" name="Rectangle 5"/>
            <p:cNvSpPr>
              <a:spLocks noChangeArrowheads="1"/>
            </p:cNvSpPr>
            <p:nvPr/>
          </p:nvSpPr>
          <p:spPr bwMode="auto">
            <a:xfrm>
              <a:off x="2775" y="2067"/>
              <a:ext cx="2328" cy="514"/>
            </a:xfrm>
            <a:prstGeom prst="rect">
              <a:avLst/>
            </a:prstGeom>
            <a:noFill/>
            <a:ln w="9525">
              <a:noFill/>
              <a:miter lim="800000"/>
              <a:headEnd/>
              <a:tailEnd/>
            </a:ln>
          </p:spPr>
          <p:txBody>
            <a:bodyPr/>
            <a:lstStyle/>
            <a:p>
              <a:endParaRPr lang="en-US"/>
            </a:p>
          </p:txBody>
        </p:sp>
        <p:sp>
          <p:nvSpPr>
            <p:cNvPr id="74764" name="Rectangle 6"/>
            <p:cNvSpPr>
              <a:spLocks noChangeArrowheads="1"/>
            </p:cNvSpPr>
            <p:nvPr/>
          </p:nvSpPr>
          <p:spPr bwMode="auto">
            <a:xfrm>
              <a:off x="576" y="2067"/>
              <a:ext cx="2199" cy="514"/>
            </a:xfrm>
            <a:prstGeom prst="rect">
              <a:avLst/>
            </a:prstGeom>
            <a:noFill/>
            <a:ln w="9525">
              <a:noFill/>
              <a:miter lim="800000"/>
              <a:headEnd/>
              <a:tailEnd/>
            </a:ln>
          </p:spPr>
          <p:txBody>
            <a:bodyPr/>
            <a:lstStyle/>
            <a:p>
              <a:r>
                <a:rPr lang="en-GB" sz="2400"/>
                <a:t>00101111001000</a:t>
              </a:r>
              <a:endParaRPr lang="en-US"/>
            </a:p>
          </p:txBody>
        </p:sp>
        <p:sp>
          <p:nvSpPr>
            <p:cNvPr id="74765" name="Rectangle 7"/>
            <p:cNvSpPr>
              <a:spLocks noChangeArrowheads="1"/>
            </p:cNvSpPr>
            <p:nvPr/>
          </p:nvSpPr>
          <p:spPr bwMode="auto">
            <a:xfrm>
              <a:off x="2775" y="1523"/>
              <a:ext cx="2328" cy="544"/>
            </a:xfrm>
            <a:prstGeom prst="rect">
              <a:avLst/>
            </a:prstGeom>
            <a:noFill/>
            <a:ln w="9525">
              <a:noFill/>
              <a:miter lim="800000"/>
              <a:headEnd/>
              <a:tailEnd/>
            </a:ln>
          </p:spPr>
          <p:txBody>
            <a:bodyPr/>
            <a:lstStyle/>
            <a:p>
              <a:endParaRPr lang="en-US"/>
            </a:p>
          </p:txBody>
        </p:sp>
        <p:sp>
          <p:nvSpPr>
            <p:cNvPr id="74766" name="Rectangle 8"/>
            <p:cNvSpPr>
              <a:spLocks noChangeArrowheads="1"/>
            </p:cNvSpPr>
            <p:nvPr/>
          </p:nvSpPr>
          <p:spPr bwMode="auto">
            <a:xfrm>
              <a:off x="576" y="1523"/>
              <a:ext cx="2199" cy="544"/>
            </a:xfrm>
            <a:prstGeom prst="rect">
              <a:avLst/>
            </a:prstGeom>
            <a:noFill/>
            <a:ln w="9525">
              <a:noFill/>
              <a:miter lim="800000"/>
              <a:headEnd/>
              <a:tailEnd/>
            </a:ln>
          </p:spPr>
          <p:txBody>
            <a:bodyPr/>
            <a:lstStyle/>
            <a:p>
              <a:r>
                <a:rPr lang="en-GB" sz="2400"/>
                <a:t>00110010001100</a:t>
              </a:r>
              <a:endParaRPr lang="en-US"/>
            </a:p>
          </p:txBody>
        </p:sp>
        <p:sp>
          <p:nvSpPr>
            <p:cNvPr id="74767" name="Rectangle 9"/>
            <p:cNvSpPr>
              <a:spLocks noChangeArrowheads="1"/>
            </p:cNvSpPr>
            <p:nvPr/>
          </p:nvSpPr>
          <p:spPr bwMode="auto">
            <a:xfrm>
              <a:off x="2775" y="1008"/>
              <a:ext cx="2328" cy="515"/>
            </a:xfrm>
            <a:prstGeom prst="rect">
              <a:avLst/>
            </a:prstGeom>
            <a:noFill/>
            <a:ln w="9525">
              <a:noFill/>
              <a:miter lim="800000"/>
              <a:headEnd/>
              <a:tailEnd/>
            </a:ln>
          </p:spPr>
          <p:txBody>
            <a:bodyPr/>
            <a:lstStyle/>
            <a:p>
              <a:r>
                <a:rPr lang="en-GB" sz="2400">
                  <a:solidFill>
                    <a:srgbClr val="C00000"/>
                  </a:solidFill>
                </a:rPr>
                <a:t>00101</a:t>
              </a:r>
              <a:r>
                <a:rPr lang="en-GB" sz="2400">
                  <a:solidFill>
                    <a:srgbClr val="0000FF"/>
                  </a:solidFill>
                </a:rPr>
                <a:t>100000001</a:t>
              </a:r>
              <a:endParaRPr lang="en-US"/>
            </a:p>
          </p:txBody>
        </p:sp>
        <p:sp>
          <p:nvSpPr>
            <p:cNvPr id="74768" name="Rectangle 10"/>
            <p:cNvSpPr>
              <a:spLocks noChangeArrowheads="1"/>
            </p:cNvSpPr>
            <p:nvPr/>
          </p:nvSpPr>
          <p:spPr bwMode="auto">
            <a:xfrm>
              <a:off x="576" y="1008"/>
              <a:ext cx="2199" cy="515"/>
            </a:xfrm>
            <a:prstGeom prst="rect">
              <a:avLst/>
            </a:prstGeom>
            <a:noFill/>
            <a:ln w="9525">
              <a:noFill/>
              <a:miter lim="800000"/>
              <a:headEnd/>
              <a:tailEnd/>
            </a:ln>
          </p:spPr>
          <p:txBody>
            <a:bodyPr/>
            <a:lstStyle/>
            <a:p>
              <a:r>
                <a:rPr lang="en-GB" sz="2400">
                  <a:solidFill>
                    <a:srgbClr val="C00000"/>
                  </a:solidFill>
                </a:rPr>
                <a:t>00101</a:t>
              </a:r>
              <a:r>
                <a:rPr lang="en-GB" sz="2400">
                  <a:solidFill>
                    <a:srgbClr val="0000FF"/>
                  </a:solidFill>
                </a:rPr>
                <a:t>111000110</a:t>
              </a:r>
              <a:endParaRPr lang="en-US"/>
            </a:p>
          </p:txBody>
        </p:sp>
        <p:sp>
          <p:nvSpPr>
            <p:cNvPr id="74769" name="Line 11"/>
            <p:cNvSpPr>
              <a:spLocks noChangeShapeType="1"/>
            </p:cNvSpPr>
            <p:nvPr/>
          </p:nvSpPr>
          <p:spPr bwMode="auto">
            <a:xfrm>
              <a:off x="576" y="1008"/>
              <a:ext cx="4527" cy="0"/>
            </a:xfrm>
            <a:prstGeom prst="line">
              <a:avLst/>
            </a:prstGeom>
            <a:noFill/>
            <a:ln w="28575" cap="sq">
              <a:solidFill>
                <a:schemeClr val="tx1"/>
              </a:solidFill>
              <a:round/>
              <a:headEnd/>
              <a:tailEnd/>
            </a:ln>
          </p:spPr>
          <p:txBody>
            <a:bodyPr/>
            <a:lstStyle/>
            <a:p>
              <a:endParaRPr lang="en-US"/>
            </a:p>
          </p:txBody>
        </p:sp>
        <p:sp>
          <p:nvSpPr>
            <p:cNvPr id="74770" name="Line 12"/>
            <p:cNvSpPr>
              <a:spLocks noChangeShapeType="1"/>
            </p:cNvSpPr>
            <p:nvPr/>
          </p:nvSpPr>
          <p:spPr bwMode="auto">
            <a:xfrm>
              <a:off x="576" y="1523"/>
              <a:ext cx="4527" cy="0"/>
            </a:xfrm>
            <a:prstGeom prst="line">
              <a:avLst/>
            </a:prstGeom>
            <a:noFill/>
            <a:ln w="12700">
              <a:solidFill>
                <a:schemeClr val="tx1"/>
              </a:solidFill>
              <a:round/>
              <a:headEnd/>
              <a:tailEnd/>
            </a:ln>
          </p:spPr>
          <p:txBody>
            <a:bodyPr/>
            <a:lstStyle/>
            <a:p>
              <a:endParaRPr lang="en-US"/>
            </a:p>
          </p:txBody>
        </p:sp>
        <p:sp>
          <p:nvSpPr>
            <p:cNvPr id="74771" name="Line 13"/>
            <p:cNvSpPr>
              <a:spLocks noChangeShapeType="1"/>
            </p:cNvSpPr>
            <p:nvPr/>
          </p:nvSpPr>
          <p:spPr bwMode="auto">
            <a:xfrm>
              <a:off x="576" y="2067"/>
              <a:ext cx="4527" cy="0"/>
            </a:xfrm>
            <a:prstGeom prst="line">
              <a:avLst/>
            </a:prstGeom>
            <a:noFill/>
            <a:ln w="12700">
              <a:solidFill>
                <a:schemeClr val="tx1"/>
              </a:solidFill>
              <a:round/>
              <a:headEnd/>
              <a:tailEnd/>
            </a:ln>
          </p:spPr>
          <p:txBody>
            <a:bodyPr/>
            <a:lstStyle/>
            <a:p>
              <a:endParaRPr lang="en-US"/>
            </a:p>
          </p:txBody>
        </p:sp>
        <p:sp>
          <p:nvSpPr>
            <p:cNvPr id="74772" name="Line 14"/>
            <p:cNvSpPr>
              <a:spLocks noChangeShapeType="1"/>
            </p:cNvSpPr>
            <p:nvPr/>
          </p:nvSpPr>
          <p:spPr bwMode="auto">
            <a:xfrm>
              <a:off x="576" y="3096"/>
              <a:ext cx="4527" cy="0"/>
            </a:xfrm>
            <a:prstGeom prst="line">
              <a:avLst/>
            </a:prstGeom>
            <a:noFill/>
            <a:ln w="28575" cap="sq">
              <a:solidFill>
                <a:schemeClr val="tx1"/>
              </a:solidFill>
              <a:round/>
              <a:headEnd/>
              <a:tailEnd/>
            </a:ln>
          </p:spPr>
          <p:txBody>
            <a:bodyPr/>
            <a:lstStyle/>
            <a:p>
              <a:endParaRPr lang="en-US"/>
            </a:p>
          </p:txBody>
        </p:sp>
        <p:sp>
          <p:nvSpPr>
            <p:cNvPr id="74773" name="Line 15"/>
            <p:cNvSpPr>
              <a:spLocks noChangeShapeType="1"/>
            </p:cNvSpPr>
            <p:nvPr/>
          </p:nvSpPr>
          <p:spPr bwMode="auto">
            <a:xfrm>
              <a:off x="576" y="1008"/>
              <a:ext cx="0" cy="2088"/>
            </a:xfrm>
            <a:prstGeom prst="line">
              <a:avLst/>
            </a:prstGeom>
            <a:noFill/>
            <a:ln w="28575" cap="sq">
              <a:solidFill>
                <a:schemeClr val="tx1"/>
              </a:solidFill>
              <a:round/>
              <a:headEnd/>
              <a:tailEnd/>
            </a:ln>
          </p:spPr>
          <p:txBody>
            <a:bodyPr/>
            <a:lstStyle/>
            <a:p>
              <a:endParaRPr lang="en-US"/>
            </a:p>
          </p:txBody>
        </p:sp>
        <p:sp>
          <p:nvSpPr>
            <p:cNvPr id="74774" name="Line 16"/>
            <p:cNvSpPr>
              <a:spLocks noChangeShapeType="1"/>
            </p:cNvSpPr>
            <p:nvPr/>
          </p:nvSpPr>
          <p:spPr bwMode="auto">
            <a:xfrm>
              <a:off x="2775" y="1008"/>
              <a:ext cx="0" cy="2088"/>
            </a:xfrm>
            <a:prstGeom prst="line">
              <a:avLst/>
            </a:prstGeom>
            <a:noFill/>
            <a:ln w="12700">
              <a:solidFill>
                <a:schemeClr val="tx1"/>
              </a:solidFill>
              <a:round/>
              <a:headEnd/>
              <a:tailEnd/>
            </a:ln>
          </p:spPr>
          <p:txBody>
            <a:bodyPr/>
            <a:lstStyle/>
            <a:p>
              <a:endParaRPr lang="en-US"/>
            </a:p>
          </p:txBody>
        </p:sp>
        <p:sp>
          <p:nvSpPr>
            <p:cNvPr id="74775" name="Line 17"/>
            <p:cNvSpPr>
              <a:spLocks noChangeShapeType="1"/>
            </p:cNvSpPr>
            <p:nvPr/>
          </p:nvSpPr>
          <p:spPr bwMode="auto">
            <a:xfrm>
              <a:off x="5103" y="1008"/>
              <a:ext cx="0" cy="2088"/>
            </a:xfrm>
            <a:prstGeom prst="line">
              <a:avLst/>
            </a:prstGeom>
            <a:noFill/>
            <a:ln w="28575" cap="sq">
              <a:solidFill>
                <a:schemeClr val="tx1"/>
              </a:solidFill>
              <a:round/>
              <a:headEnd/>
              <a:tailEnd/>
            </a:ln>
          </p:spPr>
          <p:txBody>
            <a:bodyPr/>
            <a:lstStyle/>
            <a:p>
              <a:endParaRPr lang="en-US"/>
            </a:p>
          </p:txBody>
        </p:sp>
        <p:sp>
          <p:nvSpPr>
            <p:cNvPr id="74776" name="Line 18"/>
            <p:cNvSpPr>
              <a:spLocks noChangeShapeType="1"/>
            </p:cNvSpPr>
            <p:nvPr/>
          </p:nvSpPr>
          <p:spPr bwMode="auto">
            <a:xfrm>
              <a:off x="576" y="2581"/>
              <a:ext cx="4527" cy="0"/>
            </a:xfrm>
            <a:prstGeom prst="line">
              <a:avLst/>
            </a:prstGeom>
            <a:noFill/>
            <a:ln w="12700">
              <a:solidFill>
                <a:schemeClr val="tx1"/>
              </a:solidFill>
              <a:round/>
              <a:headEnd/>
              <a:tailEnd/>
            </a:ln>
          </p:spPr>
          <p:txBody>
            <a:bodyPr/>
            <a:lstStyle/>
            <a:p>
              <a:endParaRPr lang="en-US"/>
            </a:p>
          </p:txBody>
        </p:sp>
      </p:grpSp>
      <p:sp>
        <p:nvSpPr>
          <p:cNvPr id="74759" name="Line 19"/>
          <p:cNvSpPr>
            <a:spLocks noChangeShapeType="1"/>
          </p:cNvSpPr>
          <p:nvPr/>
        </p:nvSpPr>
        <p:spPr bwMode="auto">
          <a:xfrm>
            <a:off x="4635501" y="2179638"/>
            <a:ext cx="2519363" cy="2087562"/>
          </a:xfrm>
          <a:prstGeom prst="line">
            <a:avLst/>
          </a:prstGeom>
          <a:noFill/>
          <a:ln w="38100">
            <a:solidFill>
              <a:srgbClr val="0000FF"/>
            </a:solidFill>
            <a:round/>
            <a:headEnd/>
            <a:tailEnd type="triangle" w="med" len="med"/>
          </a:ln>
        </p:spPr>
        <p:txBody>
          <a:bodyPr/>
          <a:lstStyle/>
          <a:p>
            <a:endParaRPr lang="en-US"/>
          </a:p>
        </p:txBody>
      </p:sp>
      <p:sp>
        <p:nvSpPr>
          <p:cNvPr id="74760" name="Line 20"/>
          <p:cNvSpPr>
            <a:spLocks noChangeShapeType="1"/>
          </p:cNvSpPr>
          <p:nvPr/>
        </p:nvSpPr>
        <p:spPr bwMode="auto">
          <a:xfrm flipV="1">
            <a:off x="4562475" y="2251075"/>
            <a:ext cx="2376488" cy="2160588"/>
          </a:xfrm>
          <a:prstGeom prst="line">
            <a:avLst/>
          </a:prstGeom>
          <a:noFill/>
          <a:ln w="38100">
            <a:solidFill>
              <a:srgbClr val="0000FF"/>
            </a:solidFill>
            <a:round/>
            <a:headEnd/>
            <a:tailEnd type="triangle" w="med" len="med"/>
          </a:ln>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Crossover</a:t>
            </a:r>
            <a:endParaRPr lang="en-US" dirty="0"/>
          </a:p>
        </p:txBody>
      </p:sp>
      <p:sp>
        <p:nvSpPr>
          <p:cNvPr id="75780"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E8A7FBF0-4E0D-46C1-B02F-5332F9601363}" type="slidenum">
              <a:rPr lang="en-US"/>
              <a:pPr fontAlgn="base">
                <a:spcBef>
                  <a:spcPct val="0"/>
                </a:spcBef>
                <a:spcAft>
                  <a:spcPct val="0"/>
                </a:spcAft>
              </a:pPr>
              <a:t>66</a:t>
            </a:fld>
            <a:endParaRPr lang="en-US"/>
          </a:p>
        </p:txBody>
      </p:sp>
      <p:grpSp>
        <p:nvGrpSpPr>
          <p:cNvPr id="75782" name="Group 2"/>
          <p:cNvGrpSpPr>
            <a:grpSpLocks noGrp="1" noRot="1"/>
          </p:cNvGrpSpPr>
          <p:nvPr/>
        </p:nvGrpSpPr>
        <p:grpSpPr bwMode="auto">
          <a:xfrm>
            <a:off x="2286001" y="1866900"/>
            <a:ext cx="7186613" cy="3314700"/>
            <a:chOff x="576" y="1008"/>
            <a:chExt cx="4527" cy="2088"/>
          </a:xfrm>
        </p:grpSpPr>
        <p:sp>
          <p:nvSpPr>
            <p:cNvPr id="75785" name="Rectangle 3"/>
            <p:cNvSpPr>
              <a:spLocks noChangeArrowheads="1"/>
            </p:cNvSpPr>
            <p:nvPr/>
          </p:nvSpPr>
          <p:spPr bwMode="auto">
            <a:xfrm>
              <a:off x="2775" y="2581"/>
              <a:ext cx="2328" cy="515"/>
            </a:xfrm>
            <a:prstGeom prst="rect">
              <a:avLst/>
            </a:prstGeom>
            <a:noFill/>
            <a:ln w="9525">
              <a:noFill/>
              <a:miter lim="800000"/>
              <a:headEnd/>
              <a:tailEnd/>
            </a:ln>
          </p:spPr>
          <p:txBody>
            <a:bodyPr/>
            <a:lstStyle/>
            <a:p>
              <a:r>
                <a:rPr lang="en-GB" sz="2400"/>
                <a:t>11101111000110</a:t>
              </a:r>
              <a:endParaRPr lang="en-US"/>
            </a:p>
          </p:txBody>
        </p:sp>
        <p:sp>
          <p:nvSpPr>
            <p:cNvPr id="75786" name="Rectangle 4"/>
            <p:cNvSpPr>
              <a:spLocks noChangeArrowheads="1"/>
            </p:cNvSpPr>
            <p:nvPr/>
          </p:nvSpPr>
          <p:spPr bwMode="auto">
            <a:xfrm>
              <a:off x="576" y="2581"/>
              <a:ext cx="2199" cy="515"/>
            </a:xfrm>
            <a:prstGeom prst="rect">
              <a:avLst/>
            </a:prstGeom>
            <a:noFill/>
            <a:ln w="9525">
              <a:noFill/>
              <a:miter lim="800000"/>
              <a:headEnd/>
              <a:tailEnd/>
            </a:ln>
          </p:spPr>
          <p:txBody>
            <a:bodyPr/>
            <a:lstStyle/>
            <a:p>
              <a:r>
                <a:rPr lang="en-GB" sz="2400"/>
                <a:t>11101100000001</a:t>
              </a:r>
              <a:endParaRPr lang="en-US"/>
            </a:p>
          </p:txBody>
        </p:sp>
        <p:sp>
          <p:nvSpPr>
            <p:cNvPr id="75787" name="Rectangle 5"/>
            <p:cNvSpPr>
              <a:spLocks noChangeArrowheads="1"/>
            </p:cNvSpPr>
            <p:nvPr/>
          </p:nvSpPr>
          <p:spPr bwMode="auto">
            <a:xfrm>
              <a:off x="2775" y="2067"/>
              <a:ext cx="2328" cy="514"/>
            </a:xfrm>
            <a:prstGeom prst="rect">
              <a:avLst/>
            </a:prstGeom>
            <a:noFill/>
            <a:ln w="9525">
              <a:noFill/>
              <a:miter lim="800000"/>
              <a:headEnd/>
              <a:tailEnd/>
            </a:ln>
          </p:spPr>
          <p:txBody>
            <a:bodyPr/>
            <a:lstStyle/>
            <a:p>
              <a:r>
                <a:rPr lang="en-GB" sz="2400">
                  <a:solidFill>
                    <a:srgbClr val="C00000"/>
                  </a:solidFill>
                </a:rPr>
                <a:t>00101</a:t>
              </a:r>
              <a:r>
                <a:rPr lang="en-GB" sz="2400">
                  <a:solidFill>
                    <a:srgbClr val="0000FF"/>
                  </a:solidFill>
                </a:rPr>
                <a:t>010001100</a:t>
              </a:r>
              <a:endParaRPr lang="en-US"/>
            </a:p>
          </p:txBody>
        </p:sp>
        <p:sp>
          <p:nvSpPr>
            <p:cNvPr id="75788" name="Rectangle 6"/>
            <p:cNvSpPr>
              <a:spLocks noChangeArrowheads="1"/>
            </p:cNvSpPr>
            <p:nvPr/>
          </p:nvSpPr>
          <p:spPr bwMode="auto">
            <a:xfrm>
              <a:off x="576" y="2067"/>
              <a:ext cx="2199" cy="514"/>
            </a:xfrm>
            <a:prstGeom prst="rect">
              <a:avLst/>
            </a:prstGeom>
            <a:noFill/>
            <a:ln w="9525">
              <a:noFill/>
              <a:miter lim="800000"/>
              <a:headEnd/>
              <a:tailEnd/>
            </a:ln>
          </p:spPr>
          <p:txBody>
            <a:bodyPr/>
            <a:lstStyle/>
            <a:p>
              <a:r>
                <a:rPr lang="en-GB" sz="2400">
                  <a:solidFill>
                    <a:srgbClr val="C00000"/>
                  </a:solidFill>
                </a:rPr>
                <a:t>00101</a:t>
              </a:r>
              <a:r>
                <a:rPr lang="en-GB" sz="2400">
                  <a:solidFill>
                    <a:srgbClr val="0000FF"/>
                  </a:solidFill>
                </a:rPr>
                <a:t>111001000</a:t>
              </a:r>
              <a:endParaRPr lang="en-US"/>
            </a:p>
          </p:txBody>
        </p:sp>
        <p:sp>
          <p:nvSpPr>
            <p:cNvPr id="75789" name="Rectangle 7"/>
            <p:cNvSpPr>
              <a:spLocks noChangeArrowheads="1"/>
            </p:cNvSpPr>
            <p:nvPr/>
          </p:nvSpPr>
          <p:spPr bwMode="auto">
            <a:xfrm>
              <a:off x="2775" y="1523"/>
              <a:ext cx="2328" cy="544"/>
            </a:xfrm>
            <a:prstGeom prst="rect">
              <a:avLst/>
            </a:prstGeom>
            <a:noFill/>
            <a:ln w="9525">
              <a:noFill/>
              <a:miter lim="800000"/>
              <a:headEnd/>
              <a:tailEnd/>
            </a:ln>
          </p:spPr>
          <p:txBody>
            <a:bodyPr/>
            <a:lstStyle/>
            <a:p>
              <a:r>
                <a:rPr lang="en-GB" sz="2400">
                  <a:solidFill>
                    <a:srgbClr val="C00000"/>
                  </a:solidFill>
                </a:rPr>
                <a:t>00110</a:t>
              </a:r>
              <a:r>
                <a:rPr lang="en-GB" sz="2400">
                  <a:solidFill>
                    <a:srgbClr val="0000FF"/>
                  </a:solidFill>
                </a:rPr>
                <a:t>111001000</a:t>
              </a:r>
              <a:endParaRPr lang="en-US"/>
            </a:p>
          </p:txBody>
        </p:sp>
        <p:sp>
          <p:nvSpPr>
            <p:cNvPr id="75790" name="Rectangle 8"/>
            <p:cNvSpPr>
              <a:spLocks noChangeArrowheads="1"/>
            </p:cNvSpPr>
            <p:nvPr/>
          </p:nvSpPr>
          <p:spPr bwMode="auto">
            <a:xfrm>
              <a:off x="576" y="1523"/>
              <a:ext cx="2199" cy="544"/>
            </a:xfrm>
            <a:prstGeom prst="rect">
              <a:avLst/>
            </a:prstGeom>
            <a:noFill/>
            <a:ln w="9525">
              <a:noFill/>
              <a:miter lim="800000"/>
              <a:headEnd/>
              <a:tailEnd/>
            </a:ln>
          </p:spPr>
          <p:txBody>
            <a:bodyPr/>
            <a:lstStyle/>
            <a:p>
              <a:r>
                <a:rPr lang="en-GB" sz="2400">
                  <a:solidFill>
                    <a:srgbClr val="C00000"/>
                  </a:solidFill>
                </a:rPr>
                <a:t>00110</a:t>
              </a:r>
              <a:r>
                <a:rPr lang="en-GB" sz="2400">
                  <a:solidFill>
                    <a:srgbClr val="0000FF"/>
                  </a:solidFill>
                </a:rPr>
                <a:t>010001100</a:t>
              </a:r>
              <a:endParaRPr lang="en-US"/>
            </a:p>
          </p:txBody>
        </p:sp>
        <p:sp>
          <p:nvSpPr>
            <p:cNvPr id="75791" name="Rectangle 9"/>
            <p:cNvSpPr>
              <a:spLocks noChangeArrowheads="1"/>
            </p:cNvSpPr>
            <p:nvPr/>
          </p:nvSpPr>
          <p:spPr bwMode="auto">
            <a:xfrm>
              <a:off x="2775" y="1008"/>
              <a:ext cx="2328" cy="515"/>
            </a:xfrm>
            <a:prstGeom prst="rect">
              <a:avLst/>
            </a:prstGeom>
            <a:noFill/>
            <a:ln w="9525">
              <a:noFill/>
              <a:miter lim="800000"/>
              <a:headEnd/>
              <a:tailEnd/>
            </a:ln>
          </p:spPr>
          <p:txBody>
            <a:bodyPr/>
            <a:lstStyle/>
            <a:p>
              <a:r>
                <a:rPr lang="en-GB" sz="2400"/>
                <a:t>00101100000001</a:t>
              </a:r>
              <a:endParaRPr lang="en-US"/>
            </a:p>
          </p:txBody>
        </p:sp>
        <p:sp>
          <p:nvSpPr>
            <p:cNvPr id="75792" name="Rectangle 10"/>
            <p:cNvSpPr>
              <a:spLocks noChangeArrowheads="1"/>
            </p:cNvSpPr>
            <p:nvPr/>
          </p:nvSpPr>
          <p:spPr bwMode="auto">
            <a:xfrm>
              <a:off x="576" y="1008"/>
              <a:ext cx="2199" cy="515"/>
            </a:xfrm>
            <a:prstGeom prst="rect">
              <a:avLst/>
            </a:prstGeom>
            <a:noFill/>
            <a:ln w="9525">
              <a:noFill/>
              <a:miter lim="800000"/>
              <a:headEnd/>
              <a:tailEnd/>
            </a:ln>
          </p:spPr>
          <p:txBody>
            <a:bodyPr/>
            <a:lstStyle/>
            <a:p>
              <a:r>
                <a:rPr lang="en-GB" sz="2400"/>
                <a:t>00101111000110</a:t>
              </a:r>
              <a:endParaRPr lang="en-US"/>
            </a:p>
          </p:txBody>
        </p:sp>
        <p:sp>
          <p:nvSpPr>
            <p:cNvPr id="75793" name="Line 11"/>
            <p:cNvSpPr>
              <a:spLocks noChangeShapeType="1"/>
            </p:cNvSpPr>
            <p:nvPr/>
          </p:nvSpPr>
          <p:spPr bwMode="auto">
            <a:xfrm>
              <a:off x="576" y="1008"/>
              <a:ext cx="4527" cy="0"/>
            </a:xfrm>
            <a:prstGeom prst="line">
              <a:avLst/>
            </a:prstGeom>
            <a:noFill/>
            <a:ln w="28575" cap="sq">
              <a:solidFill>
                <a:schemeClr val="tx1"/>
              </a:solidFill>
              <a:round/>
              <a:headEnd/>
              <a:tailEnd/>
            </a:ln>
          </p:spPr>
          <p:txBody>
            <a:bodyPr/>
            <a:lstStyle/>
            <a:p>
              <a:endParaRPr lang="en-US"/>
            </a:p>
          </p:txBody>
        </p:sp>
        <p:sp>
          <p:nvSpPr>
            <p:cNvPr id="75794" name="Line 12"/>
            <p:cNvSpPr>
              <a:spLocks noChangeShapeType="1"/>
            </p:cNvSpPr>
            <p:nvPr/>
          </p:nvSpPr>
          <p:spPr bwMode="auto">
            <a:xfrm>
              <a:off x="576" y="1523"/>
              <a:ext cx="4527" cy="0"/>
            </a:xfrm>
            <a:prstGeom prst="line">
              <a:avLst/>
            </a:prstGeom>
            <a:noFill/>
            <a:ln w="12700">
              <a:solidFill>
                <a:schemeClr val="tx1"/>
              </a:solidFill>
              <a:round/>
              <a:headEnd/>
              <a:tailEnd/>
            </a:ln>
          </p:spPr>
          <p:txBody>
            <a:bodyPr/>
            <a:lstStyle/>
            <a:p>
              <a:endParaRPr lang="en-US"/>
            </a:p>
          </p:txBody>
        </p:sp>
        <p:sp>
          <p:nvSpPr>
            <p:cNvPr id="75795" name="Line 13"/>
            <p:cNvSpPr>
              <a:spLocks noChangeShapeType="1"/>
            </p:cNvSpPr>
            <p:nvPr/>
          </p:nvSpPr>
          <p:spPr bwMode="auto">
            <a:xfrm>
              <a:off x="576" y="2067"/>
              <a:ext cx="4527" cy="0"/>
            </a:xfrm>
            <a:prstGeom prst="line">
              <a:avLst/>
            </a:prstGeom>
            <a:noFill/>
            <a:ln w="12700">
              <a:solidFill>
                <a:schemeClr val="tx1"/>
              </a:solidFill>
              <a:round/>
              <a:headEnd/>
              <a:tailEnd/>
            </a:ln>
          </p:spPr>
          <p:txBody>
            <a:bodyPr/>
            <a:lstStyle/>
            <a:p>
              <a:endParaRPr lang="en-US"/>
            </a:p>
          </p:txBody>
        </p:sp>
        <p:sp>
          <p:nvSpPr>
            <p:cNvPr id="75796" name="Line 14"/>
            <p:cNvSpPr>
              <a:spLocks noChangeShapeType="1"/>
            </p:cNvSpPr>
            <p:nvPr/>
          </p:nvSpPr>
          <p:spPr bwMode="auto">
            <a:xfrm>
              <a:off x="576" y="3096"/>
              <a:ext cx="4527" cy="0"/>
            </a:xfrm>
            <a:prstGeom prst="line">
              <a:avLst/>
            </a:prstGeom>
            <a:noFill/>
            <a:ln w="28575" cap="sq">
              <a:solidFill>
                <a:schemeClr val="tx1"/>
              </a:solidFill>
              <a:round/>
              <a:headEnd/>
              <a:tailEnd/>
            </a:ln>
          </p:spPr>
          <p:txBody>
            <a:bodyPr/>
            <a:lstStyle/>
            <a:p>
              <a:endParaRPr lang="en-US"/>
            </a:p>
          </p:txBody>
        </p:sp>
        <p:sp>
          <p:nvSpPr>
            <p:cNvPr id="75797" name="Line 15"/>
            <p:cNvSpPr>
              <a:spLocks noChangeShapeType="1"/>
            </p:cNvSpPr>
            <p:nvPr/>
          </p:nvSpPr>
          <p:spPr bwMode="auto">
            <a:xfrm>
              <a:off x="576" y="1008"/>
              <a:ext cx="0" cy="2088"/>
            </a:xfrm>
            <a:prstGeom prst="line">
              <a:avLst/>
            </a:prstGeom>
            <a:noFill/>
            <a:ln w="28575" cap="sq">
              <a:solidFill>
                <a:schemeClr val="tx1"/>
              </a:solidFill>
              <a:round/>
              <a:headEnd/>
              <a:tailEnd/>
            </a:ln>
          </p:spPr>
          <p:txBody>
            <a:bodyPr/>
            <a:lstStyle/>
            <a:p>
              <a:endParaRPr lang="en-US"/>
            </a:p>
          </p:txBody>
        </p:sp>
        <p:sp>
          <p:nvSpPr>
            <p:cNvPr id="75798" name="Line 16"/>
            <p:cNvSpPr>
              <a:spLocks noChangeShapeType="1"/>
            </p:cNvSpPr>
            <p:nvPr/>
          </p:nvSpPr>
          <p:spPr bwMode="auto">
            <a:xfrm>
              <a:off x="2775" y="1008"/>
              <a:ext cx="0" cy="2088"/>
            </a:xfrm>
            <a:prstGeom prst="line">
              <a:avLst/>
            </a:prstGeom>
            <a:noFill/>
            <a:ln w="12700">
              <a:solidFill>
                <a:schemeClr val="tx1"/>
              </a:solidFill>
              <a:round/>
              <a:headEnd/>
              <a:tailEnd/>
            </a:ln>
          </p:spPr>
          <p:txBody>
            <a:bodyPr/>
            <a:lstStyle/>
            <a:p>
              <a:endParaRPr lang="en-US"/>
            </a:p>
          </p:txBody>
        </p:sp>
        <p:sp>
          <p:nvSpPr>
            <p:cNvPr id="75799" name="Line 17"/>
            <p:cNvSpPr>
              <a:spLocks noChangeShapeType="1"/>
            </p:cNvSpPr>
            <p:nvPr/>
          </p:nvSpPr>
          <p:spPr bwMode="auto">
            <a:xfrm>
              <a:off x="5103" y="1008"/>
              <a:ext cx="0" cy="2088"/>
            </a:xfrm>
            <a:prstGeom prst="line">
              <a:avLst/>
            </a:prstGeom>
            <a:noFill/>
            <a:ln w="28575" cap="sq">
              <a:solidFill>
                <a:schemeClr val="tx1"/>
              </a:solidFill>
              <a:round/>
              <a:headEnd/>
              <a:tailEnd/>
            </a:ln>
          </p:spPr>
          <p:txBody>
            <a:bodyPr/>
            <a:lstStyle/>
            <a:p>
              <a:endParaRPr lang="en-US"/>
            </a:p>
          </p:txBody>
        </p:sp>
        <p:sp>
          <p:nvSpPr>
            <p:cNvPr id="75800" name="Line 18"/>
            <p:cNvSpPr>
              <a:spLocks noChangeShapeType="1"/>
            </p:cNvSpPr>
            <p:nvPr/>
          </p:nvSpPr>
          <p:spPr bwMode="auto">
            <a:xfrm>
              <a:off x="576" y="2581"/>
              <a:ext cx="4527" cy="0"/>
            </a:xfrm>
            <a:prstGeom prst="line">
              <a:avLst/>
            </a:prstGeom>
            <a:noFill/>
            <a:ln w="12700">
              <a:solidFill>
                <a:schemeClr val="tx1"/>
              </a:solidFill>
              <a:round/>
              <a:headEnd/>
              <a:tailEnd/>
            </a:ln>
          </p:spPr>
          <p:txBody>
            <a:bodyPr/>
            <a:lstStyle/>
            <a:p>
              <a:endParaRPr lang="en-US"/>
            </a:p>
          </p:txBody>
        </p:sp>
      </p:grpSp>
      <p:sp>
        <p:nvSpPr>
          <p:cNvPr id="75783" name="Line 19"/>
          <p:cNvSpPr>
            <a:spLocks noChangeShapeType="1"/>
          </p:cNvSpPr>
          <p:nvPr/>
        </p:nvSpPr>
        <p:spPr bwMode="auto">
          <a:xfrm>
            <a:off x="4864100" y="2974976"/>
            <a:ext cx="2374900" cy="576263"/>
          </a:xfrm>
          <a:prstGeom prst="line">
            <a:avLst/>
          </a:prstGeom>
          <a:noFill/>
          <a:ln w="38100">
            <a:solidFill>
              <a:srgbClr val="0000FF"/>
            </a:solidFill>
            <a:round/>
            <a:headEnd/>
            <a:tailEnd type="triangle" w="med" len="med"/>
          </a:ln>
        </p:spPr>
        <p:txBody>
          <a:bodyPr/>
          <a:lstStyle/>
          <a:p>
            <a:endParaRPr lang="en-US"/>
          </a:p>
        </p:txBody>
      </p:sp>
      <p:sp>
        <p:nvSpPr>
          <p:cNvPr id="75784" name="Line 20"/>
          <p:cNvSpPr>
            <a:spLocks noChangeShapeType="1"/>
          </p:cNvSpPr>
          <p:nvPr/>
        </p:nvSpPr>
        <p:spPr bwMode="auto">
          <a:xfrm flipV="1">
            <a:off x="4864100" y="3119439"/>
            <a:ext cx="2374900" cy="720725"/>
          </a:xfrm>
          <a:prstGeom prst="line">
            <a:avLst/>
          </a:prstGeom>
          <a:noFill/>
          <a:ln w="38100">
            <a:solidFill>
              <a:srgbClr val="0000FF"/>
            </a:solidFill>
            <a:round/>
            <a:headEnd/>
            <a:tailEnd type="triangle" w="med" len="med"/>
          </a:ln>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Two</a:t>
            </a:r>
            <a:r>
              <a:rPr lang="fr-FR" dirty="0"/>
              <a:t> point </a:t>
            </a:r>
            <a:r>
              <a:rPr lang="fr-FR" dirty="0" err="1"/>
              <a:t>corssover</a:t>
            </a:r>
            <a:endParaRPr lang="en-US" dirty="0"/>
          </a:p>
        </p:txBody>
      </p:sp>
      <p:sp>
        <p:nvSpPr>
          <p:cNvPr id="76803" name="Content Placeholder 2"/>
          <p:cNvSpPr>
            <a:spLocks noGrp="1"/>
          </p:cNvSpPr>
          <p:nvPr>
            <p:ph idx="1"/>
          </p:nvPr>
        </p:nvSpPr>
        <p:spPr>
          <a:xfrm>
            <a:off x="1981200" y="1600201"/>
            <a:ext cx="7467600" cy="4873625"/>
          </a:xfrm>
        </p:spPr>
        <p:txBody>
          <a:bodyPr/>
          <a:lstStyle/>
          <a:p>
            <a:r>
              <a:rPr lang="en-US"/>
              <a:t>Two-Point crossover is very similar to single-point crossover except that two cut-points are generated instead of one.</a:t>
            </a:r>
          </a:p>
          <a:p>
            <a:endParaRPr lang="en-US"/>
          </a:p>
        </p:txBody>
      </p:sp>
      <p:sp>
        <p:nvSpPr>
          <p:cNvPr id="7680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FE9D938-3E28-4109-9C77-1EBF442EB03E}" type="slidenum">
              <a:rPr lang="en-US"/>
              <a:pPr fontAlgn="base">
                <a:spcBef>
                  <a:spcPct val="0"/>
                </a:spcBef>
                <a:spcAft>
                  <a:spcPct val="0"/>
                </a:spcAft>
              </a:pPr>
              <a:t>67</a:t>
            </a:fld>
            <a:endParaRPr lang="en-US"/>
          </a:p>
        </p:txBody>
      </p:sp>
      <p:sp>
        <p:nvSpPr>
          <p:cNvPr id="8" name="TextBox 7"/>
          <p:cNvSpPr txBox="1"/>
          <p:nvPr/>
        </p:nvSpPr>
        <p:spPr>
          <a:xfrm>
            <a:off x="3048000" y="3276601"/>
            <a:ext cx="4565930" cy="2246769"/>
          </a:xfrm>
          <a:prstGeom prst="rect">
            <a:avLst/>
          </a:prstGeom>
          <a:solidFill>
            <a:schemeClr val="bg2">
              <a:lumMod val="75000"/>
            </a:schemeClr>
          </a:solidFill>
        </p:spPr>
        <p:txBody>
          <a:bodyPr wrap="none">
            <a:spAutoFit/>
          </a:bodyPr>
          <a:lstStyle/>
          <a:p>
            <a:pPr>
              <a:defRPr/>
            </a:pPr>
            <a:r>
              <a:rPr lang="en-US" sz="2800" dirty="0"/>
              <a:t>Parent 1:         </a:t>
            </a:r>
            <a:r>
              <a:rPr lang="en-US" sz="2800" b="1" dirty="0"/>
              <a:t>X </a:t>
            </a:r>
            <a:r>
              <a:rPr lang="en-US" sz="2800" b="1" dirty="0" err="1"/>
              <a:t>X</a:t>
            </a:r>
            <a:r>
              <a:rPr lang="en-US" sz="2800" dirty="0"/>
              <a:t> | X </a:t>
            </a:r>
            <a:r>
              <a:rPr lang="en-US" sz="2800" dirty="0" err="1"/>
              <a:t>X</a:t>
            </a:r>
            <a:r>
              <a:rPr lang="en-US" sz="2800" dirty="0"/>
              <a:t> </a:t>
            </a:r>
            <a:r>
              <a:rPr lang="en-US" sz="2800" dirty="0" err="1"/>
              <a:t>X</a:t>
            </a:r>
            <a:r>
              <a:rPr lang="en-US" sz="2800" dirty="0"/>
              <a:t> | </a:t>
            </a:r>
            <a:r>
              <a:rPr lang="en-US" sz="2800" b="1" dirty="0"/>
              <a:t>X </a:t>
            </a:r>
            <a:r>
              <a:rPr lang="en-US" sz="2800" b="1" dirty="0" err="1"/>
              <a:t>X</a:t>
            </a:r>
            <a:endParaRPr lang="en-US" sz="2800" b="1" dirty="0"/>
          </a:p>
          <a:p>
            <a:pPr>
              <a:defRPr/>
            </a:pPr>
            <a:r>
              <a:rPr lang="en-US" sz="2800" dirty="0"/>
              <a:t>Parent 2:         Y </a:t>
            </a:r>
            <a:r>
              <a:rPr lang="en-US" sz="2800" dirty="0" err="1"/>
              <a:t>Y</a:t>
            </a:r>
            <a:r>
              <a:rPr lang="en-US" sz="2800" dirty="0"/>
              <a:t> | </a:t>
            </a:r>
            <a:r>
              <a:rPr lang="en-US" sz="2800" b="1" dirty="0"/>
              <a:t>Y </a:t>
            </a:r>
            <a:r>
              <a:rPr lang="en-US" sz="2800" b="1" dirty="0" err="1"/>
              <a:t>Y</a:t>
            </a:r>
            <a:r>
              <a:rPr lang="en-US" sz="2800" b="1" dirty="0"/>
              <a:t> </a:t>
            </a:r>
            <a:r>
              <a:rPr lang="en-US" sz="2800" b="1" dirty="0" err="1"/>
              <a:t>Y</a:t>
            </a:r>
            <a:r>
              <a:rPr lang="en-US" sz="2800" b="1" dirty="0"/>
              <a:t> </a:t>
            </a:r>
            <a:r>
              <a:rPr lang="en-US" sz="2800" dirty="0"/>
              <a:t>| Y </a:t>
            </a:r>
            <a:r>
              <a:rPr lang="en-US" sz="2800" dirty="0" err="1"/>
              <a:t>Y</a:t>
            </a:r>
            <a:endParaRPr lang="en-US" sz="2800" dirty="0"/>
          </a:p>
          <a:p>
            <a:pPr>
              <a:defRPr/>
            </a:pPr>
            <a:r>
              <a:rPr lang="en-US" sz="2800" dirty="0"/>
              <a:t>Offspring 1:    </a:t>
            </a:r>
            <a:r>
              <a:rPr lang="en-US" sz="2800" b="1" dirty="0"/>
              <a:t>X </a:t>
            </a:r>
            <a:r>
              <a:rPr lang="en-US" sz="2800" b="1" dirty="0" err="1"/>
              <a:t>X</a:t>
            </a:r>
            <a:r>
              <a:rPr lang="en-US" sz="2800" b="1" dirty="0"/>
              <a:t> Y </a:t>
            </a:r>
            <a:r>
              <a:rPr lang="en-US" sz="2800" b="1" dirty="0" err="1"/>
              <a:t>Y</a:t>
            </a:r>
            <a:r>
              <a:rPr lang="en-US" sz="2800" b="1" dirty="0"/>
              <a:t> </a:t>
            </a:r>
            <a:r>
              <a:rPr lang="en-US" sz="2800" b="1" dirty="0" err="1"/>
              <a:t>Y</a:t>
            </a:r>
            <a:r>
              <a:rPr lang="en-US" sz="2800" b="1" dirty="0"/>
              <a:t> X </a:t>
            </a:r>
            <a:r>
              <a:rPr lang="en-US" sz="2800" b="1" dirty="0" err="1"/>
              <a:t>X</a:t>
            </a:r>
            <a:endParaRPr lang="en-US" sz="2800" b="1" dirty="0"/>
          </a:p>
          <a:p>
            <a:pPr>
              <a:defRPr/>
            </a:pPr>
            <a:r>
              <a:rPr lang="en-US" sz="2800" dirty="0"/>
              <a:t>Offspring 2:    Y </a:t>
            </a:r>
            <a:r>
              <a:rPr lang="en-US" sz="2800" dirty="0" err="1"/>
              <a:t>Y</a:t>
            </a:r>
            <a:r>
              <a:rPr lang="en-US" sz="2800" dirty="0"/>
              <a:t> X </a:t>
            </a:r>
            <a:r>
              <a:rPr lang="en-US" sz="2800" dirty="0" err="1"/>
              <a:t>X</a:t>
            </a:r>
            <a:r>
              <a:rPr lang="en-US" sz="2800" dirty="0"/>
              <a:t> </a:t>
            </a:r>
            <a:r>
              <a:rPr lang="en-US" sz="2800" dirty="0" err="1"/>
              <a:t>X</a:t>
            </a:r>
            <a:r>
              <a:rPr lang="en-US" sz="2800" dirty="0"/>
              <a:t> Y </a:t>
            </a:r>
            <a:r>
              <a:rPr lang="en-US" sz="2800" dirty="0" err="1"/>
              <a:t>Y</a:t>
            </a:r>
            <a:endParaRPr lang="en-US" sz="2800" dirty="0"/>
          </a:p>
          <a:p>
            <a:pPr>
              <a:defRPr/>
            </a:pPr>
            <a:endParaRPr 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N point </a:t>
            </a:r>
            <a:r>
              <a:rPr lang="fr-FR" dirty="0" err="1"/>
              <a:t>crossover</a:t>
            </a:r>
            <a:endParaRPr lang="en-US" dirty="0"/>
          </a:p>
        </p:txBody>
      </p:sp>
      <p:sp>
        <p:nvSpPr>
          <p:cNvPr id="77827" name="Content Placeholder 2"/>
          <p:cNvSpPr>
            <a:spLocks noGrp="1"/>
          </p:cNvSpPr>
          <p:nvPr>
            <p:ph idx="1"/>
          </p:nvPr>
        </p:nvSpPr>
        <p:spPr>
          <a:xfrm>
            <a:off x="1981200" y="1600200"/>
            <a:ext cx="7467600" cy="1600200"/>
          </a:xfrm>
        </p:spPr>
        <p:txBody>
          <a:bodyPr/>
          <a:lstStyle/>
          <a:p>
            <a:r>
              <a:rPr lang="en-GB"/>
              <a:t>Choose n random crossover points</a:t>
            </a:r>
          </a:p>
          <a:p>
            <a:r>
              <a:rPr lang="en-GB"/>
              <a:t>Split along those points</a:t>
            </a:r>
          </a:p>
          <a:p>
            <a:r>
              <a:rPr lang="en-GB"/>
              <a:t>Glue parts, alternating between parents</a:t>
            </a:r>
          </a:p>
          <a:p>
            <a:endParaRPr lang="en-US"/>
          </a:p>
        </p:txBody>
      </p:sp>
      <p:sp>
        <p:nvSpPr>
          <p:cNvPr id="7782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54232DB3-9E9D-48EB-A753-515A233DFE1F}" type="slidenum">
              <a:rPr lang="en-US"/>
              <a:pPr fontAlgn="base">
                <a:spcBef>
                  <a:spcPct val="0"/>
                </a:spcBef>
                <a:spcAft>
                  <a:spcPct val="0"/>
                </a:spcAft>
              </a:pPr>
              <a:t>68</a:t>
            </a:fld>
            <a:endParaRPr lang="en-US"/>
          </a:p>
        </p:txBody>
      </p:sp>
      <p:pic>
        <p:nvPicPr>
          <p:cNvPr id="77831" name="Picture 1" descr="GA-npt-xover"/>
          <p:cNvPicPr>
            <a:picLocks noChangeAspect="1" noChangeArrowheads="1"/>
          </p:cNvPicPr>
          <p:nvPr/>
        </p:nvPicPr>
        <p:blipFill>
          <a:blip r:embed="rId2" cstate="print"/>
          <a:srcRect/>
          <a:stretch>
            <a:fillRect/>
          </a:stretch>
        </p:blipFill>
        <p:spPr bwMode="auto">
          <a:xfrm>
            <a:off x="2743200" y="3200401"/>
            <a:ext cx="5549900" cy="2640013"/>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Uniform </a:t>
            </a:r>
            <a:r>
              <a:rPr lang="fr-FR" dirty="0" err="1"/>
              <a:t>corssover</a:t>
            </a:r>
            <a:endParaRPr lang="en-US" dirty="0"/>
          </a:p>
        </p:txBody>
      </p:sp>
      <p:sp>
        <p:nvSpPr>
          <p:cNvPr id="3" name="Content Placeholder 2"/>
          <p:cNvSpPr>
            <a:spLocks noGrp="1"/>
          </p:cNvSpPr>
          <p:nvPr>
            <p:ph idx="1"/>
          </p:nvPr>
        </p:nvSpPr>
        <p:spPr>
          <a:xfrm>
            <a:off x="1981200" y="1600200"/>
            <a:ext cx="7467600" cy="1981200"/>
          </a:xfrm>
        </p:spPr>
        <p:txBody>
          <a:bodyPr>
            <a:normAutofit/>
          </a:bodyPr>
          <a:lstStyle/>
          <a:p>
            <a:pPr marL="274320" indent="-274320">
              <a:buFont typeface="Wingdings"/>
              <a:buChar char=""/>
              <a:defRPr/>
            </a:pPr>
            <a:r>
              <a:rPr lang="en-US" dirty="0"/>
              <a:t>A random mask is generated</a:t>
            </a:r>
          </a:p>
          <a:p>
            <a:pPr marL="274320" indent="-274320">
              <a:buFont typeface="Wingdings"/>
              <a:buChar char=""/>
              <a:defRPr/>
            </a:pPr>
            <a:r>
              <a:rPr lang="en-US" dirty="0"/>
              <a:t>The mask determines which bits are copied from one parent and which from the other parent</a:t>
            </a:r>
          </a:p>
          <a:p>
            <a:pPr marL="274320" indent="-274320">
              <a:buFont typeface="Wingdings"/>
              <a:buChar char=""/>
              <a:defRPr/>
            </a:pPr>
            <a:r>
              <a:rPr lang="en-US" dirty="0"/>
              <a:t>Bit density in mask determines how much material is taken from the other parent</a:t>
            </a:r>
          </a:p>
          <a:p>
            <a:pPr marL="274320" indent="-274320">
              <a:buFont typeface="Wingdings"/>
              <a:buChar char=""/>
              <a:defRPr/>
            </a:pPr>
            <a:endParaRPr lang="en-US" dirty="0"/>
          </a:p>
          <a:p>
            <a:pPr marL="274320" indent="-274320">
              <a:buFont typeface="Wingdings"/>
              <a:buChar char=""/>
              <a:defRPr/>
            </a:pPr>
            <a:endParaRPr lang="en-US" dirty="0"/>
          </a:p>
          <a:p>
            <a:pPr marL="274320" indent="-274320">
              <a:buFont typeface="Wingdings"/>
              <a:buChar char=""/>
              <a:defRPr/>
            </a:pPr>
            <a:endParaRPr lang="en-US" dirty="0"/>
          </a:p>
        </p:txBody>
      </p:sp>
      <p:sp>
        <p:nvSpPr>
          <p:cNvPr id="7885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B416989E-BB6C-4E89-AF42-0CD32363C299}" type="slidenum">
              <a:rPr lang="en-US"/>
              <a:pPr fontAlgn="base">
                <a:spcBef>
                  <a:spcPct val="0"/>
                </a:spcBef>
                <a:spcAft>
                  <a:spcPct val="0"/>
                </a:spcAft>
              </a:pPr>
              <a:t>69</a:t>
            </a:fld>
            <a:endParaRPr lang="en-US"/>
          </a:p>
        </p:txBody>
      </p:sp>
      <p:sp>
        <p:nvSpPr>
          <p:cNvPr id="78855" name="Text Box 3"/>
          <p:cNvSpPr txBox="1">
            <a:spLocks noChangeArrowheads="1"/>
          </p:cNvSpPr>
          <p:nvPr/>
        </p:nvSpPr>
        <p:spPr bwMode="auto">
          <a:xfrm>
            <a:off x="2057400" y="3810000"/>
            <a:ext cx="7772400" cy="3048000"/>
          </a:xfrm>
          <a:prstGeom prst="rect">
            <a:avLst/>
          </a:prstGeom>
          <a:noFill/>
          <a:ln w="12700">
            <a:noFill/>
            <a:miter lim="800000"/>
            <a:headEnd type="none" w="sm" len="sm"/>
            <a:tailEnd type="none" w="sm" len="sm"/>
          </a:ln>
        </p:spPr>
        <p:txBody>
          <a:bodyPr/>
          <a:lstStyle/>
          <a:p>
            <a:r>
              <a:rPr lang="en-US" sz="2400" b="1" dirty="0">
                <a:latin typeface="Courier New" pitchFamily="49" charset="0"/>
              </a:rPr>
              <a:t>Mask:      0110011000    (</a:t>
            </a:r>
            <a:r>
              <a:rPr lang="en-US" b="1" dirty="0">
                <a:latin typeface="Courier New" pitchFamily="49" charset="0"/>
              </a:rPr>
              <a:t>Randomly generated)</a:t>
            </a:r>
            <a:endParaRPr lang="en-US" sz="2400" b="1" dirty="0">
              <a:latin typeface="Courier New" pitchFamily="49" charset="0"/>
            </a:endParaRPr>
          </a:p>
          <a:p>
            <a:r>
              <a:rPr lang="en-US" sz="2400" b="1" dirty="0">
                <a:latin typeface="Courier New" pitchFamily="49" charset="0"/>
              </a:rPr>
              <a:t>Parents:   </a:t>
            </a:r>
            <a:r>
              <a:rPr lang="en-US" sz="2400" b="1" dirty="0">
                <a:solidFill>
                  <a:schemeClr val="hlink"/>
                </a:solidFill>
                <a:latin typeface="Courier New" pitchFamily="49" charset="0"/>
              </a:rPr>
              <a:t>1</a:t>
            </a:r>
            <a:r>
              <a:rPr lang="en-US" sz="2400" b="1" u="sng" dirty="0">
                <a:solidFill>
                  <a:schemeClr val="hlink"/>
                </a:solidFill>
                <a:latin typeface="Courier New" pitchFamily="49" charset="0"/>
              </a:rPr>
              <a:t>01</a:t>
            </a:r>
            <a:r>
              <a:rPr lang="en-US" sz="2400" b="1" dirty="0">
                <a:solidFill>
                  <a:schemeClr val="hlink"/>
                </a:solidFill>
                <a:latin typeface="Courier New" pitchFamily="49" charset="0"/>
              </a:rPr>
              <a:t>00</a:t>
            </a:r>
            <a:r>
              <a:rPr lang="en-US" sz="2400" b="1" u="sng" dirty="0">
                <a:solidFill>
                  <a:schemeClr val="hlink"/>
                </a:solidFill>
                <a:latin typeface="Courier New" pitchFamily="49" charset="0"/>
              </a:rPr>
              <a:t>01</a:t>
            </a:r>
            <a:r>
              <a:rPr lang="en-US" sz="2400" b="1" dirty="0">
                <a:solidFill>
                  <a:schemeClr val="hlink"/>
                </a:solidFill>
                <a:latin typeface="Courier New" pitchFamily="49" charset="0"/>
              </a:rPr>
              <a:t>110</a:t>
            </a:r>
            <a:r>
              <a:rPr lang="en-US" sz="2400" b="1" dirty="0">
                <a:latin typeface="Courier New" pitchFamily="49" charset="0"/>
              </a:rPr>
              <a:t>	</a:t>
            </a:r>
            <a:r>
              <a:rPr lang="en-US" sz="2400" b="1" u="sng" dirty="0">
                <a:solidFill>
                  <a:srgbClr val="0066FF"/>
                </a:solidFill>
                <a:latin typeface="Courier New" pitchFamily="49" charset="0"/>
              </a:rPr>
              <a:t>0</a:t>
            </a:r>
            <a:r>
              <a:rPr lang="en-US" sz="2400" b="1" dirty="0">
                <a:solidFill>
                  <a:srgbClr val="0066FF"/>
                </a:solidFill>
                <a:latin typeface="Courier New" pitchFamily="49" charset="0"/>
              </a:rPr>
              <a:t>01</a:t>
            </a:r>
            <a:r>
              <a:rPr lang="en-US" sz="2400" b="1" u="sng" dirty="0">
                <a:solidFill>
                  <a:srgbClr val="0066FF"/>
                </a:solidFill>
                <a:latin typeface="Courier New" pitchFamily="49" charset="0"/>
              </a:rPr>
              <a:t>10</a:t>
            </a:r>
            <a:r>
              <a:rPr lang="en-US" sz="2400" b="1" dirty="0">
                <a:solidFill>
                  <a:srgbClr val="0066FF"/>
                </a:solidFill>
                <a:latin typeface="Courier New" pitchFamily="49" charset="0"/>
              </a:rPr>
              <a:t>10</a:t>
            </a:r>
            <a:r>
              <a:rPr lang="en-US" sz="2400" b="1" u="sng" dirty="0">
                <a:solidFill>
                  <a:srgbClr val="0066FF"/>
                </a:solidFill>
                <a:latin typeface="Courier New" pitchFamily="49" charset="0"/>
              </a:rPr>
              <a:t>010</a:t>
            </a:r>
            <a:endParaRPr lang="en-US" sz="2400" b="1" dirty="0">
              <a:latin typeface="Courier New" pitchFamily="49" charset="0"/>
            </a:endParaRPr>
          </a:p>
          <a:p>
            <a:endParaRPr lang="en-US" sz="2400" b="1" dirty="0">
              <a:latin typeface="Courier New" pitchFamily="49" charset="0"/>
            </a:endParaRPr>
          </a:p>
          <a:p>
            <a:r>
              <a:rPr lang="en-US" sz="2400" b="1" dirty="0">
                <a:latin typeface="Courier New" pitchFamily="49" charset="0"/>
              </a:rPr>
              <a:t>Offspring: </a:t>
            </a:r>
            <a:r>
              <a:rPr lang="en-US" sz="2400" b="1" dirty="0">
                <a:solidFill>
                  <a:srgbClr val="0066FF"/>
                </a:solidFill>
                <a:latin typeface="Courier New" pitchFamily="49" charset="0"/>
              </a:rPr>
              <a:t>0</a:t>
            </a:r>
            <a:r>
              <a:rPr lang="en-US" sz="2400" b="1" dirty="0">
                <a:solidFill>
                  <a:schemeClr val="hlink"/>
                </a:solidFill>
                <a:latin typeface="Courier New" pitchFamily="49" charset="0"/>
              </a:rPr>
              <a:t>01</a:t>
            </a:r>
            <a:r>
              <a:rPr lang="en-US" sz="2400" b="1" dirty="0">
                <a:solidFill>
                  <a:srgbClr val="0066FF"/>
                </a:solidFill>
                <a:latin typeface="Courier New" pitchFamily="49" charset="0"/>
              </a:rPr>
              <a:t>10</a:t>
            </a:r>
            <a:r>
              <a:rPr lang="en-US" sz="2400" b="1" dirty="0">
                <a:solidFill>
                  <a:schemeClr val="hlink"/>
                </a:solidFill>
                <a:latin typeface="Courier New" pitchFamily="49" charset="0"/>
              </a:rPr>
              <a:t>01</a:t>
            </a:r>
            <a:r>
              <a:rPr lang="en-US" sz="2400" b="1" dirty="0">
                <a:solidFill>
                  <a:srgbClr val="0066FF"/>
                </a:solidFill>
                <a:latin typeface="Courier New" pitchFamily="49" charset="0"/>
              </a:rPr>
              <a:t>010</a:t>
            </a:r>
            <a:r>
              <a:rPr lang="en-US" sz="2400" b="1" dirty="0">
                <a:solidFill>
                  <a:schemeClr val="hlink"/>
                </a:solidFill>
                <a:latin typeface="Courier New" pitchFamily="49" charset="0"/>
              </a:rPr>
              <a:t> </a:t>
            </a:r>
            <a:r>
              <a:rPr lang="en-US" sz="2400" b="1" dirty="0">
                <a:latin typeface="Courier New" pitchFamily="49" charset="0"/>
              </a:rPr>
              <a:t>	</a:t>
            </a:r>
            <a:r>
              <a:rPr lang="en-US" sz="2400" b="1" dirty="0">
                <a:solidFill>
                  <a:schemeClr val="hlink"/>
                </a:solidFill>
                <a:latin typeface="Courier New" pitchFamily="49" charset="0"/>
              </a:rPr>
              <a:t>1</a:t>
            </a:r>
            <a:r>
              <a:rPr lang="en-US" sz="2400" b="1" dirty="0">
                <a:solidFill>
                  <a:srgbClr val="0066FF"/>
                </a:solidFill>
                <a:latin typeface="Courier New" pitchFamily="49" charset="0"/>
              </a:rPr>
              <a:t>01</a:t>
            </a:r>
            <a:r>
              <a:rPr lang="en-US" sz="2400" b="1" dirty="0">
                <a:solidFill>
                  <a:schemeClr val="hlink"/>
                </a:solidFill>
                <a:latin typeface="Courier New" pitchFamily="49" charset="0"/>
              </a:rPr>
              <a:t>00</a:t>
            </a:r>
            <a:r>
              <a:rPr lang="en-US" sz="2400" b="1" dirty="0">
                <a:solidFill>
                  <a:srgbClr val="0066FF"/>
                </a:solidFill>
                <a:latin typeface="Courier New" pitchFamily="49" charset="0"/>
              </a:rPr>
              <a:t>10</a:t>
            </a:r>
            <a:r>
              <a:rPr lang="en-US" sz="2400" b="1" dirty="0">
                <a:solidFill>
                  <a:schemeClr val="hlink"/>
                </a:solidFill>
                <a:latin typeface="Courier New" pitchFamily="49" charset="0"/>
              </a:rPr>
              <a:t>110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dimensionality Reduction</a:t>
            </a:r>
          </a:p>
        </p:txBody>
      </p:sp>
      <p:sp>
        <p:nvSpPr>
          <p:cNvPr id="21507" name="Content Placeholder 2"/>
          <p:cNvSpPr>
            <a:spLocks noGrp="1"/>
          </p:cNvSpPr>
          <p:nvPr>
            <p:ph idx="1"/>
          </p:nvPr>
        </p:nvSpPr>
        <p:spPr>
          <a:xfrm>
            <a:off x="1981200" y="1600200"/>
            <a:ext cx="7467600" cy="2819400"/>
          </a:xfrm>
        </p:spPr>
        <p:txBody>
          <a:bodyPr>
            <a:normAutofit/>
          </a:bodyPr>
          <a:lstStyle/>
          <a:p>
            <a:pPr>
              <a:lnSpc>
                <a:spcPct val="150000"/>
              </a:lnSpc>
            </a:pPr>
            <a:r>
              <a:rPr lang="tr-TR" dirty="0"/>
              <a:t>Reduces time complexity: Less computation</a:t>
            </a:r>
          </a:p>
          <a:p>
            <a:pPr>
              <a:lnSpc>
                <a:spcPct val="150000"/>
              </a:lnSpc>
            </a:pPr>
            <a:r>
              <a:rPr lang="tr-TR" dirty="0"/>
              <a:t>Reduces space complexity: Less parameters</a:t>
            </a:r>
          </a:p>
          <a:p>
            <a:pPr>
              <a:lnSpc>
                <a:spcPct val="150000"/>
              </a:lnSpc>
            </a:pPr>
            <a:r>
              <a:rPr lang="tr-TR" dirty="0"/>
              <a:t>Saves the cost of observing</a:t>
            </a:r>
            <a:r>
              <a:rPr lang="en-US" dirty="0"/>
              <a:t>/computing</a:t>
            </a:r>
            <a:r>
              <a:rPr lang="tr-TR" dirty="0"/>
              <a:t> the feature</a:t>
            </a:r>
            <a:endParaRPr lang="en-US" dirty="0"/>
          </a:p>
          <a:p>
            <a:pPr>
              <a:lnSpc>
                <a:spcPct val="150000"/>
              </a:lnSpc>
            </a:pPr>
            <a:endParaRPr lang="en-US" dirty="0"/>
          </a:p>
        </p:txBody>
      </p:sp>
      <p:sp>
        <p:nvSpPr>
          <p:cNvPr id="2150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C578678-B291-49AA-8C06-C59B28C08A81}" type="slidenum">
              <a:rPr lang="en-US"/>
              <a:pPr fontAlgn="base">
                <a:spcBef>
                  <a:spcPct val="0"/>
                </a:spcBef>
                <a:spcAft>
                  <a:spcPct val="0"/>
                </a:spcAft>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Mutation</a:t>
            </a:r>
            <a:endParaRPr lang="en-US" dirty="0"/>
          </a:p>
        </p:txBody>
      </p:sp>
      <p:sp>
        <p:nvSpPr>
          <p:cNvPr id="79875" name="Content Placeholder 2"/>
          <p:cNvSpPr>
            <a:spLocks noGrp="1"/>
          </p:cNvSpPr>
          <p:nvPr>
            <p:ph idx="1"/>
          </p:nvPr>
        </p:nvSpPr>
        <p:spPr>
          <a:xfrm>
            <a:off x="1981200" y="1600201"/>
            <a:ext cx="8001000" cy="4873625"/>
          </a:xfrm>
        </p:spPr>
        <p:txBody>
          <a:bodyPr/>
          <a:lstStyle/>
          <a:p>
            <a:r>
              <a:rPr lang="en-GB"/>
              <a:t>Alter each gene independently with a probability </a:t>
            </a:r>
            <a:r>
              <a:rPr lang="en-GB" i="1"/>
              <a:t>p</a:t>
            </a:r>
            <a:r>
              <a:rPr lang="en-GB" i="1" baseline="-25000"/>
              <a:t>m </a:t>
            </a:r>
          </a:p>
          <a:p>
            <a:r>
              <a:rPr lang="en-GB" i="1"/>
              <a:t>p</a:t>
            </a:r>
            <a:r>
              <a:rPr lang="en-GB" i="1" baseline="-25000"/>
              <a:t>m </a:t>
            </a:r>
            <a:r>
              <a:rPr lang="en-GB"/>
              <a:t>is called the mutation rate</a:t>
            </a:r>
          </a:p>
          <a:p>
            <a:pPr lvl="1"/>
            <a:r>
              <a:rPr lang="en-GB"/>
              <a:t>Typically </a:t>
            </a:r>
            <a:r>
              <a:rPr lang="en-US"/>
              <a:t>between </a:t>
            </a:r>
            <a:r>
              <a:rPr lang="en-GB"/>
              <a:t>1/pop_size</a:t>
            </a:r>
            <a:r>
              <a:rPr lang="en-US"/>
              <a:t> and</a:t>
            </a:r>
            <a:r>
              <a:rPr lang="en-GB"/>
              <a:t> 1/</a:t>
            </a:r>
            <a:r>
              <a:rPr lang="en-US"/>
              <a:t> chromosome_length</a:t>
            </a:r>
            <a:endParaRPr lang="en-GB"/>
          </a:p>
          <a:p>
            <a:endParaRPr lang="en-US"/>
          </a:p>
        </p:txBody>
      </p:sp>
      <p:sp>
        <p:nvSpPr>
          <p:cNvPr id="7987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2B695D2F-D62B-45B3-8AF8-80C9F456B6C1}" type="slidenum">
              <a:rPr lang="en-US"/>
              <a:pPr fontAlgn="base">
                <a:spcBef>
                  <a:spcPct val="0"/>
                </a:spcBef>
                <a:spcAft>
                  <a:spcPct val="0"/>
                </a:spcAft>
              </a:pPr>
              <a:t>70</a:t>
            </a:fld>
            <a:endParaRPr lang="en-US"/>
          </a:p>
        </p:txBody>
      </p:sp>
      <p:pic>
        <p:nvPicPr>
          <p:cNvPr id="79879" name="Picture 1" descr="GA-mutation"/>
          <p:cNvPicPr>
            <a:picLocks noChangeAspect="1" noChangeArrowheads="1"/>
          </p:cNvPicPr>
          <p:nvPr/>
        </p:nvPicPr>
        <p:blipFill>
          <a:blip r:embed="rId2" cstate="print"/>
          <a:srcRect/>
          <a:stretch>
            <a:fillRect/>
          </a:stretch>
        </p:blipFill>
        <p:spPr bwMode="auto">
          <a:xfrm>
            <a:off x="2476500" y="3249614"/>
            <a:ext cx="6972300" cy="2008187"/>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Summary</a:t>
            </a:r>
            <a:r>
              <a:rPr lang="fr-FR" dirty="0"/>
              <a:t> – Reproduction cycle</a:t>
            </a:r>
            <a:endParaRPr lang="en-US" dirty="0"/>
          </a:p>
        </p:txBody>
      </p:sp>
      <p:sp>
        <p:nvSpPr>
          <p:cNvPr id="80899" name="Content Placeholder 2"/>
          <p:cNvSpPr>
            <a:spLocks noGrp="1"/>
          </p:cNvSpPr>
          <p:nvPr>
            <p:ph idx="1"/>
          </p:nvPr>
        </p:nvSpPr>
        <p:spPr>
          <a:xfrm>
            <a:off x="1981200" y="1600201"/>
            <a:ext cx="7467600" cy="4873625"/>
          </a:xfrm>
        </p:spPr>
        <p:txBody>
          <a:bodyPr/>
          <a:lstStyle/>
          <a:p>
            <a:r>
              <a:rPr lang="en-GB" dirty="0"/>
              <a:t>Select parents for producing the next generation</a:t>
            </a:r>
          </a:p>
          <a:p>
            <a:r>
              <a:rPr lang="en-GB" dirty="0"/>
              <a:t>For each consecutive pair apply crossover with probability p</a:t>
            </a:r>
            <a:r>
              <a:rPr lang="en-GB" baseline="-25000" dirty="0"/>
              <a:t>c</a:t>
            </a:r>
            <a:r>
              <a:rPr lang="en-GB" dirty="0"/>
              <a:t> , otherwise copy parents</a:t>
            </a:r>
          </a:p>
          <a:p>
            <a:r>
              <a:rPr lang="en-GB" dirty="0"/>
              <a:t>For each offspring apply mutation (bit-flip with probability p</a:t>
            </a:r>
            <a:r>
              <a:rPr lang="en-GB" baseline="-25000" dirty="0"/>
              <a:t>m</a:t>
            </a:r>
            <a:r>
              <a:rPr lang="en-US" dirty="0"/>
              <a:t>)</a:t>
            </a:r>
            <a:endParaRPr lang="en-GB" dirty="0"/>
          </a:p>
          <a:p>
            <a:r>
              <a:rPr lang="en-GB" dirty="0"/>
              <a:t>Replace the population with the resulting population of </a:t>
            </a:r>
            <a:r>
              <a:rPr lang="en-GB" dirty="0" err="1"/>
              <a:t>offsprings</a:t>
            </a:r>
            <a:endParaRPr lang="en-GB" dirty="0"/>
          </a:p>
          <a:p>
            <a:endParaRPr lang="en-US" dirty="0"/>
          </a:p>
        </p:txBody>
      </p:sp>
      <p:sp>
        <p:nvSpPr>
          <p:cNvPr id="8090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9EE2F668-BE4B-4138-8C79-1970A5CACDE3}" type="slidenum">
              <a:rPr lang="en-US"/>
              <a:pPr fontAlgn="base">
                <a:spcBef>
                  <a:spcPct val="0"/>
                </a:spcBef>
                <a:spcAft>
                  <a:spcPct val="0"/>
                </a:spcAft>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Convergence</a:t>
            </a:r>
            <a:endParaRPr lang="en-US" dirty="0"/>
          </a:p>
        </p:txBody>
      </p:sp>
      <p:sp>
        <p:nvSpPr>
          <p:cNvPr id="81923" name="Content Placeholder 2"/>
          <p:cNvSpPr>
            <a:spLocks noGrp="1"/>
          </p:cNvSpPr>
          <p:nvPr>
            <p:ph idx="1"/>
          </p:nvPr>
        </p:nvSpPr>
        <p:spPr>
          <a:xfrm>
            <a:off x="1981200" y="1600201"/>
            <a:ext cx="7467600" cy="4873625"/>
          </a:xfrm>
        </p:spPr>
        <p:txBody>
          <a:bodyPr/>
          <a:lstStyle/>
          <a:p>
            <a:r>
              <a:rPr lang="fr-FR" dirty="0"/>
              <a:t>Stop </a:t>
            </a:r>
            <a:r>
              <a:rPr lang="fr-FR" dirty="0" err="1"/>
              <a:t>Criterion</a:t>
            </a:r>
            <a:endParaRPr lang="fr-FR" dirty="0"/>
          </a:p>
          <a:p>
            <a:pPr lvl="1"/>
            <a:r>
              <a:rPr lang="fr-FR" dirty="0" err="1"/>
              <a:t>Number</a:t>
            </a:r>
            <a:r>
              <a:rPr lang="fr-FR" dirty="0"/>
              <a:t> of </a:t>
            </a:r>
            <a:r>
              <a:rPr lang="fr-FR" dirty="0" err="1"/>
              <a:t>generations</a:t>
            </a:r>
            <a:endParaRPr lang="fr-FR" dirty="0"/>
          </a:p>
          <a:p>
            <a:pPr lvl="1"/>
            <a:r>
              <a:rPr lang="fr-FR" dirty="0"/>
              <a:t>Fitness value</a:t>
            </a:r>
          </a:p>
          <a:p>
            <a:pPr lvl="2"/>
            <a:r>
              <a:rPr lang="fr-FR" dirty="0"/>
              <a:t>How fit </a:t>
            </a:r>
            <a:r>
              <a:rPr lang="fr-FR" dirty="0" err="1"/>
              <a:t>is</a:t>
            </a:r>
            <a:r>
              <a:rPr lang="fr-FR" dirty="0"/>
              <a:t> the </a:t>
            </a:r>
            <a:r>
              <a:rPr lang="fr-FR" dirty="0" err="1"/>
              <a:t>fittest</a:t>
            </a:r>
            <a:r>
              <a:rPr lang="fr-FR" dirty="0"/>
              <a:t> </a:t>
            </a:r>
            <a:r>
              <a:rPr lang="fr-FR" dirty="0" err="1"/>
              <a:t>individual</a:t>
            </a:r>
            <a:endParaRPr lang="fr-FR" dirty="0"/>
          </a:p>
        </p:txBody>
      </p:sp>
      <p:sp>
        <p:nvSpPr>
          <p:cNvPr id="8192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6F50284-F6D5-4FDD-8B68-22D5FB2C600E}" type="slidenum">
              <a:rPr lang="en-US"/>
              <a:pPr fontAlgn="base">
                <a:spcBef>
                  <a:spcPct val="0"/>
                </a:spcBef>
                <a:spcAft>
                  <a:spcPct val="0"/>
                </a:spcAft>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for </a:t>
            </a:r>
            <a:r>
              <a:rPr lang="fr-FR" dirty="0" err="1"/>
              <a:t>feature</a:t>
            </a:r>
            <a:r>
              <a:rPr lang="fr-FR" dirty="0"/>
              <a:t> </a:t>
            </a:r>
            <a:r>
              <a:rPr lang="fr-FR" dirty="0" err="1"/>
              <a:t>selection</a:t>
            </a:r>
            <a:endParaRPr lang="en-US" dirty="0"/>
          </a:p>
        </p:txBody>
      </p:sp>
      <p:sp>
        <p:nvSpPr>
          <p:cNvPr id="82947" name="Content Placeholder 2"/>
          <p:cNvSpPr>
            <a:spLocks noGrp="1"/>
          </p:cNvSpPr>
          <p:nvPr>
            <p:ph idx="1"/>
          </p:nvPr>
        </p:nvSpPr>
        <p:spPr>
          <a:xfrm>
            <a:off x="1981200" y="1600201"/>
            <a:ext cx="7772400" cy="4873625"/>
          </a:xfrm>
        </p:spPr>
        <p:txBody>
          <a:bodyPr/>
          <a:lstStyle/>
          <a:p>
            <a:r>
              <a:rPr lang="en-GB" dirty="0"/>
              <a:t>The initial population is randomly generated</a:t>
            </a:r>
          </a:p>
          <a:p>
            <a:r>
              <a:rPr lang="en-GB" dirty="0"/>
              <a:t>Each chromosome is evaluated using the fitness function</a:t>
            </a:r>
          </a:p>
          <a:p>
            <a:r>
              <a:rPr lang="en-GB" dirty="0"/>
              <a:t>The fitness values of the current population are used to find the off springs of the next generation</a:t>
            </a:r>
          </a:p>
          <a:p>
            <a:r>
              <a:rPr lang="en-GB" dirty="0"/>
              <a:t>The generational process ends when the termination criterion is satisfied</a:t>
            </a:r>
          </a:p>
          <a:p>
            <a:r>
              <a:rPr lang="en-GB" dirty="0"/>
              <a:t>The selected features correspond to the best individual in the last generation</a:t>
            </a:r>
            <a:endParaRPr lang="en-US" dirty="0"/>
          </a:p>
        </p:txBody>
      </p:sp>
      <p:sp>
        <p:nvSpPr>
          <p:cNvPr id="8294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EB08A4A4-4EE7-4703-B446-9E7647C4924D}" type="slidenum">
              <a:rPr lang="en-US"/>
              <a:pPr fontAlgn="base">
                <a:spcBef>
                  <a:spcPct val="0"/>
                </a:spcBef>
                <a:spcAft>
                  <a:spcPct val="0"/>
                </a:spcAft>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for </a:t>
            </a:r>
            <a:r>
              <a:rPr lang="fr-FR" dirty="0" err="1"/>
              <a:t>feature</a:t>
            </a:r>
            <a:r>
              <a:rPr lang="fr-FR" dirty="0"/>
              <a:t> </a:t>
            </a:r>
            <a:r>
              <a:rPr lang="fr-FR" dirty="0" err="1"/>
              <a:t>selection</a:t>
            </a:r>
            <a:endParaRPr lang="en-US" dirty="0"/>
          </a:p>
        </p:txBody>
      </p:sp>
      <p:sp>
        <p:nvSpPr>
          <p:cNvPr id="83971" name="Content Placeholder 2"/>
          <p:cNvSpPr>
            <a:spLocks noGrp="1"/>
          </p:cNvSpPr>
          <p:nvPr>
            <p:ph idx="1"/>
          </p:nvPr>
        </p:nvSpPr>
        <p:spPr>
          <a:xfrm>
            <a:off x="1981200" y="1600200"/>
            <a:ext cx="7467600" cy="1066800"/>
          </a:xfrm>
        </p:spPr>
        <p:txBody>
          <a:bodyPr/>
          <a:lstStyle/>
          <a:p>
            <a:r>
              <a:rPr lang="fr-FR"/>
              <a:t>GA can be executed multiple times</a:t>
            </a:r>
          </a:p>
          <a:p>
            <a:r>
              <a:rPr lang="fr-FR"/>
              <a:t>Example: 15 features, GA executed 10 times</a:t>
            </a:r>
            <a:endParaRPr lang="en-US"/>
          </a:p>
        </p:txBody>
      </p:sp>
      <p:sp>
        <p:nvSpPr>
          <p:cNvPr id="8397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3D76852-3282-45E4-BC78-3881E6065041}" type="slidenum">
              <a:rPr lang="en-US"/>
              <a:pPr fontAlgn="base">
                <a:spcBef>
                  <a:spcPct val="0"/>
                </a:spcBef>
                <a:spcAft>
                  <a:spcPct val="0"/>
                </a:spcAft>
              </a:pPr>
              <a:t>74</a:t>
            </a:fld>
            <a:endParaRPr lang="en-US"/>
          </a:p>
        </p:txBody>
      </p:sp>
      <p:pic>
        <p:nvPicPr>
          <p:cNvPr id="83975" name="Image 191"/>
          <p:cNvPicPr>
            <a:picLocks noChangeAspect="1" noChangeArrowheads="1"/>
          </p:cNvPicPr>
          <p:nvPr/>
        </p:nvPicPr>
        <p:blipFill>
          <a:blip r:embed="rId2" cstate="print"/>
          <a:srcRect/>
          <a:stretch>
            <a:fillRect/>
          </a:stretch>
        </p:blipFill>
        <p:spPr bwMode="auto">
          <a:xfrm>
            <a:off x="2895601" y="2667000"/>
            <a:ext cx="5870575" cy="36576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for </a:t>
            </a:r>
            <a:r>
              <a:rPr lang="fr-FR" dirty="0" err="1"/>
              <a:t>feature</a:t>
            </a:r>
            <a:r>
              <a:rPr lang="fr-FR" dirty="0"/>
              <a:t> </a:t>
            </a:r>
            <a:r>
              <a:rPr lang="fr-FR" dirty="0" err="1"/>
              <a:t>selection</a:t>
            </a:r>
            <a:endParaRPr lang="en-US" dirty="0"/>
          </a:p>
        </p:txBody>
      </p:sp>
      <p:sp>
        <p:nvSpPr>
          <p:cNvPr id="84995" name="Content Placeholder 2"/>
          <p:cNvSpPr>
            <a:spLocks noGrp="1"/>
          </p:cNvSpPr>
          <p:nvPr>
            <p:ph idx="1"/>
          </p:nvPr>
        </p:nvSpPr>
        <p:spPr>
          <a:xfrm>
            <a:off x="1981200" y="1600201"/>
            <a:ext cx="7467600" cy="4873625"/>
          </a:xfrm>
        </p:spPr>
        <p:txBody>
          <a:bodyPr/>
          <a:lstStyle/>
          <a:p>
            <a:r>
              <a:rPr lang="fr-FR" dirty="0" err="1"/>
              <a:t>Feature</a:t>
            </a:r>
            <a:r>
              <a:rPr lang="fr-FR" dirty="0"/>
              <a:t> </a:t>
            </a:r>
            <a:r>
              <a:rPr lang="fr-FR" dirty="0" err="1"/>
              <a:t>categories</a:t>
            </a:r>
            <a:r>
              <a:rPr lang="fr-FR" dirty="0"/>
              <a:t> </a:t>
            </a:r>
            <a:r>
              <a:rPr lang="fr-FR" dirty="0" err="1"/>
              <a:t>based</a:t>
            </a:r>
            <a:r>
              <a:rPr lang="fr-FR" dirty="0"/>
              <a:t> on </a:t>
            </a:r>
            <a:r>
              <a:rPr lang="fr-FR" dirty="0" err="1"/>
              <a:t>frequency</a:t>
            </a:r>
            <a:r>
              <a:rPr lang="fr-FR" dirty="0"/>
              <a:t> of </a:t>
            </a:r>
            <a:r>
              <a:rPr lang="fr-FR" dirty="0" err="1"/>
              <a:t>selection</a:t>
            </a:r>
            <a:endParaRPr lang="fr-FR" dirty="0"/>
          </a:p>
          <a:p>
            <a:r>
              <a:rPr lang="en-GB" dirty="0">
                <a:solidFill>
                  <a:srgbClr val="C00000"/>
                </a:solidFill>
              </a:rPr>
              <a:t>Indispensable:</a:t>
            </a:r>
          </a:p>
          <a:p>
            <a:pPr lvl="1"/>
            <a:r>
              <a:rPr lang="en-GB" dirty="0"/>
              <a:t>Feature selected in each selected feature subset.</a:t>
            </a:r>
            <a:endParaRPr lang="en-US" dirty="0"/>
          </a:p>
          <a:p>
            <a:r>
              <a:rPr lang="en-GB" dirty="0">
                <a:solidFill>
                  <a:srgbClr val="C00000"/>
                </a:solidFill>
              </a:rPr>
              <a:t>Irrelevant:</a:t>
            </a:r>
          </a:p>
          <a:p>
            <a:pPr lvl="1"/>
            <a:r>
              <a:rPr lang="en-GB" dirty="0"/>
              <a:t>Feature not selected in any of the selected subsets.</a:t>
            </a:r>
            <a:endParaRPr lang="en-US" dirty="0"/>
          </a:p>
          <a:p>
            <a:r>
              <a:rPr lang="en-GB" dirty="0">
                <a:solidFill>
                  <a:srgbClr val="C00000"/>
                </a:solidFill>
              </a:rPr>
              <a:t>Partially Relevant: 	</a:t>
            </a:r>
          </a:p>
          <a:p>
            <a:pPr lvl="1"/>
            <a:r>
              <a:rPr lang="en-GB" dirty="0"/>
              <a:t>Feature selected in some of the subsets.</a:t>
            </a:r>
            <a:endParaRPr lang="en-US" dirty="0"/>
          </a:p>
          <a:p>
            <a:endParaRPr lang="en-US" dirty="0"/>
          </a:p>
          <a:p>
            <a:endParaRPr lang="en-US" dirty="0"/>
          </a:p>
        </p:txBody>
      </p:sp>
      <p:sp>
        <p:nvSpPr>
          <p:cNvPr id="8499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2FEFFF17-41B7-4FD0-A90F-54305FDBD849}" type="slidenum">
              <a:rPr lang="en-US"/>
              <a:pPr fontAlgn="base">
                <a:spcBef>
                  <a:spcPct val="0"/>
                </a:spcBef>
                <a:spcAft>
                  <a:spcPct val="0"/>
                </a:spcAft>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3" name="Content Placeholder 2"/>
          <p:cNvSpPr>
            <a:spLocks noGrp="1"/>
          </p:cNvSpPr>
          <p:nvPr>
            <p:ph idx="1"/>
          </p:nvPr>
        </p:nvSpPr>
        <p:spPr>
          <a:xfrm>
            <a:off x="1981200" y="1600201"/>
            <a:ext cx="7467600" cy="4873625"/>
          </a:xfrm>
        </p:spPr>
        <p:txBody>
          <a:bodyPr>
            <a:normAutofit lnSpcReduction="10000"/>
          </a:bodyPr>
          <a:lstStyle/>
          <a:p>
            <a:pPr marL="274320" indent="-274320">
              <a:buFont typeface="Wingdings"/>
              <a:buChar char=""/>
              <a:defRPr/>
            </a:pPr>
            <a:r>
              <a:rPr lang="en-US" dirty="0"/>
              <a:t>Suppose that we have a rotary system (which could be mechanical - like an internal combustion engine or gas turbine, or electrical - like an induction motor). </a:t>
            </a:r>
          </a:p>
          <a:p>
            <a:pPr marL="274320" indent="-274320">
              <a:buFont typeface="Wingdings"/>
              <a:buChar char=""/>
              <a:defRPr/>
            </a:pPr>
            <a:endParaRPr lang="en-US" dirty="0"/>
          </a:p>
          <a:p>
            <a:pPr marL="274320" indent="-274320">
              <a:buFont typeface="Wingdings"/>
              <a:buChar char=""/>
              <a:defRPr/>
            </a:pPr>
            <a:r>
              <a:rPr lang="en-US" dirty="0"/>
              <a:t>The system has five parameters associated with it - </a:t>
            </a:r>
            <a:r>
              <a:rPr lang="en-US" i="1" dirty="0">
                <a:solidFill>
                  <a:srgbClr val="C00000"/>
                </a:solidFill>
              </a:rPr>
              <a:t>a, b, c, d and e</a:t>
            </a:r>
            <a:r>
              <a:rPr lang="en-US" i="1" dirty="0"/>
              <a:t>. These parameters can take any </a:t>
            </a:r>
            <a:r>
              <a:rPr lang="en-US" dirty="0"/>
              <a:t>integer value between 0 and 10. </a:t>
            </a:r>
          </a:p>
          <a:p>
            <a:pPr marL="274320" indent="-274320">
              <a:buFont typeface="Wingdings"/>
              <a:buChar char=""/>
              <a:defRPr/>
            </a:pPr>
            <a:endParaRPr lang="en-US" dirty="0"/>
          </a:p>
          <a:p>
            <a:pPr marL="274320" indent="-274320">
              <a:buFont typeface="Wingdings"/>
              <a:buChar char=""/>
              <a:defRPr/>
            </a:pPr>
            <a:r>
              <a:rPr lang="en-US" dirty="0"/>
              <a:t>When we adjust these parameters, the system responds by speeding up or slowing down. </a:t>
            </a:r>
          </a:p>
          <a:p>
            <a:pPr marL="274320" indent="-274320">
              <a:buFont typeface="Wingdings"/>
              <a:buChar char=""/>
              <a:defRPr/>
            </a:pPr>
            <a:endParaRPr lang="en-US" dirty="0"/>
          </a:p>
          <a:p>
            <a:pPr marL="274320" indent="-274320">
              <a:buFont typeface="Wingdings"/>
              <a:buChar char=""/>
              <a:defRPr/>
            </a:pPr>
            <a:r>
              <a:rPr lang="en-US" dirty="0"/>
              <a:t>Our aim is to obtain the highest speed possible in revolutions per minute from the system.</a:t>
            </a:r>
          </a:p>
        </p:txBody>
      </p:sp>
      <p:sp>
        <p:nvSpPr>
          <p:cNvPr id="8602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EDE99DD-6220-4A23-8C4C-64140670EC09}" type="slidenum">
              <a:rPr lang="en-US"/>
              <a:pPr fontAlgn="base">
                <a:spcBef>
                  <a:spcPct val="0"/>
                </a:spcBef>
                <a:spcAft>
                  <a:spcPct val="0"/>
                </a:spcAft>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87043" name="Content Placeholder 2"/>
          <p:cNvSpPr>
            <a:spLocks noGrp="1"/>
          </p:cNvSpPr>
          <p:nvPr>
            <p:ph idx="1"/>
          </p:nvPr>
        </p:nvSpPr>
        <p:spPr>
          <a:xfrm>
            <a:off x="1981200" y="1600201"/>
            <a:ext cx="7467600" cy="4873625"/>
          </a:xfrm>
        </p:spPr>
        <p:txBody>
          <a:bodyPr/>
          <a:lstStyle/>
          <a:p>
            <a:r>
              <a:rPr lang="en-US"/>
              <a:t>Generate a population of random strings (we’ll use ten as an example):</a:t>
            </a:r>
          </a:p>
        </p:txBody>
      </p:sp>
      <p:sp>
        <p:nvSpPr>
          <p:cNvPr id="8704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5CD03E5-23A1-46AB-9D90-6BC5EF126533}" type="slidenum">
              <a:rPr lang="en-US"/>
              <a:pPr fontAlgn="base">
                <a:spcBef>
                  <a:spcPct val="0"/>
                </a:spcBef>
                <a:spcAft>
                  <a:spcPct val="0"/>
                </a:spcAft>
              </a:pPr>
              <a:t>77</a:t>
            </a:fld>
            <a:endParaRPr lang="en-US"/>
          </a:p>
        </p:txBody>
      </p:sp>
      <p:pic>
        <p:nvPicPr>
          <p:cNvPr id="87047" name="Picture 2"/>
          <p:cNvPicPr>
            <a:picLocks noChangeAspect="1" noChangeArrowheads="1"/>
          </p:cNvPicPr>
          <p:nvPr/>
        </p:nvPicPr>
        <p:blipFill>
          <a:blip r:embed="rId2" cstate="print"/>
          <a:srcRect/>
          <a:stretch>
            <a:fillRect/>
          </a:stretch>
        </p:blipFill>
        <p:spPr bwMode="auto">
          <a:xfrm>
            <a:off x="4271964" y="2667000"/>
            <a:ext cx="3043237" cy="3290888"/>
          </a:xfrm>
          <a:prstGeom prst="rect">
            <a:avLst/>
          </a:prstGeom>
          <a:noFill/>
          <a:ln w="9525">
            <a:noFill/>
            <a:miter lim="800000"/>
            <a:headEnd/>
            <a:tailEnd/>
          </a:ln>
        </p:spPr>
      </p:pic>
      <p:sp>
        <p:nvSpPr>
          <p:cNvPr id="9" name="TextBox 8"/>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1</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3" name="Content Placeholder 2"/>
          <p:cNvSpPr>
            <a:spLocks noGrp="1"/>
          </p:cNvSpPr>
          <p:nvPr>
            <p:ph idx="1"/>
          </p:nvPr>
        </p:nvSpPr>
        <p:spPr>
          <a:xfrm>
            <a:off x="1981200" y="1600200"/>
            <a:ext cx="7467600" cy="1905000"/>
          </a:xfrm>
        </p:spPr>
        <p:txBody>
          <a:bodyPr>
            <a:normAutofit/>
          </a:bodyPr>
          <a:lstStyle/>
          <a:p>
            <a:pPr marL="274320" indent="-274320">
              <a:buFont typeface="Wingdings"/>
              <a:buChar char=""/>
              <a:defRPr/>
            </a:pPr>
            <a:r>
              <a:rPr lang="en-US" dirty="0"/>
              <a:t>Feed each of these strings into the machine, in turn, and measure the speed in revolutions per minute of the machine. This value is the fitness because the higher the speed, the better the machine:</a:t>
            </a:r>
          </a:p>
          <a:p>
            <a:pPr marL="274320" indent="-274320">
              <a:buFont typeface="Wingdings"/>
              <a:buChar char=""/>
              <a:defRPr/>
            </a:pPr>
            <a:endParaRPr lang="en-US" dirty="0"/>
          </a:p>
        </p:txBody>
      </p:sp>
      <p:sp>
        <p:nvSpPr>
          <p:cNvPr id="8806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2697632-F7AA-4AB1-8771-3C52BF92469C}" type="slidenum">
              <a:rPr lang="en-US"/>
              <a:pPr fontAlgn="base">
                <a:spcBef>
                  <a:spcPct val="0"/>
                </a:spcBef>
                <a:spcAft>
                  <a:spcPct val="0"/>
                </a:spcAft>
              </a:pPr>
              <a:t>78</a:t>
            </a:fld>
            <a:endParaRPr lang="en-US"/>
          </a:p>
        </p:txBody>
      </p:sp>
      <p:pic>
        <p:nvPicPr>
          <p:cNvPr id="88071" name="Picture 2"/>
          <p:cNvPicPr>
            <a:picLocks noChangeAspect="1" noChangeArrowheads="1"/>
          </p:cNvPicPr>
          <p:nvPr/>
        </p:nvPicPr>
        <p:blipFill>
          <a:blip r:embed="rId2" cstate="print"/>
          <a:srcRect/>
          <a:stretch>
            <a:fillRect/>
          </a:stretch>
        </p:blipFill>
        <p:spPr bwMode="auto">
          <a:xfrm>
            <a:off x="4005264" y="3352801"/>
            <a:ext cx="3767137" cy="2970213"/>
          </a:xfrm>
          <a:prstGeom prst="rect">
            <a:avLst/>
          </a:prstGeom>
          <a:noFill/>
          <a:ln w="9525">
            <a:noFill/>
            <a:miter lim="800000"/>
            <a:headEnd/>
            <a:tailEnd/>
          </a:ln>
        </p:spPr>
      </p:pic>
      <p:sp>
        <p:nvSpPr>
          <p:cNvPr id="8" name="TextBox 7"/>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2</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89091" name="Content Placeholder 2"/>
          <p:cNvSpPr>
            <a:spLocks noGrp="1"/>
          </p:cNvSpPr>
          <p:nvPr>
            <p:ph idx="1"/>
          </p:nvPr>
        </p:nvSpPr>
        <p:spPr>
          <a:xfrm>
            <a:off x="1981200" y="1600201"/>
            <a:ext cx="7467600" cy="4873625"/>
          </a:xfrm>
        </p:spPr>
        <p:txBody>
          <a:bodyPr/>
          <a:lstStyle/>
          <a:p>
            <a:r>
              <a:rPr lang="en-US"/>
              <a:t>To select the breeding population, we’ll go the easy route and sort the strings then delete the worst ones. First sorting:</a:t>
            </a:r>
          </a:p>
          <a:p>
            <a:endParaRPr lang="en-US"/>
          </a:p>
        </p:txBody>
      </p:sp>
      <p:sp>
        <p:nvSpPr>
          <p:cNvPr id="8909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D4B81D17-1A4B-4A0D-92B0-DEE3EC9F3639}" type="slidenum">
              <a:rPr lang="en-US"/>
              <a:pPr fontAlgn="base">
                <a:spcBef>
                  <a:spcPct val="0"/>
                </a:spcBef>
                <a:spcAft>
                  <a:spcPct val="0"/>
                </a:spcAft>
              </a:pPr>
              <a:t>79</a:t>
            </a:fld>
            <a:endParaRPr lang="en-US"/>
          </a:p>
        </p:txBody>
      </p:sp>
      <p:pic>
        <p:nvPicPr>
          <p:cNvPr id="89095" name="Picture 2"/>
          <p:cNvPicPr>
            <a:picLocks noChangeAspect="1" noChangeArrowheads="1"/>
          </p:cNvPicPr>
          <p:nvPr/>
        </p:nvPicPr>
        <p:blipFill>
          <a:blip r:embed="rId2" cstate="print"/>
          <a:srcRect/>
          <a:stretch>
            <a:fillRect/>
          </a:stretch>
        </p:blipFill>
        <p:spPr bwMode="auto">
          <a:xfrm>
            <a:off x="3729038" y="2895601"/>
            <a:ext cx="4500562" cy="3349625"/>
          </a:xfrm>
          <a:prstGeom prst="rect">
            <a:avLst/>
          </a:prstGeom>
          <a:noFill/>
          <a:ln w="9525">
            <a:noFill/>
            <a:miter lim="800000"/>
            <a:headEnd/>
            <a:tailEnd/>
          </a:ln>
        </p:spPr>
      </p:pic>
      <p:sp>
        <p:nvSpPr>
          <p:cNvPr id="8" name="TextBox 7"/>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3</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dimensionality Reduction</a:t>
            </a:r>
          </a:p>
        </p:txBody>
      </p:sp>
      <p:sp>
        <p:nvSpPr>
          <p:cNvPr id="205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35AFD88-B8EC-47A7-B787-AFE61FBE8B08}" type="slidenum">
              <a:rPr lang="en-US"/>
              <a:pPr fontAlgn="base">
                <a:spcBef>
                  <a:spcPct val="0"/>
                </a:spcBef>
                <a:spcAft>
                  <a:spcPct val="0"/>
                </a:spcAft>
              </a:pPr>
              <a:t>8</a:t>
            </a:fld>
            <a:endParaRPr lang="en-US"/>
          </a:p>
        </p:txBody>
      </p:sp>
      <p:sp>
        <p:nvSpPr>
          <p:cNvPr id="2055" name="Line 6"/>
          <p:cNvSpPr>
            <a:spLocks noChangeShapeType="1"/>
          </p:cNvSpPr>
          <p:nvPr/>
        </p:nvSpPr>
        <p:spPr bwMode="auto">
          <a:xfrm>
            <a:off x="6019800" y="2667000"/>
            <a:ext cx="2133600" cy="1981200"/>
          </a:xfrm>
          <a:prstGeom prst="line">
            <a:avLst/>
          </a:prstGeom>
          <a:noFill/>
          <a:ln w="38100" cap="sq">
            <a:solidFill>
              <a:srgbClr val="66FF33"/>
            </a:solidFill>
            <a:round/>
            <a:headEnd type="none" w="sm" len="sm"/>
            <a:tailEnd type="arrow" w="med" len="med"/>
          </a:ln>
        </p:spPr>
        <p:txBody>
          <a:bodyPr/>
          <a:lstStyle/>
          <a:p>
            <a:endParaRPr lang="en-US"/>
          </a:p>
        </p:txBody>
      </p:sp>
      <p:sp>
        <p:nvSpPr>
          <p:cNvPr id="2056" name="Text Box 7"/>
          <p:cNvSpPr txBox="1">
            <a:spLocks noChangeArrowheads="1"/>
          </p:cNvSpPr>
          <p:nvPr/>
        </p:nvSpPr>
        <p:spPr bwMode="auto">
          <a:xfrm>
            <a:off x="6400800" y="4724401"/>
            <a:ext cx="3352800" cy="569387"/>
          </a:xfrm>
          <a:prstGeom prst="rect">
            <a:avLst/>
          </a:prstGeom>
          <a:noFill/>
          <a:ln w="9525">
            <a:noFill/>
            <a:miter lim="800000"/>
            <a:headEnd/>
            <a:tailEnd/>
          </a:ln>
        </p:spPr>
        <p:txBody>
          <a:bodyPr wrap="square">
            <a:spAutoFit/>
          </a:bodyPr>
          <a:lstStyle/>
          <a:p>
            <a:pPr>
              <a:spcBef>
                <a:spcPct val="50000"/>
              </a:spcBef>
            </a:pPr>
            <a:r>
              <a:rPr lang="en-US" altLang="ko-KR" sz="3100" dirty="0">
                <a:solidFill>
                  <a:srgbClr val="000000"/>
                </a:solidFill>
                <a:latin typeface="Times New Roman" pitchFamily="18" charset="0"/>
                <a:ea typeface="Gulim" pitchFamily="34" charset="-127"/>
              </a:rPr>
              <a:t>Feature Extraction</a:t>
            </a:r>
          </a:p>
        </p:txBody>
      </p:sp>
      <p:sp>
        <p:nvSpPr>
          <p:cNvPr id="2057" name="Text Box 8"/>
          <p:cNvSpPr txBox="1">
            <a:spLocks noChangeArrowheads="1"/>
          </p:cNvSpPr>
          <p:nvPr/>
        </p:nvSpPr>
        <p:spPr bwMode="auto">
          <a:xfrm>
            <a:off x="2971800" y="2136776"/>
            <a:ext cx="6875600" cy="461665"/>
          </a:xfrm>
          <a:prstGeom prst="rect">
            <a:avLst/>
          </a:prstGeom>
          <a:noFill/>
          <a:ln w="9525">
            <a:noFill/>
            <a:miter lim="800000"/>
            <a:headEnd/>
            <a:tailEnd/>
          </a:ln>
        </p:spPr>
        <p:txBody>
          <a:bodyPr wrap="none">
            <a:spAutoFit/>
          </a:bodyPr>
          <a:lstStyle/>
          <a:p>
            <a:r>
              <a:rPr lang="en-US" altLang="ko-KR" sz="2400" b="1">
                <a:latin typeface="Century Schoolbook" pitchFamily="18" charset="0"/>
                <a:ea typeface="Gulim" pitchFamily="34" charset="-127"/>
              </a:rPr>
              <a:t>Key methods of dimensionality reduction</a:t>
            </a:r>
            <a:r>
              <a:rPr lang="en-US" altLang="ko-KR" sz="2400">
                <a:latin typeface="Century Schoolbook" pitchFamily="18" charset="0"/>
                <a:ea typeface="Gulim" pitchFamily="34" charset="-127"/>
              </a:rPr>
              <a:t> </a:t>
            </a:r>
          </a:p>
        </p:txBody>
      </p:sp>
      <p:sp>
        <p:nvSpPr>
          <p:cNvPr id="2058" name="Line 6"/>
          <p:cNvSpPr>
            <a:spLocks noChangeShapeType="1"/>
          </p:cNvSpPr>
          <p:nvPr/>
        </p:nvSpPr>
        <p:spPr bwMode="auto">
          <a:xfrm flipH="1">
            <a:off x="3624263" y="2667000"/>
            <a:ext cx="2362200" cy="1981200"/>
          </a:xfrm>
          <a:prstGeom prst="line">
            <a:avLst/>
          </a:prstGeom>
          <a:noFill/>
          <a:ln w="38100" cap="sq">
            <a:solidFill>
              <a:srgbClr val="66FF33"/>
            </a:solidFill>
            <a:round/>
            <a:headEnd type="none" w="sm" len="sm"/>
            <a:tailEnd type="arrow" w="med" len="med"/>
          </a:ln>
        </p:spPr>
        <p:txBody>
          <a:bodyPr/>
          <a:lstStyle/>
          <a:p>
            <a:endParaRPr lang="en-US"/>
          </a:p>
        </p:txBody>
      </p:sp>
      <p:sp>
        <p:nvSpPr>
          <p:cNvPr id="11" name="Text Box 7"/>
          <p:cNvSpPr txBox="1">
            <a:spLocks noChangeArrowheads="1"/>
          </p:cNvSpPr>
          <p:nvPr/>
        </p:nvSpPr>
        <p:spPr bwMode="auto">
          <a:xfrm>
            <a:off x="2133600" y="4800601"/>
            <a:ext cx="3352800" cy="569387"/>
          </a:xfrm>
          <a:prstGeom prst="rect">
            <a:avLst/>
          </a:prstGeom>
          <a:noFill/>
          <a:ln w="9525">
            <a:noFill/>
            <a:miter lim="800000"/>
            <a:headEnd/>
            <a:tailEnd/>
          </a:ln>
        </p:spPr>
        <p:txBody>
          <a:bodyPr wrap="square">
            <a:spAutoFit/>
          </a:bodyPr>
          <a:lstStyle/>
          <a:p>
            <a:pPr>
              <a:spcBef>
                <a:spcPct val="50000"/>
              </a:spcBef>
            </a:pPr>
            <a:r>
              <a:rPr lang="en-US" altLang="ko-KR" sz="3100" dirty="0">
                <a:solidFill>
                  <a:srgbClr val="000000"/>
                </a:solidFill>
                <a:latin typeface="Times New Roman" pitchFamily="18" charset="0"/>
                <a:ea typeface="Gulim" pitchFamily="34" charset="-127"/>
              </a:rPr>
              <a:t>Feature Selection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0115" name="Content Placeholder 2"/>
          <p:cNvSpPr>
            <a:spLocks noGrp="1"/>
          </p:cNvSpPr>
          <p:nvPr>
            <p:ph idx="1"/>
          </p:nvPr>
        </p:nvSpPr>
        <p:spPr>
          <a:xfrm>
            <a:off x="1981200" y="1600201"/>
            <a:ext cx="7467600" cy="4873625"/>
          </a:xfrm>
        </p:spPr>
        <p:txBody>
          <a:bodyPr/>
          <a:lstStyle/>
          <a:p>
            <a:r>
              <a:rPr lang="en-US"/>
              <a:t>Having sorted the strings into order we delete the worst half</a:t>
            </a:r>
          </a:p>
          <a:p>
            <a:endParaRPr lang="en-US"/>
          </a:p>
        </p:txBody>
      </p:sp>
      <p:sp>
        <p:nvSpPr>
          <p:cNvPr id="9011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9CF03D53-9535-4053-9213-3A648686A203}" type="slidenum">
              <a:rPr lang="en-US"/>
              <a:pPr fontAlgn="base">
                <a:spcBef>
                  <a:spcPct val="0"/>
                </a:spcBef>
                <a:spcAft>
                  <a:spcPct val="0"/>
                </a:spcAft>
              </a:pPr>
              <a:t>80</a:t>
            </a:fld>
            <a:endParaRPr lang="en-US"/>
          </a:p>
        </p:txBody>
      </p:sp>
      <p:pic>
        <p:nvPicPr>
          <p:cNvPr id="90119" name="Picture 2"/>
          <p:cNvPicPr>
            <a:picLocks noChangeAspect="1" noChangeArrowheads="1"/>
          </p:cNvPicPr>
          <p:nvPr/>
        </p:nvPicPr>
        <p:blipFill>
          <a:blip r:embed="rId2" cstate="print"/>
          <a:srcRect/>
          <a:stretch>
            <a:fillRect/>
          </a:stretch>
        </p:blipFill>
        <p:spPr bwMode="auto">
          <a:xfrm>
            <a:off x="4038600" y="2590801"/>
            <a:ext cx="4152900" cy="2581275"/>
          </a:xfrm>
          <a:prstGeom prst="rect">
            <a:avLst/>
          </a:prstGeom>
          <a:noFill/>
          <a:ln w="9525">
            <a:noFill/>
            <a:miter lim="800000"/>
            <a:headEnd/>
            <a:tailEnd/>
          </a:ln>
        </p:spPr>
      </p:pic>
      <p:sp>
        <p:nvSpPr>
          <p:cNvPr id="8" name="TextBox 7"/>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3</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1139" name="Content Placeholder 2"/>
          <p:cNvSpPr>
            <a:spLocks noGrp="1"/>
          </p:cNvSpPr>
          <p:nvPr>
            <p:ph idx="1"/>
          </p:nvPr>
        </p:nvSpPr>
        <p:spPr>
          <a:xfrm>
            <a:off x="1981200" y="1600201"/>
            <a:ext cx="7467600" cy="4873625"/>
          </a:xfrm>
        </p:spPr>
        <p:txBody>
          <a:bodyPr/>
          <a:lstStyle/>
          <a:p>
            <a:r>
              <a:rPr lang="en-US"/>
              <a:t>We can now crossover the strings by pairing them up randomly. Since there’s an odd number, we’ll use the best string twice. The pairs are shown below:</a:t>
            </a:r>
          </a:p>
          <a:p>
            <a:endParaRPr lang="en-US"/>
          </a:p>
        </p:txBody>
      </p:sp>
      <p:sp>
        <p:nvSpPr>
          <p:cNvPr id="9114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40FD43F-0D04-46BD-87E3-9092096DD8EA}" type="slidenum">
              <a:rPr lang="en-US"/>
              <a:pPr fontAlgn="base">
                <a:spcBef>
                  <a:spcPct val="0"/>
                </a:spcBef>
                <a:spcAft>
                  <a:spcPct val="0"/>
                </a:spcAft>
              </a:pPr>
              <a:t>81</a:t>
            </a:fld>
            <a:endParaRPr lang="en-US"/>
          </a:p>
        </p:txBody>
      </p:sp>
      <p:pic>
        <p:nvPicPr>
          <p:cNvPr id="91143" name="Picture 2"/>
          <p:cNvPicPr>
            <a:picLocks noChangeAspect="1" noChangeArrowheads="1"/>
          </p:cNvPicPr>
          <p:nvPr/>
        </p:nvPicPr>
        <p:blipFill>
          <a:blip r:embed="rId2" cstate="print"/>
          <a:srcRect/>
          <a:stretch>
            <a:fillRect/>
          </a:stretch>
        </p:blipFill>
        <p:spPr bwMode="auto">
          <a:xfrm>
            <a:off x="3524250" y="3171826"/>
            <a:ext cx="5543550" cy="3305175"/>
          </a:xfrm>
          <a:prstGeom prst="rect">
            <a:avLst/>
          </a:prstGeom>
          <a:noFill/>
          <a:ln w="9525">
            <a:noFill/>
            <a:miter lim="800000"/>
            <a:headEnd/>
            <a:tailEnd/>
          </a:ln>
        </p:spPr>
      </p:pic>
      <p:pic>
        <p:nvPicPr>
          <p:cNvPr id="91144" name="Picture 2"/>
          <p:cNvPicPr>
            <a:picLocks noChangeAspect="1" noChangeArrowheads="1"/>
          </p:cNvPicPr>
          <p:nvPr/>
        </p:nvPicPr>
        <p:blipFill>
          <a:blip r:embed="rId3" cstate="print"/>
          <a:srcRect/>
          <a:stretch>
            <a:fillRect/>
          </a:stretch>
        </p:blipFill>
        <p:spPr bwMode="auto">
          <a:xfrm>
            <a:off x="8458200" y="0"/>
            <a:ext cx="2209800" cy="1373188"/>
          </a:xfrm>
          <a:prstGeom prst="rect">
            <a:avLst/>
          </a:prstGeom>
          <a:noFill/>
          <a:ln w="9525">
            <a:noFill/>
            <a:miter lim="800000"/>
            <a:headEnd/>
            <a:tailEnd/>
          </a:ln>
        </p:spPr>
      </p:pic>
      <p:sp>
        <p:nvSpPr>
          <p:cNvPr id="9" name="TextBox 8"/>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4</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2163" name="Content Placeholder 2"/>
          <p:cNvSpPr>
            <a:spLocks noGrp="1"/>
          </p:cNvSpPr>
          <p:nvPr>
            <p:ph idx="1"/>
          </p:nvPr>
        </p:nvSpPr>
        <p:spPr>
          <a:xfrm>
            <a:off x="1981200" y="1600201"/>
            <a:ext cx="7467600" cy="4873625"/>
          </a:xfrm>
        </p:spPr>
        <p:txBody>
          <a:bodyPr/>
          <a:lstStyle/>
          <a:p>
            <a:r>
              <a:rPr lang="en-US"/>
              <a:t>The crossover points are selected randomly and are shown by the vertical lines. After crossover the strings look like this:</a:t>
            </a:r>
          </a:p>
          <a:p>
            <a:endParaRPr lang="en-US"/>
          </a:p>
        </p:txBody>
      </p:sp>
      <p:sp>
        <p:nvSpPr>
          <p:cNvPr id="9216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0BE8791-6658-4782-AEEC-236A495145B7}" type="slidenum">
              <a:rPr lang="en-US"/>
              <a:pPr fontAlgn="base">
                <a:spcBef>
                  <a:spcPct val="0"/>
                </a:spcBef>
                <a:spcAft>
                  <a:spcPct val="0"/>
                </a:spcAft>
              </a:pPr>
              <a:t>82</a:t>
            </a:fld>
            <a:endParaRPr lang="en-US"/>
          </a:p>
        </p:txBody>
      </p:sp>
      <p:pic>
        <p:nvPicPr>
          <p:cNvPr id="92167" name="Picture 2"/>
          <p:cNvPicPr>
            <a:picLocks noChangeAspect="1" noChangeArrowheads="1"/>
          </p:cNvPicPr>
          <p:nvPr/>
        </p:nvPicPr>
        <p:blipFill>
          <a:blip r:embed="rId2" cstate="print"/>
          <a:srcRect/>
          <a:stretch>
            <a:fillRect/>
          </a:stretch>
        </p:blipFill>
        <p:spPr bwMode="auto">
          <a:xfrm>
            <a:off x="3962400" y="2895601"/>
            <a:ext cx="4114800" cy="2981325"/>
          </a:xfrm>
          <a:prstGeom prst="rect">
            <a:avLst/>
          </a:prstGeom>
          <a:noFill/>
          <a:ln w="9525">
            <a:noFill/>
            <a:miter lim="800000"/>
            <a:headEnd/>
            <a:tailEnd/>
          </a:ln>
        </p:spPr>
      </p:pic>
      <p:sp>
        <p:nvSpPr>
          <p:cNvPr id="92168" name="Rectangle 7"/>
          <p:cNvSpPr>
            <a:spLocks noChangeArrowheads="1"/>
          </p:cNvSpPr>
          <p:nvPr/>
        </p:nvSpPr>
        <p:spPr bwMode="auto">
          <a:xfrm>
            <a:off x="3810000" y="5907088"/>
            <a:ext cx="4572000" cy="646112"/>
          </a:xfrm>
          <a:prstGeom prst="rect">
            <a:avLst/>
          </a:prstGeom>
          <a:noFill/>
          <a:ln w="9525">
            <a:noFill/>
            <a:miter lim="800000"/>
            <a:headEnd/>
            <a:tailEnd/>
          </a:ln>
        </p:spPr>
        <p:txBody>
          <a:bodyPr>
            <a:spAutoFit/>
          </a:bodyPr>
          <a:lstStyle/>
          <a:p>
            <a:r>
              <a:rPr lang="en-US">
                <a:latin typeface="Century Schoolbook" pitchFamily="18" charset="0"/>
              </a:rPr>
              <a:t>These can now join their parents in the next generation</a:t>
            </a:r>
          </a:p>
        </p:txBody>
      </p:sp>
      <p:sp>
        <p:nvSpPr>
          <p:cNvPr id="9" name="TextBox 8"/>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4</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3187" name="Content Placeholder 2"/>
          <p:cNvSpPr>
            <a:spLocks noGrp="1"/>
          </p:cNvSpPr>
          <p:nvPr>
            <p:ph idx="1"/>
          </p:nvPr>
        </p:nvSpPr>
        <p:spPr>
          <a:xfrm>
            <a:off x="1981200" y="1600201"/>
            <a:ext cx="7467600" cy="4873625"/>
          </a:xfrm>
        </p:spPr>
        <p:txBody>
          <a:bodyPr/>
          <a:lstStyle/>
          <a:p>
            <a:r>
              <a:rPr lang="fr-FR"/>
              <a:t>New Generation</a:t>
            </a:r>
            <a:endParaRPr lang="en-US"/>
          </a:p>
        </p:txBody>
      </p:sp>
      <p:sp>
        <p:nvSpPr>
          <p:cNvPr id="9318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D45E2698-59BC-495C-96D9-6DDFB2E714DA}" type="slidenum">
              <a:rPr lang="en-US"/>
              <a:pPr fontAlgn="base">
                <a:spcBef>
                  <a:spcPct val="0"/>
                </a:spcBef>
                <a:spcAft>
                  <a:spcPct val="0"/>
                </a:spcAft>
              </a:pPr>
              <a:t>83</a:t>
            </a:fld>
            <a:endParaRPr lang="en-US"/>
          </a:p>
        </p:txBody>
      </p:sp>
      <p:pic>
        <p:nvPicPr>
          <p:cNvPr id="93191" name="Picture 2"/>
          <p:cNvPicPr>
            <a:picLocks noChangeAspect="1" noChangeArrowheads="1"/>
          </p:cNvPicPr>
          <p:nvPr/>
        </p:nvPicPr>
        <p:blipFill>
          <a:blip r:embed="rId2" cstate="print"/>
          <a:srcRect/>
          <a:stretch>
            <a:fillRect/>
          </a:stretch>
        </p:blipFill>
        <p:spPr bwMode="auto">
          <a:xfrm>
            <a:off x="3733801" y="2057401"/>
            <a:ext cx="4067175" cy="4486275"/>
          </a:xfrm>
          <a:prstGeom prst="rect">
            <a:avLst/>
          </a:prstGeom>
          <a:noFill/>
          <a:ln w="9525">
            <a:noFill/>
            <a:miter lim="800000"/>
            <a:headEnd/>
            <a:tailEnd/>
          </a:ln>
        </p:spPr>
      </p:pic>
      <p:sp>
        <p:nvSpPr>
          <p:cNvPr id="8" name="TextBox 7"/>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4</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4211" name="Content Placeholder 2"/>
          <p:cNvSpPr>
            <a:spLocks noGrp="1"/>
          </p:cNvSpPr>
          <p:nvPr>
            <p:ph idx="1"/>
          </p:nvPr>
        </p:nvSpPr>
        <p:spPr>
          <a:xfrm>
            <a:off x="1981200" y="1600201"/>
            <a:ext cx="4724400" cy="4873625"/>
          </a:xfrm>
        </p:spPr>
        <p:txBody>
          <a:bodyPr/>
          <a:lstStyle/>
          <a:p>
            <a:r>
              <a:rPr lang="en-US"/>
              <a:t>We have one extra string (which we picked up by using an odd number of strings in the mating pool) that we can delete after fitness testing.</a:t>
            </a:r>
          </a:p>
          <a:p>
            <a:pPr>
              <a:buFont typeface="Wingdings" pitchFamily="2" charset="2"/>
              <a:buNone/>
            </a:pPr>
            <a:endParaRPr lang="en-US"/>
          </a:p>
          <a:p>
            <a:endParaRPr lang="en-US"/>
          </a:p>
        </p:txBody>
      </p:sp>
      <p:sp>
        <p:nvSpPr>
          <p:cNvPr id="9421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4484A95A-0F79-4567-9A91-6563056FB2F4}" type="slidenum">
              <a:rPr lang="en-US"/>
              <a:pPr fontAlgn="base">
                <a:spcBef>
                  <a:spcPct val="0"/>
                </a:spcBef>
                <a:spcAft>
                  <a:spcPct val="0"/>
                </a:spcAft>
              </a:pPr>
              <a:t>84</a:t>
            </a:fld>
            <a:endParaRPr lang="en-US"/>
          </a:p>
        </p:txBody>
      </p:sp>
      <p:sp>
        <p:nvSpPr>
          <p:cNvPr id="9" name="TextBox 8"/>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4</a:t>
            </a:r>
            <a:endParaRPr lang="en-US" dirty="0"/>
          </a:p>
        </p:txBody>
      </p:sp>
      <p:pic>
        <p:nvPicPr>
          <p:cNvPr id="94216" name="Picture 2"/>
          <p:cNvPicPr>
            <a:picLocks noChangeAspect="1" noChangeArrowheads="1"/>
          </p:cNvPicPr>
          <p:nvPr/>
        </p:nvPicPr>
        <p:blipFill>
          <a:blip r:embed="rId2" cstate="print"/>
          <a:srcRect/>
          <a:stretch>
            <a:fillRect/>
          </a:stretch>
        </p:blipFill>
        <p:spPr bwMode="auto">
          <a:xfrm>
            <a:off x="6705600" y="1447800"/>
            <a:ext cx="2832100" cy="31242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5235" name="Content Placeholder 2"/>
          <p:cNvSpPr>
            <a:spLocks noGrp="1"/>
          </p:cNvSpPr>
          <p:nvPr>
            <p:ph idx="1"/>
          </p:nvPr>
        </p:nvSpPr>
        <p:spPr>
          <a:xfrm>
            <a:off x="1981200" y="1600201"/>
            <a:ext cx="4724400" cy="4873625"/>
          </a:xfrm>
        </p:spPr>
        <p:txBody>
          <a:bodyPr/>
          <a:lstStyle/>
          <a:p>
            <a:r>
              <a:rPr lang="en-US"/>
              <a:t>Finally, we have mutation, in which a small number of numbers are changed</a:t>
            </a:r>
          </a:p>
          <a:p>
            <a:endParaRPr lang="en-US"/>
          </a:p>
        </p:txBody>
      </p:sp>
      <p:sp>
        <p:nvSpPr>
          <p:cNvPr id="9523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DD3D770-A3E7-4BD7-AC26-6A7D6496B3B8}" type="slidenum">
              <a:rPr lang="en-US"/>
              <a:pPr fontAlgn="base">
                <a:spcBef>
                  <a:spcPct val="0"/>
                </a:spcBef>
                <a:spcAft>
                  <a:spcPct val="0"/>
                </a:spcAft>
              </a:pPr>
              <a:t>85</a:t>
            </a:fld>
            <a:endParaRPr lang="en-US"/>
          </a:p>
        </p:txBody>
      </p:sp>
      <p:pic>
        <p:nvPicPr>
          <p:cNvPr id="95239" name="Picture 2"/>
          <p:cNvPicPr>
            <a:picLocks noChangeAspect="1" noChangeArrowheads="1"/>
          </p:cNvPicPr>
          <p:nvPr/>
        </p:nvPicPr>
        <p:blipFill>
          <a:blip r:embed="rId2" cstate="print"/>
          <a:srcRect/>
          <a:stretch>
            <a:fillRect/>
          </a:stretch>
        </p:blipFill>
        <p:spPr bwMode="auto">
          <a:xfrm>
            <a:off x="6781800" y="1524000"/>
            <a:ext cx="3119438" cy="3582988"/>
          </a:xfrm>
          <a:prstGeom prst="rect">
            <a:avLst/>
          </a:prstGeom>
          <a:noFill/>
          <a:ln w="9525">
            <a:noFill/>
            <a:miter lim="800000"/>
            <a:headEnd/>
            <a:tailEnd/>
          </a:ln>
        </p:spPr>
      </p:pic>
      <p:sp>
        <p:nvSpPr>
          <p:cNvPr id="8" name="Oval 7"/>
          <p:cNvSpPr/>
          <p:nvPr/>
        </p:nvSpPr>
        <p:spPr>
          <a:xfrm>
            <a:off x="8813800" y="2628900"/>
            <a:ext cx="304800" cy="304800"/>
          </a:xfrm>
          <a:prstGeom prst="ellipse">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9807576" y="0"/>
            <a:ext cx="772071" cy="369332"/>
          </a:xfrm>
          <a:prstGeom prst="rect">
            <a:avLst/>
          </a:prstGeom>
          <a:solidFill>
            <a:schemeClr val="bg2">
              <a:lumMod val="75000"/>
            </a:schemeClr>
          </a:solidFill>
        </p:spPr>
        <p:txBody>
          <a:bodyPr wrap="none">
            <a:spAutoFit/>
          </a:bodyPr>
          <a:lstStyle/>
          <a:p>
            <a:pPr>
              <a:defRPr/>
            </a:pPr>
            <a:r>
              <a:rPr lang="fr-FR" dirty="0" err="1"/>
              <a:t>Step</a:t>
            </a:r>
            <a:r>
              <a:rPr lang="fr-FR" dirty="0"/>
              <a:t> 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6259" name="Content Placeholder 2"/>
          <p:cNvSpPr>
            <a:spLocks noGrp="1"/>
          </p:cNvSpPr>
          <p:nvPr>
            <p:ph idx="1"/>
          </p:nvPr>
        </p:nvSpPr>
        <p:spPr>
          <a:xfrm>
            <a:off x="1981200" y="1600201"/>
            <a:ext cx="7467600" cy="4873625"/>
          </a:xfrm>
        </p:spPr>
        <p:txBody>
          <a:bodyPr/>
          <a:lstStyle/>
          <a:p>
            <a:r>
              <a:rPr lang="en-US" dirty="0"/>
              <a:t>After this, we repeat the algorithm from stage 2, with this new population as the starting point.</a:t>
            </a:r>
          </a:p>
          <a:p>
            <a:endParaRPr lang="en-US" dirty="0"/>
          </a:p>
          <a:p>
            <a:r>
              <a:rPr lang="en-US" dirty="0"/>
              <a:t>Keep repeating until convergence</a:t>
            </a:r>
          </a:p>
          <a:p>
            <a:endParaRPr lang="en-US" dirty="0"/>
          </a:p>
        </p:txBody>
      </p:sp>
      <p:sp>
        <p:nvSpPr>
          <p:cNvPr id="9626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C299E332-CB30-401E-9785-761268E0FEF9}" type="slidenum">
              <a:rPr lang="en-US"/>
              <a:pPr fontAlgn="base">
                <a:spcBef>
                  <a:spcPct val="0"/>
                </a:spcBef>
                <a:spcAft>
                  <a:spcPct val="0"/>
                </a:spcAft>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7283" name="Content Placeholder 2"/>
          <p:cNvSpPr>
            <a:spLocks noGrp="1"/>
          </p:cNvSpPr>
          <p:nvPr>
            <p:ph idx="1"/>
          </p:nvPr>
        </p:nvSpPr>
        <p:spPr>
          <a:xfrm>
            <a:off x="1981200" y="1600201"/>
            <a:ext cx="7467600" cy="4873625"/>
          </a:xfrm>
        </p:spPr>
        <p:txBody>
          <a:bodyPr/>
          <a:lstStyle/>
          <a:p>
            <a:r>
              <a:rPr lang="fr-FR"/>
              <a:t>Roulette Wheel Selection</a:t>
            </a:r>
          </a:p>
          <a:p>
            <a:pPr lvl="1"/>
            <a:r>
              <a:rPr lang="en-US"/>
              <a:t>The alternative (roulette) method of selection would make up a breeding population by giving each of the old strings a chance of ending up in the breeding population which is proportional to its fitness</a:t>
            </a:r>
          </a:p>
          <a:p>
            <a:pPr lvl="1"/>
            <a:endParaRPr lang="en-US"/>
          </a:p>
          <a:p>
            <a:pPr lvl="1"/>
            <a:r>
              <a:rPr lang="en-US"/>
              <a:t>Making the fitness for each string the addition of its own fitness with all of those before it</a:t>
            </a:r>
            <a:endParaRPr lang="en-US" sz="1600"/>
          </a:p>
          <a:p>
            <a:pPr lvl="1"/>
            <a:endParaRPr lang="en-US" sz="1600"/>
          </a:p>
          <a:p>
            <a:pPr lvl="1"/>
            <a:endParaRPr lang="en-US"/>
          </a:p>
        </p:txBody>
      </p:sp>
      <p:sp>
        <p:nvSpPr>
          <p:cNvPr id="9728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D3FE378E-8D14-4CF9-9963-1C7804B0087C}" type="slidenum">
              <a:rPr lang="en-US"/>
              <a:pPr fontAlgn="base">
                <a:spcBef>
                  <a:spcPct val="0"/>
                </a:spcBef>
                <a:spcAft>
                  <a:spcPct val="0"/>
                </a:spcAft>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GA </a:t>
            </a:r>
            <a:r>
              <a:rPr lang="fr-FR" dirty="0" err="1"/>
              <a:t>Worked</a:t>
            </a:r>
            <a:r>
              <a:rPr lang="fr-FR" dirty="0"/>
              <a:t> </a:t>
            </a:r>
            <a:r>
              <a:rPr lang="fr-FR" dirty="0" err="1"/>
              <a:t>Example</a:t>
            </a:r>
            <a:endParaRPr lang="en-US" dirty="0"/>
          </a:p>
        </p:txBody>
      </p:sp>
      <p:sp>
        <p:nvSpPr>
          <p:cNvPr id="98307" name="Content Placeholder 2"/>
          <p:cNvSpPr>
            <a:spLocks noGrp="1"/>
          </p:cNvSpPr>
          <p:nvPr>
            <p:ph idx="1"/>
          </p:nvPr>
        </p:nvSpPr>
        <p:spPr>
          <a:xfrm>
            <a:off x="1981200" y="1600201"/>
            <a:ext cx="7467600" cy="4873625"/>
          </a:xfrm>
        </p:spPr>
        <p:txBody>
          <a:bodyPr/>
          <a:lstStyle/>
          <a:p>
            <a:r>
              <a:rPr lang="fr-FR"/>
              <a:t>Roulette Wheel Selection</a:t>
            </a:r>
          </a:p>
          <a:p>
            <a:endParaRPr lang="en-US"/>
          </a:p>
        </p:txBody>
      </p:sp>
      <p:sp>
        <p:nvSpPr>
          <p:cNvPr id="98309"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172AEA15-AA96-4C47-9E80-FC5353F4BA24}" type="slidenum">
              <a:rPr lang="en-US"/>
              <a:pPr fontAlgn="base">
                <a:spcBef>
                  <a:spcPct val="0"/>
                </a:spcBef>
                <a:spcAft>
                  <a:spcPct val="0"/>
                </a:spcAft>
              </a:pPr>
              <a:t>88</a:t>
            </a:fld>
            <a:endParaRPr lang="en-US"/>
          </a:p>
        </p:txBody>
      </p:sp>
      <p:pic>
        <p:nvPicPr>
          <p:cNvPr id="98310" name="Picture 2"/>
          <p:cNvPicPr>
            <a:picLocks noChangeAspect="1" noChangeArrowheads="1"/>
          </p:cNvPicPr>
          <p:nvPr/>
        </p:nvPicPr>
        <p:blipFill>
          <a:blip r:embed="rId2" cstate="print"/>
          <a:srcRect/>
          <a:stretch>
            <a:fillRect/>
          </a:stretch>
        </p:blipFill>
        <p:spPr bwMode="auto">
          <a:xfrm>
            <a:off x="6400800" y="358776"/>
            <a:ext cx="4114800" cy="2689225"/>
          </a:xfrm>
          <a:prstGeom prst="rect">
            <a:avLst/>
          </a:prstGeom>
          <a:noFill/>
          <a:ln w="9525">
            <a:noFill/>
            <a:miter lim="800000"/>
            <a:headEnd/>
            <a:tailEnd/>
          </a:ln>
        </p:spPr>
      </p:pic>
      <p:sp>
        <p:nvSpPr>
          <p:cNvPr id="8" name="Rectangle 7"/>
          <p:cNvSpPr/>
          <p:nvPr/>
        </p:nvSpPr>
        <p:spPr>
          <a:xfrm>
            <a:off x="2133600" y="3233739"/>
            <a:ext cx="7086600" cy="2554545"/>
          </a:xfrm>
          <a:prstGeom prst="rect">
            <a:avLst/>
          </a:prstGeom>
          <a:solidFill>
            <a:schemeClr val="bg2">
              <a:lumMod val="75000"/>
            </a:schemeClr>
          </a:solidFill>
        </p:spPr>
        <p:txBody>
          <a:bodyPr>
            <a:spAutoFit/>
          </a:bodyPr>
          <a:lstStyle/>
          <a:p>
            <a:pPr marL="457200" indent="-457200">
              <a:buFont typeface="+mj-lt"/>
              <a:buAutoNum type="arabicPeriod"/>
              <a:defRPr/>
            </a:pPr>
            <a:r>
              <a:rPr lang="en-US" sz="2000" dirty="0"/>
              <a:t>If we now generate a random number between 0 and 10280 we can use this to select strings. </a:t>
            </a:r>
          </a:p>
          <a:p>
            <a:pPr marL="457200" indent="-457200">
              <a:buFont typeface="+mj-lt"/>
              <a:buAutoNum type="arabicPeriod"/>
              <a:defRPr/>
            </a:pPr>
            <a:r>
              <a:rPr lang="en-US" sz="2000" dirty="0"/>
              <a:t>If the random number turns out to be between 0 and 100 then we choose the last string. </a:t>
            </a:r>
          </a:p>
          <a:p>
            <a:pPr marL="457200" indent="-457200">
              <a:buFont typeface="+mj-lt"/>
              <a:buAutoNum type="arabicPeriod"/>
              <a:defRPr/>
            </a:pPr>
            <a:r>
              <a:rPr lang="en-US" sz="2000" dirty="0"/>
              <a:t>If it’s between 8080 and 10280 we choose the first string. </a:t>
            </a:r>
          </a:p>
          <a:p>
            <a:pPr marL="457200" indent="-457200">
              <a:buFont typeface="+mj-lt"/>
              <a:buAutoNum type="arabicPeriod"/>
              <a:defRPr/>
            </a:pPr>
            <a:r>
              <a:rPr lang="en-US" sz="2000" dirty="0"/>
              <a:t>If it’s between 2480 and 3480 we choose the string 3 6 8 6 9, etc. You don’t have to sort the strings into order to use this method.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6EB755D-59F2-4018-9465-56767A167042}" type="slidenum">
              <a:rPr lang="en-US"/>
              <a:pPr fontAlgn="base">
                <a:spcBef>
                  <a:spcPct val="0"/>
                </a:spcBef>
                <a:spcAft>
                  <a:spcPct val="0"/>
                </a:spcAft>
              </a:pPr>
              <a:t>89</a:t>
            </a:fld>
            <a:endParaRPr lang="en-US"/>
          </a:p>
        </p:txBody>
      </p:sp>
      <p:sp>
        <p:nvSpPr>
          <p:cNvPr id="7" name="Rounded Rectangle 6"/>
          <p:cNvSpPr/>
          <p:nvPr/>
        </p:nvSpPr>
        <p:spPr>
          <a:xfrm>
            <a:off x="2057400" y="1905000"/>
            <a:ext cx="75438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6000" dirty="0" err="1"/>
              <a:t>Feature</a:t>
            </a:r>
            <a:r>
              <a:rPr lang="fr-FR" sz="6000" dirty="0"/>
              <a:t> Extraction</a:t>
            </a:r>
            <a:endParaRPr lang="en-US" sz="6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err="1"/>
              <a:t>Feature</a:t>
            </a:r>
            <a:r>
              <a:rPr lang="fr-FR" dirty="0"/>
              <a:t> </a:t>
            </a:r>
            <a:r>
              <a:rPr lang="fr-FR" dirty="0" err="1"/>
              <a:t>selection</a:t>
            </a:r>
            <a:r>
              <a:rPr lang="fr-FR" dirty="0"/>
              <a:t> vs extraction</a:t>
            </a:r>
            <a:endParaRPr lang="en-US" dirty="0"/>
          </a:p>
        </p:txBody>
      </p:sp>
      <p:sp>
        <p:nvSpPr>
          <p:cNvPr id="22531" name="Content Placeholder 2"/>
          <p:cNvSpPr>
            <a:spLocks noGrp="1"/>
          </p:cNvSpPr>
          <p:nvPr>
            <p:ph idx="1"/>
          </p:nvPr>
        </p:nvSpPr>
        <p:spPr>
          <a:xfrm>
            <a:off x="1981200" y="1600201"/>
            <a:ext cx="7467600" cy="4873625"/>
          </a:xfrm>
        </p:spPr>
        <p:txBody>
          <a:bodyPr/>
          <a:lstStyle/>
          <a:p>
            <a:r>
              <a:rPr lang="tr-TR"/>
              <a:t>Feature selection: </a:t>
            </a:r>
            <a:endParaRPr lang="fr-FR"/>
          </a:p>
          <a:p>
            <a:endParaRPr lang="fr-FR"/>
          </a:p>
          <a:p>
            <a:endParaRPr lang="fr-FR"/>
          </a:p>
          <a:p>
            <a:endParaRPr lang="fr-FR"/>
          </a:p>
          <a:p>
            <a:endParaRPr lang="fr-FR"/>
          </a:p>
          <a:p>
            <a:r>
              <a:rPr lang="tr-TR"/>
              <a:t>Feature extraction:</a:t>
            </a:r>
            <a:endParaRPr lang="en-US"/>
          </a:p>
        </p:txBody>
      </p:sp>
      <p:sp>
        <p:nvSpPr>
          <p:cNvPr id="2253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A757C8C5-099E-4B98-9FAF-B82447EFC0C9}" type="slidenum">
              <a:rPr lang="en-US"/>
              <a:pPr fontAlgn="base">
                <a:spcBef>
                  <a:spcPct val="0"/>
                </a:spcBef>
                <a:spcAft>
                  <a:spcPct val="0"/>
                </a:spcAft>
              </a:pPr>
              <a:t>9</a:t>
            </a:fld>
            <a:endParaRPr lang="en-US"/>
          </a:p>
        </p:txBody>
      </p:sp>
      <p:sp>
        <p:nvSpPr>
          <p:cNvPr id="8" name="Rounded Rectangle 7"/>
          <p:cNvSpPr/>
          <p:nvPr/>
        </p:nvSpPr>
        <p:spPr>
          <a:xfrm>
            <a:off x="2209800" y="2057400"/>
            <a:ext cx="75438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tr-TR" sz="2400" dirty="0"/>
              <a:t>Choosing </a:t>
            </a:r>
            <a:r>
              <a:rPr lang="tr-TR" sz="2400" i="1" dirty="0"/>
              <a:t>k</a:t>
            </a:r>
            <a:r>
              <a:rPr lang="tr-TR" sz="2400" dirty="0"/>
              <a:t>&lt;</a:t>
            </a:r>
            <a:r>
              <a:rPr lang="tr-TR" sz="2400" i="1" dirty="0"/>
              <a:t>d</a:t>
            </a:r>
            <a:r>
              <a:rPr lang="tr-TR" sz="2400" dirty="0"/>
              <a:t> important features, ignoring the remaining </a:t>
            </a:r>
            <a:r>
              <a:rPr lang="tr-TR" sz="2400" i="1" dirty="0"/>
              <a:t>d</a:t>
            </a:r>
            <a:r>
              <a:rPr lang="tr-TR" sz="2400" dirty="0"/>
              <a:t> – </a:t>
            </a:r>
            <a:r>
              <a:rPr lang="tr-TR" sz="2400" i="1" dirty="0"/>
              <a:t>k</a:t>
            </a:r>
            <a:r>
              <a:rPr lang="fr-FR" sz="2400" i="1" dirty="0"/>
              <a:t>. </a:t>
            </a:r>
            <a:r>
              <a:rPr lang="fr-FR" sz="2400" dirty="0" err="1"/>
              <a:t>These</a:t>
            </a:r>
            <a:r>
              <a:rPr lang="fr-FR" sz="2400" dirty="0"/>
              <a:t> are </a:t>
            </a:r>
            <a:r>
              <a:rPr lang="tr-TR" sz="2400" dirty="0"/>
              <a:t>Subset selection </a:t>
            </a:r>
            <a:r>
              <a:rPr lang="fr-FR" sz="2400" dirty="0"/>
              <a:t>a</a:t>
            </a:r>
            <a:r>
              <a:rPr lang="tr-TR" sz="2400" dirty="0"/>
              <a:t>lgorithms</a:t>
            </a:r>
          </a:p>
          <a:p>
            <a:pPr algn="ctr">
              <a:defRPr/>
            </a:pPr>
            <a:endParaRPr lang="en-US" sz="2400" dirty="0"/>
          </a:p>
        </p:txBody>
      </p:sp>
      <p:sp>
        <p:nvSpPr>
          <p:cNvPr id="9" name="Rounded Rectangle 8"/>
          <p:cNvSpPr/>
          <p:nvPr/>
        </p:nvSpPr>
        <p:spPr>
          <a:xfrm>
            <a:off x="2209800" y="4343400"/>
            <a:ext cx="75438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tr-TR" sz="2400" dirty="0"/>
              <a:t>Project the original </a:t>
            </a:r>
            <a:r>
              <a:rPr lang="tr-TR" sz="2400" i="1" dirty="0"/>
              <a:t>x</a:t>
            </a:r>
            <a:r>
              <a:rPr lang="tr-TR" sz="2400" i="1" baseline="-25000" dirty="0"/>
              <a:t>i</a:t>
            </a:r>
            <a:r>
              <a:rPr lang="tr-TR" sz="2400" dirty="0"/>
              <a:t> , </a:t>
            </a:r>
            <a:r>
              <a:rPr lang="tr-TR" sz="2400" i="1" dirty="0"/>
              <a:t>i </a:t>
            </a:r>
            <a:r>
              <a:rPr lang="tr-TR" sz="2400" dirty="0"/>
              <a:t>=1,...,</a:t>
            </a:r>
            <a:r>
              <a:rPr lang="tr-TR" sz="2400" i="1" dirty="0"/>
              <a:t>d</a:t>
            </a:r>
            <a:r>
              <a:rPr lang="tr-TR" sz="2400" dirty="0"/>
              <a:t> dimensions to new </a:t>
            </a:r>
            <a:r>
              <a:rPr lang="tr-TR" sz="2400" i="1" dirty="0"/>
              <a:t>k</a:t>
            </a:r>
            <a:r>
              <a:rPr lang="tr-TR" sz="2400" dirty="0"/>
              <a:t>&lt;</a:t>
            </a:r>
            <a:r>
              <a:rPr lang="tr-TR" sz="2400" i="1" dirty="0"/>
              <a:t>d</a:t>
            </a:r>
            <a:r>
              <a:rPr lang="tr-TR" sz="2400" dirty="0"/>
              <a:t> dimensions, </a:t>
            </a:r>
            <a:r>
              <a:rPr lang="tr-TR" sz="2400" i="1" dirty="0"/>
              <a:t>z</a:t>
            </a:r>
            <a:r>
              <a:rPr lang="tr-TR" sz="2400" i="1" baseline="-25000" dirty="0"/>
              <a:t>j</a:t>
            </a:r>
            <a:r>
              <a:rPr lang="tr-TR" sz="2400" dirty="0"/>
              <a:t> , </a:t>
            </a:r>
            <a:r>
              <a:rPr lang="tr-TR" sz="2400" i="1" dirty="0"/>
              <a:t>j </a:t>
            </a:r>
            <a:r>
              <a:rPr lang="tr-TR" sz="2400" dirty="0"/>
              <a:t>=1,...,</a:t>
            </a:r>
            <a:r>
              <a:rPr lang="tr-TR" sz="2400" i="1" dirty="0"/>
              <a:t>k</a:t>
            </a:r>
          </a:p>
          <a:p>
            <a:pPr algn="ctr">
              <a:defRPr/>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Feature Extraction</a:t>
            </a:r>
          </a:p>
        </p:txBody>
      </p:sp>
      <p:sp>
        <p:nvSpPr>
          <p:cNvPr id="100355" name="Content Placeholder 2"/>
          <p:cNvSpPr>
            <a:spLocks noGrp="1"/>
          </p:cNvSpPr>
          <p:nvPr>
            <p:ph idx="1"/>
          </p:nvPr>
        </p:nvSpPr>
        <p:spPr>
          <a:xfrm>
            <a:off x="1981200" y="1600201"/>
            <a:ext cx="7467600" cy="4873625"/>
          </a:xfrm>
        </p:spPr>
        <p:txBody>
          <a:bodyPr/>
          <a:lstStyle/>
          <a:p>
            <a:r>
              <a:rPr lang="en-US" dirty="0"/>
              <a:t>Unsupervised</a:t>
            </a:r>
          </a:p>
          <a:p>
            <a:pPr lvl="1"/>
            <a:r>
              <a:rPr lang="en-US" dirty="0">
                <a:solidFill>
                  <a:srgbClr val="C00000"/>
                </a:solidFill>
              </a:rPr>
              <a:t>Principal Component Analysis (PCA)</a:t>
            </a:r>
          </a:p>
          <a:p>
            <a:pPr lvl="1"/>
            <a:r>
              <a:rPr lang="en-US" dirty="0"/>
              <a:t>Independent Component Analysis (ICA)</a:t>
            </a:r>
          </a:p>
          <a:p>
            <a:r>
              <a:rPr lang="en-US" dirty="0"/>
              <a:t>Supervised</a:t>
            </a:r>
          </a:p>
          <a:p>
            <a:pPr lvl="1"/>
            <a:r>
              <a:rPr lang="en-US" dirty="0"/>
              <a:t>Linear </a:t>
            </a:r>
            <a:r>
              <a:rPr lang="en-US" dirty="0" err="1"/>
              <a:t>Discriminant</a:t>
            </a:r>
            <a:r>
              <a:rPr lang="en-US" dirty="0"/>
              <a:t> Analysis (LDA)</a:t>
            </a:r>
          </a:p>
        </p:txBody>
      </p:sp>
      <p:sp>
        <p:nvSpPr>
          <p:cNvPr id="10035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4947A3C8-6B37-4A94-8B4A-850315F6E267}" type="slidenum">
              <a:rPr lang="en-US"/>
              <a:pPr fontAlgn="base">
                <a:spcBef>
                  <a:spcPct val="0"/>
                </a:spcBef>
                <a:spcAft>
                  <a:spcPct val="0"/>
                </a:spcAft>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Principal component </a:t>
            </a:r>
            <a:r>
              <a:rPr lang="fr-FR" dirty="0" err="1"/>
              <a:t>Analysis</a:t>
            </a:r>
            <a:r>
              <a:rPr lang="fr-FR" dirty="0"/>
              <a:t> (PCA)</a:t>
            </a:r>
            <a:endParaRPr lang="en-US" dirty="0"/>
          </a:p>
        </p:txBody>
      </p:sp>
      <p:sp>
        <p:nvSpPr>
          <p:cNvPr id="101379" name="Content Placeholder 2"/>
          <p:cNvSpPr>
            <a:spLocks noGrp="1"/>
          </p:cNvSpPr>
          <p:nvPr>
            <p:ph idx="1"/>
          </p:nvPr>
        </p:nvSpPr>
        <p:spPr>
          <a:xfrm>
            <a:off x="1981200" y="1600201"/>
            <a:ext cx="7467600" cy="4873625"/>
          </a:xfrm>
        </p:spPr>
        <p:txBody>
          <a:bodyPr/>
          <a:lstStyle/>
          <a:p>
            <a:r>
              <a:rPr lang="en-US" dirty="0"/>
              <a:t>PCA is one of the most common feature extraction techniques</a:t>
            </a:r>
          </a:p>
          <a:p>
            <a:r>
              <a:rPr lang="en-US" dirty="0"/>
              <a:t>Reduce the dimensionality of a data set  by finding a new set of variables, smaller than the original set of variables</a:t>
            </a:r>
          </a:p>
          <a:p>
            <a:r>
              <a:rPr lang="en-US" dirty="0"/>
              <a:t>Allows us to combine much of the information contained in </a:t>
            </a:r>
            <a:r>
              <a:rPr lang="en-US" i="1" dirty="0"/>
              <a:t>n</a:t>
            </a:r>
            <a:r>
              <a:rPr lang="en-US" dirty="0"/>
              <a:t> features into </a:t>
            </a:r>
            <a:r>
              <a:rPr lang="en-US" i="1" dirty="0"/>
              <a:t>m</a:t>
            </a:r>
            <a:r>
              <a:rPr lang="en-US" dirty="0"/>
              <a:t> features where </a:t>
            </a:r>
            <a:r>
              <a:rPr lang="en-US" i="1" dirty="0"/>
              <a:t>m</a:t>
            </a:r>
            <a:r>
              <a:rPr lang="en-US" dirty="0"/>
              <a:t> &lt; </a:t>
            </a:r>
            <a:r>
              <a:rPr lang="en-US" i="1" dirty="0"/>
              <a:t>n</a:t>
            </a:r>
          </a:p>
          <a:p>
            <a:endParaRPr lang="en-US" dirty="0"/>
          </a:p>
        </p:txBody>
      </p:sp>
      <p:sp>
        <p:nvSpPr>
          <p:cNvPr id="10138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1F436A8-225D-41D7-9705-CE8EC615D9A3}" type="slidenum">
              <a:rPr lang="en-US"/>
              <a:pPr fontAlgn="base">
                <a:spcBef>
                  <a:spcPct val="0"/>
                </a:spcBef>
                <a:spcAft>
                  <a:spcPct val="0"/>
                </a:spcAft>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8D02-B823-4BBE-BB22-307B8151C8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4D8FF-B0E2-4691-8AC8-89CF7628CB8A}"/>
              </a:ext>
            </a:extLst>
          </p:cNvPr>
          <p:cNvSpPr>
            <a:spLocks noGrp="1"/>
          </p:cNvSpPr>
          <p:nvPr>
            <p:ph idx="1"/>
          </p:nvPr>
        </p:nvSpPr>
        <p:spPr/>
        <p:txBody>
          <a:bodyPr/>
          <a:lstStyle/>
          <a:p>
            <a:endParaRPr lang="en-US"/>
          </a:p>
        </p:txBody>
      </p:sp>
      <p:pic>
        <p:nvPicPr>
          <p:cNvPr id="16386" name="Picture 2" descr="G:\MachineLearning\ML\Machine Learning-01\Machine_learning_complete\Machine_learning_complete\14_Dimensionality_Reduction_files\Image [5].png">
            <a:extLst>
              <a:ext uri="{FF2B5EF4-FFF2-40B4-BE49-F238E27FC236}">
                <a16:creationId xmlns:a16="http://schemas.microsoft.com/office/drawing/2014/main" id="{1830E8AA-0D02-4A28-95C0-B94EE749D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53" y="548640"/>
            <a:ext cx="8063135" cy="367066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G:\MachineLearning\ML\Machine Learning-01\Machine_learning_complete\Machine_learning_complete\14_Dimensionality_Reduction_files\Image [6].png">
            <a:extLst>
              <a:ext uri="{FF2B5EF4-FFF2-40B4-BE49-F238E27FC236}">
                <a16:creationId xmlns:a16="http://schemas.microsoft.com/office/drawing/2014/main" id="{31A3FD1E-E43D-4727-990C-76D61235B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123" y="3468189"/>
            <a:ext cx="4171813" cy="280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908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PCA – Introduction </a:t>
            </a:r>
            <a:endParaRPr lang="en-US" dirty="0"/>
          </a:p>
        </p:txBody>
      </p:sp>
      <p:graphicFrame>
        <p:nvGraphicFramePr>
          <p:cNvPr id="7170" name="Object 3"/>
          <p:cNvGraphicFramePr>
            <a:graphicFrameLocks noGrp="1" noChangeAspect="1"/>
          </p:cNvGraphicFramePr>
          <p:nvPr>
            <p:ph idx="1"/>
          </p:nvPr>
        </p:nvGraphicFramePr>
        <p:xfrm>
          <a:off x="3673475" y="4638675"/>
          <a:ext cx="349250" cy="457200"/>
        </p:xfrm>
        <a:graphic>
          <a:graphicData uri="http://schemas.openxmlformats.org/presentationml/2006/ole">
            <mc:AlternateContent xmlns:mc="http://schemas.openxmlformats.org/markup-compatibility/2006">
              <mc:Choice xmlns:v="urn:schemas-microsoft-com:vml" Requires="v">
                <p:oleObj spid="_x0000_s7169" name="Equation" r:id="rId3" imgW="164880" imgH="215640" progId="">
                  <p:embed/>
                </p:oleObj>
              </mc:Choice>
              <mc:Fallback>
                <p:oleObj name="Equation" r:id="rId3" imgW="164880" imgH="215640" progId="">
                  <p:embed/>
                  <p:pic>
                    <p:nvPicPr>
                      <p:cNvPr id="717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475" y="4638675"/>
                        <a:ext cx="3492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F32074D4-3522-4C2E-B326-21726AEC1292}" type="slidenum">
              <a:rPr lang="en-US"/>
              <a:pPr fontAlgn="base">
                <a:spcBef>
                  <a:spcPct val="0"/>
                </a:spcBef>
                <a:spcAft>
                  <a:spcPct val="0"/>
                </a:spcAft>
              </a:pPr>
              <a:t>93</a:t>
            </a:fld>
            <a:endParaRPr lang="en-US"/>
          </a:p>
        </p:txBody>
      </p:sp>
      <p:graphicFrame>
        <p:nvGraphicFramePr>
          <p:cNvPr id="7171" name="Object 4"/>
          <p:cNvGraphicFramePr>
            <a:graphicFrameLocks noGrp="1" noChangeAspect="1"/>
          </p:cNvGraphicFramePr>
          <p:nvPr>
            <p:ph sz="quarter" idx="4294967295"/>
          </p:nvPr>
        </p:nvGraphicFramePr>
        <p:xfrm>
          <a:off x="12038013" y="2744788"/>
          <a:ext cx="153987" cy="215900"/>
        </p:xfrm>
        <a:graphic>
          <a:graphicData uri="http://schemas.openxmlformats.org/presentationml/2006/ole">
            <mc:AlternateContent xmlns:mc="http://schemas.openxmlformats.org/markup-compatibility/2006">
              <mc:Choice xmlns:v="urn:schemas-microsoft-com:vml" Requires="v">
                <p:oleObj spid="_x0000_s7170" name="Equation" r:id="rId5" imgW="152280" imgH="215640" progId="">
                  <p:embed/>
                </p:oleObj>
              </mc:Choice>
              <mc:Fallback>
                <p:oleObj name="Equation" r:id="rId5" imgW="152280" imgH="215640" progId="">
                  <p:embed/>
                  <p:pic>
                    <p:nvPicPr>
                      <p:cNvPr id="717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8013" y="2744788"/>
                        <a:ext cx="1539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10"/>
          <p:cNvGraphicFramePr>
            <a:graphicFrameLocks noGrp="1" noChangeAspect="1"/>
          </p:cNvGraphicFramePr>
          <p:nvPr>
            <p:ph sz="quarter" idx="4294967295"/>
          </p:nvPr>
        </p:nvGraphicFramePr>
        <p:xfrm>
          <a:off x="0" y="4273550"/>
          <a:ext cx="398463" cy="504825"/>
        </p:xfrm>
        <a:graphic>
          <a:graphicData uri="http://schemas.openxmlformats.org/presentationml/2006/ole">
            <mc:AlternateContent xmlns:mc="http://schemas.openxmlformats.org/markup-compatibility/2006">
              <mc:Choice xmlns:v="urn:schemas-microsoft-com:vml" Requires="v">
                <p:oleObj spid="_x0000_s7171" name="Equation" r:id="rId7" imgW="152280" imgH="215640" progId="">
                  <p:embed/>
                </p:oleObj>
              </mc:Choice>
              <mc:Fallback>
                <p:oleObj name="Equation" r:id="rId7" imgW="152280" imgH="215640" progId="">
                  <p:embed/>
                  <p:pic>
                    <p:nvPicPr>
                      <p:cNvPr id="717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273550"/>
                        <a:ext cx="39846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77" name="Picture 5" descr="fig1a"/>
          <p:cNvPicPr>
            <a:picLocks noChangeAspect="1" noChangeArrowheads="1"/>
          </p:cNvPicPr>
          <p:nvPr/>
        </p:nvPicPr>
        <p:blipFill>
          <a:blip r:embed="rId9" cstate="print"/>
          <a:srcRect/>
          <a:stretch>
            <a:fillRect/>
          </a:stretch>
        </p:blipFill>
        <p:spPr bwMode="auto">
          <a:xfrm>
            <a:off x="2514600" y="1606550"/>
            <a:ext cx="2819400" cy="2693988"/>
          </a:xfrm>
          <a:prstGeom prst="rect">
            <a:avLst/>
          </a:prstGeom>
          <a:noFill/>
          <a:ln w="9525">
            <a:noFill/>
            <a:miter lim="800000"/>
            <a:headEnd/>
            <a:tailEnd/>
          </a:ln>
        </p:spPr>
      </p:pic>
      <p:pic>
        <p:nvPicPr>
          <p:cNvPr id="7178" name="Picture 6" descr="fig2a"/>
          <p:cNvPicPr>
            <a:picLocks noChangeAspect="1" noChangeArrowheads="1"/>
          </p:cNvPicPr>
          <p:nvPr/>
        </p:nvPicPr>
        <p:blipFill>
          <a:blip r:embed="rId10" cstate="print"/>
          <a:srcRect/>
          <a:stretch>
            <a:fillRect/>
          </a:stretch>
        </p:blipFill>
        <p:spPr bwMode="auto">
          <a:xfrm>
            <a:off x="6172200" y="1651000"/>
            <a:ext cx="2743200" cy="2622550"/>
          </a:xfrm>
          <a:prstGeom prst="rect">
            <a:avLst/>
          </a:prstGeom>
          <a:noFill/>
          <a:ln w="9525">
            <a:noFill/>
            <a:miter lim="800000"/>
            <a:headEnd/>
            <a:tailEnd/>
          </a:ln>
        </p:spPr>
      </p:pic>
      <p:sp>
        <p:nvSpPr>
          <p:cNvPr id="7179" name="Text Box 7"/>
          <p:cNvSpPr txBox="1">
            <a:spLocks noChangeArrowheads="1"/>
          </p:cNvSpPr>
          <p:nvPr/>
        </p:nvSpPr>
        <p:spPr bwMode="auto">
          <a:xfrm>
            <a:off x="1981200" y="4311650"/>
            <a:ext cx="8382000" cy="457200"/>
          </a:xfrm>
          <a:prstGeom prst="rect">
            <a:avLst/>
          </a:prstGeom>
          <a:noFill/>
          <a:ln w="9525">
            <a:noFill/>
            <a:miter lim="800000"/>
            <a:headEnd/>
            <a:tailEnd/>
          </a:ln>
        </p:spPr>
        <p:txBody>
          <a:bodyPr>
            <a:spAutoFit/>
          </a:bodyPr>
          <a:lstStyle/>
          <a:p>
            <a:pPr>
              <a:buClr>
                <a:srgbClr val="FF0000"/>
              </a:buClr>
              <a:buSzPts val="2400"/>
              <a:buFont typeface="Times New Roman" pitchFamily="18" charset="0"/>
              <a:buChar char="•"/>
            </a:pPr>
            <a:r>
              <a:rPr lang="en-US" sz="2400">
                <a:solidFill>
                  <a:srgbClr val="FFFFFF"/>
                </a:solidFill>
                <a:latin typeface="Times New Roman" pitchFamily="18" charset="0"/>
              </a:rPr>
              <a:t> </a:t>
            </a:r>
            <a:r>
              <a:rPr lang="en-US" sz="2400">
                <a:latin typeface="Times New Roman" pitchFamily="18" charset="0"/>
              </a:rPr>
              <a:t>The 1</a:t>
            </a:r>
            <a:r>
              <a:rPr lang="en-US" sz="2400" baseline="30000">
                <a:latin typeface="Times New Roman" pitchFamily="18" charset="0"/>
              </a:rPr>
              <a:t>st</a:t>
            </a:r>
            <a:r>
              <a:rPr lang="en-US" sz="2400">
                <a:latin typeface="Times New Roman" pitchFamily="18" charset="0"/>
              </a:rPr>
              <a:t> PC       is a minimum distance fit to a line in X  space</a:t>
            </a:r>
            <a:endParaRPr lang="en-US"/>
          </a:p>
        </p:txBody>
      </p:sp>
      <p:sp>
        <p:nvSpPr>
          <p:cNvPr id="7180" name="Text Box 8"/>
          <p:cNvSpPr txBox="1">
            <a:spLocks noChangeArrowheads="1"/>
          </p:cNvSpPr>
          <p:nvPr/>
        </p:nvSpPr>
        <p:spPr bwMode="auto">
          <a:xfrm>
            <a:off x="1981200" y="4654551"/>
            <a:ext cx="7924800" cy="830263"/>
          </a:xfrm>
          <a:prstGeom prst="rect">
            <a:avLst/>
          </a:prstGeom>
          <a:noFill/>
          <a:ln w="9525">
            <a:noFill/>
            <a:miter lim="800000"/>
            <a:headEnd/>
            <a:tailEnd/>
          </a:ln>
        </p:spPr>
        <p:txBody>
          <a:bodyPr>
            <a:spAutoFit/>
          </a:bodyPr>
          <a:lstStyle/>
          <a:p>
            <a:pPr>
              <a:buClr>
                <a:srgbClr val="FF0000"/>
              </a:buClr>
              <a:buSzPts val="2400"/>
              <a:buFont typeface="Times New Roman" pitchFamily="18" charset="0"/>
              <a:buChar char="•"/>
            </a:pPr>
            <a:r>
              <a:rPr lang="en-US" sz="2400">
                <a:solidFill>
                  <a:srgbClr val="FFFFFF"/>
                </a:solidFill>
                <a:latin typeface="Times New Roman" pitchFamily="18" charset="0"/>
              </a:rPr>
              <a:t> </a:t>
            </a:r>
            <a:r>
              <a:rPr lang="en-US" sz="2400">
                <a:latin typeface="Times New Roman" pitchFamily="18" charset="0"/>
              </a:rPr>
              <a:t>The 2</a:t>
            </a:r>
            <a:r>
              <a:rPr lang="en-US" sz="2400" baseline="30000">
                <a:latin typeface="Times New Roman" pitchFamily="18" charset="0"/>
              </a:rPr>
              <a:t>nd</a:t>
            </a:r>
            <a:r>
              <a:rPr lang="en-US" sz="2400">
                <a:latin typeface="Times New Roman" pitchFamily="18" charset="0"/>
              </a:rPr>
              <a:t> PC       is a minimum distance fit to a line in the plane perpendicular to the 1</a:t>
            </a:r>
            <a:r>
              <a:rPr lang="en-US" sz="2400" baseline="30000">
                <a:latin typeface="Times New Roman" pitchFamily="18" charset="0"/>
              </a:rPr>
              <a:t>st</a:t>
            </a:r>
            <a:r>
              <a:rPr lang="en-US" sz="2400">
                <a:latin typeface="Times New Roman" pitchFamily="18" charset="0"/>
              </a:rPr>
              <a:t> PC </a:t>
            </a:r>
            <a:endParaRPr lang="en-US"/>
          </a:p>
        </p:txBody>
      </p:sp>
      <p:sp>
        <p:nvSpPr>
          <p:cNvPr id="7181" name="Text Box 9"/>
          <p:cNvSpPr txBox="1">
            <a:spLocks noChangeArrowheads="1"/>
          </p:cNvSpPr>
          <p:nvPr/>
        </p:nvSpPr>
        <p:spPr bwMode="auto">
          <a:xfrm>
            <a:off x="2438400" y="5502276"/>
            <a:ext cx="6896440" cy="830997"/>
          </a:xfrm>
          <a:prstGeom prst="rect">
            <a:avLst/>
          </a:prstGeom>
          <a:noFill/>
          <a:ln w="9525">
            <a:noFill/>
            <a:miter lim="800000"/>
            <a:headEnd/>
            <a:tailEnd/>
          </a:ln>
        </p:spPr>
        <p:txBody>
          <a:bodyPr wrap="none">
            <a:spAutoFit/>
          </a:bodyPr>
          <a:lstStyle/>
          <a:p>
            <a:r>
              <a:rPr lang="en-US" sz="2400">
                <a:latin typeface="Times New Roman" pitchFamily="18" charset="0"/>
              </a:rPr>
              <a:t>PCs are a series of linear least squares fits to a sample,</a:t>
            </a:r>
          </a:p>
          <a:p>
            <a:r>
              <a:rPr lang="en-US" sz="2400">
                <a:latin typeface="Times New Roman" pitchFamily="18" charset="0"/>
              </a:rPr>
              <a:t>each orthogonal to all the previous.</a:t>
            </a:r>
            <a:r>
              <a:rPr lang="en-US" sz="2400">
                <a:solidFill>
                  <a:srgbClr val="FF0000"/>
                </a:solidFill>
                <a:latin typeface="Times New Roman" pitchFamily="18" charset="0"/>
              </a:rPr>
              <a:t> </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Principal component </a:t>
            </a:r>
            <a:r>
              <a:rPr lang="fr-FR" dirty="0" err="1"/>
              <a:t>Analysis</a:t>
            </a:r>
            <a:r>
              <a:rPr lang="fr-FR" dirty="0"/>
              <a:t> (PCA)</a:t>
            </a:r>
            <a:endParaRPr lang="en-US" dirty="0"/>
          </a:p>
        </p:txBody>
      </p:sp>
      <p:sp>
        <p:nvSpPr>
          <p:cNvPr id="103428"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A35E4B8-1560-4874-98B8-0444460C1B24}" type="slidenum">
              <a:rPr lang="en-US"/>
              <a:pPr fontAlgn="base">
                <a:spcBef>
                  <a:spcPct val="0"/>
                </a:spcBef>
                <a:spcAft>
                  <a:spcPct val="0"/>
                </a:spcAft>
              </a:pPr>
              <a:t>94</a:t>
            </a:fld>
            <a:endParaRPr lang="en-US"/>
          </a:p>
        </p:txBody>
      </p:sp>
      <p:pic>
        <p:nvPicPr>
          <p:cNvPr id="103430" name="Picture 3" descr="FIGURE6"/>
          <p:cNvPicPr>
            <a:picLocks noChangeAspect="1" noChangeArrowheads="1"/>
          </p:cNvPicPr>
          <p:nvPr/>
        </p:nvPicPr>
        <p:blipFill>
          <a:blip r:embed="rId2" cstate="print"/>
          <a:srcRect/>
          <a:stretch>
            <a:fillRect/>
          </a:stretch>
        </p:blipFill>
        <p:spPr bwMode="auto">
          <a:xfrm>
            <a:off x="3200400" y="1752601"/>
            <a:ext cx="4902200" cy="3965575"/>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PCA – Introduction </a:t>
            </a:r>
            <a:endParaRPr lang="en-US" dirty="0"/>
          </a:p>
        </p:txBody>
      </p:sp>
      <p:sp>
        <p:nvSpPr>
          <p:cNvPr id="3" name="Content Placeholder 2"/>
          <p:cNvSpPr>
            <a:spLocks noGrp="1"/>
          </p:cNvSpPr>
          <p:nvPr>
            <p:ph idx="1"/>
          </p:nvPr>
        </p:nvSpPr>
        <p:spPr>
          <a:xfrm>
            <a:off x="1981200" y="1600200"/>
            <a:ext cx="7467600" cy="1828800"/>
          </a:xfrm>
        </p:spPr>
        <p:txBody>
          <a:bodyPr>
            <a:normAutofit/>
          </a:bodyPr>
          <a:lstStyle/>
          <a:p>
            <a:pPr marL="274320" indent="-274320">
              <a:buFont typeface="Wingdings"/>
              <a:buChar char=""/>
              <a:defRPr/>
            </a:pPr>
            <a:r>
              <a:rPr lang="en-US" dirty="0"/>
              <a:t>Transform </a:t>
            </a:r>
            <a:r>
              <a:rPr lang="en-US" i="1" dirty="0"/>
              <a:t>n</a:t>
            </a:r>
            <a:r>
              <a:rPr lang="en-US" dirty="0"/>
              <a:t>-dimensional data to a new </a:t>
            </a:r>
            <a:r>
              <a:rPr lang="en-US" i="1" dirty="0"/>
              <a:t>n</a:t>
            </a:r>
            <a:r>
              <a:rPr lang="en-US" dirty="0"/>
              <a:t>-dimensions</a:t>
            </a:r>
          </a:p>
          <a:p>
            <a:pPr marL="274320" indent="-274320">
              <a:buFont typeface="Wingdings"/>
              <a:buChar char=""/>
              <a:defRPr/>
            </a:pPr>
            <a:r>
              <a:rPr lang="en-US" dirty="0"/>
              <a:t>The new dimension with the most variance is the first principal component</a:t>
            </a:r>
          </a:p>
          <a:p>
            <a:pPr marL="274320" indent="-274320">
              <a:buFont typeface="Wingdings"/>
              <a:buChar char=""/>
              <a:defRPr/>
            </a:pPr>
            <a:r>
              <a:rPr lang="en-US" dirty="0"/>
              <a:t>The next is the second principal component, etc.</a:t>
            </a:r>
          </a:p>
          <a:p>
            <a:pPr marL="274320" indent="-274320">
              <a:buFont typeface="Wingdings"/>
              <a:buChar char=""/>
              <a:defRPr/>
            </a:pPr>
            <a:endParaRPr lang="en-US" dirty="0"/>
          </a:p>
        </p:txBody>
      </p:sp>
      <p:sp>
        <p:nvSpPr>
          <p:cNvPr id="102405"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BF3BAE4B-9069-4A04-86EB-CB3ABC0C7DCC}" type="slidenum">
              <a:rPr lang="en-US"/>
              <a:pPr fontAlgn="base">
                <a:spcBef>
                  <a:spcPct val="0"/>
                </a:spcBef>
                <a:spcAft>
                  <a:spcPct val="0"/>
                </a:spcAft>
              </a:pPr>
              <a:t>95</a:t>
            </a:fld>
            <a:endParaRPr lang="en-US"/>
          </a:p>
        </p:txBody>
      </p:sp>
      <p:pic>
        <p:nvPicPr>
          <p:cNvPr id="102407" name="Picture 7"/>
          <p:cNvPicPr>
            <a:picLocks noChangeAspect="1"/>
          </p:cNvPicPr>
          <p:nvPr/>
        </p:nvPicPr>
        <p:blipFill>
          <a:blip r:embed="rId2" cstate="print"/>
          <a:srcRect/>
          <a:stretch>
            <a:fillRect/>
          </a:stretch>
        </p:blipFill>
        <p:spPr bwMode="auto">
          <a:xfrm>
            <a:off x="3124201" y="3352800"/>
            <a:ext cx="5383213" cy="309245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Variance and Covariance</a:t>
            </a:r>
            <a:endParaRPr lang="en-US" dirty="0"/>
          </a:p>
        </p:txBody>
      </p:sp>
      <p:sp>
        <p:nvSpPr>
          <p:cNvPr id="104451" name="Content Placeholder 2"/>
          <p:cNvSpPr>
            <a:spLocks noGrp="1"/>
          </p:cNvSpPr>
          <p:nvPr>
            <p:ph idx="1"/>
          </p:nvPr>
        </p:nvSpPr>
        <p:spPr>
          <a:xfrm>
            <a:off x="1981200" y="1600200"/>
            <a:ext cx="7467600" cy="1905000"/>
          </a:xfrm>
        </p:spPr>
        <p:txBody>
          <a:bodyPr/>
          <a:lstStyle/>
          <a:p>
            <a:r>
              <a:rPr lang="en-US"/>
              <a:t>Variance is a measure of data spread in one dimension (feature)</a:t>
            </a:r>
          </a:p>
          <a:p>
            <a:r>
              <a:rPr lang="en-US"/>
              <a:t>Covariance measures how two dimensions (features) vary with respect to each other</a:t>
            </a:r>
          </a:p>
          <a:p>
            <a:endParaRPr lang="en-US"/>
          </a:p>
        </p:txBody>
      </p:sp>
      <p:sp>
        <p:nvSpPr>
          <p:cNvPr id="104453"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6D627353-673E-4937-A499-21BBEA9686DD}" type="slidenum">
              <a:rPr lang="en-US"/>
              <a:pPr fontAlgn="base">
                <a:spcBef>
                  <a:spcPct val="0"/>
                </a:spcBef>
                <a:spcAft>
                  <a:spcPct val="0"/>
                </a:spcAft>
              </a:pPr>
              <a:t>96</a:t>
            </a:fld>
            <a:endParaRPr lang="en-US"/>
          </a:p>
        </p:txBody>
      </p:sp>
      <p:pic>
        <p:nvPicPr>
          <p:cNvPr id="104455" name="Picture 3"/>
          <p:cNvPicPr>
            <a:picLocks noChangeAspect="1" noChangeArrowheads="1"/>
          </p:cNvPicPr>
          <p:nvPr/>
        </p:nvPicPr>
        <p:blipFill>
          <a:blip r:embed="rId2" cstate="print"/>
          <a:srcRect/>
          <a:stretch>
            <a:fillRect/>
          </a:stretch>
        </p:blipFill>
        <p:spPr bwMode="auto">
          <a:xfrm>
            <a:off x="3657600" y="3505201"/>
            <a:ext cx="4191000" cy="2170113"/>
          </a:xfrm>
          <a:prstGeom prst="rect">
            <a:avLst/>
          </a:prstGeom>
          <a:noFill/>
          <a:ln w="9525">
            <a:noFill/>
            <a:miter lim="800000"/>
            <a:headEnd/>
            <a:tailEnd/>
          </a:ln>
        </p:spPr>
      </p:pic>
      <p:sp>
        <p:nvSpPr>
          <p:cNvPr id="8" name="TextBox 7"/>
          <p:cNvSpPr txBox="1"/>
          <p:nvPr/>
        </p:nvSpPr>
        <p:spPr>
          <a:xfrm>
            <a:off x="9816485" y="0"/>
            <a:ext cx="749372" cy="369332"/>
          </a:xfrm>
          <a:prstGeom prst="rect">
            <a:avLst/>
          </a:prstGeom>
          <a:solidFill>
            <a:srgbClr val="FFC000"/>
          </a:solidFill>
        </p:spPr>
        <p:txBody>
          <a:bodyPr wrap="none" rtlCol="0">
            <a:spAutoFit/>
          </a:bodyPr>
          <a:lstStyle/>
          <a:p>
            <a:r>
              <a:rPr lang="en-US" dirty="0"/>
              <a:t>Recap</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Covariance</a:t>
            </a:r>
            <a:endParaRPr lang="en-US" dirty="0"/>
          </a:p>
        </p:txBody>
      </p:sp>
      <p:sp>
        <p:nvSpPr>
          <p:cNvPr id="105475" name="Content Placeholder 2"/>
          <p:cNvSpPr>
            <a:spLocks noGrp="1"/>
          </p:cNvSpPr>
          <p:nvPr>
            <p:ph idx="1"/>
          </p:nvPr>
        </p:nvSpPr>
        <p:spPr>
          <a:xfrm>
            <a:off x="1981200" y="1600201"/>
            <a:ext cx="7467600" cy="4873625"/>
          </a:xfrm>
        </p:spPr>
        <p:txBody>
          <a:bodyPr/>
          <a:lstStyle/>
          <a:p>
            <a:r>
              <a:rPr lang="en-US"/>
              <a:t>Focus on the sign (rather than exact value) of covariance</a:t>
            </a:r>
          </a:p>
          <a:p>
            <a:pPr lvl="1"/>
            <a:r>
              <a:rPr lang="en-US"/>
              <a:t>Positive value means that as one feature increases or decreases the other does also (positively correlated)</a:t>
            </a:r>
          </a:p>
          <a:p>
            <a:pPr lvl="1"/>
            <a:r>
              <a:rPr lang="en-US"/>
              <a:t>Negative value means that as one feature increases the other decreases and vice versa (negatively correlated)</a:t>
            </a:r>
          </a:p>
          <a:p>
            <a:pPr lvl="1"/>
            <a:r>
              <a:rPr lang="en-US"/>
              <a:t>A value close to zero means the features are independent</a:t>
            </a:r>
          </a:p>
          <a:p>
            <a:endParaRPr lang="en-US"/>
          </a:p>
        </p:txBody>
      </p:sp>
      <p:sp>
        <p:nvSpPr>
          <p:cNvPr id="105477"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A403AE93-3055-4152-8124-8E89BFED7B84}" type="slidenum">
              <a:rPr lang="en-US"/>
              <a:pPr fontAlgn="base">
                <a:spcBef>
                  <a:spcPct val="0"/>
                </a:spcBef>
                <a:spcAft>
                  <a:spcPct val="0"/>
                </a:spcAft>
              </a:pPr>
              <a:t>97</a:t>
            </a:fld>
            <a:endParaRPr lang="en-US"/>
          </a:p>
        </p:txBody>
      </p:sp>
      <p:sp>
        <p:nvSpPr>
          <p:cNvPr id="7" name="TextBox 6"/>
          <p:cNvSpPr txBox="1"/>
          <p:nvPr/>
        </p:nvSpPr>
        <p:spPr>
          <a:xfrm>
            <a:off x="9816485" y="0"/>
            <a:ext cx="749372" cy="369332"/>
          </a:xfrm>
          <a:prstGeom prst="rect">
            <a:avLst/>
          </a:prstGeom>
          <a:solidFill>
            <a:srgbClr val="FFC000"/>
          </a:solidFill>
        </p:spPr>
        <p:txBody>
          <a:bodyPr wrap="none" rtlCol="0">
            <a:spAutoFit/>
          </a:bodyPr>
          <a:lstStyle/>
          <a:p>
            <a:r>
              <a:rPr lang="en-US" dirty="0"/>
              <a:t>Recap</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Covariance </a:t>
            </a:r>
            <a:r>
              <a:rPr lang="fr-FR" dirty="0" err="1"/>
              <a:t>Matrix</a:t>
            </a:r>
            <a:endParaRPr lang="en-US" dirty="0"/>
          </a:p>
        </p:txBody>
      </p:sp>
      <p:sp>
        <p:nvSpPr>
          <p:cNvPr id="106499" name="Content Placeholder 2"/>
          <p:cNvSpPr>
            <a:spLocks noGrp="1"/>
          </p:cNvSpPr>
          <p:nvPr>
            <p:ph idx="1"/>
          </p:nvPr>
        </p:nvSpPr>
        <p:spPr>
          <a:xfrm>
            <a:off x="1981200" y="1600201"/>
            <a:ext cx="7467600" cy="4873625"/>
          </a:xfrm>
        </p:spPr>
        <p:txBody>
          <a:bodyPr/>
          <a:lstStyle/>
          <a:p>
            <a:r>
              <a:rPr lang="en-US"/>
              <a:t>Covariance matrix is an </a:t>
            </a:r>
            <a:r>
              <a:rPr lang="en-US" i="1"/>
              <a:t>n</a:t>
            </a:r>
            <a:r>
              <a:rPr lang="en-US"/>
              <a:t> × </a:t>
            </a:r>
            <a:r>
              <a:rPr lang="en-US" i="1"/>
              <a:t>n</a:t>
            </a:r>
            <a:r>
              <a:rPr lang="en-US"/>
              <a:t> matrix containing the covariance values for all pairs of features in a data set with </a:t>
            </a:r>
            <a:r>
              <a:rPr lang="en-US" i="1"/>
              <a:t>n</a:t>
            </a:r>
            <a:r>
              <a:rPr lang="en-US"/>
              <a:t> features (dimensions)</a:t>
            </a:r>
          </a:p>
          <a:p>
            <a:endParaRPr lang="en-US"/>
          </a:p>
          <a:p>
            <a:r>
              <a:rPr lang="en-US"/>
              <a:t>The diagonal contains the covariance of a feature with itself which is the variance (which is the square of the standard deviation)</a:t>
            </a:r>
          </a:p>
          <a:p>
            <a:endParaRPr lang="en-US"/>
          </a:p>
          <a:p>
            <a:r>
              <a:rPr lang="en-US"/>
              <a:t>The matrix is symmetric</a:t>
            </a:r>
          </a:p>
          <a:p>
            <a:endParaRPr lang="en-US"/>
          </a:p>
        </p:txBody>
      </p:sp>
      <p:sp>
        <p:nvSpPr>
          <p:cNvPr id="106501"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7832AA5B-F42D-48A8-B0EA-E82B432DCD6B}" type="slidenum">
              <a:rPr lang="en-US"/>
              <a:pPr fontAlgn="base">
                <a:spcBef>
                  <a:spcPct val="0"/>
                </a:spcBef>
                <a:spcAft>
                  <a:spcPct val="0"/>
                </a:spcAft>
              </a:pPr>
              <a:t>98</a:t>
            </a:fld>
            <a:endParaRPr lang="en-US"/>
          </a:p>
        </p:txBody>
      </p:sp>
      <p:sp>
        <p:nvSpPr>
          <p:cNvPr id="7" name="TextBox 6"/>
          <p:cNvSpPr txBox="1"/>
          <p:nvPr/>
        </p:nvSpPr>
        <p:spPr>
          <a:xfrm>
            <a:off x="9816485" y="0"/>
            <a:ext cx="749372" cy="369332"/>
          </a:xfrm>
          <a:prstGeom prst="rect">
            <a:avLst/>
          </a:prstGeom>
          <a:solidFill>
            <a:srgbClr val="FFC000"/>
          </a:solidFill>
        </p:spPr>
        <p:txBody>
          <a:bodyPr wrap="none" rtlCol="0">
            <a:spAutoFit/>
          </a:bodyPr>
          <a:lstStyle/>
          <a:p>
            <a:r>
              <a:rPr lang="en-US" dirty="0"/>
              <a:t>Recap</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FR" dirty="0"/>
              <a:t>PCA – Main </a:t>
            </a:r>
            <a:r>
              <a:rPr lang="fr-FR" dirty="0" err="1"/>
              <a:t>Steps</a:t>
            </a:r>
            <a:endParaRPr lang="en-US" dirty="0"/>
          </a:p>
        </p:txBody>
      </p:sp>
      <p:sp>
        <p:nvSpPr>
          <p:cNvPr id="8200" name="Slide Number Placeholder 4"/>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895C7EA3-3F0E-4E8B-A0FC-480CBBD05690}" type="slidenum">
              <a:rPr lang="en-US"/>
              <a:pPr fontAlgn="base">
                <a:spcBef>
                  <a:spcPct val="0"/>
                </a:spcBef>
                <a:spcAft>
                  <a:spcPct val="0"/>
                </a:spcAft>
              </a:pPr>
              <a:t>99</a:t>
            </a:fld>
            <a:endParaRPr lang="en-US"/>
          </a:p>
        </p:txBody>
      </p:sp>
      <p:sp>
        <p:nvSpPr>
          <p:cNvPr id="8202" name="Rectangle 3"/>
          <p:cNvSpPr>
            <a:spLocks noChangeArrowheads="1"/>
          </p:cNvSpPr>
          <p:nvPr/>
        </p:nvSpPr>
        <p:spPr bwMode="auto">
          <a:xfrm>
            <a:off x="1905000" y="1484314"/>
            <a:ext cx="8229600" cy="3813175"/>
          </a:xfrm>
          <a:prstGeom prst="rect">
            <a:avLst/>
          </a:prstGeom>
          <a:noFill/>
          <a:ln w="9525">
            <a:noFill/>
            <a:miter lim="800000"/>
            <a:headEnd/>
            <a:tailEnd/>
          </a:ln>
        </p:spPr>
        <p:txBody>
          <a:bodyPr/>
          <a:lstStyle/>
          <a:p>
            <a:pPr lvl="1">
              <a:buClr>
                <a:schemeClr val="accent2"/>
              </a:buClr>
              <a:buSzPts val="1600"/>
            </a:pPr>
            <a:r>
              <a:rPr lang="fr-FR" sz="2600"/>
              <a:t>Center data around 0</a:t>
            </a:r>
          </a:p>
          <a:p>
            <a:pPr lvl="1">
              <a:buClr>
                <a:schemeClr val="accent2"/>
              </a:buClr>
              <a:buSzPts val="1600"/>
            </a:pPr>
            <a:endParaRPr lang="en-US" sz="2600"/>
          </a:p>
          <a:p>
            <a:pPr lvl="1">
              <a:buClr>
                <a:schemeClr val="accent2"/>
              </a:buClr>
              <a:buSzPts val="1600"/>
            </a:pPr>
            <a:r>
              <a:rPr lang="en-US" sz="2600"/>
              <a:t>Form the covariance matrix S.</a:t>
            </a:r>
          </a:p>
          <a:p>
            <a:pPr lvl="1"/>
            <a:endParaRPr lang="en-US" sz="2600"/>
          </a:p>
          <a:p>
            <a:pPr lvl="1">
              <a:buClr>
                <a:schemeClr val="accent2"/>
              </a:buClr>
              <a:buSzPts val="1600"/>
            </a:pPr>
            <a:r>
              <a:rPr lang="en-US" sz="2600"/>
              <a:t>Compute its eigenvectors:</a:t>
            </a:r>
          </a:p>
          <a:p>
            <a:pPr lvl="1"/>
            <a:endParaRPr lang="en-US" sz="2600"/>
          </a:p>
          <a:p>
            <a:pPr lvl="1">
              <a:buClr>
                <a:schemeClr val="accent2"/>
              </a:buClr>
              <a:buSzPts val="1600"/>
            </a:pPr>
            <a:r>
              <a:rPr lang="en-US" sz="2600"/>
              <a:t>The first </a:t>
            </a:r>
            <a:r>
              <a:rPr lang="en-US" sz="2600" i="1"/>
              <a:t>p</a:t>
            </a:r>
            <a:r>
              <a:rPr lang="en-US" sz="2600"/>
              <a:t> eigenvectors                form the </a:t>
            </a:r>
            <a:r>
              <a:rPr lang="en-US" sz="2600" i="1"/>
              <a:t>p</a:t>
            </a:r>
            <a:r>
              <a:rPr lang="en-US" sz="2600"/>
              <a:t> PCs.</a:t>
            </a:r>
          </a:p>
          <a:p>
            <a:pPr lvl="1"/>
            <a:endParaRPr lang="en-US" sz="2600"/>
          </a:p>
          <a:p>
            <a:pPr lvl="1">
              <a:buClr>
                <a:schemeClr val="accent2"/>
              </a:buClr>
              <a:buSzPts val="1600"/>
            </a:pPr>
            <a:r>
              <a:rPr lang="en-US" sz="2600"/>
              <a:t>The transformation </a:t>
            </a:r>
            <a:r>
              <a:rPr lang="en-US" sz="2600" i="1"/>
              <a:t>G</a:t>
            </a:r>
            <a:r>
              <a:rPr lang="en-US" sz="2600"/>
              <a:t> consists of the </a:t>
            </a:r>
            <a:r>
              <a:rPr lang="en-US" sz="2600" i="1"/>
              <a:t>p</a:t>
            </a:r>
            <a:r>
              <a:rPr lang="en-US" sz="2600"/>
              <a:t> PCs.</a:t>
            </a:r>
          </a:p>
          <a:p>
            <a:endParaRPr lang="en-US"/>
          </a:p>
        </p:txBody>
      </p:sp>
      <p:graphicFrame>
        <p:nvGraphicFramePr>
          <p:cNvPr id="8194" name="Object 4"/>
          <p:cNvGraphicFramePr>
            <a:graphicFrameLocks noChangeAspect="1"/>
          </p:cNvGraphicFramePr>
          <p:nvPr/>
        </p:nvGraphicFramePr>
        <p:xfrm>
          <a:off x="4421188" y="5229226"/>
          <a:ext cx="2741612" cy="561975"/>
        </p:xfrm>
        <a:graphic>
          <a:graphicData uri="http://schemas.openxmlformats.org/presentationml/2006/ole">
            <mc:AlternateContent xmlns:mc="http://schemas.openxmlformats.org/markup-compatibility/2006">
              <mc:Choice xmlns:v="urn:schemas-microsoft-com:vml" Requires="v">
                <p:oleObj spid="_x0000_s8193" name="Equation" r:id="rId3" imgW="1180800" imgH="241200" progId="">
                  <p:embed/>
                </p:oleObj>
              </mc:Choice>
              <mc:Fallback>
                <p:oleObj name="Equation" r:id="rId3" imgW="1180800" imgH="241200" progId="">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88" y="5229226"/>
                        <a:ext cx="2741612"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ChangeAspect="1"/>
          </p:cNvGraphicFramePr>
          <p:nvPr>
            <p:extLst>
              <p:ext uri="{D42A27DB-BD31-4B8C-83A1-F6EECF244321}">
                <p14:modId xmlns:p14="http://schemas.microsoft.com/office/powerpoint/2010/main" val="2215095297"/>
              </p:ext>
            </p:extLst>
          </p:nvPr>
        </p:nvGraphicFramePr>
        <p:xfrm>
          <a:off x="5883275" y="3029458"/>
          <a:ext cx="939800" cy="627062"/>
        </p:xfrm>
        <a:graphic>
          <a:graphicData uri="http://schemas.openxmlformats.org/presentationml/2006/ole">
            <mc:AlternateContent xmlns:mc="http://schemas.openxmlformats.org/markup-compatibility/2006">
              <mc:Choice xmlns:v="urn:schemas-microsoft-com:vml" Requires="v">
                <p:oleObj spid="_x0000_s8194" name="Equation" r:id="rId5" imgW="380880" imgH="253800" progId="">
                  <p:embed/>
                </p:oleObj>
              </mc:Choice>
              <mc:Fallback>
                <p:oleObj name="Equation" r:id="rId5" imgW="380880" imgH="253800" progId="">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3275" y="3029458"/>
                        <a:ext cx="939800"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ChangeAspect="1"/>
          </p:cNvGraphicFramePr>
          <p:nvPr>
            <p:extLst>
              <p:ext uri="{D42A27DB-BD31-4B8C-83A1-F6EECF244321}">
                <p14:modId xmlns:p14="http://schemas.microsoft.com/office/powerpoint/2010/main" val="3859927754"/>
              </p:ext>
            </p:extLst>
          </p:nvPr>
        </p:nvGraphicFramePr>
        <p:xfrm>
          <a:off x="5874839" y="3839084"/>
          <a:ext cx="939800" cy="627062"/>
        </p:xfrm>
        <a:graphic>
          <a:graphicData uri="http://schemas.openxmlformats.org/presentationml/2006/ole">
            <mc:AlternateContent xmlns:mc="http://schemas.openxmlformats.org/markup-compatibility/2006">
              <mc:Choice xmlns:v="urn:schemas-microsoft-com:vml" Requires="v">
                <p:oleObj spid="_x0000_s8195" name="Equation" r:id="rId7" imgW="380880" imgH="253800" progId="">
                  <p:embed/>
                </p:oleObj>
              </mc:Choice>
              <mc:Fallback>
                <p:oleObj name="Equation" r:id="rId7" imgW="380880" imgH="253800" progId="">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4839" y="3839084"/>
                        <a:ext cx="939800"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ChangeAspect="1"/>
          </p:cNvGraphicFramePr>
          <p:nvPr/>
        </p:nvGraphicFramePr>
        <p:xfrm>
          <a:off x="3130550" y="5903914"/>
          <a:ext cx="5505450" cy="649287"/>
        </p:xfrm>
        <a:graphic>
          <a:graphicData uri="http://schemas.openxmlformats.org/presentationml/2006/ole">
            <mc:AlternateContent xmlns:mc="http://schemas.openxmlformats.org/markup-compatibility/2006">
              <mc:Choice xmlns:v="urn:schemas-microsoft-com:vml" Requires="v">
                <p:oleObj spid="_x0000_s8196" name="Equation" r:id="rId9" imgW="2082600" imgH="228600" progId="">
                  <p:embed/>
                </p:oleObj>
              </mc:Choice>
              <mc:Fallback>
                <p:oleObj name="Equation" r:id="rId9" imgW="2082600" imgH="228600" progId="">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0550" y="5903914"/>
                        <a:ext cx="5505450"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153</TotalTime>
  <Words>4316</Words>
  <Application>Microsoft Office PowerPoint</Application>
  <PresentationFormat>Widescreen</PresentationFormat>
  <Paragraphs>773</Paragraphs>
  <Slides>117</Slides>
  <Notes>0</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Integral</vt:lpstr>
      <vt:lpstr>Dimensionality reduction</vt:lpstr>
      <vt:lpstr>Why dimensionality Reduction?</vt:lpstr>
      <vt:lpstr>Why dimensionality Reduction?</vt:lpstr>
      <vt:lpstr>Why dimensionality Reduction?</vt:lpstr>
      <vt:lpstr>Document classification</vt:lpstr>
      <vt:lpstr>Other examples</vt:lpstr>
      <vt:lpstr>dimensionality Reduction</vt:lpstr>
      <vt:lpstr>dimensionality Reduction</vt:lpstr>
      <vt:lpstr>Feature selection vs extraction</vt:lpstr>
      <vt:lpstr>Feature selection</vt:lpstr>
      <vt:lpstr>Feature extraction</vt:lpstr>
      <vt:lpstr>Feature extraction</vt:lpstr>
      <vt:lpstr>PowerPoint Presentation</vt:lpstr>
      <vt:lpstr>Contents: Feature Selection</vt:lpstr>
      <vt:lpstr>Introduction</vt:lpstr>
      <vt:lpstr>Introduction</vt:lpstr>
      <vt:lpstr>Introduction</vt:lpstr>
      <vt:lpstr>Data sets with many features</vt:lpstr>
      <vt:lpstr>Feature selection: why?</vt:lpstr>
      <vt:lpstr>Feature Selection: why?</vt:lpstr>
      <vt:lpstr>Why accuracy reduces ?</vt:lpstr>
      <vt:lpstr>Noise/explosion</vt:lpstr>
      <vt:lpstr>Feature subset search</vt:lpstr>
      <vt:lpstr>Subset search problem</vt:lpstr>
      <vt:lpstr>Different aspects of search</vt:lpstr>
      <vt:lpstr>Exhaustive search</vt:lpstr>
      <vt:lpstr>Forward Search</vt:lpstr>
      <vt:lpstr>Backward Search</vt:lpstr>
      <vt:lpstr>Models for Feature Selection</vt:lpstr>
      <vt:lpstr>Filter Methods</vt:lpstr>
      <vt:lpstr>Filter Methods</vt:lpstr>
      <vt:lpstr>Filter Methods</vt:lpstr>
      <vt:lpstr>Filter Methods</vt:lpstr>
      <vt:lpstr>Wrapper Methods</vt:lpstr>
      <vt:lpstr>Wrapper Methods</vt:lpstr>
      <vt:lpstr>Wrapper Methods</vt:lpstr>
      <vt:lpstr>PowerPoint Presentation</vt:lpstr>
      <vt:lpstr>First – A Biology Lesson</vt:lpstr>
      <vt:lpstr>First – A Biology Lesson</vt:lpstr>
      <vt:lpstr>Genetic Algorithm is</vt:lpstr>
      <vt:lpstr>Genetic algorithms</vt:lpstr>
      <vt:lpstr>Genetic Algorithm</vt:lpstr>
      <vt:lpstr>Genetic algorithm</vt:lpstr>
      <vt:lpstr>Applications: Optimization</vt:lpstr>
      <vt:lpstr>PowerPoint Presentation</vt:lpstr>
      <vt:lpstr>Example Problem I (Continuous) </vt:lpstr>
      <vt:lpstr>Example Problem II (Discrete) </vt:lpstr>
      <vt:lpstr>Genetic Algorithm</vt:lpstr>
      <vt:lpstr>Genetic Algorithm</vt:lpstr>
      <vt:lpstr>Genetic Algorithm</vt:lpstr>
      <vt:lpstr>Coding – Example: Feature selection</vt:lpstr>
      <vt:lpstr>Coding: Example</vt:lpstr>
      <vt:lpstr>Fitness Function/Parent Selection </vt:lpstr>
      <vt:lpstr>Fitness Function/Parent Selection </vt:lpstr>
      <vt:lpstr>Roulette Wheel Selection</vt:lpstr>
      <vt:lpstr>Roulette Wheel Selection</vt:lpstr>
      <vt:lpstr>Tournament Selection</vt:lpstr>
      <vt:lpstr>Other Methods</vt:lpstr>
      <vt:lpstr>Reproduction</vt:lpstr>
      <vt:lpstr>Reproduction</vt:lpstr>
      <vt:lpstr>Crossover</vt:lpstr>
      <vt:lpstr>One pont crossover</vt:lpstr>
      <vt:lpstr>One pont crossover</vt:lpstr>
      <vt:lpstr>Crossover</vt:lpstr>
      <vt:lpstr>Crossover</vt:lpstr>
      <vt:lpstr>Crossover</vt:lpstr>
      <vt:lpstr>Two point corssover</vt:lpstr>
      <vt:lpstr>N point crossover</vt:lpstr>
      <vt:lpstr>Uniform corssover</vt:lpstr>
      <vt:lpstr>Mutation</vt:lpstr>
      <vt:lpstr>Summary – Reproduction cycle</vt:lpstr>
      <vt:lpstr>Convergence</vt:lpstr>
      <vt:lpstr>GA for feature selection</vt:lpstr>
      <vt:lpstr>GA for feature selection</vt:lpstr>
      <vt:lpstr>GA for feature selection</vt:lpstr>
      <vt:lpstr>GA Worked Example</vt:lpstr>
      <vt:lpstr>GA Worked Example</vt:lpstr>
      <vt:lpstr>GA Worked Example</vt:lpstr>
      <vt:lpstr>GA Worked Example</vt:lpstr>
      <vt:lpstr>GA Worked Example</vt:lpstr>
      <vt:lpstr>GA Worked Example</vt:lpstr>
      <vt:lpstr>GA Worked Example</vt:lpstr>
      <vt:lpstr>GA Worked Example</vt:lpstr>
      <vt:lpstr>GA Worked Example</vt:lpstr>
      <vt:lpstr>GA Worked Example</vt:lpstr>
      <vt:lpstr>GA Worked Example</vt:lpstr>
      <vt:lpstr>GA Worked Example</vt:lpstr>
      <vt:lpstr>GA Worked Example</vt:lpstr>
      <vt:lpstr>PowerPoint Presentation</vt:lpstr>
      <vt:lpstr>Feature Extraction</vt:lpstr>
      <vt:lpstr>Principal component Analysis (PCA)</vt:lpstr>
      <vt:lpstr>PowerPoint Presentation</vt:lpstr>
      <vt:lpstr>PCA – Introduction </vt:lpstr>
      <vt:lpstr>Principal component Analysis (PCA)</vt:lpstr>
      <vt:lpstr>PCA – Introduction </vt:lpstr>
      <vt:lpstr>Variance and Covariance</vt:lpstr>
      <vt:lpstr>Covariance</vt:lpstr>
      <vt:lpstr>Covariance Matrix</vt:lpstr>
      <vt:lpstr>PCA – Main Steps</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 WORKED EXAMPLE</vt:lpstr>
      <vt:lpstr>PCA  Applications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dc:title>
  <dc:creator>Shahela Saif</dc:creator>
  <cp:lastModifiedBy>WALEED BUTT</cp:lastModifiedBy>
  <cp:revision>7</cp:revision>
  <dcterms:created xsi:type="dcterms:W3CDTF">2019-11-05T03:10:30Z</dcterms:created>
  <dcterms:modified xsi:type="dcterms:W3CDTF">2020-12-21T10:35:59Z</dcterms:modified>
</cp:coreProperties>
</file>