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4" r:id="rId3"/>
    <p:sldId id="270" r:id="rId4"/>
    <p:sldId id="271" r:id="rId5"/>
    <p:sldId id="269" r:id="rId6"/>
    <p:sldId id="261" r:id="rId7"/>
    <p:sldId id="262" r:id="rId8"/>
    <p:sldId id="258" r:id="rId9"/>
    <p:sldId id="263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241E"/>
    <a:srgbClr val="1E1E1E"/>
    <a:srgbClr val="88D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57" autoAdjust="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2E686-39B8-407A-AEF2-D25D064B704E}" type="datetimeFigureOut">
              <a:rPr lang="LID4096" smtClean="0"/>
              <a:t>09/13/2022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C42E3-A98C-46CD-A4BA-B01A06D424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375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https://www.youtube.com/watch?v=FTFaQWZBqQ8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Figma </a:t>
            </a:r>
            <a:r>
              <a:rPr lang="en-US"/>
              <a:t>Learning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C42E3-A98C-46CD-A4BA-B01A06D42408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160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C42E3-A98C-46CD-A4BA-B01A06D42408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80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C42E3-A98C-46CD-A4BA-B01A06D42408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564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091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359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4001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888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2089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7398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6018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87637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003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937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675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9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449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2983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581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5383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5761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AE240-3C45-46DC-AB26-1483C6204ECE}" type="datetimeFigureOut">
              <a:rPr lang="en-PK" smtClean="0"/>
              <a:t>09/13/2022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21374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E853-BCBC-430E-9E0E-0F6CF6FA1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5655" y="1801368"/>
            <a:ext cx="7676613" cy="1827133"/>
          </a:xfrm>
        </p:spPr>
        <p:txBody>
          <a:bodyPr>
            <a:normAutofit/>
          </a:bodyPr>
          <a:lstStyle/>
          <a:p>
            <a:r>
              <a:rPr lang="en-GB" sz="5400" dirty="0"/>
              <a:t>Mobile Application Development</a:t>
            </a:r>
            <a:endParaRPr lang="en-PK" sz="5400" dirty="0"/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9A04739B-FC78-4B4D-81B6-CC7264F38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8858" y="1325879"/>
            <a:ext cx="2302621" cy="230262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1E649277-4A0E-407F-8340-1BAB0563A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645" y="4094554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BCS – 6</a:t>
            </a:r>
          </a:p>
          <a:p>
            <a:r>
              <a:rPr lang="en-US" dirty="0"/>
              <a:t>Instructor Name: Junaid Ali Khan</a:t>
            </a:r>
          </a:p>
        </p:txBody>
      </p:sp>
    </p:spTree>
    <p:extLst>
      <p:ext uri="{BB962C8B-B14F-4D97-AF65-F5344CB8AC3E}">
        <p14:creationId xmlns:p14="http://schemas.microsoft.com/office/powerpoint/2010/main" val="5914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98">
            <a:extLst>
              <a:ext uri="{FF2B5EF4-FFF2-40B4-BE49-F238E27FC236}">
                <a16:creationId xmlns:a16="http://schemas.microsoft.com/office/drawing/2014/main" id="{CB44E53D-EF94-4504-A898-39C5CF133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4B3FF6E0-F25E-4081-91DC-0B827E8B0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EFC5A5E6-4B1A-4F80-9222-900F910A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CF41D-C029-4215-911D-536B3C67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872" y="673240"/>
            <a:ext cx="4001328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Hybrid Mobile APP Development</a:t>
            </a:r>
          </a:p>
        </p:txBody>
      </p:sp>
      <p:sp>
        <p:nvSpPr>
          <p:cNvPr id="205" name="Rounded Rectangle 25">
            <a:extLst>
              <a:ext uri="{FF2B5EF4-FFF2-40B4-BE49-F238E27FC236}">
                <a16:creationId xmlns:a16="http://schemas.microsoft.com/office/drawing/2014/main" id="{B00EC844-8D8D-42B0-B620-F59047EC8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6" y="488845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xamarin logo png">
            <a:extLst>
              <a:ext uri="{FF2B5EF4-FFF2-40B4-BE49-F238E27FC236}">
                <a16:creationId xmlns:a16="http://schemas.microsoft.com/office/drawing/2014/main" id="{E5A700E1-825C-4661-896B-562C4AE7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824" y="895966"/>
            <a:ext cx="2916936" cy="19357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Rounded Rectangle 48">
            <a:extLst>
              <a:ext uri="{FF2B5EF4-FFF2-40B4-BE49-F238E27FC236}">
                <a16:creationId xmlns:a16="http://schemas.microsoft.com/office/drawing/2014/main" id="{3DD53F0B-376A-4D3E-A710-544790AB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0595" y="488845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awerum.com/img/blog/app-icon.png">
            <a:extLst>
              <a:ext uri="{FF2B5EF4-FFF2-40B4-BE49-F238E27FC236}">
                <a16:creationId xmlns:a16="http://schemas.microsoft.com/office/drawing/2014/main" id="{4D6D7250-97D8-4C56-BA5B-867C36A52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0" r="6342"/>
          <a:stretch/>
        </p:blipFill>
        <p:spPr bwMode="auto">
          <a:xfrm>
            <a:off x="4220323" y="956673"/>
            <a:ext cx="2916936" cy="18143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Rounded Rectangle 33">
            <a:extLst>
              <a:ext uri="{FF2B5EF4-FFF2-40B4-BE49-F238E27FC236}">
                <a16:creationId xmlns:a16="http://schemas.microsoft.com/office/drawing/2014/main" id="{34E5EA4D-088E-4D93-9CCC-475381E8F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096" y="3405083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AD3E2F-3BC2-4DDF-B018-41423028D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824" y="4287863"/>
            <a:ext cx="2916936" cy="98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Rounded Rectangle 50">
            <a:extLst>
              <a:ext uri="{FF2B5EF4-FFF2-40B4-BE49-F238E27FC236}">
                <a16:creationId xmlns:a16="http://schemas.microsoft.com/office/drawing/2014/main" id="{BF33DDB4-1F48-488B-93B0-7147D977E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0595" y="3405083"/>
            <a:ext cx="3376393" cy="2750026"/>
          </a:xfrm>
          <a:prstGeom prst="roundRect">
            <a:avLst>
              <a:gd name="adj" fmla="val 2054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Logo Flutter Png, Transparent Png , Transparent Png Image - PNGitem">
            <a:extLst>
              <a:ext uri="{FF2B5EF4-FFF2-40B4-BE49-F238E27FC236}">
                <a16:creationId xmlns:a16="http://schemas.microsoft.com/office/drawing/2014/main" id="{E5A3F145-AE4F-480F-825C-2D01DA86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0323" y="4302448"/>
            <a:ext cx="2916936" cy="95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A611B495-6557-4A3E-B901-017B11347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1" r="-1"/>
          <a:stretch/>
        </p:blipFill>
        <p:spPr>
          <a:xfrm>
            <a:off x="7885872" y="4375150"/>
            <a:ext cx="4306127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JavaScript png icon">
            <a:extLst>
              <a:ext uri="{FF2B5EF4-FFF2-40B4-BE49-F238E27FC236}">
                <a16:creationId xmlns:a16="http://schemas.microsoft.com/office/drawing/2014/main" id="{76DC95BE-9313-48ED-B322-A71C7A618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5" t="16955" r="19919" b="14904"/>
          <a:stretch/>
        </p:blipFill>
        <p:spPr bwMode="auto">
          <a:xfrm>
            <a:off x="353018" y="2378575"/>
            <a:ext cx="1946223" cy="2100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Image result for React JS png icon">
            <a:extLst>
              <a:ext uri="{FF2B5EF4-FFF2-40B4-BE49-F238E27FC236}">
                <a16:creationId xmlns:a16="http://schemas.microsoft.com/office/drawing/2014/main" id="{44AAEDC5-66D8-45F7-ADE1-6BABBCED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5917" y="2378575"/>
            <a:ext cx="2232035" cy="2232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8" descr="http://awerum.com/img/blog/app-icon.png">
            <a:extLst>
              <a:ext uri="{FF2B5EF4-FFF2-40B4-BE49-F238E27FC236}">
                <a16:creationId xmlns:a16="http://schemas.microsoft.com/office/drawing/2014/main" id="{BF7F4E4F-4E4F-4E03-B85C-BDB811D0B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0" r="6342"/>
          <a:stretch/>
        </p:blipFill>
        <p:spPr bwMode="auto">
          <a:xfrm>
            <a:off x="8260700" y="2270760"/>
            <a:ext cx="3800240" cy="2363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7C28D33-767C-4A59-9572-D3F8012D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760" y="5395071"/>
            <a:ext cx="7535180" cy="77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/>
              <a:t>About Course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D684C84-7E52-4602-97F2-9904DE92856F}"/>
              </a:ext>
            </a:extLst>
          </p:cNvPr>
          <p:cNvSpPr/>
          <p:nvPr/>
        </p:nvSpPr>
        <p:spPr>
          <a:xfrm>
            <a:off x="2487749" y="3017520"/>
            <a:ext cx="1373589" cy="94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C58904E-EAF4-4B4F-A5A4-EDAA344C0F18}"/>
              </a:ext>
            </a:extLst>
          </p:cNvPr>
          <p:cNvSpPr/>
          <p:nvPr/>
        </p:nvSpPr>
        <p:spPr>
          <a:xfrm>
            <a:off x="6668004" y="3017520"/>
            <a:ext cx="1373589" cy="94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495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76ED-B71D-41DB-9BF6-3146A655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evaluation</a:t>
            </a:r>
            <a:br>
              <a:rPr lang="en-GB" dirty="0"/>
            </a:br>
            <a:r>
              <a:rPr lang="en-GB" dirty="0">
                <a:highlight>
                  <a:srgbClr val="008080"/>
                </a:highlight>
              </a:rPr>
              <a:t>(Theory)</a:t>
            </a:r>
            <a:endParaRPr lang="LID4096" dirty="0">
              <a:highlight>
                <a:srgbClr val="008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B73D-D07A-4408-A577-6427569DA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4 Quizzes – no extra quiz (15 Marks)</a:t>
            </a:r>
          </a:p>
          <a:p>
            <a:r>
              <a:rPr lang="en-GB" sz="3200" dirty="0"/>
              <a:t>4 Assignments (10 Marks)</a:t>
            </a:r>
          </a:p>
          <a:p>
            <a:r>
              <a:rPr lang="en-GB" sz="3200" dirty="0"/>
              <a:t>Midterm (25 Marks)</a:t>
            </a:r>
          </a:p>
          <a:p>
            <a:r>
              <a:rPr lang="en-GB" sz="3200" dirty="0"/>
              <a:t>Terminal Exam (50 marks)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6031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76ED-B71D-41DB-9BF6-3146A655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evaluation</a:t>
            </a:r>
            <a:br>
              <a:rPr lang="en-GB" dirty="0"/>
            </a:br>
            <a:r>
              <a:rPr lang="en-GB" dirty="0">
                <a:highlight>
                  <a:srgbClr val="008080"/>
                </a:highlight>
              </a:rPr>
              <a:t>(Lab)</a:t>
            </a:r>
            <a:endParaRPr lang="LID4096" dirty="0">
              <a:highlight>
                <a:srgbClr val="008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B73D-D07A-4408-A577-6427569DA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Lab Tasks – each lab (25 Marks)</a:t>
            </a:r>
          </a:p>
          <a:p>
            <a:r>
              <a:rPr lang="en-GB" sz="3200" dirty="0"/>
              <a:t>Lab Mini Project as Midterm (25 Marks)</a:t>
            </a:r>
          </a:p>
          <a:p>
            <a:r>
              <a:rPr lang="en-GB" sz="3200" dirty="0"/>
              <a:t>Final Lab Project (50 Marks)</a:t>
            </a:r>
          </a:p>
        </p:txBody>
      </p:sp>
    </p:spTree>
    <p:extLst>
      <p:ext uri="{BB962C8B-B14F-4D97-AF65-F5344CB8AC3E}">
        <p14:creationId xmlns:p14="http://schemas.microsoft.com/office/powerpoint/2010/main" val="79144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D462-B72E-A100-801E-8CABE917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Attendance policy</a:t>
            </a:r>
          </a:p>
        </p:txBody>
      </p:sp>
    </p:spTree>
    <p:extLst>
      <p:ext uri="{BB962C8B-B14F-4D97-AF65-F5344CB8AC3E}">
        <p14:creationId xmlns:p14="http://schemas.microsoft.com/office/powerpoint/2010/main" val="326736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http://awerum.com/img/blog/app-icon.png">
            <a:extLst>
              <a:ext uri="{FF2B5EF4-FFF2-40B4-BE49-F238E27FC236}">
                <a16:creationId xmlns:a16="http://schemas.microsoft.com/office/drawing/2014/main" id="{BF7F4E4F-4E4F-4E03-B85C-BDB811D0B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0" r="6342"/>
          <a:stretch/>
        </p:blipFill>
        <p:spPr bwMode="auto">
          <a:xfrm>
            <a:off x="545869" y="4035557"/>
            <a:ext cx="2834640" cy="1763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7C28D33-767C-4A59-9572-D3F8012D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820" y="273587"/>
            <a:ext cx="7535180" cy="77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/>
              <a:t>About Course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1DB2C-A4EC-5857-E43D-66AB0B03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439" y="1151143"/>
            <a:ext cx="6528619" cy="5276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8" descr="Image result for JavaScript png icon">
            <a:extLst>
              <a:ext uri="{FF2B5EF4-FFF2-40B4-BE49-F238E27FC236}">
                <a16:creationId xmlns:a16="http://schemas.microsoft.com/office/drawing/2014/main" id="{571B712D-CED1-7B23-EFEB-C3134E3E4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5" t="16955" r="19919" b="14904"/>
          <a:stretch/>
        </p:blipFill>
        <p:spPr bwMode="auto">
          <a:xfrm>
            <a:off x="929920" y="1151143"/>
            <a:ext cx="1946223" cy="2100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EA31E2-3F5B-6839-2FF9-034D7AAE1FC9}"/>
              </a:ext>
            </a:extLst>
          </p:cNvPr>
          <p:cNvSpPr txBox="1"/>
          <p:nvPr/>
        </p:nvSpPr>
        <p:spPr>
          <a:xfrm>
            <a:off x="10239247" y="1307691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008080"/>
                </a:highlight>
              </a:rPr>
              <a:t>1 week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CDEF0-FD41-801E-1275-FA6FB264B330}"/>
              </a:ext>
            </a:extLst>
          </p:cNvPr>
          <p:cNvSpPr txBox="1"/>
          <p:nvPr/>
        </p:nvSpPr>
        <p:spPr>
          <a:xfrm>
            <a:off x="10239246" y="216027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008080"/>
                </a:highlight>
              </a:rPr>
              <a:t>2 weeks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739BD-1960-10C0-6929-8C82B3AAB98B}"/>
              </a:ext>
            </a:extLst>
          </p:cNvPr>
          <p:cNvSpPr txBox="1"/>
          <p:nvPr/>
        </p:nvSpPr>
        <p:spPr>
          <a:xfrm>
            <a:off x="10287399" y="336605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008080"/>
                </a:highlight>
              </a:rPr>
              <a:t>5 weeks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12C96-4943-6312-AF1B-B42E474EC05F}"/>
              </a:ext>
            </a:extLst>
          </p:cNvPr>
          <p:cNvSpPr txBox="1"/>
          <p:nvPr/>
        </p:nvSpPr>
        <p:spPr>
          <a:xfrm>
            <a:off x="10287400" y="4553012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008080"/>
                </a:highlight>
              </a:rPr>
              <a:t>2-3 weeks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219DC0-EAF1-A4E4-F0FA-8A708E2D4712}"/>
              </a:ext>
            </a:extLst>
          </p:cNvPr>
          <p:cNvSpPr txBox="1"/>
          <p:nvPr/>
        </p:nvSpPr>
        <p:spPr>
          <a:xfrm>
            <a:off x="10287400" y="5532878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008080"/>
                </a:highlight>
              </a:rPr>
              <a:t>4 weeks</a:t>
            </a:r>
          </a:p>
        </p:txBody>
      </p:sp>
    </p:spTree>
    <p:extLst>
      <p:ext uri="{BB962C8B-B14F-4D97-AF65-F5344CB8AC3E}">
        <p14:creationId xmlns:p14="http://schemas.microsoft.com/office/powerpoint/2010/main" val="356852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9B4133-A03F-4FFB-AB8C-1339221A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2"/>
            <a:ext cx="3687417" cy="373267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smartphone users worldwide from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2016 to 2021</a:t>
            </a:r>
            <a:endParaRPr lang="LID4096" sz="36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58C9E9-1D24-406B-87F8-CDF7358F0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216" y="1099922"/>
            <a:ext cx="7151784" cy="4469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7383CF-AF5F-4052-8C41-FE56E5CBF182}"/>
              </a:ext>
            </a:extLst>
          </p:cNvPr>
          <p:cNvSpPr txBox="1"/>
          <p:nvPr/>
        </p:nvSpPr>
        <p:spPr>
          <a:xfrm>
            <a:off x="5111647" y="5921115"/>
            <a:ext cx="6790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Source: https://www.statista.com/</a:t>
            </a:r>
            <a:endParaRPr lang="LID4096" sz="1200" i="1" dirty="0"/>
          </a:p>
        </p:txBody>
      </p:sp>
    </p:spTree>
    <p:extLst>
      <p:ext uri="{BB962C8B-B14F-4D97-AF65-F5344CB8AC3E}">
        <p14:creationId xmlns:p14="http://schemas.microsoft.com/office/powerpoint/2010/main" val="2663196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9B4133-A03F-4FFB-AB8C-1339221A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2"/>
            <a:ext cx="3687417" cy="373267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smartphone shipments worldwide from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2012 to 2019</a:t>
            </a:r>
            <a:endParaRPr lang="LID4096" sz="36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7383CF-AF5F-4052-8C41-FE56E5CBF182}"/>
              </a:ext>
            </a:extLst>
          </p:cNvPr>
          <p:cNvSpPr txBox="1"/>
          <p:nvPr/>
        </p:nvSpPr>
        <p:spPr>
          <a:xfrm>
            <a:off x="5111647" y="5921115"/>
            <a:ext cx="290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Source: https://www.statista.com/</a:t>
            </a:r>
            <a:endParaRPr lang="LID4096" sz="1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C61BE-652F-45DF-A910-4E17DCB1A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984" y="103972"/>
            <a:ext cx="7286504" cy="4402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328A18-C925-457A-8821-B12F090E4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016" y="4746991"/>
            <a:ext cx="1280065" cy="1944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279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F41D-C029-4215-911D-536B3C67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566" y="764373"/>
            <a:ext cx="7538633" cy="12930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Mobile platforms</a:t>
            </a:r>
          </a:p>
        </p:txBody>
      </p:sp>
      <p:sp>
        <p:nvSpPr>
          <p:cNvPr id="73" name="Rounded Rectangle 17">
            <a:extLst>
              <a:ext uri="{FF2B5EF4-FFF2-40B4-BE49-F238E27FC236}">
                <a16:creationId xmlns:a16="http://schemas.microsoft.com/office/drawing/2014/main" id="{10C490BD-75C3-4792-B5B9-624562F66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606" y="804908"/>
            <a:ext cx="2452658" cy="2450592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web-ios-logo | Cardiac Exercise Research Group">
            <a:extLst>
              <a:ext uri="{FF2B5EF4-FFF2-40B4-BE49-F238E27FC236}">
                <a16:creationId xmlns:a16="http://schemas.microsoft.com/office/drawing/2014/main" id="{CD209E53-563D-4F23-A5DA-FCA91104D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960" y="1037862"/>
            <a:ext cx="1983829" cy="19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6E69AFEB-74EF-4F5D-9403-831ED83EC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606" y="3595874"/>
            <a:ext cx="2452658" cy="2450592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Android png">
            <a:extLst>
              <a:ext uri="{FF2B5EF4-FFF2-40B4-BE49-F238E27FC236}">
                <a16:creationId xmlns:a16="http://schemas.microsoft.com/office/drawing/2014/main" id="{43781D4B-0AF9-4C73-8D7B-B581D6C4B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6" r="28557"/>
          <a:stretch/>
        </p:blipFill>
        <p:spPr bwMode="auto">
          <a:xfrm>
            <a:off x="1352078" y="3828776"/>
            <a:ext cx="1357593" cy="1984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B990E-C945-46F8-BCC9-E7C0719D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736" y="2606040"/>
            <a:ext cx="7625264" cy="361264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Google Android and Apple iOS have </a:t>
            </a:r>
            <a:r>
              <a:rPr lang="en-US" sz="2400" b="1" dirty="0"/>
              <a:t>98% of the global market share</a:t>
            </a:r>
            <a:r>
              <a:rPr lang="en-US" sz="2400" dirty="0"/>
              <a:t> for operating systems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Android’s market share</a:t>
            </a:r>
            <a:r>
              <a:rPr lang="en-US" sz="2400" b="1" dirty="0"/>
              <a:t> will reach 87% in 2022</a:t>
            </a:r>
            <a:r>
              <a:rPr lang="en-US" sz="2400" dirty="0"/>
              <a:t>, forecasts suggest</a:t>
            </a:r>
          </a:p>
        </p:txBody>
      </p:sp>
    </p:spTree>
    <p:extLst>
      <p:ext uri="{BB962C8B-B14F-4D97-AF65-F5344CB8AC3E}">
        <p14:creationId xmlns:p14="http://schemas.microsoft.com/office/powerpoint/2010/main" val="182282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DE8CA385-F89A-4515-A769-3CEF1900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6E34A230-D728-4275-A07E-38A8344A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8CF41D-C029-4215-911D-536B3C67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22973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/>
              <a:t>Native mobile app development</a:t>
            </a:r>
          </a:p>
        </p:txBody>
      </p:sp>
      <p:sp>
        <p:nvSpPr>
          <p:cNvPr id="207" name="Rounded Rectangle 14">
            <a:extLst>
              <a:ext uri="{FF2B5EF4-FFF2-40B4-BE49-F238E27FC236}">
                <a16:creationId xmlns:a16="http://schemas.microsoft.com/office/drawing/2014/main" id="{504E9E2C-AFCE-4467-913A-7A2D7A7A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web-ios-logo | Cardiac Exercise Research Group">
            <a:extLst>
              <a:ext uri="{FF2B5EF4-FFF2-40B4-BE49-F238E27FC236}">
                <a16:creationId xmlns:a16="http://schemas.microsoft.com/office/drawing/2014/main" id="{CD209E53-563D-4F23-A5DA-FCA91104D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" r="4400" b="-3"/>
          <a:stretch/>
        </p:blipFill>
        <p:spPr bwMode="auto">
          <a:xfrm>
            <a:off x="6411503" y="1375866"/>
            <a:ext cx="2466491" cy="2683228"/>
          </a:xfrm>
          <a:custGeom>
            <a:avLst/>
            <a:gdLst/>
            <a:ahLst/>
            <a:cxnLst/>
            <a:rect l="l" t="t" r="r" b="b"/>
            <a:pathLst>
              <a:path w="2989398" h="2740475">
                <a:moveTo>
                  <a:pt x="618429" y="0"/>
                </a:moveTo>
                <a:lnTo>
                  <a:pt x="2989398" y="0"/>
                </a:lnTo>
                <a:lnTo>
                  <a:pt x="2989398" y="151959"/>
                </a:lnTo>
                <a:lnTo>
                  <a:pt x="2989398" y="1370238"/>
                </a:lnTo>
                <a:lnTo>
                  <a:pt x="2989398" y="2740475"/>
                </a:lnTo>
                <a:lnTo>
                  <a:pt x="0" y="2740475"/>
                </a:lnTo>
                <a:lnTo>
                  <a:pt x="0" y="151949"/>
                </a:lnTo>
                <a:lnTo>
                  <a:pt x="11940" y="92810"/>
                </a:lnTo>
                <a:cubicBezTo>
                  <a:pt x="27319" y="56449"/>
                  <a:pt x="56447" y="27321"/>
                  <a:pt x="92808" y="11942"/>
                </a:cubicBezTo>
                <a:lnTo>
                  <a:pt x="151947" y="2"/>
                </a:lnTo>
                <a:lnTo>
                  <a:pt x="618429" y="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droid Studio on Behance">
            <a:extLst>
              <a:ext uri="{FF2B5EF4-FFF2-40B4-BE49-F238E27FC236}">
                <a16:creationId xmlns:a16="http://schemas.microsoft.com/office/drawing/2014/main" id="{7B8BD287-F41E-4C7D-A1B8-3EEE4A71F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" r="8897" b="-3"/>
          <a:stretch/>
        </p:blipFill>
        <p:spPr bwMode="auto">
          <a:xfrm>
            <a:off x="9026854" y="1367981"/>
            <a:ext cx="2047851" cy="1551917"/>
          </a:xfrm>
          <a:custGeom>
            <a:avLst/>
            <a:gdLst/>
            <a:ahLst/>
            <a:cxnLst/>
            <a:rect l="l" t="t" r="r" b="b"/>
            <a:pathLst>
              <a:path w="2047851" h="1551917">
                <a:moveTo>
                  <a:pt x="0" y="0"/>
                </a:moveTo>
                <a:lnTo>
                  <a:pt x="96279" y="0"/>
                </a:lnTo>
                <a:lnTo>
                  <a:pt x="1306797" y="0"/>
                </a:lnTo>
                <a:lnTo>
                  <a:pt x="1951573" y="0"/>
                </a:lnTo>
                <a:cubicBezTo>
                  <a:pt x="2004746" y="0"/>
                  <a:pt x="2047851" y="51153"/>
                  <a:pt x="2047851" y="114253"/>
                </a:cubicBezTo>
                <a:lnTo>
                  <a:pt x="2047851" y="1551917"/>
                </a:lnTo>
                <a:lnTo>
                  <a:pt x="1306797" y="1551917"/>
                </a:lnTo>
                <a:lnTo>
                  <a:pt x="0" y="1551917"/>
                </a:lnTo>
                <a:lnTo>
                  <a:pt x="0" y="11425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teps to use Legacy Swift in Xcode 8 | Ashish Kakkad">
            <a:extLst>
              <a:ext uri="{FF2B5EF4-FFF2-40B4-BE49-F238E27FC236}">
                <a16:creationId xmlns:a16="http://schemas.microsoft.com/office/drawing/2014/main" id="{3B6C51F1-7862-4EAC-891B-A97A117F1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3" r="-5" b="762"/>
          <a:stretch/>
        </p:blipFill>
        <p:spPr bwMode="auto">
          <a:xfrm>
            <a:off x="6411503" y="4206623"/>
            <a:ext cx="2466491" cy="1687869"/>
          </a:xfrm>
          <a:custGeom>
            <a:avLst/>
            <a:gdLst/>
            <a:ahLst/>
            <a:cxnLst/>
            <a:rect l="l" t="t" r="r" b="b"/>
            <a:pathLst>
              <a:path w="2466491" h="1687869">
                <a:moveTo>
                  <a:pt x="0" y="0"/>
                </a:moveTo>
                <a:lnTo>
                  <a:pt x="2466491" y="0"/>
                </a:lnTo>
                <a:lnTo>
                  <a:pt x="2466491" y="1687869"/>
                </a:lnTo>
                <a:lnTo>
                  <a:pt x="108845" y="1687869"/>
                </a:lnTo>
                <a:cubicBezTo>
                  <a:pt x="63759" y="1687869"/>
                  <a:pt x="25075" y="1661798"/>
                  <a:pt x="8550" y="1624643"/>
                </a:cubicBezTo>
                <a:lnTo>
                  <a:pt x="0" y="15843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 png">
            <a:extLst>
              <a:ext uri="{FF2B5EF4-FFF2-40B4-BE49-F238E27FC236}">
                <a16:creationId xmlns:a16="http://schemas.microsoft.com/office/drawing/2014/main" id="{43781D4B-0AF9-4C73-8D7B-B581D6C4B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7" r="25861" b="3"/>
          <a:stretch/>
        </p:blipFill>
        <p:spPr bwMode="auto">
          <a:xfrm>
            <a:off x="9028587" y="3061713"/>
            <a:ext cx="2053329" cy="2832779"/>
          </a:xfrm>
          <a:custGeom>
            <a:avLst/>
            <a:gdLst/>
            <a:ahLst/>
            <a:cxnLst/>
            <a:rect l="l" t="t" r="r" b="b"/>
            <a:pathLst>
              <a:path w="2488644" h="2893217">
                <a:moveTo>
                  <a:pt x="6640" y="0"/>
                </a:moveTo>
                <a:lnTo>
                  <a:pt x="2488644" y="0"/>
                </a:lnTo>
                <a:lnTo>
                  <a:pt x="2488644" y="1478584"/>
                </a:lnTo>
                <a:lnTo>
                  <a:pt x="2488644" y="1829101"/>
                </a:lnTo>
                <a:lnTo>
                  <a:pt x="2488644" y="2727776"/>
                </a:lnTo>
                <a:cubicBezTo>
                  <a:pt x="2488644" y="2819147"/>
                  <a:pt x="2414574" y="2893217"/>
                  <a:pt x="2323203" y="2893217"/>
                </a:cubicBezTo>
                <a:lnTo>
                  <a:pt x="896176" y="2893217"/>
                </a:lnTo>
                <a:lnTo>
                  <a:pt x="172081" y="2893217"/>
                </a:lnTo>
                <a:lnTo>
                  <a:pt x="0" y="2893217"/>
                </a:lnTo>
                <a:lnTo>
                  <a:pt x="0" y="140978"/>
                </a:lnTo>
                <a:lnTo>
                  <a:pt x="6640" y="140978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27D324-9E26-41A5-9775-754BBCEDB1CB}"/>
              </a:ext>
            </a:extLst>
          </p:cNvPr>
          <p:cNvCxnSpPr/>
          <p:nvPr/>
        </p:nvCxnSpPr>
        <p:spPr>
          <a:xfrm>
            <a:off x="8877994" y="1367981"/>
            <a:ext cx="0" cy="452651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3169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C0530B4294D048BF1C6F869B38FB95" ma:contentTypeVersion="0" ma:contentTypeDescription="Create a new document." ma:contentTypeScope="" ma:versionID="76768f1dc4cfd7fbf196c5632460a1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86342D-801A-47D5-A01B-4FFD64C1C9F5}"/>
</file>

<file path=customXml/itemProps2.xml><?xml version="1.0" encoding="utf-8"?>
<ds:datastoreItem xmlns:ds="http://schemas.openxmlformats.org/officeDocument/2006/customXml" ds:itemID="{A362570D-215D-4C6F-9C68-9957AB205FE0}"/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187</Words>
  <Application>Microsoft Office PowerPoint</Application>
  <PresentationFormat>Widescreen</PresentationFormat>
  <Paragraphs>33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Mobile Application Development</vt:lpstr>
      <vt:lpstr>Course evaluation (Theory)</vt:lpstr>
      <vt:lpstr>Course evaluation (Lab)</vt:lpstr>
      <vt:lpstr>Attendance policy</vt:lpstr>
      <vt:lpstr>About Course</vt:lpstr>
      <vt:lpstr>smartphone users worldwide from  2016 to 2021</vt:lpstr>
      <vt:lpstr>smartphone shipments worldwide from  2012 to 2019</vt:lpstr>
      <vt:lpstr>Mobile platforms</vt:lpstr>
      <vt:lpstr>Native mobile app development</vt:lpstr>
      <vt:lpstr>Hybrid Mobile APP Development</vt:lpstr>
      <vt:lpstr>About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ZHS ZHS</dc:creator>
  <cp:lastModifiedBy>Junaid Khan</cp:lastModifiedBy>
  <cp:revision>24</cp:revision>
  <dcterms:created xsi:type="dcterms:W3CDTF">2020-09-15T19:32:52Z</dcterms:created>
  <dcterms:modified xsi:type="dcterms:W3CDTF">2022-09-13T12:07:32Z</dcterms:modified>
</cp:coreProperties>
</file>