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94" r:id="rId6"/>
    <p:sldId id="273" r:id="rId7"/>
    <p:sldId id="274" r:id="rId8"/>
    <p:sldId id="283" r:id="rId9"/>
    <p:sldId id="284" r:id="rId10"/>
    <p:sldId id="285" r:id="rId11"/>
    <p:sldId id="275" r:id="rId12"/>
    <p:sldId id="276" r:id="rId13"/>
    <p:sldId id="277" r:id="rId14"/>
    <p:sldId id="278" r:id="rId15"/>
    <p:sldId id="288" r:id="rId16"/>
    <p:sldId id="279" r:id="rId17"/>
    <p:sldId id="290" r:id="rId18"/>
    <p:sldId id="291" r:id="rId19"/>
    <p:sldId id="286" r:id="rId20"/>
    <p:sldId id="29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2" autoAdjust="0"/>
  </p:normalViewPr>
  <p:slideViewPr>
    <p:cSldViewPr snapToGrid="0">
      <p:cViewPr varScale="1">
        <p:scale>
          <a:sx n="64" d="100"/>
          <a:sy n="64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4AC-D21B-4118-AFDE-76E55DC4137B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35D-D17C-453F-AE27-280D97748B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04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805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377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538" y="1208534"/>
            <a:ext cx="10018712" cy="5118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40974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09/26/2022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409749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40974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pic>
        <p:nvPicPr>
          <p:cNvPr id="15" name="Picture 8" descr="Image result for JavaScript png icon">
            <a:extLst>
              <a:ext uri="{FF2B5EF4-FFF2-40B4-BE49-F238E27FC236}">
                <a16:creationId xmlns:a16="http://schemas.microsoft.com/office/drawing/2014/main" id="{75F4371C-1CDA-49AB-A8D7-70CF0879A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Web/JavaScript/Guide/Details_of_the_Object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react/react_es6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Classes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C3676AF-6340-4132-B1B6-894D66C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2BB9F35A-60BA-4F87-BBA4-4B4AF4DC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D4D1-CA86-4059-A761-728A80E0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(3/4)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25A1-BE9A-43B4-884F-6175A133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859280"/>
            <a:ext cx="6865302" cy="4801492"/>
          </a:xfrm>
        </p:spPr>
        <p:txBody>
          <a:bodyPr>
            <a:normAutofit/>
          </a:bodyPr>
          <a:lstStyle/>
          <a:p>
            <a:r>
              <a:rPr lang="en-US" dirty="0"/>
              <a:t>JavaScript only hoists declarations, not initializations.</a:t>
            </a:r>
          </a:p>
          <a:p>
            <a:r>
              <a:rPr lang="en-US" dirty="0"/>
              <a:t>only the declaration (var y), not the initialization (=7) is hoisted to the top.</a:t>
            </a:r>
            <a:endParaRPr lang="en-GB" dirty="0"/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2D12-E43F-4A15-A60F-C36A41F78172}"/>
              </a:ext>
            </a:extLst>
          </p:cNvPr>
          <p:cNvSpPr/>
          <p:nvPr/>
        </p:nvSpPr>
        <p:spPr>
          <a:xfrm>
            <a:off x="8244840" y="1859280"/>
            <a:ext cx="3733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12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99AA0D-5992-4619-ACB1-8676FF512ACD}"/>
              </a:ext>
            </a:extLst>
          </p:cNvPr>
          <p:cNvSpPr/>
          <p:nvPr/>
        </p:nvSpPr>
        <p:spPr>
          <a:xfrm>
            <a:off x="8244840" y="2967335"/>
            <a:ext cx="3733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9D18C-79AB-4AE9-9D7C-57F6C16E5986}"/>
              </a:ext>
            </a:extLst>
          </p:cNvPr>
          <p:cNvSpPr/>
          <p:nvPr/>
        </p:nvSpPr>
        <p:spPr>
          <a:xfrm>
            <a:off x="8244840" y="4075390"/>
            <a:ext cx="373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Declare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5748-F508-4802-87B2-930115C59269}"/>
              </a:ext>
            </a:extLst>
          </p:cNvPr>
          <p:cNvSpPr/>
          <p:nvPr/>
        </p:nvSpPr>
        <p:spPr>
          <a:xfrm>
            <a:off x="8244840" y="5460444"/>
            <a:ext cx="373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12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Declare y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4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10FB-6E79-4328-96BE-06B9023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(4/4)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F5C9-DC06-4762-822C-A6E703C9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1306066"/>
          </a:xfrm>
        </p:spPr>
        <p:txBody>
          <a:bodyPr/>
          <a:lstStyle/>
          <a:p>
            <a:r>
              <a:rPr lang="en-US" dirty="0"/>
              <a:t>An important difference between function declarations and class declarations is that </a:t>
            </a:r>
            <a:r>
              <a:rPr lang="en-US" b="1" dirty="0"/>
              <a:t>function declarations are hoisted</a:t>
            </a:r>
            <a:r>
              <a:rPr lang="en-US" dirty="0"/>
              <a:t> and class declarations are not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EFCD-8646-418E-BF9D-209DAAF7D722}"/>
              </a:ext>
            </a:extLst>
          </p:cNvPr>
          <p:cNvSpPr/>
          <p:nvPr/>
        </p:nvSpPr>
        <p:spPr>
          <a:xfrm>
            <a:off x="1493520" y="2690334"/>
            <a:ext cx="3611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 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BE70-C929-427E-A95C-BD5232DAB90F}"/>
              </a:ext>
            </a:extLst>
          </p:cNvPr>
          <p:cNvSpPr/>
          <p:nvPr/>
        </p:nvSpPr>
        <p:spPr>
          <a:xfrm>
            <a:off x="6858000" y="2690335"/>
            <a:ext cx="361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Square();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Square() { 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1758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578B-E4C6-4F0D-A5F6-B5E3515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Expression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7F74-30A3-41B2-A201-9A25B3EB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class expression</a:t>
            </a:r>
            <a:r>
              <a:rPr lang="en-US" dirty="0"/>
              <a:t> is another way to define a class. Class expressions can be named or unnamed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94932-F92C-456D-BEA7-8B0A58FE2358}"/>
              </a:ext>
            </a:extLst>
          </p:cNvPr>
          <p:cNvSpPr/>
          <p:nvPr/>
        </p:nvSpPr>
        <p:spPr>
          <a:xfrm>
            <a:off x="5928360" y="1933575"/>
            <a:ext cx="429768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unnamed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console.log(Rectangle.name);</a:t>
            </a: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output: "Rectangle"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named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Rectangle2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console.log(Rectangle.name);</a:t>
            </a: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output: "Rectangle2"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5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72C1-6644-4B95-A9E3-257AE2F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79D7-C459-4AD8-9CA5-77EE1508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method is a special method for creating and initializing an object created with a class</a:t>
            </a:r>
          </a:p>
          <a:p>
            <a:r>
              <a:rPr lang="en-US" dirty="0"/>
              <a:t>There can only be one special method with the name "</a:t>
            </a:r>
            <a:r>
              <a:rPr lang="en-US" b="1" dirty="0">
                <a:latin typeface="Consolas" panose="020B0609020204030204" pitchFamily="49" charset="0"/>
              </a:rPr>
              <a:t>constructor</a:t>
            </a:r>
            <a:r>
              <a:rPr lang="en-US" dirty="0"/>
              <a:t>" in a class</a:t>
            </a:r>
          </a:p>
          <a:p>
            <a:r>
              <a:rPr lang="en-US" dirty="0"/>
              <a:t>A </a:t>
            </a:r>
            <a:r>
              <a:rPr lang="en-US" dirty="0" err="1"/>
              <a:t>SyntaxError</a:t>
            </a:r>
            <a:r>
              <a:rPr lang="en-US" dirty="0"/>
              <a:t> will be thrown if the class contains more than one occurrence of a constructor method.</a:t>
            </a:r>
          </a:p>
          <a:p>
            <a:r>
              <a:rPr lang="en-US" dirty="0"/>
              <a:t>A constructor can use the </a:t>
            </a:r>
            <a:r>
              <a:rPr lang="en-US" b="1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to call the constructor of the super class.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681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65C6-DB8D-4505-9475-2956C832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Getters, Methods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09303-758C-40CF-859D-C6552088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021262" cy="5118090"/>
          </a:xfrm>
        </p:spPr>
        <p:txBody>
          <a:bodyPr/>
          <a:lstStyle/>
          <a:p>
            <a:r>
              <a:rPr lang="en-GB" dirty="0"/>
              <a:t>Get keyword is used for creating Getter</a:t>
            </a:r>
          </a:p>
          <a:p>
            <a:pPr lvl="1"/>
            <a:r>
              <a:rPr lang="en-GB" dirty="0"/>
              <a:t>Getter is called as a property or field name instead of function</a:t>
            </a:r>
          </a:p>
          <a:p>
            <a:pPr lvl="1"/>
            <a:r>
              <a:rPr lang="en-GB" dirty="0"/>
              <a:t>E.g. </a:t>
            </a:r>
            <a:r>
              <a:rPr lang="en-GB" b="1" dirty="0" err="1">
                <a:latin typeface="Consolas" panose="020B0609020204030204" pitchFamily="49" charset="0"/>
              </a:rPr>
              <a:t>square.area</a:t>
            </a:r>
            <a:r>
              <a:rPr lang="en-GB" dirty="0"/>
              <a:t> and not </a:t>
            </a:r>
            <a:r>
              <a:rPr lang="en-GB" b="1" strike="sngStrike" dirty="0" err="1">
                <a:latin typeface="Consolas" panose="020B0609020204030204" pitchFamily="49" charset="0"/>
              </a:rPr>
              <a:t>square.area</a:t>
            </a:r>
            <a:r>
              <a:rPr lang="en-GB" b="1" strike="sngStrike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Whereas, Method are declared without function keyword and can be called as a function</a:t>
            </a:r>
          </a:p>
          <a:p>
            <a:pPr lvl="1"/>
            <a:r>
              <a:rPr lang="en-GB" dirty="0"/>
              <a:t>E.g. </a:t>
            </a:r>
            <a:r>
              <a:rPr lang="en-GB" b="1" dirty="0" err="1"/>
              <a:t>square.calcArea</a:t>
            </a:r>
            <a:r>
              <a:rPr lang="en-GB" b="1" dirty="0"/>
              <a:t>()</a:t>
            </a:r>
          </a:p>
          <a:p>
            <a:pPr lvl="1"/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B34B7-C1BB-46A3-880E-A4B2190382FB}"/>
              </a:ext>
            </a:extLst>
          </p:cNvPr>
          <p:cNvSpPr/>
          <p:nvPr/>
        </p:nvSpPr>
        <p:spPr>
          <a:xfrm>
            <a:off x="6663213" y="1248311"/>
            <a:ext cx="5269707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Getter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area()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.calcArea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Method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square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square.area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100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0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65C6-DB8D-4505-9475-2956C832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Getters, Methods – Another Example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09303-758C-40CF-859D-C6552088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021262" cy="5118090"/>
          </a:xfrm>
        </p:spPr>
        <p:txBody>
          <a:bodyPr/>
          <a:lstStyle/>
          <a:p>
            <a:r>
              <a:rPr lang="en-GB" dirty="0"/>
              <a:t>Height is a getter and used as </a:t>
            </a:r>
            <a:r>
              <a:rPr lang="en-GB" dirty="0" err="1">
                <a:highlight>
                  <a:srgbClr val="FFFF00"/>
                </a:highlight>
              </a:rPr>
              <a:t>rect.Height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GB" dirty="0" err="1"/>
              <a:t>setHeight</a:t>
            </a:r>
            <a:r>
              <a:rPr lang="en-GB" dirty="0"/>
              <a:t> is a setter and used as </a:t>
            </a:r>
            <a:r>
              <a:rPr lang="en-GB" dirty="0" err="1">
                <a:highlight>
                  <a:srgbClr val="00FF00"/>
                </a:highlight>
              </a:rPr>
              <a:t>rect.Height</a:t>
            </a:r>
            <a:r>
              <a:rPr lang="en-GB" dirty="0">
                <a:highlight>
                  <a:srgbClr val="00FF00"/>
                </a:highlight>
              </a:rPr>
              <a:t>(20)</a:t>
            </a:r>
          </a:p>
          <a:p>
            <a:pPr lvl="1"/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F8CF7-CACC-4B4D-9178-280DA381AB86}"/>
              </a:ext>
            </a:extLst>
          </p:cNvPr>
          <p:cNvSpPr/>
          <p:nvPr/>
        </p:nvSpPr>
        <p:spPr>
          <a:xfrm>
            <a:off x="6780530" y="1208533"/>
            <a:ext cx="461772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Height()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setHeight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(height)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rect.Height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rect.setHeight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rect.Height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032-B875-4B92-86E6-F67A8FD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Method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6C38-F95D-4157-ADF4-19FA42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646102" cy="5118090"/>
          </a:xfrm>
        </p:spPr>
        <p:txBody>
          <a:bodyPr/>
          <a:lstStyle/>
          <a:p>
            <a:r>
              <a:rPr lang="en-US" dirty="0"/>
              <a:t>The static keyword defines a static method for a class</a:t>
            </a:r>
          </a:p>
          <a:p>
            <a:r>
              <a:rPr lang="en-US" dirty="0"/>
              <a:t>Static methods are called without instantiating their class and cannot be called through a class instance</a:t>
            </a:r>
          </a:p>
          <a:p>
            <a:r>
              <a:rPr lang="en-US" dirty="0"/>
              <a:t>Static methods are often used to create </a:t>
            </a:r>
            <a:r>
              <a:rPr lang="en-US" b="1" dirty="0"/>
              <a:t>utility functions</a:t>
            </a:r>
            <a:r>
              <a:rPr lang="en-US" dirty="0"/>
              <a:t> for an application.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99C35-1A27-4230-BAC0-71508F697495}"/>
              </a:ext>
            </a:extLst>
          </p:cNvPr>
          <p:cNvSpPr/>
          <p:nvPr/>
        </p:nvSpPr>
        <p:spPr>
          <a:xfrm>
            <a:off x="7147560" y="1208533"/>
            <a:ext cx="4861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(x, y)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y;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distance(a, b)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dx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Math.hypot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(dx,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p1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p2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p1.distance;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p2.distance; 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Point.distance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(p1, p2));</a:t>
            </a:r>
          </a:p>
        </p:txBody>
      </p:sp>
    </p:spTree>
    <p:extLst>
      <p:ext uri="{BB962C8B-B14F-4D97-AF65-F5344CB8AC3E}">
        <p14:creationId xmlns:p14="http://schemas.microsoft.com/office/powerpoint/2010/main" val="406410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EB4-1975-40FA-9787-1CC7E0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25880"/>
          </a:xfrm>
        </p:spPr>
        <p:txBody>
          <a:bodyPr/>
          <a:lstStyle/>
          <a:p>
            <a:r>
              <a:rPr lang="en-GB" dirty="0"/>
              <a:t>Private Field Declarations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56A28-2324-4713-B5ED-4956F9281B03}"/>
              </a:ext>
            </a:extLst>
          </p:cNvPr>
          <p:cNvSpPr/>
          <p:nvPr/>
        </p:nvSpPr>
        <p:spPr>
          <a:xfrm>
            <a:off x="3175951" y="1325881"/>
            <a:ext cx="6635431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#height = </a:t>
            </a:r>
            <a:r>
              <a:rPr lang="en-GB" sz="1600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.#width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Height()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`Height of Rectangle is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cm`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rect.setHeight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0DA1F3-E9E0-4BC1-ADF4-06E2BC6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8B230-DECF-4D39-AF9B-DDCB33DC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4472622" cy="51180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extends</a:t>
            </a:r>
            <a:r>
              <a:rPr lang="en-US" dirty="0"/>
              <a:t> keyword is used in class declarations or class expressions to create a class as a child of another class.</a:t>
            </a:r>
          </a:p>
          <a:p>
            <a:r>
              <a:rPr lang="en-US" dirty="0"/>
              <a:t>If there is a constructor present in the subclass, it needs to first call super() before using "this".</a:t>
            </a:r>
          </a:p>
          <a:p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5D1A6-4336-4B29-8461-B8123AFF4EFF}"/>
              </a:ext>
            </a:extLst>
          </p:cNvPr>
          <p:cNvSpPr/>
          <p:nvPr/>
        </p:nvSpPr>
        <p:spPr>
          <a:xfrm>
            <a:off x="6035040" y="120853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 = name;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speak()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makes a noise.`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Dog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call the super class constructor and pass in the name parameter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speak()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barks.`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'Random dog'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d.speak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Random dog barks.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6C2C051-7EE5-453C-AA9E-90B4BAD1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Class-based</a:t>
            </a:r>
            <a:r>
              <a:rPr lang="en-US" dirty="0"/>
              <a:t> object-oriented languages, such as Java, C++, C#, are founded on the concept of two distinct entities: </a:t>
            </a:r>
            <a:r>
              <a:rPr lang="en-US" b="1" dirty="0"/>
              <a:t>classes and instances</a:t>
            </a:r>
          </a:p>
          <a:p>
            <a:r>
              <a:rPr lang="en-US" b="1" dirty="0"/>
              <a:t>JavaScript</a:t>
            </a:r>
            <a:r>
              <a:rPr lang="en-US" dirty="0"/>
              <a:t> is an </a:t>
            </a:r>
            <a:r>
              <a:rPr lang="en-US" b="1" dirty="0"/>
              <a:t>object-based language</a:t>
            </a:r>
            <a:r>
              <a:rPr lang="en-US" dirty="0"/>
              <a:t> based on </a:t>
            </a:r>
            <a:r>
              <a:rPr lang="en-US" b="1" dirty="0"/>
              <a:t>prototypes</a:t>
            </a:r>
            <a:r>
              <a:rPr lang="en-US" dirty="0"/>
              <a:t>, rather than being </a:t>
            </a:r>
            <a:r>
              <a:rPr lang="en-US" b="1" dirty="0"/>
              <a:t>class-based</a:t>
            </a:r>
          </a:p>
          <a:p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145E6-AC9C-4F69-8982-9B4C7276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179831"/>
            <a:ext cx="10905066" cy="4498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07FDC-90D6-4E46-984F-93CD177C2E3B}"/>
              </a:ext>
            </a:extLst>
          </p:cNvPr>
          <p:cNvSpPr txBox="1"/>
          <p:nvPr/>
        </p:nvSpPr>
        <p:spPr>
          <a:xfrm>
            <a:off x="643467" y="655320"/>
            <a:ext cx="109050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Exercise: </a:t>
            </a:r>
            <a:r>
              <a:rPr lang="en-GB" dirty="0"/>
              <a:t>Implement following scenario in ES6 Classes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843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6B4-05EB-44D4-9178-76F08AB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CF7-4032-4A81-9267-4795975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MDN Web Docs: </a:t>
            </a:r>
            <a:r>
              <a:rPr lang="en-US" dirty="0"/>
              <a:t>Details of the object model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https://developer.mozilla.org/en-US/docs/Web/JavaScript/Guide/Details_of_the_Object_Model</a:t>
            </a:r>
            <a:r>
              <a:rPr lang="en-GB" dirty="0"/>
              <a:t>)</a:t>
            </a:r>
          </a:p>
          <a:p>
            <a:r>
              <a:rPr lang="en-GB" dirty="0"/>
              <a:t>MDN Web Docs: </a:t>
            </a:r>
            <a:r>
              <a:rPr lang="en-US" dirty="0"/>
              <a:t>Classes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https://developer.mozilla.org/en-US/docs/Web/JavaScript/Reference/Classes</a:t>
            </a:r>
            <a:r>
              <a:rPr lang="en-GB" dirty="0"/>
              <a:t>)</a:t>
            </a:r>
          </a:p>
          <a:p>
            <a:r>
              <a:rPr lang="en-GB" dirty="0"/>
              <a:t>W3Schools React ES6 (</a:t>
            </a:r>
            <a:r>
              <a:rPr lang="en-GB" dirty="0">
                <a:hlinkClick r:id="rId4"/>
              </a:rPr>
              <a:t>https://www.w3schools.com/react/react_es6.asp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FB48-F324-45EF-B956-280F0E3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2F2A-EAC8-46C4-BA53-0BB6F2CD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class-based</a:t>
            </a:r>
            <a:r>
              <a:rPr lang="en-US" dirty="0"/>
              <a:t> languages, you define a class in a separate </a:t>
            </a:r>
            <a:r>
              <a:rPr lang="en-US" i="1" dirty="0"/>
              <a:t>class definition.</a:t>
            </a:r>
            <a:endParaRPr lang="en-US" dirty="0"/>
          </a:p>
          <a:p>
            <a:pPr lvl="1"/>
            <a:r>
              <a:rPr lang="en-GB" dirty="0"/>
              <a:t>Definition contains Constructors, Instance variables, methods/members</a:t>
            </a:r>
          </a:p>
          <a:p>
            <a:pPr lvl="1"/>
            <a:r>
              <a:rPr lang="en-GB" dirty="0"/>
              <a:t>Create an object using </a:t>
            </a:r>
            <a:r>
              <a:rPr lang="en-GB" b="1" dirty="0"/>
              <a:t>new</a:t>
            </a:r>
            <a:r>
              <a:rPr lang="en-GB" dirty="0"/>
              <a:t> operator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follows a similar model, but does not have a class definition separate from the constructor</a:t>
            </a:r>
          </a:p>
          <a:p>
            <a:pPr lvl="1"/>
            <a:r>
              <a:rPr lang="en-US" dirty="0"/>
              <a:t>Instead, you define a constructor function to create objects with a particular initial set of properties and values</a:t>
            </a:r>
          </a:p>
          <a:p>
            <a:pPr lvl="1"/>
            <a:r>
              <a:rPr lang="en-US" dirty="0"/>
              <a:t>Any JavaScript function can be used as a constructor</a:t>
            </a:r>
          </a:p>
          <a:p>
            <a:pPr lvl="1"/>
            <a:r>
              <a:rPr lang="en-US" dirty="0"/>
              <a:t>You use the </a:t>
            </a:r>
            <a:r>
              <a:rPr lang="en-US" b="1" dirty="0"/>
              <a:t>new</a:t>
            </a:r>
            <a:r>
              <a:rPr lang="en-US" dirty="0"/>
              <a:t> operator with a constructor function to create a new object.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378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2A1142-1A6E-4002-BDC7-A021A0A9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219201"/>
            <a:ext cx="4895055" cy="50449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Class-Based </a:t>
            </a:r>
            <a:endParaRPr lang="en-PK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FA0F9-0778-4A48-A174-B3EC4DD3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219202"/>
            <a:ext cx="4895056" cy="50449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Prototype-Based</a:t>
            </a:r>
            <a:endParaRPr lang="en-P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BC41-9379-4C56-B35D-6E1ECCADCDBA}"/>
              </a:ext>
            </a:extLst>
          </p:cNvPr>
          <p:cNvSpPr/>
          <p:nvPr/>
        </p:nvSpPr>
        <p:spPr>
          <a:xfrm>
            <a:off x="6517954" y="1725264"/>
            <a:ext cx="405860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Employee()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.dept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'general'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eObj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Employee();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eObj.dept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A7BE8-B310-4EAE-880B-77326C14AEB6}"/>
              </a:ext>
            </a:extLst>
          </p:cNvPr>
          <p:cNvSpPr/>
          <p:nvPr/>
        </p:nvSpPr>
        <p:spPr>
          <a:xfrm>
            <a:off x="1484311" y="1723693"/>
            <a:ext cx="461168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Employee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dept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"general"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Employee();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eObj.dept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ABF3E9-224D-4293-979F-336586F6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Defining a Class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362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ES6 Classes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C3676AF-6340-4132-B1B6-894D66C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2BB9F35A-60BA-4F87-BBA4-4B4AF4DC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A808-181B-468E-9D76-B82A52F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ES6 Classes</a:t>
            </a:r>
            <a:endParaRPr lang="en-PK" sz="360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86C818-CA0E-4AF0-BE86-ED89DFDD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GB" sz="2000"/>
              <a:t>JavaScript classes, introduced in ECMAScript 2015, are primarily syntactical sugar over JavaScript's existing prototype-based inheritance</a:t>
            </a:r>
          </a:p>
          <a:p>
            <a:r>
              <a:rPr lang="en-GB" sz="2000"/>
              <a:t>The class syntax </a:t>
            </a:r>
            <a:r>
              <a:rPr lang="en-GB" sz="2000" i="1"/>
              <a:t>does not</a:t>
            </a:r>
            <a:r>
              <a:rPr lang="en-GB" sz="2000"/>
              <a:t> introduce a new object-oriented inheritance model to JavaScript</a:t>
            </a:r>
          </a:p>
          <a:p>
            <a:r>
              <a:rPr lang="en-US" sz="2000"/>
              <a:t>Classes are in fact "special functions", and just as you can define function expressions and function declarations</a:t>
            </a:r>
          </a:p>
          <a:p>
            <a:r>
              <a:rPr lang="en-US" sz="2000"/>
              <a:t>Class syntax has two components: </a:t>
            </a:r>
          </a:p>
          <a:p>
            <a:pPr lvl="1"/>
            <a:r>
              <a:rPr lang="en-US"/>
              <a:t>class expressions</a:t>
            </a:r>
          </a:p>
          <a:p>
            <a:pPr lvl="1"/>
            <a:r>
              <a:rPr lang="en-US"/>
              <a:t>class declarations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536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A56-993B-4517-B048-CD1230E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Declarations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B050-516E-429F-9B27-DE170674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define a class is using a class declaration. To declare a class, you use the </a:t>
            </a:r>
            <a:r>
              <a:rPr lang="en-US" b="1" dirty="0"/>
              <a:t>class</a:t>
            </a:r>
            <a:r>
              <a:rPr lang="en-US" dirty="0"/>
              <a:t> keyword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7FD38-A817-4DDA-9FA5-475DDA5A98B7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3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B1DA-1A93-44EC-9868-CDEC05AA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(1/4)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7521-CC05-4B81-972B-30C2CAD5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 declarations to the top.</a:t>
            </a:r>
          </a:p>
          <a:p>
            <a:r>
              <a:rPr lang="en-US" dirty="0"/>
              <a:t>In JavaScript, a variable can be declared after it has been used.</a:t>
            </a:r>
          </a:p>
          <a:p>
            <a:r>
              <a:rPr lang="en-US" dirty="0"/>
              <a:t>In other words; a variable can be used before it has been declared.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5FF92-EC7C-4440-B427-33A738D3A150}"/>
              </a:ext>
            </a:extLst>
          </p:cNvPr>
          <p:cNvSpPr/>
          <p:nvPr/>
        </p:nvSpPr>
        <p:spPr>
          <a:xfrm>
            <a:off x="6970712" y="3449539"/>
            <a:ext cx="27819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1BF4A-106A-414C-BF53-1738E0B59C0E}"/>
              </a:ext>
            </a:extLst>
          </p:cNvPr>
          <p:cNvSpPr/>
          <p:nvPr/>
        </p:nvSpPr>
        <p:spPr>
          <a:xfrm>
            <a:off x="1598930" y="3429000"/>
            <a:ext cx="27819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BABC1-6CFD-46F7-B1D8-9DB6187734D5}"/>
              </a:ext>
            </a:extLst>
          </p:cNvPr>
          <p:cNvSpPr/>
          <p:nvPr/>
        </p:nvSpPr>
        <p:spPr>
          <a:xfrm>
            <a:off x="1598930" y="4739312"/>
            <a:ext cx="513715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"Zafar"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3A5D7-A287-4715-9B7B-F67C1427DB6C}"/>
              </a:ext>
            </a:extLst>
          </p:cNvPr>
          <p:cNvSpPr/>
          <p:nvPr/>
        </p:nvSpPr>
        <p:spPr>
          <a:xfrm>
            <a:off x="6970712" y="4729877"/>
            <a:ext cx="513715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"Zafar"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Ali Zafar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7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D0E-28D7-4F0B-8357-ADEF6D00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(2/4)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71D5-67B8-4314-9102-54562F81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declared with </a:t>
            </a:r>
            <a:r>
              <a:rPr lang="en-US" b="1" dirty="0">
                <a:latin typeface="Consolas" panose="020B0609020204030204" pitchFamily="49" charset="0"/>
              </a:rPr>
              <a:t>let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/>
              <a:t> are not hoisted!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C0181-262D-42D2-A61F-60044A7AD28B}"/>
              </a:ext>
            </a:extLst>
          </p:cNvPr>
          <p:cNvSpPr/>
          <p:nvPr/>
        </p:nvSpPr>
        <p:spPr>
          <a:xfrm>
            <a:off x="2533173" y="2042160"/>
            <a:ext cx="77114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74D9D-B3B0-40CF-9FC4-1F04D55F3783}"/>
              </a:ext>
            </a:extLst>
          </p:cNvPr>
          <p:cNvSpPr/>
          <p:nvPr/>
        </p:nvSpPr>
        <p:spPr>
          <a:xfrm>
            <a:off x="2533174" y="4076115"/>
            <a:ext cx="77114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4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0530B4294D048BF1C6F869B38FB95" ma:contentTypeVersion="2" ma:contentTypeDescription="Create a new document." ma:contentTypeScope="" ma:versionID="0d3f99d561886f8ffe11644c2fbdb0f9">
  <xsd:schema xmlns:xsd="http://www.w3.org/2001/XMLSchema" xmlns:xs="http://www.w3.org/2001/XMLSchema" xmlns:p="http://schemas.microsoft.com/office/2006/metadata/properties" xmlns:ns2="2de29fa6-8af5-4f8b-bd00-febb6adf3c75" targetNamespace="http://schemas.microsoft.com/office/2006/metadata/properties" ma:root="true" ma:fieldsID="c19f6f3b116d3cde03a1d1925719b6f7" ns2:_="">
    <xsd:import namespace="2de29fa6-8af5-4f8b-bd00-febb6adf3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29fa6-8af5-4f8b-bd00-febb6adf3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9209F-18F9-495B-8B78-AB7D7B182D9E}"/>
</file>

<file path=customXml/itemProps2.xml><?xml version="1.0" encoding="utf-8"?>
<ds:datastoreItem xmlns:ds="http://schemas.openxmlformats.org/officeDocument/2006/customXml" ds:itemID="{0CCC10D6-1F6D-45B8-BBC3-55856D370518}"/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1647</Words>
  <Application>Microsoft Office PowerPoint</Application>
  <PresentationFormat>Widescreen</PresentationFormat>
  <Paragraphs>239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Corbel</vt:lpstr>
      <vt:lpstr>Parallax</vt:lpstr>
      <vt:lpstr>MOBILE APPLICATION DEVELOPMENT</vt:lpstr>
      <vt:lpstr>JavaScript</vt:lpstr>
      <vt:lpstr>Defining a Class</vt:lpstr>
      <vt:lpstr>Defining a Class</vt:lpstr>
      <vt:lpstr>MOBILE APPLICATION DEVELOPMENT</vt:lpstr>
      <vt:lpstr>ES6 Classes</vt:lpstr>
      <vt:lpstr>Class Declarations</vt:lpstr>
      <vt:lpstr>Hoisting (1/4)</vt:lpstr>
      <vt:lpstr>Hoisting (2/4)</vt:lpstr>
      <vt:lpstr>Hoisting (3/4)</vt:lpstr>
      <vt:lpstr>Hoisting (4/4)</vt:lpstr>
      <vt:lpstr>Class Expression</vt:lpstr>
      <vt:lpstr>Constructor</vt:lpstr>
      <vt:lpstr>Getters, Methods</vt:lpstr>
      <vt:lpstr>Getters, Methods – Another Example</vt:lpstr>
      <vt:lpstr>Static Method</vt:lpstr>
      <vt:lpstr>Private Field Declarations</vt:lpstr>
      <vt:lpstr>Inheritance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ZHS ZHS</dc:creator>
  <cp:lastModifiedBy>Junaid Khan</cp:lastModifiedBy>
  <cp:revision>24</cp:revision>
  <dcterms:created xsi:type="dcterms:W3CDTF">2020-10-05T12:48:48Z</dcterms:created>
  <dcterms:modified xsi:type="dcterms:W3CDTF">2022-09-26T07:59:02Z</dcterms:modified>
</cp:coreProperties>
</file>