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40D9-425C-44C2-9E70-AA6D3B9B2B0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939FE-2E4B-4F55-BC89-9A8E5E1A6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0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66DA1-77F5-49AF-A640-EB4D0C78084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230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F625B-76AC-47D7-BF9C-D67FC3FFD6C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900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ADF-1B38-4F06-8D51-65B5BB95D1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724D-B7B6-4F6B-BF13-DA412F15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ADF-1B38-4F06-8D51-65B5BB95D1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724D-B7B6-4F6B-BF13-DA412F15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2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ADF-1B38-4F06-8D51-65B5BB95D1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724D-B7B6-4F6B-BF13-DA412F15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1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ADF-1B38-4F06-8D51-65B5BB95D1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724D-B7B6-4F6B-BF13-DA412F15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8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ADF-1B38-4F06-8D51-65B5BB95D1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724D-B7B6-4F6B-BF13-DA412F15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ADF-1B38-4F06-8D51-65B5BB95D1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724D-B7B6-4F6B-BF13-DA412F15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1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ADF-1B38-4F06-8D51-65B5BB95D1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724D-B7B6-4F6B-BF13-DA412F15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ADF-1B38-4F06-8D51-65B5BB95D1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724D-B7B6-4F6B-BF13-DA412F15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ADF-1B38-4F06-8D51-65B5BB95D1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724D-B7B6-4F6B-BF13-DA412F15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ADF-1B38-4F06-8D51-65B5BB95D1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724D-B7B6-4F6B-BF13-DA412F15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ADF-1B38-4F06-8D51-65B5BB95D1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724D-B7B6-4F6B-BF13-DA412F15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7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0784ADF-1B38-4F06-8D51-65B5BB95D1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14724D-B7B6-4F6B-BF13-DA412F15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3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uring_reduc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 of Automata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Memoona Malik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</a:rPr>
              <a:t>Arithmetic algorithms, such as a division algorithm, were used by ancient Babylonian </a:t>
            </a:r>
            <a:r>
              <a:rPr lang="en-US" dirty="0" smtClean="0">
                <a:solidFill>
                  <a:schemeClr val="tx1"/>
                </a:solidFill>
              </a:rPr>
              <a:t>mathematicians </a:t>
            </a:r>
            <a:r>
              <a:rPr lang="en-US" dirty="0">
                <a:solidFill>
                  <a:schemeClr val="tx1"/>
                </a:solidFill>
              </a:rPr>
              <a:t>2500 BC </a:t>
            </a:r>
            <a:r>
              <a:rPr lang="en-US" dirty="0" smtClean="0">
                <a:solidFill>
                  <a:schemeClr val="tx1"/>
                </a:solidFill>
              </a:rPr>
              <a:t>and Egyptian </a:t>
            </a:r>
            <a:r>
              <a:rPr lang="en-US" dirty="0">
                <a:solidFill>
                  <a:schemeClr val="tx1"/>
                </a:solidFill>
              </a:rPr>
              <a:t>mathematicians c. 1550 BC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Greek </a:t>
            </a:r>
            <a:r>
              <a:rPr lang="en-US" dirty="0">
                <a:solidFill>
                  <a:schemeClr val="tx1"/>
                </a:solidFill>
              </a:rPr>
              <a:t>mathematicians later used algorithms in 240 </a:t>
            </a:r>
            <a:r>
              <a:rPr lang="en-US" dirty="0" smtClean="0">
                <a:solidFill>
                  <a:schemeClr val="tx1"/>
                </a:solidFill>
              </a:rPr>
              <a:t>BC</a:t>
            </a:r>
            <a:r>
              <a:rPr lang="en-US" dirty="0">
                <a:solidFill>
                  <a:schemeClr val="tx1"/>
                </a:solidFill>
              </a:rPr>
              <a:t> for finding prime numbers, and the Euclidean algorithm for finding the greatest common divisor of two numbers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 Arabic mathematicians such as al-</a:t>
            </a:r>
            <a:r>
              <a:rPr lang="en-US" dirty="0" err="1">
                <a:solidFill>
                  <a:schemeClr val="tx1"/>
                </a:solidFill>
              </a:rPr>
              <a:t>Kindi</a:t>
            </a:r>
            <a:r>
              <a:rPr lang="en-US" dirty="0">
                <a:solidFill>
                  <a:schemeClr val="tx1"/>
                </a:solidFill>
              </a:rPr>
              <a:t> in the 9th century used cryptographic algorithms for </a:t>
            </a:r>
            <a:r>
              <a:rPr lang="en-US" dirty="0" smtClean="0">
                <a:solidFill>
                  <a:schemeClr val="tx1"/>
                </a:solidFill>
              </a:rPr>
              <a:t>code-breaking.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0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most important question in theory of computation is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What </a:t>
            </a:r>
            <a:r>
              <a:rPr lang="en-US" dirty="0">
                <a:solidFill>
                  <a:schemeClr val="tx1"/>
                </a:solidFill>
              </a:rPr>
              <a:t>is a computation? What is an algorithm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When was this question asked?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9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 </a:t>
            </a:r>
            <a:r>
              <a:rPr lang="en-US" dirty="0">
                <a:solidFill>
                  <a:schemeClr val="tx1"/>
                </a:solidFill>
              </a:rPr>
              <a:t>1900 David Hilbert and eminent mathematician was invited to give </a:t>
            </a:r>
            <a:r>
              <a:rPr lang="en-US" dirty="0" smtClean="0">
                <a:solidFill>
                  <a:schemeClr val="tx1"/>
                </a:solidFill>
              </a:rPr>
              <a:t>a lecture </a:t>
            </a:r>
            <a:r>
              <a:rPr lang="en-US" dirty="0">
                <a:solidFill>
                  <a:schemeClr val="tx1"/>
                </a:solidFill>
              </a:rPr>
              <a:t>at the international congress of mathematicians. In his talk </a:t>
            </a:r>
            <a:r>
              <a:rPr lang="en-US" dirty="0" smtClean="0">
                <a:solidFill>
                  <a:schemeClr val="tx1"/>
                </a:solidFill>
              </a:rPr>
              <a:t>he posed </a:t>
            </a:r>
            <a:r>
              <a:rPr lang="en-US" dirty="0">
                <a:solidFill>
                  <a:schemeClr val="tx1"/>
                </a:solidFill>
              </a:rPr>
              <a:t>21 questions as a challenge to 20th century </a:t>
            </a:r>
            <a:r>
              <a:rPr lang="en-US" dirty="0" smtClean="0">
                <a:solidFill>
                  <a:schemeClr val="tx1"/>
                </a:solidFill>
              </a:rPr>
              <a:t>mathematicians. His </a:t>
            </a:r>
            <a:r>
              <a:rPr lang="en-US" dirty="0">
                <a:solidFill>
                  <a:schemeClr val="tx1"/>
                </a:solidFill>
              </a:rPr>
              <a:t>problems spanned several areas from mathematical </a:t>
            </a:r>
            <a:r>
              <a:rPr lang="en-US" dirty="0" smtClean="0">
                <a:solidFill>
                  <a:schemeClr val="tx1"/>
                </a:solidFill>
              </a:rPr>
              <a:t>analysis, logic</a:t>
            </a:r>
            <a:r>
              <a:rPr lang="en-US" dirty="0">
                <a:solidFill>
                  <a:schemeClr val="tx1"/>
                </a:solidFill>
              </a:rPr>
              <a:t>, foundation of set theory and geometry. However, one of </a:t>
            </a:r>
            <a:r>
              <a:rPr lang="en-US" dirty="0" smtClean="0">
                <a:solidFill>
                  <a:schemeClr val="tx1"/>
                </a:solidFill>
              </a:rPr>
              <a:t>the question </a:t>
            </a:r>
            <a:r>
              <a:rPr lang="en-US" dirty="0">
                <a:solidFill>
                  <a:schemeClr val="tx1"/>
                </a:solidFill>
              </a:rPr>
              <a:t>the 10th problem was very </a:t>
            </a:r>
            <a:r>
              <a:rPr lang="en-US" dirty="0" smtClean="0">
                <a:solidFill>
                  <a:schemeClr val="tx1"/>
                </a:solidFill>
              </a:rPr>
              <a:t>thought-provoking.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695" y="3633776"/>
            <a:ext cx="1701761" cy="20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1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Given an </a:t>
            </a:r>
            <a:r>
              <a:rPr lang="en-US" dirty="0">
                <a:solidFill>
                  <a:schemeClr val="tx1"/>
                </a:solidFill>
              </a:rPr>
              <a:t>equation with any number of unknown </a:t>
            </a:r>
            <a:r>
              <a:rPr lang="en-US" dirty="0" smtClean="0">
                <a:solidFill>
                  <a:schemeClr val="tx1"/>
                </a:solidFill>
              </a:rPr>
              <a:t>quantities and </a:t>
            </a:r>
            <a:r>
              <a:rPr lang="en-US" dirty="0">
                <a:solidFill>
                  <a:schemeClr val="tx1"/>
                </a:solidFill>
              </a:rPr>
              <a:t>with rational integral numerical coefficients: To devise </a:t>
            </a:r>
            <a:r>
              <a:rPr lang="en-US" b="1" dirty="0">
                <a:solidFill>
                  <a:srgbClr val="C00000"/>
                </a:solidFill>
              </a:rPr>
              <a:t>a </a:t>
            </a:r>
            <a:r>
              <a:rPr lang="en-US" b="1" dirty="0" smtClean="0">
                <a:solidFill>
                  <a:srgbClr val="C00000"/>
                </a:solidFill>
              </a:rPr>
              <a:t>process </a:t>
            </a:r>
            <a:r>
              <a:rPr lang="en-US" dirty="0" smtClean="0">
                <a:solidFill>
                  <a:schemeClr val="tx1"/>
                </a:solidFill>
              </a:rPr>
              <a:t>according </a:t>
            </a:r>
            <a:r>
              <a:rPr lang="en-US" dirty="0">
                <a:solidFill>
                  <a:schemeClr val="tx1"/>
                </a:solidFill>
              </a:rPr>
              <a:t>to which it can be determined </a:t>
            </a:r>
            <a:r>
              <a:rPr lang="en-US" b="1" dirty="0">
                <a:solidFill>
                  <a:srgbClr val="C00000"/>
                </a:solidFill>
              </a:rPr>
              <a:t>in a finite number </a:t>
            </a:r>
            <a:r>
              <a:rPr lang="en-US" b="1" dirty="0" smtClean="0">
                <a:solidFill>
                  <a:srgbClr val="C00000"/>
                </a:solidFill>
              </a:rPr>
              <a:t>of operations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whether the equation is solvable in rational integers.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Note two important words: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Process  and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a finite number of operations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Hilbert </a:t>
            </a:r>
            <a:r>
              <a:rPr lang="en-US" dirty="0">
                <a:solidFill>
                  <a:schemeClr val="tx1"/>
                </a:solidFill>
              </a:rPr>
              <a:t>was asking for an algorithm!!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7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example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has a solution x = 3, y = 4 and z = 5. So this equation has a solution.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On the other hand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does not have a solution.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                           ANSWER is NO!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   Given by another mathematician after impossibility proof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25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Impossibility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 order to </a:t>
            </a:r>
            <a:r>
              <a:rPr lang="en-US" b="1" dirty="0">
                <a:solidFill>
                  <a:schemeClr val="tx1"/>
                </a:solidFill>
              </a:rPr>
              <a:t>prove </a:t>
            </a:r>
            <a:r>
              <a:rPr lang="en-US" dirty="0">
                <a:solidFill>
                  <a:schemeClr val="tx1"/>
                </a:solidFill>
              </a:rPr>
              <a:t>that algorithm cannot exist we must have a exact </a:t>
            </a:r>
            <a:r>
              <a:rPr lang="en-US" dirty="0" smtClean="0">
                <a:solidFill>
                  <a:schemeClr val="tx1"/>
                </a:solidFill>
              </a:rPr>
              <a:t>and mathematically </a:t>
            </a:r>
            <a:r>
              <a:rPr lang="en-US" dirty="0">
                <a:solidFill>
                  <a:schemeClr val="tx1"/>
                </a:solidFill>
              </a:rPr>
              <a:t>precise definition of an algorithm. This is what </a:t>
            </a:r>
            <a:r>
              <a:rPr lang="en-US" dirty="0" smtClean="0">
                <a:solidFill>
                  <a:schemeClr val="tx1"/>
                </a:solidFill>
              </a:rPr>
              <a:t>is needed </a:t>
            </a:r>
            <a:r>
              <a:rPr lang="en-US" dirty="0">
                <a:solidFill>
                  <a:schemeClr val="tx1"/>
                </a:solidFill>
              </a:rPr>
              <a:t>in order to show that an algorithm does not exist. Once </a:t>
            </a:r>
            <a:r>
              <a:rPr lang="en-US" dirty="0" smtClean="0">
                <a:solidFill>
                  <a:schemeClr val="tx1"/>
                </a:solidFill>
              </a:rPr>
              <a:t>a precise </a:t>
            </a:r>
            <a:r>
              <a:rPr lang="en-US" dirty="0">
                <a:solidFill>
                  <a:schemeClr val="tx1"/>
                </a:solidFill>
              </a:rPr>
              <a:t>definition of an algorithm is given we can argue </a:t>
            </a:r>
            <a:r>
              <a:rPr lang="en-US" dirty="0" smtClean="0">
                <a:solidFill>
                  <a:schemeClr val="tx1"/>
                </a:solidFill>
              </a:rPr>
              <a:t>mathematically about </a:t>
            </a:r>
            <a:r>
              <a:rPr lang="en-US" dirty="0">
                <a:solidFill>
                  <a:schemeClr val="tx1"/>
                </a:solidFill>
              </a:rPr>
              <a:t>them.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89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It is impossible to write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as a ratio of two integers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 Or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 rational number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53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1936, Alan Turing, Alonzo Church showed that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Entscheidungsproblem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was unsolvable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Turing came up with the idea </a:t>
            </a:r>
            <a:r>
              <a:rPr lang="en-US" dirty="0" smtClean="0">
                <a:solidFill>
                  <a:schemeClr val="tx1"/>
                </a:solidFill>
              </a:rPr>
              <a:t>of computing </a:t>
            </a:r>
            <a:r>
              <a:rPr lang="en-US" dirty="0">
                <a:solidFill>
                  <a:schemeClr val="tx1"/>
                </a:solidFill>
              </a:rPr>
              <a:t>machines that we now call Turing machines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 </a:t>
            </a:r>
            <a:r>
              <a:rPr lang="en-US" b="1" dirty="0">
                <a:solidFill>
                  <a:schemeClr val="tx1"/>
                </a:solidFill>
              </a:rPr>
              <a:t>Turing machine</a:t>
            </a:r>
            <a:r>
              <a:rPr lang="en-US" dirty="0">
                <a:solidFill>
                  <a:schemeClr val="tx1"/>
                </a:solidFill>
              </a:rPr>
              <a:t> is a mathematical model of computation describing an abstract </a:t>
            </a:r>
            <a:r>
              <a:rPr lang="en-US" dirty="0" smtClean="0">
                <a:solidFill>
                  <a:schemeClr val="tx1"/>
                </a:solidFill>
              </a:rPr>
              <a:t>machine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.  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t </a:t>
            </a:r>
            <a:r>
              <a:rPr lang="en-US" dirty="0">
                <a:solidFill>
                  <a:schemeClr val="tx1"/>
                </a:solidFill>
              </a:rPr>
              <a:t>is capable of implementing any computer algorithm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Thus, an algorithm can be considered to be any sequence of operations that can be simulated by a </a:t>
            </a:r>
            <a:r>
              <a:rPr lang="en-US" dirty="0">
                <a:solidFill>
                  <a:schemeClr val="tx1"/>
                </a:solidFill>
                <a:hlinkClick r:id="rId2" tooltip="Turing reduction"/>
              </a:rPr>
              <a:t>Turing-complete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system.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9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Turing in the same paper showed that a very important problem </a:t>
            </a:r>
            <a:r>
              <a:rPr lang="en-US" dirty="0" smtClean="0">
                <a:solidFill>
                  <a:schemeClr val="tx1"/>
                </a:solidFill>
              </a:rPr>
              <a:t>called the </a:t>
            </a:r>
            <a:r>
              <a:rPr lang="en-US" dirty="0">
                <a:solidFill>
                  <a:schemeClr val="tx1"/>
                </a:solidFill>
              </a:rPr>
              <a:t>“Halting Problem” cannot be solved by an algorithm.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This was a breakthrough. It showed that there are </a:t>
            </a:r>
            <a:r>
              <a:rPr lang="en-US" dirty="0" smtClean="0">
                <a:solidFill>
                  <a:schemeClr val="tx1"/>
                </a:solidFill>
              </a:rPr>
              <a:t>mathematically defined </a:t>
            </a:r>
            <a:r>
              <a:rPr lang="en-US" dirty="0">
                <a:solidFill>
                  <a:schemeClr val="tx1"/>
                </a:solidFill>
              </a:rPr>
              <a:t>precise problems that have no algorithmic solutions. </a:t>
            </a:r>
            <a:r>
              <a:rPr lang="en-US" dirty="0" smtClean="0">
                <a:solidFill>
                  <a:schemeClr val="tx1"/>
                </a:solidFill>
              </a:rPr>
              <a:t>Thus showing </a:t>
            </a:r>
            <a:r>
              <a:rPr lang="en-US" dirty="0">
                <a:solidFill>
                  <a:schemeClr val="tx1"/>
                </a:solidFill>
              </a:rPr>
              <a:t>us that some problems cannot be computed!!!!!!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36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In theoretical computer science, the </a:t>
            </a:r>
            <a:r>
              <a:rPr lang="en-US" b="1" dirty="0">
                <a:solidFill>
                  <a:schemeClr val="tx1"/>
                </a:solidFill>
              </a:rPr>
              <a:t>theory of computation</a:t>
            </a:r>
            <a:r>
              <a:rPr lang="en-US" dirty="0">
                <a:solidFill>
                  <a:schemeClr val="tx1"/>
                </a:solidFill>
              </a:rPr>
              <a:t> is the branch that deals with what problems can be solved on a </a:t>
            </a:r>
            <a:r>
              <a:rPr lang="en-US" dirty="0">
                <a:solidFill>
                  <a:srgbClr val="C00000"/>
                </a:solidFill>
              </a:rPr>
              <a:t>model of computation </a:t>
            </a:r>
            <a:r>
              <a:rPr lang="en-US" dirty="0">
                <a:solidFill>
                  <a:schemeClr val="tx1"/>
                </a:solidFill>
              </a:rPr>
              <a:t>using an 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>
                <a:solidFill>
                  <a:schemeClr val="tx1"/>
                </a:solidFill>
              </a:rPr>
              <a:t> and how </a:t>
            </a:r>
            <a:r>
              <a:rPr lang="en-US" dirty="0">
                <a:solidFill>
                  <a:srgbClr val="C00000"/>
                </a:solidFill>
              </a:rPr>
              <a:t>efficiently</a:t>
            </a:r>
            <a:r>
              <a:rPr lang="en-US" dirty="0">
                <a:solidFill>
                  <a:schemeClr val="tx1"/>
                </a:solidFill>
              </a:rPr>
              <a:t> they can be solved.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field is divided into three major branches: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C00000"/>
                </a:solidFill>
              </a:rPr>
              <a:t>automata theory and formal languages</a:t>
            </a:r>
            <a:r>
              <a:rPr lang="en-US" dirty="0">
                <a:solidFill>
                  <a:schemeClr val="tx1"/>
                </a:solidFill>
              </a:rPr>
              <a:t>,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C00000"/>
                </a:solidFill>
              </a:rPr>
              <a:t>computability theory</a:t>
            </a:r>
            <a:r>
              <a:rPr lang="en-US" dirty="0">
                <a:solidFill>
                  <a:schemeClr val="tx1"/>
                </a:solidFill>
              </a:rPr>
              <a:t>, and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C00000"/>
                </a:solidFill>
              </a:rPr>
              <a:t>computational complexity </a:t>
            </a:r>
            <a:r>
              <a:rPr lang="en-US" dirty="0" smtClean="0">
                <a:solidFill>
                  <a:schemeClr val="tx1"/>
                </a:solidFill>
              </a:rPr>
              <a:t>theory.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Computation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Computing </a:t>
            </a:r>
            <a:r>
              <a:rPr lang="en-US" dirty="0" smtClean="0">
                <a:solidFill>
                  <a:schemeClr val="tx1"/>
                </a:solidFill>
              </a:rPr>
              <a:t>Models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Theory of computation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Computability Theory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Complexity Theory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Automata Theory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Basics of Automata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584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Computability</a:t>
            </a:r>
            <a:br>
              <a:rPr lang="en-US" dirty="0" smtClean="0"/>
            </a:b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Computability </a:t>
            </a:r>
            <a:r>
              <a:rPr lang="en-US" dirty="0">
                <a:solidFill>
                  <a:schemeClr val="tx1"/>
                </a:solidFill>
              </a:rPr>
              <a:t>Theory will deal with the following questions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What is a computation. Can we come up with a precise definition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>
                <a:solidFill>
                  <a:schemeClr val="tx1"/>
                </a:solidFill>
              </a:rPr>
              <a:t>an algorithm or a computation? (The answer is yes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everything be computed. (The answer is no</a:t>
            </a:r>
            <a:r>
              <a:rPr lang="en-US" dirty="0" smtClean="0">
                <a:solidFill>
                  <a:schemeClr val="tx1"/>
                </a:solidFill>
              </a:rPr>
              <a:t>.)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we characterize problems that cannot be computed. (The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answer </a:t>
            </a:r>
            <a:r>
              <a:rPr lang="en-US" dirty="0">
                <a:solidFill>
                  <a:schemeClr val="tx1"/>
                </a:solidFill>
              </a:rPr>
              <a:t>is it is hard to do that but in certain cases we can identify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them </a:t>
            </a:r>
            <a:r>
              <a:rPr lang="en-US" dirty="0">
                <a:solidFill>
                  <a:schemeClr val="tx1"/>
                </a:solidFill>
              </a:rPr>
              <a:t>and prove that they are not computable).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62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Complexity theory is much more practical than computability theory.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basic idea is now we not only want an algorithm but an </a:t>
            </a:r>
            <a:r>
              <a:rPr lang="en-US" dirty="0" smtClean="0">
                <a:solidFill>
                  <a:schemeClr val="tx1"/>
                </a:solidFill>
              </a:rPr>
              <a:t>efficient algorithm </a:t>
            </a:r>
            <a:r>
              <a:rPr lang="en-US" dirty="0">
                <a:solidFill>
                  <a:schemeClr val="tx1"/>
                </a:solidFill>
              </a:rPr>
              <a:t>to solve problems.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6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Complexity Theory will deal with the following questions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Given a problem can we devise an </a:t>
            </a:r>
            <a:r>
              <a:rPr lang="en-US" b="1" dirty="0">
                <a:solidFill>
                  <a:schemeClr val="tx1"/>
                </a:solidFill>
              </a:rPr>
              <a:t>efficient algorithm </a:t>
            </a:r>
            <a:r>
              <a:rPr lang="en-US" dirty="0">
                <a:solidFill>
                  <a:schemeClr val="tx1"/>
                </a:solidFill>
              </a:rPr>
              <a:t>to solve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that problem?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we characterize problems that have efficient algorithms?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we characterize problems that are on the boundary of being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efficiently solvable and intractable?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we prove that problems though computable are intractable?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we prove that certain problems which are practically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significant are intractable?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42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Automata Theory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Automata theory</a:t>
            </a:r>
            <a:r>
              <a:rPr lang="en-US" dirty="0">
                <a:solidFill>
                  <a:schemeClr val="tx1"/>
                </a:solidFill>
              </a:rPr>
              <a:t> is the study of abstract machines and automata, as well as the computational problems that can be solved using them. 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/>
              <a:t>An automaton (automata in plural) is an abstract </a:t>
            </a:r>
            <a:r>
              <a:rPr lang="en-US" dirty="0" smtClean="0"/>
              <a:t>self-operating </a:t>
            </a:r>
            <a:r>
              <a:rPr lang="en-US" dirty="0"/>
              <a:t>computing device which follows a predetermined sequence of operations </a:t>
            </a:r>
            <a:r>
              <a:rPr lang="en-US" dirty="0" smtClean="0"/>
              <a:t>automatically.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4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Alan Turing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Father of Modern Computer Science</a:t>
            </a:r>
          </a:p>
          <a:p>
            <a:r>
              <a:rPr lang="en-US" dirty="0"/>
              <a:t>English mathematician</a:t>
            </a:r>
          </a:p>
          <a:p>
            <a:r>
              <a:rPr lang="en-US" dirty="0"/>
              <a:t>Studied abstract machines called </a:t>
            </a:r>
            <a:r>
              <a:rPr lang="en-US" b="1" i="1" dirty="0">
                <a:solidFill>
                  <a:srgbClr val="FF0000"/>
                </a:solidFill>
              </a:rPr>
              <a:t>Turing machines</a:t>
            </a:r>
            <a:r>
              <a:rPr lang="en-US" i="1" dirty="0"/>
              <a:t> </a:t>
            </a:r>
            <a:r>
              <a:rPr lang="en-US" dirty="0"/>
              <a:t>even before computers existed</a:t>
            </a:r>
          </a:p>
          <a:p>
            <a:r>
              <a:rPr lang="en-US" dirty="0" smtClean="0"/>
              <a:t>Proposed Turing test for intelligent machines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0760" y="3987538"/>
            <a:ext cx="1459992" cy="182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8481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CDEE9-96C7-47B4-ADBA-85E4C4855C5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Theory of Computation: A Historical Perspective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79005" y="1995655"/>
            <a:ext cx="7264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1930s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554723" y="1768130"/>
            <a:ext cx="371717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Alan Turing studies </a:t>
            </a:r>
            <a:r>
              <a:rPr lang="en-US" dirty="0">
                <a:solidFill>
                  <a:srgbClr val="FF0000"/>
                </a:solidFill>
              </a:rPr>
              <a:t>Turing machines</a:t>
            </a:r>
          </a:p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Decidability</a:t>
            </a:r>
          </a:p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Halting problem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24046" y="3197337"/>
            <a:ext cx="1268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1940-1950s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441540" y="3025092"/>
            <a:ext cx="3752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Finite automata</a:t>
            </a:r>
            <a:r>
              <a:rPr lang="en-US" dirty="0"/>
              <a:t>” machines studied</a:t>
            </a:r>
          </a:p>
          <a:p>
            <a:pPr>
              <a:buFontTx/>
              <a:buChar char="•"/>
            </a:pPr>
            <a:r>
              <a:rPr lang="en-US" dirty="0"/>
              <a:t>  Noam Chomsky proposes the </a:t>
            </a:r>
            <a:br>
              <a:rPr lang="en-US" dirty="0"/>
            </a:br>
            <a:r>
              <a:rPr lang="en-US" dirty="0"/>
              <a:t>   “</a:t>
            </a:r>
            <a:r>
              <a:rPr lang="en-US" dirty="0">
                <a:solidFill>
                  <a:srgbClr val="FF0000"/>
                </a:solidFill>
              </a:rPr>
              <a:t>Chomsky Hierarchy</a:t>
            </a:r>
            <a:r>
              <a:rPr lang="en-US" dirty="0"/>
              <a:t>” for formal </a:t>
            </a:r>
            <a:br>
              <a:rPr lang="en-US" dirty="0"/>
            </a:br>
            <a:r>
              <a:rPr lang="en-US" dirty="0"/>
              <a:t>    languages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885779" y="4800204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1969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612595" y="4552633"/>
            <a:ext cx="39405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Cook introduces “intractable” problems</a:t>
            </a:r>
            <a:br>
              <a:rPr lang="en-US" dirty="0"/>
            </a:br>
            <a:r>
              <a:rPr lang="en-US" dirty="0"/>
              <a:t> or “</a:t>
            </a:r>
            <a:r>
              <a:rPr lang="en-US" dirty="0">
                <a:solidFill>
                  <a:srgbClr val="FF0000"/>
                </a:solidFill>
              </a:rPr>
              <a:t>NP-Hard</a:t>
            </a:r>
            <a:r>
              <a:rPr lang="en-US" dirty="0"/>
              <a:t>” problems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3988861" y="5729190"/>
            <a:ext cx="7056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1970-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5641259" y="5583834"/>
            <a:ext cx="42262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Modern computer science: </a:t>
            </a:r>
            <a:r>
              <a:rPr lang="en-US" dirty="0">
                <a:solidFill>
                  <a:srgbClr val="FF0000"/>
                </a:solidFill>
              </a:rPr>
              <a:t>compilers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computational &amp; complexity theory</a:t>
            </a:r>
            <a:r>
              <a:rPr lang="en-US" dirty="0"/>
              <a:t> evolve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3679509" y="286816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3679509" y="4356153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3679508" y="544068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4783519" y="1664732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22659-22E8-4DB5-972E-1E7538198E5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Chomsky </a:t>
            </a:r>
            <a:r>
              <a:rPr lang="en-US" dirty="0" smtClean="0"/>
              <a:t>Hierarchy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2743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Regular</a:t>
            </a:r>
          </a:p>
          <a:p>
            <a:pPr algn="ctr"/>
            <a:r>
              <a:rPr lang="en-US"/>
              <a:t>(DFA)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286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1905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1752600" y="2289048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3754501" y="1801544"/>
            <a:ext cx="5575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A containment hierarchy of classes of formal languages</a:t>
            </a:r>
          </a:p>
        </p:txBody>
      </p:sp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9435" y="7620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25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Computation</a:t>
            </a:r>
            <a:r>
              <a:rPr lang="en-US" dirty="0">
                <a:solidFill>
                  <a:schemeClr val="tx1"/>
                </a:solidFill>
              </a:rPr>
              <a:t> is any type of arithmetic or non-arithmetic calculation that follows a well-defined </a:t>
            </a:r>
            <a:r>
              <a:rPr lang="en-US" dirty="0" smtClean="0">
                <a:solidFill>
                  <a:schemeClr val="tx1"/>
                </a:solidFill>
              </a:rPr>
              <a:t>model.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Mechanical or electronic devices </a:t>
            </a:r>
            <a:r>
              <a:rPr lang="en-US" dirty="0" smtClean="0">
                <a:solidFill>
                  <a:schemeClr val="tx1"/>
                </a:solidFill>
              </a:rPr>
              <a:t>that </a:t>
            </a:r>
            <a:r>
              <a:rPr lang="en-US" dirty="0">
                <a:solidFill>
                  <a:schemeClr val="tx1"/>
                </a:solidFill>
              </a:rPr>
              <a:t>perform computations are known as </a:t>
            </a:r>
            <a:r>
              <a:rPr lang="en-US" i="1" dirty="0">
                <a:solidFill>
                  <a:schemeClr val="tx1"/>
                </a:solidFill>
              </a:rPr>
              <a:t>computers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especially well-known discipline of the study of computation is 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285359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omputing is </a:t>
            </a:r>
            <a:r>
              <a:rPr lang="en-US" dirty="0">
                <a:solidFill>
                  <a:schemeClr val="tx1"/>
                </a:solidFill>
              </a:rPr>
              <a:t>as old as human </a:t>
            </a:r>
            <a:r>
              <a:rPr lang="en-US" dirty="0" smtClean="0">
                <a:solidFill>
                  <a:schemeClr val="tx1"/>
                </a:solidFill>
              </a:rPr>
              <a:t>beings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 fact, the earliest known mathematical </a:t>
            </a:r>
            <a:r>
              <a:rPr lang="en-US" dirty="0" smtClean="0">
                <a:solidFill>
                  <a:schemeClr val="tx1"/>
                </a:solidFill>
              </a:rPr>
              <a:t>object </a:t>
            </a:r>
            <a:r>
              <a:rPr lang="en-US" dirty="0">
                <a:solidFill>
                  <a:schemeClr val="tx1"/>
                </a:solidFill>
              </a:rPr>
              <a:t>is the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sz="2400" dirty="0" err="1" smtClean="0">
                <a:solidFill>
                  <a:srgbClr val="C00000"/>
                </a:solidFill>
              </a:rPr>
              <a:t>Lebombo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bone</a:t>
            </a:r>
          </a:p>
          <a:p>
            <a:r>
              <a:rPr lang="en-US" dirty="0">
                <a:solidFill>
                  <a:schemeClr val="tx1"/>
                </a:solidFill>
              </a:rPr>
              <a:t>which dates back to 35,000 BC! After that humans also used clay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tablets </a:t>
            </a:r>
            <a:r>
              <a:rPr lang="en-US" dirty="0">
                <a:solidFill>
                  <a:schemeClr val="tx1"/>
                </a:solidFill>
              </a:rPr>
              <a:t>which are found in many </a:t>
            </a:r>
            <a:r>
              <a:rPr lang="en-US" dirty="0" smtClean="0">
                <a:solidFill>
                  <a:schemeClr val="tx1"/>
                </a:solidFill>
              </a:rPr>
              <a:t>civilizations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7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098" y="954553"/>
            <a:ext cx="5177726" cy="2003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98" y="3634167"/>
            <a:ext cx="5177726" cy="20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Abacus was the next device. Here is a picture of a typical abacus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315" y="2693426"/>
            <a:ext cx="3258429" cy="32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5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Slide rule was another device that was invented in 1600’s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01" y="3424428"/>
            <a:ext cx="5585651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7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</a:t>
            </a:r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>
                <a:solidFill>
                  <a:schemeClr val="tx1"/>
                </a:solidFill>
              </a:rPr>
              <a:t>was the first algorithm devised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257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Perhaps, the first algorithm devised was unary addition thousands of years ago in some cave. The </a:t>
            </a:r>
            <a:r>
              <a:rPr lang="en-US" dirty="0" err="1" smtClean="0">
                <a:solidFill>
                  <a:schemeClr val="tx1"/>
                </a:solidFill>
              </a:rPr>
              <a:t>lebombo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bone type devices were used to execute that algorithm.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7377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296</TotalTime>
  <Words>787</Words>
  <Application>Microsoft Office PowerPoint</Application>
  <PresentationFormat>Widescreen</PresentationFormat>
  <Paragraphs>159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Cambria Math</vt:lpstr>
      <vt:lpstr>Corbel</vt:lpstr>
      <vt:lpstr>Wingdings 2</vt:lpstr>
      <vt:lpstr>Frame</vt:lpstr>
      <vt:lpstr>Theory of Automata </vt:lpstr>
      <vt:lpstr>Outline </vt:lpstr>
      <vt:lpstr>Computation </vt:lpstr>
      <vt:lpstr>Cont…</vt:lpstr>
      <vt:lpstr>Cont…</vt:lpstr>
      <vt:lpstr>Cont…</vt:lpstr>
      <vt:lpstr>Cont…</vt:lpstr>
      <vt:lpstr>Algorithm</vt:lpstr>
      <vt:lpstr>Cont…</vt:lpstr>
      <vt:lpstr>Cont…</vt:lpstr>
      <vt:lpstr>Cont…</vt:lpstr>
      <vt:lpstr>Cont…</vt:lpstr>
      <vt:lpstr>Cont…</vt:lpstr>
      <vt:lpstr>Cont…</vt:lpstr>
      <vt:lpstr>Impossibility Proof</vt:lpstr>
      <vt:lpstr>Cont…</vt:lpstr>
      <vt:lpstr>Cont…</vt:lpstr>
      <vt:lpstr>Cont…</vt:lpstr>
      <vt:lpstr>Theory of computation</vt:lpstr>
      <vt:lpstr>Computability Theory</vt:lpstr>
      <vt:lpstr>Complexity Theory</vt:lpstr>
      <vt:lpstr>Cont…</vt:lpstr>
      <vt:lpstr>Automata Theory </vt:lpstr>
      <vt:lpstr>Alan Turing </vt:lpstr>
      <vt:lpstr>Theory of Computation: A Historical Perspective</vt:lpstr>
      <vt:lpstr>The Chomsky Hierarchy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</dc:title>
  <dc:creator>Windows User</dc:creator>
  <cp:lastModifiedBy>Windows User</cp:lastModifiedBy>
  <cp:revision>38</cp:revision>
  <dcterms:created xsi:type="dcterms:W3CDTF">2022-09-14T17:18:35Z</dcterms:created>
  <dcterms:modified xsi:type="dcterms:W3CDTF">2022-09-15T08:10:01Z</dcterms:modified>
</cp:coreProperties>
</file>