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3" r:id="rId4"/>
    <p:sldId id="265" r:id="rId5"/>
    <p:sldId id="258" r:id="rId6"/>
    <p:sldId id="264" r:id="rId7"/>
    <p:sldId id="259" r:id="rId8"/>
    <p:sldId id="260" r:id="rId9"/>
    <p:sldId id="266" r:id="rId10"/>
    <p:sldId id="261" r:id="rId11"/>
    <p:sldId id="267" r:id="rId12"/>
    <p:sldId id="268" r:id="rId13"/>
    <p:sldId id="273" r:id="rId14"/>
    <p:sldId id="274" r:id="rId15"/>
    <p:sldId id="275" r:id="rId16"/>
    <p:sldId id="262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F959E-A536-499B-88F0-1955A820EDB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579B8-FC98-484F-9F69-F2AB1C9F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B0E4-8E8E-4033-BD2C-C78016CCF1A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944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DD7EC-B9E6-4A84-AB67-923F94221D8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941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C475-DFB9-4856-B27F-77EC0417A4B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0722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B601-1D29-4E11-9025-4A509E49F40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790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3DFF-3677-4D4F-B77B-1C75916079D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17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4DBD-3E3C-4FE2-9D19-37206BC0476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433-6272-4C94-8070-8454EA4B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2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4DBD-3E3C-4FE2-9D19-37206BC0476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433-6272-4C94-8070-8454EA4B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0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4DBD-3E3C-4FE2-9D19-37206BC0476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433-6272-4C94-8070-8454EA4B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0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4DBD-3E3C-4FE2-9D19-37206BC0476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433-6272-4C94-8070-8454EA4B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4DBD-3E3C-4FE2-9D19-37206BC0476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433-6272-4C94-8070-8454EA4B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9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4DBD-3E3C-4FE2-9D19-37206BC0476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433-6272-4C94-8070-8454EA4B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1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4DBD-3E3C-4FE2-9D19-37206BC0476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433-6272-4C94-8070-8454EA4B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4DBD-3E3C-4FE2-9D19-37206BC0476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433-6272-4C94-8070-8454EA4B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4DBD-3E3C-4FE2-9D19-37206BC0476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433-6272-4C94-8070-8454EA4B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1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4DBD-3E3C-4FE2-9D19-37206BC0476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433-6272-4C94-8070-8454EA4B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5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4DBD-3E3C-4FE2-9D19-37206BC0476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433-6272-4C94-8070-8454EA4B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F44DBD-3E3C-4FE2-9D19-37206BC0476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ABFF433-6272-4C94-8070-8454EA4B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(Q, Ʃ, </a:t>
                </a:r>
                <a:r>
                  <a:rPr lang="el-GR" dirty="0"/>
                  <a:t>δ</a:t>
                </a:r>
                <a:r>
                  <a:rPr lang="en-US" dirty="0"/>
                  <a:t>, S, F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Q </a:t>
                </a:r>
                <a:r>
                  <a:rPr lang="en-US" dirty="0"/>
                  <a:t>= {q</a:t>
                </a:r>
                <a:r>
                  <a:rPr lang="en-US" baseline="-25000" dirty="0"/>
                  <a:t>1</a:t>
                </a:r>
                <a:r>
                  <a:rPr lang="en-US" dirty="0"/>
                  <a:t>, q</a:t>
                </a:r>
                <a:r>
                  <a:rPr lang="en-US" baseline="-25000" dirty="0"/>
                  <a:t>2</a:t>
                </a:r>
                <a:r>
                  <a:rPr lang="en-US" dirty="0"/>
                  <a:t>, q</a:t>
                </a:r>
                <a:r>
                  <a:rPr lang="en-US" baseline="-25000" dirty="0"/>
                  <a:t>3</a:t>
                </a:r>
                <a:r>
                  <a:rPr lang="en-US" dirty="0"/>
                  <a:t>}	</a:t>
                </a:r>
                <a:endParaRPr lang="en-US" dirty="0" smtClean="0"/>
              </a:p>
              <a:p>
                <a:r>
                  <a:rPr lang="en-US" dirty="0"/>
                  <a:t> Ʃ = {0, 1} 	</a:t>
                </a:r>
                <a:endParaRPr lang="en-US" dirty="0" smtClean="0"/>
              </a:p>
              <a:p>
                <a:r>
                  <a:rPr lang="en-US" dirty="0" smtClean="0"/>
                  <a:t>S </a:t>
                </a:r>
                <a:r>
                  <a:rPr lang="en-US" dirty="0"/>
                  <a:t>= q</a:t>
                </a:r>
                <a:r>
                  <a:rPr lang="en-US" baseline="-25000" dirty="0"/>
                  <a:t>1	</a:t>
                </a:r>
                <a:br>
                  <a:rPr lang="en-US" baseline="-25000" dirty="0"/>
                </a:br>
                <a:endParaRPr lang="en-US" baseline="-25000" dirty="0" smtClean="0"/>
              </a:p>
              <a:p>
                <a:r>
                  <a:rPr lang="en-US" dirty="0" smtClean="0"/>
                  <a:t>F </a:t>
                </a:r>
                <a:r>
                  <a:rPr lang="en-US" dirty="0"/>
                  <a:t>= {q</a:t>
                </a:r>
                <a:r>
                  <a:rPr lang="en-US" baseline="-25000" dirty="0"/>
                  <a:t>2</a:t>
                </a:r>
                <a:r>
                  <a:rPr lang="en-US" dirty="0"/>
                  <a:t>}	</a:t>
                </a:r>
                <a:r>
                  <a:rPr lang="en-US" baseline="-25000" dirty="0"/>
                  <a:t>	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r>
                  <a:rPr lang="el-GR" dirty="0" smtClean="0"/>
                  <a:t>δ</a:t>
                </a:r>
                <a:r>
                  <a:rPr lang="en-US" dirty="0"/>
                  <a:t>= {(q</a:t>
                </a:r>
                <a:r>
                  <a:rPr lang="en-US" baseline="-25000" dirty="0"/>
                  <a:t>1</a:t>
                </a:r>
                <a:r>
                  <a:rPr lang="en-US" dirty="0"/>
                  <a:t>, 0, q</a:t>
                </a:r>
                <a:r>
                  <a:rPr lang="en-US" baseline="-25000" dirty="0"/>
                  <a:t>1</a:t>
                </a:r>
                <a:r>
                  <a:rPr lang="en-US" dirty="0"/>
                  <a:t>), (q</a:t>
                </a:r>
                <a:r>
                  <a:rPr lang="en-US" baseline="-25000" dirty="0"/>
                  <a:t>1</a:t>
                </a:r>
                <a:r>
                  <a:rPr lang="en-US" dirty="0"/>
                  <a:t>, 1, q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),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</a:t>
                </a:r>
                <a:r>
                  <a:rPr lang="en-US" dirty="0"/>
                  <a:t>(q</a:t>
                </a:r>
                <a:r>
                  <a:rPr lang="en-US" baseline="-25000" dirty="0"/>
                  <a:t>2</a:t>
                </a:r>
                <a:r>
                  <a:rPr lang="en-US" dirty="0"/>
                  <a:t>, 1, q</a:t>
                </a:r>
                <a:r>
                  <a:rPr lang="en-US" baseline="-25000" dirty="0"/>
                  <a:t>2</a:t>
                </a:r>
                <a:r>
                  <a:rPr lang="en-US" dirty="0"/>
                  <a:t>), (q</a:t>
                </a:r>
                <a:r>
                  <a:rPr lang="en-US" baseline="-25000" dirty="0"/>
                  <a:t>2</a:t>
                </a:r>
                <a:r>
                  <a:rPr lang="en-US" dirty="0"/>
                  <a:t>, 0, q</a:t>
                </a:r>
                <a:r>
                  <a:rPr lang="en-US" baseline="-25000" dirty="0"/>
                  <a:t>3</a:t>
                </a:r>
                <a:r>
                  <a:rPr lang="en-US" dirty="0"/>
                  <a:t>),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(</a:t>
                </a:r>
                <a:r>
                  <a:rPr lang="en-US" dirty="0"/>
                  <a:t>q</a:t>
                </a:r>
                <a:r>
                  <a:rPr lang="en-US" baseline="-25000" dirty="0"/>
                  <a:t>3</a:t>
                </a:r>
                <a:r>
                  <a:rPr lang="en-US" dirty="0"/>
                  <a:t>, 0, q</a:t>
                </a:r>
                <a:r>
                  <a:rPr lang="en-US" baseline="-25000" dirty="0"/>
                  <a:t>2</a:t>
                </a:r>
                <a:r>
                  <a:rPr lang="en-US" dirty="0"/>
                  <a:t>), (q</a:t>
                </a:r>
                <a:r>
                  <a:rPr lang="en-US" baseline="-25000" dirty="0"/>
                  <a:t>3</a:t>
                </a:r>
                <a:r>
                  <a:rPr lang="en-US" dirty="0"/>
                  <a:t>, 1, q</a:t>
                </a:r>
                <a:r>
                  <a:rPr lang="en-US" baseline="-25000" dirty="0"/>
                  <a:t>2</a:t>
                </a:r>
                <a:r>
                  <a:rPr lang="en-US" dirty="0"/>
                  <a:t>)}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Accepted strings:  1, 01, 011, 100</a:t>
                </a:r>
              </a:p>
              <a:p>
                <a:r>
                  <a:rPr lang="en-US" dirty="0" smtClean="0"/>
                  <a:t>Rejected Strings: 010, 11010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952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81" y="1473708"/>
            <a:ext cx="42100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824" y="3691128"/>
            <a:ext cx="2096072" cy="1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1CBDE-8449-4783-9EB6-EBCC8C81D6B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Alphabet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>
                <a:solidFill>
                  <a:srgbClr val="C00000"/>
                </a:solidFill>
              </a:rPr>
              <a:t>An alphabet is a finite, non-empty set of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use the symbol ∑ (sigma) to denote an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Binary: ∑ = {0,1}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lower case letters: ∑ = {</a:t>
            </a:r>
            <a:r>
              <a:rPr lang="en-US" sz="2400" dirty="0" err="1"/>
              <a:t>a,b,c,..z</a:t>
            </a:r>
            <a:r>
              <a:rPr lang="en-US" sz="2400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Alphanumeric: ∑ = {a-z, A-Z, 0-9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6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57CD3-E432-46B6-AA34-B3112B8D41E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9268" y="864108"/>
            <a:ext cx="7315200" cy="549224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800" i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800" i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i="1" dirty="0" smtClean="0">
                <a:solidFill>
                  <a:srgbClr val="FF0000"/>
                </a:solidFill>
              </a:rPr>
              <a:t>A </a:t>
            </a:r>
            <a:r>
              <a:rPr lang="en-US" sz="2800" i="1" dirty="0">
                <a:solidFill>
                  <a:srgbClr val="FF0000"/>
                </a:solidFill>
              </a:rPr>
              <a:t>string or word is a finite sequence of symbols chosen from ∑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/>
              <a:t>Empty string is </a:t>
            </a:r>
            <a:r>
              <a:rPr lang="en-US" sz="2800" b="1" i="1" dirty="0">
                <a:sym typeface="Symbol" pitchFamily="28" charset="2"/>
              </a:rPr>
              <a:t></a:t>
            </a:r>
            <a:r>
              <a:rPr lang="en-US" sz="2800" b="1" i="1" dirty="0"/>
              <a:t> (or “epsilon”)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Length of a string </a:t>
            </a:r>
            <a:r>
              <a:rPr lang="en-US" sz="2800" i="1" dirty="0"/>
              <a:t>w,</a:t>
            </a:r>
            <a:r>
              <a:rPr lang="en-US" sz="2800" dirty="0"/>
              <a:t> denoted by “|</a:t>
            </a:r>
            <a:r>
              <a:rPr lang="en-US" sz="2800" i="1" dirty="0"/>
              <a:t>w</a:t>
            </a:r>
            <a:r>
              <a:rPr lang="en-US" sz="2800" dirty="0"/>
              <a:t>|”, is equal to the </a:t>
            </a:r>
            <a:r>
              <a:rPr lang="en-US" sz="2400" i="1" dirty="0"/>
              <a:t>number of (non-</a:t>
            </a:r>
            <a:r>
              <a:rPr lang="en-US" sz="2400" dirty="0">
                <a:sym typeface="Symbol" pitchFamily="28" charset="2"/>
              </a:rPr>
              <a:t> </a:t>
            </a:r>
            <a:r>
              <a:rPr lang="en-US" sz="2400" i="1" dirty="0"/>
              <a:t>) characters in the </a:t>
            </a:r>
            <a:r>
              <a:rPr lang="en-US" sz="2400" i="1" dirty="0" smtClean="0"/>
              <a:t>string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400" i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/>
              <a:t>E.g., x = 010100  		</a:t>
            </a:r>
            <a:r>
              <a:rPr lang="en-US" sz="2400" i="1" dirty="0" smtClean="0"/>
              <a:t>|</a:t>
            </a:r>
            <a:r>
              <a:rPr lang="en-US" sz="2400" i="1" dirty="0"/>
              <a:t>x| = 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/>
              <a:t>y</a:t>
            </a:r>
            <a:r>
              <a:rPr lang="en-US" sz="2400" i="1" dirty="0" smtClean="0"/>
              <a:t> </a:t>
            </a:r>
            <a:r>
              <a:rPr lang="en-US" sz="2400" i="1" dirty="0"/>
              <a:t>= 01</a:t>
            </a:r>
            <a:r>
              <a:rPr lang="en-US" sz="2400" dirty="0">
                <a:sym typeface="Symbol" pitchFamily="28" charset="2"/>
              </a:rPr>
              <a:t>  </a:t>
            </a:r>
            <a:r>
              <a:rPr lang="en-US" sz="2400" i="1" dirty="0"/>
              <a:t>0</a:t>
            </a:r>
            <a:r>
              <a:rPr lang="en-US" sz="2400" dirty="0">
                <a:sym typeface="Symbol" pitchFamily="28" charset="2"/>
              </a:rPr>
              <a:t>  </a:t>
            </a:r>
            <a:r>
              <a:rPr lang="en-US" sz="2400" i="1" dirty="0"/>
              <a:t>1</a:t>
            </a:r>
            <a:r>
              <a:rPr lang="en-US" sz="2400" dirty="0">
                <a:sym typeface="Symbol" pitchFamily="28" charset="2"/>
              </a:rPr>
              <a:t>  </a:t>
            </a:r>
            <a:r>
              <a:rPr lang="en-US" sz="2400" i="1" dirty="0"/>
              <a:t>00</a:t>
            </a:r>
            <a:r>
              <a:rPr lang="en-US" sz="2400" dirty="0">
                <a:sym typeface="Symbol" pitchFamily="28" charset="2"/>
              </a:rPr>
              <a:t> 	</a:t>
            </a:r>
            <a:r>
              <a:rPr lang="en-US" sz="2400" i="1" dirty="0" smtClean="0"/>
              <a:t>|</a:t>
            </a:r>
            <a:r>
              <a:rPr lang="en-US" sz="2400" i="1" dirty="0"/>
              <a:t>x| = </a:t>
            </a:r>
            <a:r>
              <a:rPr lang="en-US" sz="2400" i="1" dirty="0" smtClean="0"/>
              <a:t>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 smtClean="0"/>
              <a:t>w</a:t>
            </a:r>
            <a:r>
              <a:rPr lang="en-US" sz="2400" i="1" dirty="0" smtClean="0"/>
              <a:t>=ab</a:t>
            </a:r>
          </a:p>
          <a:p>
            <a:pPr marL="502920" lvl="1" indent="0" eaLnBrk="1" hangingPunct="1">
              <a:lnSpc>
                <a:spcPct val="90000"/>
              </a:lnSpc>
              <a:buNone/>
              <a:defRPr/>
            </a:pPr>
            <a:endParaRPr lang="en-US" sz="2400" i="1" dirty="0" smtClean="0"/>
          </a:p>
          <a:p>
            <a:pPr marL="502920" lvl="1" indent="0" eaLnBrk="1" hangingPunct="1">
              <a:lnSpc>
                <a:spcPct val="90000"/>
              </a:lnSpc>
              <a:buNone/>
              <a:defRPr/>
            </a:pPr>
            <a:endParaRPr lang="en-US" sz="2400" i="1" dirty="0"/>
          </a:p>
          <a:p>
            <a:pPr marL="502920" lvl="1" indent="0">
              <a:buNone/>
              <a:defRPr/>
            </a:pPr>
            <a:r>
              <a:rPr lang="en-US" sz="2400" i="1" dirty="0" err="1" smtClean="0"/>
              <a:t>xw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err="1"/>
              <a:t>c</a:t>
            </a:r>
            <a:r>
              <a:rPr lang="en-US" sz="2400" dirty="0" err="1"/>
              <a:t>oncatentation</a:t>
            </a:r>
            <a:r>
              <a:rPr lang="en-US" sz="2400" dirty="0"/>
              <a:t> of two strings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 smtClean="0"/>
              <a:t>w </a:t>
            </a:r>
            <a:endParaRPr lang="en-US" sz="2400" dirty="0"/>
          </a:p>
          <a:p>
            <a:pPr marL="502920" lvl="1" indent="0" eaLnBrk="1" hangingPunct="1">
              <a:lnSpc>
                <a:spcPct val="90000"/>
              </a:lnSpc>
              <a:buNone/>
              <a:defRPr/>
            </a:pPr>
            <a:endParaRPr lang="en-US" sz="2400" i="1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2000" i="1" dirty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sz="2400" i="1" dirty="0"/>
          </a:p>
          <a:p>
            <a:pPr marL="0" lvl="1" indent="0">
              <a:buClr>
                <a:schemeClr val="folHlink"/>
              </a:buClr>
              <a:buSzPct val="60000"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7517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Kleene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Definition</a:t>
            </a:r>
            <a:r>
              <a:rPr lang="en-US" sz="2400" dirty="0"/>
              <a:t> − The Kleene star, </a:t>
            </a:r>
            <a:r>
              <a:rPr lang="en-US" sz="2400" b="1" dirty="0"/>
              <a:t>∑*</a:t>
            </a:r>
            <a:r>
              <a:rPr lang="en-US" sz="2400" dirty="0"/>
              <a:t>, is a unary operator on a set of symbols or strings, </a:t>
            </a:r>
            <a:r>
              <a:rPr lang="en-US" sz="2400" b="1" dirty="0" smtClean="0"/>
              <a:t>∑</a:t>
            </a:r>
            <a:r>
              <a:rPr lang="en-US" sz="2400" dirty="0"/>
              <a:t> </a:t>
            </a:r>
            <a:r>
              <a:rPr lang="en-US" sz="2400" dirty="0" smtClean="0"/>
              <a:t>, </a:t>
            </a:r>
            <a:r>
              <a:rPr lang="en-US" sz="2400" dirty="0"/>
              <a:t>that gives </a:t>
            </a:r>
            <a:r>
              <a:rPr lang="en-US" sz="2400" dirty="0" smtClean="0"/>
              <a:t>the infinite </a:t>
            </a:r>
            <a:r>
              <a:rPr lang="en-US" sz="2400" dirty="0"/>
              <a:t>set of all possible strings of all possible lengths over </a:t>
            </a:r>
            <a:r>
              <a:rPr lang="en-US" sz="2400" b="1" dirty="0"/>
              <a:t>∑</a:t>
            </a:r>
            <a:r>
              <a:rPr lang="en-US" sz="2400" dirty="0"/>
              <a:t> including </a:t>
            </a:r>
            <a:r>
              <a:rPr lang="en-US" sz="2400" b="1" dirty="0"/>
              <a:t>ɛ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b="1" dirty="0"/>
              <a:t>Representation</a:t>
            </a:r>
            <a:r>
              <a:rPr lang="en-US" sz="2400" dirty="0"/>
              <a:t> − ∑* = ∑</a:t>
            </a:r>
            <a:r>
              <a:rPr lang="en-US" sz="2400" baseline="-25000" dirty="0"/>
              <a:t>0</a:t>
            </a:r>
            <a:r>
              <a:rPr lang="en-US" sz="2400" dirty="0"/>
              <a:t> ∪ ∑</a:t>
            </a:r>
            <a:r>
              <a:rPr lang="en-US" sz="2400" baseline="-25000" dirty="0"/>
              <a:t>1</a:t>
            </a:r>
            <a:r>
              <a:rPr lang="en-US" sz="2400" dirty="0"/>
              <a:t> ∪ ∑</a:t>
            </a:r>
            <a:r>
              <a:rPr lang="en-US" sz="2400" baseline="-25000" dirty="0"/>
              <a:t>2</a:t>
            </a:r>
            <a:r>
              <a:rPr lang="en-US" sz="2400" dirty="0"/>
              <a:t> ∪……. where ∑</a:t>
            </a:r>
            <a:r>
              <a:rPr lang="en-US" sz="2400" baseline="-25000" dirty="0"/>
              <a:t>p</a:t>
            </a:r>
            <a:r>
              <a:rPr lang="en-US" sz="2400" dirty="0"/>
              <a:t> is the set of all possible strings of length p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b="1" dirty="0"/>
              <a:t>Example</a:t>
            </a:r>
            <a:r>
              <a:rPr lang="en-US" sz="2400" dirty="0"/>
              <a:t> − If ∑ = {a, b}, ∑* = </a:t>
            </a:r>
            <a:r>
              <a:rPr lang="en-US" sz="2400" dirty="0" smtClean="0"/>
              <a:t>{ɛ, </a:t>
            </a:r>
            <a:r>
              <a:rPr lang="en-US" sz="2400" dirty="0"/>
              <a:t>a, b, aa, ab, </a:t>
            </a:r>
            <a:r>
              <a:rPr lang="en-US" sz="2400" dirty="0" err="1"/>
              <a:t>ba</a:t>
            </a:r>
            <a:r>
              <a:rPr lang="en-US" sz="2400" dirty="0"/>
              <a:t>, bb,………..}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Kleene Closure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Definition</a:t>
            </a:r>
            <a:r>
              <a:rPr lang="en-US" sz="2400" dirty="0"/>
              <a:t> − The set </a:t>
            </a:r>
            <a:r>
              <a:rPr lang="en-US" sz="2400" b="1" dirty="0"/>
              <a:t>∑</a:t>
            </a:r>
            <a:r>
              <a:rPr lang="en-US" sz="2400" b="1" baseline="30000" dirty="0"/>
              <a:t>+</a:t>
            </a:r>
            <a:r>
              <a:rPr lang="en-US" sz="2400" dirty="0"/>
              <a:t> is the infinite set of all possible strings of all possible lengths over ∑ excluding </a:t>
            </a:r>
            <a:r>
              <a:rPr lang="el-GR" sz="2400" dirty="0"/>
              <a:t>ɛ</a:t>
            </a:r>
            <a:r>
              <a:rPr lang="el-GR" sz="2400" dirty="0" smtClean="0"/>
              <a:t>.</a:t>
            </a:r>
            <a:endParaRPr lang="en-US" sz="2400" dirty="0" smtClean="0"/>
          </a:p>
          <a:p>
            <a:pPr algn="just">
              <a:lnSpc>
                <a:spcPct val="100000"/>
              </a:lnSpc>
            </a:pPr>
            <a:endParaRPr lang="el-GR" sz="2400" dirty="0"/>
          </a:p>
          <a:p>
            <a:pPr algn="just">
              <a:lnSpc>
                <a:spcPct val="100000"/>
              </a:lnSpc>
            </a:pPr>
            <a:r>
              <a:rPr lang="en-US" sz="2400" b="1" dirty="0"/>
              <a:t>Representation</a:t>
            </a:r>
            <a:r>
              <a:rPr lang="en-US" sz="2400" dirty="0"/>
              <a:t> − ∑</a:t>
            </a:r>
            <a:r>
              <a:rPr lang="en-US" sz="2400" baseline="30000" dirty="0"/>
              <a:t>+</a:t>
            </a:r>
            <a:r>
              <a:rPr lang="en-US" sz="2400" dirty="0"/>
              <a:t> = ∑</a:t>
            </a:r>
            <a:r>
              <a:rPr lang="en-US" sz="2400" baseline="-25000" dirty="0"/>
              <a:t>1</a:t>
            </a:r>
            <a:r>
              <a:rPr lang="en-US" sz="2400" dirty="0"/>
              <a:t> ∪ ∑</a:t>
            </a:r>
            <a:r>
              <a:rPr lang="en-US" sz="2400" baseline="-25000" dirty="0"/>
              <a:t>2</a:t>
            </a:r>
            <a:r>
              <a:rPr lang="en-US" sz="2400" dirty="0"/>
              <a:t> ∪ ∑</a:t>
            </a:r>
            <a:r>
              <a:rPr lang="en-US" sz="2400" baseline="-25000" dirty="0"/>
              <a:t>3</a:t>
            </a:r>
            <a:r>
              <a:rPr lang="en-US" sz="2400" dirty="0"/>
              <a:t> ∪…….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∑</a:t>
            </a:r>
            <a:r>
              <a:rPr lang="en-US" sz="2400" baseline="30000" dirty="0"/>
              <a:t>+</a:t>
            </a:r>
            <a:r>
              <a:rPr lang="en-US" sz="2400" dirty="0"/>
              <a:t> = ∑* − { </a:t>
            </a:r>
            <a:r>
              <a:rPr lang="el-GR" sz="2400" dirty="0"/>
              <a:t>ɛ</a:t>
            </a:r>
            <a:r>
              <a:rPr lang="el-GR" sz="2400" dirty="0" smtClean="0"/>
              <a:t> }</a:t>
            </a:r>
            <a:endParaRPr lang="en-US" sz="2400" dirty="0" smtClean="0"/>
          </a:p>
          <a:p>
            <a:pPr algn="just">
              <a:lnSpc>
                <a:spcPct val="100000"/>
              </a:lnSpc>
            </a:pPr>
            <a:endParaRPr lang="el-GR" sz="2400" dirty="0"/>
          </a:p>
          <a:p>
            <a:pPr algn="just">
              <a:lnSpc>
                <a:spcPct val="100000"/>
              </a:lnSpc>
            </a:pPr>
            <a:r>
              <a:rPr lang="en-US" sz="2400" b="1" dirty="0"/>
              <a:t>Example</a:t>
            </a:r>
            <a:r>
              <a:rPr lang="en-US" sz="2400" dirty="0"/>
              <a:t> − If ∑ = { a, b } , ∑</a:t>
            </a:r>
            <a:r>
              <a:rPr lang="en-US" sz="2400" baseline="30000" dirty="0"/>
              <a:t>+</a:t>
            </a:r>
            <a:r>
              <a:rPr lang="en-US" sz="2400" dirty="0"/>
              <a:t> = { a, b, aa, ab, </a:t>
            </a:r>
            <a:r>
              <a:rPr lang="en-US" sz="2400" dirty="0" err="1"/>
              <a:t>ba</a:t>
            </a:r>
            <a:r>
              <a:rPr lang="en-US" sz="2400" dirty="0"/>
              <a:t>, bb,………..}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4E12-5682-48F9-A911-06E1559961E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9268" y="1051560"/>
            <a:ext cx="7315200" cy="512064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i="1" dirty="0">
                <a:solidFill>
                  <a:srgbClr val="FF0000"/>
                </a:solidFill>
              </a:rPr>
              <a:t>L is a said to be a language over alphabet ∑, only if L </a:t>
            </a:r>
            <a:r>
              <a:rPr lang="en-US" sz="2800" i="1" dirty="0">
                <a:solidFill>
                  <a:srgbClr val="FF0000"/>
                </a:solidFill>
                <a:sym typeface="Symbol"/>
              </a:rPr>
              <a:t> </a:t>
            </a:r>
            <a:r>
              <a:rPr lang="en-US" sz="2800" i="1" dirty="0">
                <a:solidFill>
                  <a:srgbClr val="FF0000"/>
                </a:solidFill>
              </a:rPr>
              <a:t>∑</a:t>
            </a:r>
            <a:r>
              <a:rPr lang="en-US" sz="2800" i="1" dirty="0" smtClean="0">
                <a:solidFill>
                  <a:srgbClr val="FF0000"/>
                </a:solidFill>
              </a:rPr>
              <a:t>*</a:t>
            </a:r>
            <a:endParaRPr lang="en-US" sz="2800" i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dirty="0">
                <a:solidFill>
                  <a:srgbClr val="0070C0"/>
                </a:solidFill>
                <a:sym typeface="Wingdings" pitchFamily="2" charset="2"/>
              </a:rPr>
              <a:t> t</a:t>
            </a:r>
            <a:r>
              <a:rPr lang="en-US" sz="2800" dirty="0">
                <a:solidFill>
                  <a:srgbClr val="0070C0"/>
                </a:solidFill>
              </a:rPr>
              <a:t>his is because ∑* is the set of all strings (of all possible length including 0) over the given alphabet ∑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u="sng" dirty="0"/>
              <a:t>Examples: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800" dirty="0"/>
              <a:t>Let L be </a:t>
            </a:r>
            <a:r>
              <a:rPr lang="en-US" sz="2800" i="1" dirty="0"/>
              <a:t>the</a:t>
            </a:r>
            <a:r>
              <a:rPr lang="en-US" sz="2800" dirty="0"/>
              <a:t> language of </a:t>
            </a:r>
            <a:r>
              <a:rPr lang="en-US" sz="2800" u="sng" dirty="0"/>
              <a:t>all strings consisting of </a:t>
            </a:r>
            <a:r>
              <a:rPr lang="en-US" sz="2800" i="1" u="sng" dirty="0"/>
              <a:t>n </a:t>
            </a:r>
            <a:r>
              <a:rPr lang="en-US" sz="2800" u="sng" dirty="0"/>
              <a:t>0’s followed by </a:t>
            </a:r>
            <a:r>
              <a:rPr lang="en-US" sz="2800" i="1" u="sng" dirty="0"/>
              <a:t>n</a:t>
            </a:r>
            <a:r>
              <a:rPr lang="en-US" sz="2800" u="sng" dirty="0"/>
              <a:t> 1’s</a:t>
            </a:r>
            <a:r>
              <a:rPr lang="en-US" sz="2800" dirty="0"/>
              <a:t>: </a:t>
            </a:r>
          </a:p>
          <a:p>
            <a:pPr marL="457200" lvl="1" indent="0">
              <a:buNone/>
              <a:defRPr/>
            </a:pPr>
            <a:r>
              <a:rPr lang="en-US" sz="2800" dirty="0" smtClean="0"/>
              <a:t>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        </a:t>
            </a:r>
            <a:r>
              <a:rPr lang="en-US" sz="2800" dirty="0"/>
              <a:t>	L = </a:t>
            </a:r>
            <a:r>
              <a:rPr lang="en-US" sz="2800" dirty="0">
                <a:solidFill>
                  <a:schemeClr val="folHlink"/>
                </a:solidFill>
              </a:rPr>
              <a:t>{</a:t>
            </a:r>
            <a:r>
              <a:rPr lang="en-US" sz="28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800" dirty="0">
                <a:solidFill>
                  <a:schemeClr val="folHlink"/>
                </a:solidFill>
              </a:rPr>
              <a:t>, 01, 0011, 000111</a:t>
            </a:r>
            <a:r>
              <a:rPr lang="en-US" sz="2800" dirty="0" smtClean="0">
                <a:solidFill>
                  <a:schemeClr val="folHlink"/>
                </a:solidFill>
              </a:rPr>
              <a:t>,…}</a:t>
            </a:r>
          </a:p>
          <a:p>
            <a:pPr marL="457200" lvl="1" indent="0">
              <a:buNone/>
              <a:defRPr/>
            </a:pPr>
            <a:endParaRPr lang="en-US" sz="2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800" dirty="0"/>
              <a:t>Let L be </a:t>
            </a:r>
            <a:r>
              <a:rPr lang="en-US" sz="2800" i="1" dirty="0"/>
              <a:t>the </a:t>
            </a:r>
            <a:r>
              <a:rPr lang="en-US" sz="2800" dirty="0"/>
              <a:t>language of </a:t>
            </a:r>
            <a:r>
              <a:rPr lang="en-US" sz="2800" u="sng" dirty="0"/>
              <a:t>all strings of with equal number of 0’s and 1’s</a:t>
            </a:r>
            <a:r>
              <a:rPr lang="en-US" sz="2800" dirty="0"/>
              <a:t>: </a:t>
            </a:r>
          </a:p>
          <a:p>
            <a:pPr marL="914400" lvl="1" indent="-457200">
              <a:buNone/>
              <a:defRPr/>
            </a:pPr>
            <a:r>
              <a:rPr lang="en-US" sz="2800" dirty="0"/>
              <a:t>		L = </a:t>
            </a:r>
            <a:r>
              <a:rPr lang="en-US" sz="2800" dirty="0">
                <a:solidFill>
                  <a:schemeClr val="folHlink"/>
                </a:solidFill>
              </a:rPr>
              <a:t>{</a:t>
            </a:r>
            <a:r>
              <a:rPr lang="en-US" sz="28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800" dirty="0">
                <a:solidFill>
                  <a:schemeClr val="folHlink"/>
                </a:solidFill>
              </a:rPr>
              <a:t>, 01, 10, 0011, 1100, 0101, 1010, 1001</a:t>
            </a:r>
            <a:r>
              <a:rPr lang="en-US" sz="2800" dirty="0" smtClean="0">
                <a:solidFill>
                  <a:schemeClr val="folHlink"/>
                </a:solidFill>
              </a:rPr>
              <a:t>,…}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800" b="1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b="1" dirty="0"/>
              <a:t>Definition:	Ø denotes the Empty </a:t>
            </a:r>
            <a:r>
              <a:rPr lang="en-US" sz="2800" b="1" dirty="0" smtClean="0"/>
              <a:t>language</a:t>
            </a:r>
            <a:endParaRPr lang="en-US" sz="28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Let L = {</a:t>
            </a:r>
            <a:r>
              <a:rPr lang="en-US" sz="28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800" dirty="0"/>
              <a:t>}; Is L=Ø?	</a:t>
            </a:r>
            <a:r>
              <a:rPr lang="en-US" sz="2800" dirty="0" smtClean="0">
                <a:solidFill>
                  <a:srgbClr val="C00000"/>
                </a:solidFill>
              </a:rPr>
              <a:t>No</a:t>
            </a:r>
            <a:endParaRPr lang="en-US" sz="28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7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Language of Automata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745" y="1015746"/>
            <a:ext cx="42100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827" y="3319271"/>
            <a:ext cx="5879021" cy="16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66" y="1499345"/>
            <a:ext cx="2191056" cy="11526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99" y="866013"/>
            <a:ext cx="5229225" cy="2419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716" y="3781738"/>
            <a:ext cx="30194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Automatic door as FA</a:t>
            </a:r>
          </a:p>
          <a:p>
            <a:r>
              <a:rPr lang="en-US" dirty="0" smtClean="0"/>
              <a:t>Formal Definition of FA </a:t>
            </a:r>
          </a:p>
          <a:p>
            <a:r>
              <a:rPr lang="en-US" dirty="0" smtClean="0"/>
              <a:t>Description of FA</a:t>
            </a:r>
          </a:p>
          <a:p>
            <a:r>
              <a:rPr lang="en-US" dirty="0" smtClean="0"/>
              <a:t>Examples of FA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81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 (FA)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smtClean="0"/>
              <a:t>Finite Automata are good models for computers with an extremely limited amount of memory. 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Examples include : Automatic doors, vending machines, elevators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9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8759B-D4C3-4616-A512-75A2974AC49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Automata :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On/Off switch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26629" name="Picture 4" descr="ono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8567" y="3344005"/>
            <a:ext cx="29845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Callout 2 17"/>
          <p:cNvSpPr/>
          <p:nvPr/>
        </p:nvSpPr>
        <p:spPr bwMode="auto">
          <a:xfrm>
            <a:off x="8183967" y="3021217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action</a:t>
            </a:r>
          </a:p>
        </p:txBody>
      </p:sp>
      <p:sp>
        <p:nvSpPr>
          <p:cNvPr id="19" name="Line Callout 2 18"/>
          <p:cNvSpPr/>
          <p:nvPr/>
        </p:nvSpPr>
        <p:spPr bwMode="auto">
          <a:xfrm>
            <a:off x="9022167" y="3934292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42057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Door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4774860" cy="512064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en-US" dirty="0"/>
              <a:t>The automatic door at </a:t>
            </a:r>
            <a:r>
              <a:rPr lang="en-US" altLang="en-US" dirty="0" smtClean="0"/>
              <a:t>any </a:t>
            </a:r>
            <a:r>
              <a:rPr lang="en-US" altLang="en-US" dirty="0"/>
              <a:t>grocery store has two pads: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One in front of the door.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One behind the door.</a:t>
            </a:r>
          </a:p>
          <a:p>
            <a:pPr algn="just">
              <a:lnSpc>
                <a:spcPct val="100000"/>
              </a:lnSpc>
            </a:pPr>
            <a:r>
              <a:rPr lang="en-US" altLang="en-US" dirty="0"/>
              <a:t>The door is in one of two possible states: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Open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Closed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061" y="4034028"/>
            <a:ext cx="3789867" cy="214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5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Door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19137"/>
            <a:ext cx="4752042" cy="56116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>
              <a:lnSpc>
                <a:spcPct val="170000"/>
              </a:lnSpc>
            </a:pPr>
            <a:r>
              <a:rPr lang="en-US" sz="4200" dirty="0" smtClean="0"/>
              <a:t>A</a:t>
            </a:r>
            <a:r>
              <a:rPr lang="en-US" sz="4200" dirty="0"/>
              <a:t> </a:t>
            </a:r>
            <a:r>
              <a:rPr lang="en-US" sz="4200" b="1" dirty="0"/>
              <a:t>state diagram</a:t>
            </a:r>
            <a:r>
              <a:rPr lang="en-US" sz="4200" dirty="0"/>
              <a:t> is a type of diagram used in computer </a:t>
            </a:r>
            <a:r>
              <a:rPr lang="en-US" sz="4200" dirty="0" smtClean="0"/>
              <a:t>science </a:t>
            </a:r>
            <a:r>
              <a:rPr lang="en-US" sz="4200" dirty="0"/>
              <a:t>to describe the </a:t>
            </a:r>
            <a:r>
              <a:rPr lang="en-US" sz="4200" dirty="0">
                <a:solidFill>
                  <a:srgbClr val="C00000"/>
                </a:solidFill>
              </a:rPr>
              <a:t>behavior of systems. </a:t>
            </a:r>
            <a:endParaRPr lang="en-US" sz="4200" dirty="0" smtClean="0">
              <a:solidFill>
                <a:srgbClr val="C00000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sz="4200" dirty="0" smtClean="0"/>
              <a:t>State </a:t>
            </a:r>
            <a:r>
              <a:rPr lang="en-US" sz="4200" dirty="0"/>
              <a:t>diagrams require that the system described is composed of a </a:t>
            </a:r>
            <a:r>
              <a:rPr lang="en-US" sz="4200" dirty="0">
                <a:solidFill>
                  <a:srgbClr val="C00000"/>
                </a:solidFill>
              </a:rPr>
              <a:t>finite number of </a:t>
            </a:r>
            <a:r>
              <a:rPr lang="en-US" sz="4200" dirty="0" smtClean="0">
                <a:solidFill>
                  <a:srgbClr val="C00000"/>
                </a:solidFill>
              </a:rPr>
              <a:t>states</a:t>
            </a:r>
            <a:r>
              <a:rPr lang="en-US" sz="4200" dirty="0" smtClean="0"/>
              <a:t>.</a:t>
            </a:r>
            <a:endParaRPr lang="en-US" sz="4200" dirty="0" smtClean="0"/>
          </a:p>
          <a:p>
            <a:pPr algn="just">
              <a:lnSpc>
                <a:spcPct val="170000"/>
              </a:lnSpc>
            </a:pPr>
            <a:r>
              <a:rPr lang="en-US" sz="4200" dirty="0" smtClean="0"/>
              <a:t>Transitions are </a:t>
            </a:r>
            <a:r>
              <a:rPr lang="en-US" sz="4200" dirty="0" smtClean="0">
                <a:solidFill>
                  <a:srgbClr val="C00000"/>
                </a:solidFill>
              </a:rPr>
              <a:t>actions</a:t>
            </a:r>
            <a:r>
              <a:rPr lang="en-US" sz="4200" dirty="0" smtClean="0"/>
              <a:t> you perform to move between states. </a:t>
            </a:r>
            <a:endParaRPr lang="en-US" sz="4200" dirty="0" smtClean="0"/>
          </a:p>
          <a:p>
            <a:pPr marL="0" indent="0">
              <a:buNone/>
            </a:pP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309" y="1887458"/>
            <a:ext cx="2644099" cy="35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 smtClean="0"/>
              <a:t> Diagram &amp; </a:t>
            </a:r>
            <a:br>
              <a:rPr lang="en-US" dirty="0" smtClean="0"/>
            </a:br>
            <a:r>
              <a:rPr lang="en-US" dirty="0" smtClean="0"/>
              <a:t>S</a:t>
            </a:r>
            <a:r>
              <a:rPr lang="en-US" dirty="0" smtClean="0"/>
              <a:t>tate Table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33" y="3970479"/>
            <a:ext cx="7930063" cy="175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096" y="1007096"/>
            <a:ext cx="5169269" cy="26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4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19" y="3938228"/>
            <a:ext cx="42100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86784" y="1277620"/>
            <a:ext cx="7107936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Informally, a state diagram that comprehensively captures all possible states and transitions that a machine can take while responding to a  sequence of input symbols</a:t>
            </a:r>
          </a:p>
        </p:txBody>
      </p:sp>
    </p:spTree>
    <p:extLst>
      <p:ext uri="{BB962C8B-B14F-4D97-AF65-F5344CB8AC3E}">
        <p14:creationId xmlns:p14="http://schemas.microsoft.com/office/powerpoint/2010/main" val="3617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B7A7-D16F-491D-B3F3-78F14B67957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Finite </a:t>
            </a:r>
            <a:r>
              <a:rPr lang="en-US" sz="2800" dirty="0" smtClean="0">
                <a:solidFill>
                  <a:schemeClr val="tx2"/>
                </a:solidFill>
              </a:rPr>
              <a:t>Automaton (M)</a:t>
            </a:r>
            <a:r>
              <a:rPr lang="en-US" sz="2800" dirty="0" smtClean="0"/>
              <a:t> </a:t>
            </a:r>
            <a:r>
              <a:rPr lang="en-US" sz="2800" dirty="0"/>
              <a:t>consists of</a:t>
            </a:r>
            <a:r>
              <a:rPr lang="en-US" sz="28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/>
              <a:t>  ==&gt; a transition function, which is a mapping between Q x ∑ ==&gt; </a:t>
            </a:r>
            <a:r>
              <a:rPr lang="en-US" sz="2400" dirty="0" smtClean="0"/>
              <a:t>Q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automaton </a:t>
            </a:r>
            <a:r>
              <a:rPr lang="en-US" sz="2800" dirty="0"/>
              <a:t>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M= {Q</a:t>
            </a:r>
            <a:r>
              <a:rPr lang="en-US" sz="2400" dirty="0">
                <a:solidFill>
                  <a:schemeClr val="tx2"/>
                </a:solidFill>
              </a:rPr>
              <a:t>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6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893</TotalTime>
  <Words>454</Words>
  <Application>Microsoft Office PowerPoint</Application>
  <PresentationFormat>Widescreen</PresentationFormat>
  <Paragraphs>125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Lucida Grande</vt:lpstr>
      <vt:lpstr>Symbol</vt:lpstr>
      <vt:lpstr>Tahoma</vt:lpstr>
      <vt:lpstr>Wingdings</vt:lpstr>
      <vt:lpstr>Wingdings 2</vt:lpstr>
      <vt:lpstr>Frame</vt:lpstr>
      <vt:lpstr>Finite Automata</vt:lpstr>
      <vt:lpstr>Outline</vt:lpstr>
      <vt:lpstr>Finite Automata (FA)</vt:lpstr>
      <vt:lpstr>Finite Automata : Examples</vt:lpstr>
      <vt:lpstr>Automatic Door </vt:lpstr>
      <vt:lpstr>Automatic Door Example</vt:lpstr>
      <vt:lpstr>State  Diagram &amp;  State Table </vt:lpstr>
      <vt:lpstr>Example</vt:lpstr>
      <vt:lpstr> Finite Automata - Definition</vt:lpstr>
      <vt:lpstr>Cont…</vt:lpstr>
      <vt:lpstr>Alphabet</vt:lpstr>
      <vt:lpstr>Strings</vt:lpstr>
      <vt:lpstr>Kleene Star</vt:lpstr>
      <vt:lpstr>Kleene Closure </vt:lpstr>
      <vt:lpstr>Languages</vt:lpstr>
      <vt:lpstr>Language of Automata M_1</vt:lpstr>
      <vt:lpstr>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</dc:title>
  <dc:creator>Windows User</dc:creator>
  <cp:lastModifiedBy>Windows User</cp:lastModifiedBy>
  <cp:revision>51</cp:revision>
  <dcterms:created xsi:type="dcterms:W3CDTF">2022-09-19T06:29:09Z</dcterms:created>
  <dcterms:modified xsi:type="dcterms:W3CDTF">2022-09-20T07:36:31Z</dcterms:modified>
</cp:coreProperties>
</file>