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  <p:sldId id="267" r:id="rId12"/>
    <p:sldId id="266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7D728-E7FB-426D-ABBD-23D3AE579B6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4D3F-66E8-460C-A5E1-3FF22B00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3BB11-BF37-49DD-A6E9-5E1E87005AFC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1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0C013-4EA1-4007-9CDB-2BB3C0CF988D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3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725458-2B75-4872-8CAD-C933A12278DF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7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C33D6F-B196-4C1F-9205-503C968B1CBF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74DFB-1867-4161-8CE7-7996DE378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2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B12F1A-D231-4D7E-8226-EC372431A74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B2A682B-AB04-488A-B008-B5AF4F00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1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DFA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minimum number of states required in the DFA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Decide </a:t>
            </a:r>
            <a:r>
              <a:rPr lang="en-US" dirty="0"/>
              <a:t>the strings for which DFA will be constructed</a:t>
            </a:r>
            <a:r>
              <a:rPr lang="en-US" dirty="0" smtClean="0"/>
              <a:t>.</a:t>
            </a:r>
          </a:p>
          <a:p>
            <a:r>
              <a:rPr lang="en-US" dirty="0"/>
              <a:t>Construct a DFA for the strings decided in Step-02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 all the left possible combinations to the dead state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32" y="1471422"/>
            <a:ext cx="60198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32" y="3618547"/>
            <a:ext cx="6057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A</a:t>
            </a:r>
            <a:r>
              <a:rPr spc="-57" dirty="0"/>
              <a:t> </a:t>
            </a:r>
            <a:r>
              <a:rPr spc="-18" dirty="0"/>
              <a:t>DFA</a:t>
            </a:r>
            <a:r>
              <a:rPr spc="-57" dirty="0"/>
              <a:t> </a:t>
            </a:r>
            <a:r>
              <a:rPr spc="-18" dirty="0"/>
              <a:t>Convention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553"/>
              </a:lnSpc>
            </a:pPr>
            <a:fld id="{81D60167-4931-47E6-BA6A-407CBD079E47}" type="slidenum">
              <a:rPr dirty="0"/>
              <a:pPr marL="33619">
                <a:lnSpc>
                  <a:spcPts val="1553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80505" y="1392964"/>
            <a:ext cx="6988549" cy="87309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3953" marR="4483" indent="-322747">
              <a:spcBef>
                <a:spcPts val="88"/>
              </a:spcBef>
              <a:buChar char="•"/>
              <a:tabLst>
                <a:tab pos="333393" algn="l"/>
                <a:tab pos="333953" algn="l"/>
              </a:tabLst>
            </a:pPr>
            <a:r>
              <a:rPr sz="2800" spc="-9" dirty="0">
                <a:cs typeface="Arial MT"/>
              </a:rPr>
              <a:t>We </a:t>
            </a:r>
            <a:r>
              <a:rPr sz="2800" spc="-4" dirty="0">
                <a:cs typeface="Arial MT"/>
              </a:rPr>
              <a:t>don't draw </a:t>
            </a:r>
            <a:r>
              <a:rPr sz="2800" spc="-9" dirty="0">
                <a:cs typeface="Arial MT"/>
              </a:rPr>
              <a:t>multiple </a:t>
            </a:r>
            <a:r>
              <a:rPr sz="2800" spc="-4" dirty="0">
                <a:cs typeface="Arial MT"/>
              </a:rPr>
              <a:t>arrows </a:t>
            </a:r>
            <a:r>
              <a:rPr sz="2800" spc="-9" dirty="0">
                <a:cs typeface="Arial MT"/>
              </a:rPr>
              <a:t>with </a:t>
            </a:r>
            <a:r>
              <a:rPr sz="2800" spc="-4" dirty="0">
                <a:cs typeface="Arial MT"/>
              </a:rPr>
              <a:t>the </a:t>
            </a:r>
            <a:r>
              <a:rPr sz="2800" spc="-9" dirty="0">
                <a:cs typeface="Arial MT"/>
              </a:rPr>
              <a:t>same </a:t>
            </a:r>
            <a:r>
              <a:rPr sz="2800" spc="-723" dirty="0">
                <a:cs typeface="Arial MT"/>
              </a:rPr>
              <a:t> </a:t>
            </a:r>
            <a:r>
              <a:rPr sz="2800" spc="-4" dirty="0">
                <a:cs typeface="Arial MT"/>
              </a:rPr>
              <a:t>source</a:t>
            </a:r>
            <a:r>
              <a:rPr sz="2800" spc="-13" dirty="0">
                <a:cs typeface="Arial MT"/>
              </a:rPr>
              <a:t> </a:t>
            </a:r>
            <a:r>
              <a:rPr sz="2800" spc="-4" dirty="0">
                <a:cs typeface="Arial MT"/>
              </a:rPr>
              <a:t>and</a:t>
            </a:r>
            <a:r>
              <a:rPr sz="2800" spc="-9" dirty="0">
                <a:cs typeface="Arial MT"/>
              </a:rPr>
              <a:t> destination states:</a:t>
            </a:r>
            <a:endParaRPr sz="2800" dirty="0"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6720" y="3905160"/>
            <a:ext cx="6308351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3953" marR="4483" indent="-322747">
              <a:spcBef>
                <a:spcPts val="88"/>
              </a:spcBef>
              <a:buChar char="•"/>
              <a:tabLst>
                <a:tab pos="333393" algn="l"/>
                <a:tab pos="333953" algn="l"/>
              </a:tabLst>
            </a:pPr>
            <a:r>
              <a:rPr sz="2647" spc="-9" dirty="0">
                <a:cs typeface="Arial MT"/>
              </a:rPr>
              <a:t>Instead,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we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draw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one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arrow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with</a:t>
            </a:r>
            <a:r>
              <a:rPr sz="2647" spc="-9" dirty="0">
                <a:cs typeface="Arial MT"/>
              </a:rPr>
              <a:t> </a:t>
            </a:r>
            <a:r>
              <a:rPr sz="2647" dirty="0">
                <a:cs typeface="Arial MT"/>
              </a:rPr>
              <a:t>a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list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of </a:t>
            </a:r>
            <a:r>
              <a:rPr sz="2647" spc="-723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symbols:</a:t>
            </a:r>
            <a:endParaRPr sz="2647" dirty="0"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826" y="2391963"/>
            <a:ext cx="1996140" cy="1340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0872" y="5010360"/>
            <a:ext cx="2008094" cy="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300" b="1" dirty="0" smtClean="0"/>
              <a:t>Draw </a:t>
            </a:r>
            <a:r>
              <a:rPr lang="en-US" sz="2300" b="1" dirty="0"/>
              <a:t>a DFA for the language accepting strings starting with ‘ab’ over input alphabets ∑ = {a, b</a:t>
            </a:r>
            <a:r>
              <a:rPr lang="en-US" sz="2300" b="1" dirty="0" smtClean="0"/>
              <a:t>}</a:t>
            </a:r>
          </a:p>
          <a:p>
            <a:endParaRPr lang="en-US" sz="2300" dirty="0" smtClean="0"/>
          </a:p>
          <a:p>
            <a:pPr fontAlgn="base"/>
            <a:r>
              <a:rPr lang="en-US" sz="2300" b="1" u="sng" dirty="0">
                <a:solidFill>
                  <a:srgbClr val="92D050"/>
                </a:solidFill>
              </a:rPr>
              <a:t>Step-01</a:t>
            </a:r>
            <a:r>
              <a:rPr lang="en-US" sz="2300" b="1" u="sng" dirty="0" smtClean="0">
                <a:solidFill>
                  <a:srgbClr val="92D050"/>
                </a:solidFill>
              </a:rPr>
              <a:t>:</a:t>
            </a:r>
            <a:r>
              <a:rPr lang="en-US" sz="2300" dirty="0"/>
              <a:t> </a:t>
            </a:r>
          </a:p>
          <a:p>
            <a:pPr fontAlgn="base"/>
            <a:r>
              <a:rPr lang="en-US" sz="2300" dirty="0"/>
              <a:t>All strings of the language starts with substring “ab”.</a:t>
            </a:r>
          </a:p>
          <a:p>
            <a:pPr fontAlgn="base"/>
            <a:r>
              <a:rPr lang="en-US" sz="2300" dirty="0"/>
              <a:t>So, length of substring = 2</a:t>
            </a:r>
            <a:r>
              <a:rPr lang="en-US" sz="2300" dirty="0" smtClean="0"/>
              <a:t>.</a:t>
            </a:r>
            <a:endParaRPr lang="en-US" sz="2300" dirty="0"/>
          </a:p>
          <a:p>
            <a:pPr fontAlgn="base"/>
            <a:r>
              <a:rPr lang="en-US" sz="2300" dirty="0"/>
              <a:t>Thus, Minimum number of states required in the DFA = 2 + 2 = 4.</a:t>
            </a:r>
          </a:p>
          <a:p>
            <a:pPr fontAlgn="base"/>
            <a:r>
              <a:rPr lang="en-US" sz="2300" dirty="0"/>
              <a:t>It suggests that minimized DFA will have 4 states</a:t>
            </a:r>
            <a:r>
              <a:rPr lang="en-US" sz="2300" dirty="0" smtClean="0"/>
              <a:t>.</a:t>
            </a:r>
          </a:p>
          <a:p>
            <a:pPr fontAlgn="base"/>
            <a:endParaRPr lang="en-US" sz="2300" dirty="0"/>
          </a:p>
          <a:p>
            <a:pPr fontAlgn="base"/>
            <a:r>
              <a:rPr lang="en-US" sz="2300" b="1" u="sng" dirty="0">
                <a:solidFill>
                  <a:srgbClr val="92D050"/>
                </a:solidFill>
              </a:rPr>
              <a:t>Step-02:</a:t>
            </a:r>
            <a:endParaRPr lang="en-US" sz="2300" b="1" dirty="0">
              <a:solidFill>
                <a:srgbClr val="92D050"/>
              </a:solidFill>
            </a:endParaRPr>
          </a:p>
          <a:p>
            <a:pPr fontAlgn="base"/>
            <a:r>
              <a:rPr lang="en-US" sz="2300" dirty="0"/>
              <a:t> </a:t>
            </a:r>
          </a:p>
          <a:p>
            <a:pPr fontAlgn="base"/>
            <a:r>
              <a:rPr lang="en-US" sz="2300" dirty="0"/>
              <a:t>We will construct DFA for the following strings-</a:t>
            </a:r>
          </a:p>
          <a:p>
            <a:pPr fontAlgn="base"/>
            <a:r>
              <a:rPr lang="en-US" sz="2300" dirty="0"/>
              <a:t>ab</a:t>
            </a:r>
          </a:p>
          <a:p>
            <a:pPr fontAlgn="base"/>
            <a:r>
              <a:rPr lang="en-US" sz="2300" dirty="0"/>
              <a:t>aba</a:t>
            </a:r>
          </a:p>
          <a:p>
            <a:pPr fontAlgn="base"/>
            <a:r>
              <a:rPr lang="en-US" sz="2300" dirty="0" err="1" smtClean="0"/>
              <a:t>abab</a:t>
            </a:r>
            <a:endParaRPr lang="en-US" sz="2300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8225" y="3170682"/>
            <a:ext cx="3533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 DFA for the language accepting strings starting with ‘a’ over input alphabets ∑ = {a, b}</a:t>
            </a:r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/>
              <a:t>Design a </a:t>
            </a:r>
            <a:r>
              <a:rPr lang="en-US" dirty="0" smtClean="0"/>
              <a:t>DFA </a:t>
            </a:r>
            <a:r>
              <a:rPr lang="en-US" dirty="0"/>
              <a:t>with ∑ = {0, 1} </a:t>
            </a:r>
            <a:r>
              <a:rPr lang="en-US" dirty="0" smtClean="0"/>
              <a:t>that accepts </a:t>
            </a:r>
            <a:r>
              <a:rPr lang="en-US" dirty="0"/>
              <a:t>those </a:t>
            </a:r>
            <a:r>
              <a:rPr lang="en-US" dirty="0" smtClean="0"/>
              <a:t>strings </a:t>
            </a:r>
            <a:r>
              <a:rPr lang="en-US" dirty="0"/>
              <a:t>which </a:t>
            </a:r>
            <a:r>
              <a:rPr lang="en-US" dirty="0" smtClean="0"/>
              <a:t>starts </a:t>
            </a:r>
            <a:r>
              <a:rPr lang="en-US" dirty="0"/>
              <a:t>with 1 and </a:t>
            </a:r>
            <a:r>
              <a:rPr lang="en-US" dirty="0" smtClean="0"/>
              <a:t>ends </a:t>
            </a:r>
            <a:r>
              <a:rPr lang="en-US" dirty="0"/>
              <a:t>with 0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Design </a:t>
            </a:r>
            <a:r>
              <a:rPr lang="en-US" dirty="0" smtClean="0"/>
              <a:t>a DFA </a:t>
            </a:r>
            <a:r>
              <a:rPr lang="en-US" dirty="0"/>
              <a:t>with ∑ = {0, 1} </a:t>
            </a:r>
            <a:r>
              <a:rPr lang="en-US" dirty="0" smtClean="0"/>
              <a:t>that accepts </a:t>
            </a:r>
            <a:r>
              <a:rPr lang="en-US" dirty="0"/>
              <a:t>even number of 0's and even number of 1's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Draw a DFA for the language accepting strings starting with ‘101’ over input alphabets ∑ = {0, 1</a:t>
            </a:r>
            <a:r>
              <a:rPr lang="en-US" dirty="0" smtClean="0"/>
              <a:t>}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Design a DFA that accepts only two words baa &amp; ab</a:t>
            </a:r>
            <a:endParaRPr lang="en-US" dirty="0"/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Design a DFA that </a:t>
            </a:r>
            <a:r>
              <a:rPr lang="en-US" dirty="0" smtClean="0"/>
              <a:t>accepts all words with triple letters either </a:t>
            </a:r>
            <a:r>
              <a:rPr lang="en-US" dirty="0" err="1" smtClean="0"/>
              <a:t>aaa</a:t>
            </a:r>
            <a:r>
              <a:rPr lang="en-US" dirty="0" smtClean="0"/>
              <a:t> or </a:t>
            </a:r>
            <a:r>
              <a:rPr lang="en-US" dirty="0" err="1" smtClean="0"/>
              <a:t>bbb</a:t>
            </a:r>
            <a:r>
              <a:rPr lang="en-US" dirty="0" smtClean="0"/>
              <a:t> over </a:t>
            </a:r>
            <a:r>
              <a:rPr lang="en-US" dirty="0"/>
              <a:t>input alphabets ∑ = {a, b</a:t>
            </a:r>
            <a:r>
              <a:rPr lang="en-US" dirty="0" smtClean="0"/>
              <a:t>}</a:t>
            </a:r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Design a DFA that accepts all words that have different first and last letters. If the word begins with an ‘a’ then it must ends with a ‘b’ and vice versa.  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A</a:t>
            </a:r>
            <a:r>
              <a:rPr spc="-71" dirty="0"/>
              <a:t> </a:t>
            </a:r>
            <a:r>
              <a:rPr spc="-13" dirty="0"/>
              <a:t>Classic</a:t>
            </a:r>
            <a:r>
              <a:rPr spc="-62" dirty="0"/>
              <a:t> </a:t>
            </a:r>
            <a:r>
              <a:rPr spc="-13" dirty="0"/>
              <a:t>Riddle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59" y="1302570"/>
            <a:ext cx="7874374" cy="39907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3953" marR="1236075" indent="-322747">
              <a:spcBef>
                <a:spcPts val="88"/>
              </a:spcBef>
              <a:buChar char="•"/>
              <a:tabLst>
                <a:tab pos="333393" algn="l"/>
                <a:tab pos="333953" algn="l"/>
              </a:tabLst>
            </a:pPr>
            <a:r>
              <a:rPr sz="2647" dirty="0">
                <a:cs typeface="Arial MT"/>
              </a:rPr>
              <a:t>A</a:t>
            </a:r>
            <a:r>
              <a:rPr sz="2647" spc="-31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man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must</a:t>
            </a:r>
            <a:r>
              <a:rPr sz="2647" spc="-22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cross</a:t>
            </a:r>
            <a:r>
              <a:rPr sz="2647" spc="-22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river</a:t>
            </a:r>
            <a:r>
              <a:rPr sz="2647" spc="-18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with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wolf,</a:t>
            </a:r>
            <a:r>
              <a:rPr sz="2647" spc="-22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goat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and </a:t>
            </a:r>
            <a:r>
              <a:rPr sz="2647" spc="-723" dirty="0">
                <a:cs typeface="Arial MT"/>
              </a:rPr>
              <a:t> </a:t>
            </a:r>
            <a:r>
              <a:rPr sz="2647" spc="-4" dirty="0" smtClean="0">
                <a:cs typeface="Arial MT"/>
              </a:rPr>
              <a:t>cabbage</a:t>
            </a:r>
            <a:endParaRPr lang="en-US" sz="2647" spc="-4" dirty="0" smtClean="0">
              <a:cs typeface="Arial MT"/>
            </a:endParaRPr>
          </a:p>
          <a:p>
            <a:pPr marL="333953" marR="1236075" indent="-322747">
              <a:spcBef>
                <a:spcPts val="88"/>
              </a:spcBef>
              <a:buChar char="•"/>
              <a:tabLst>
                <a:tab pos="333393" algn="l"/>
                <a:tab pos="333953" algn="l"/>
              </a:tabLst>
            </a:pPr>
            <a:endParaRPr sz="2647" dirty="0">
              <a:cs typeface="Arial MT"/>
            </a:endParaRPr>
          </a:p>
          <a:p>
            <a:pPr marL="333953" indent="-322747">
              <a:spcBef>
                <a:spcPts val="529"/>
              </a:spcBef>
              <a:buChar char="•"/>
              <a:tabLst>
                <a:tab pos="333393" algn="l"/>
                <a:tab pos="333953" algn="l"/>
              </a:tabLst>
            </a:pPr>
            <a:r>
              <a:rPr sz="2647" spc="-4" dirty="0">
                <a:cs typeface="Arial MT"/>
              </a:rPr>
              <a:t>Has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rowboat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w/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room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for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man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plus</a:t>
            </a:r>
            <a:r>
              <a:rPr sz="2647" spc="-18" dirty="0">
                <a:cs typeface="Arial MT"/>
              </a:rPr>
              <a:t> </a:t>
            </a:r>
            <a:r>
              <a:rPr sz="2647" u="heavy" spc="-4" dirty="0">
                <a:uFill>
                  <a:solidFill>
                    <a:srgbClr val="000000"/>
                  </a:solidFill>
                </a:uFill>
                <a:cs typeface="Arial MT"/>
              </a:rPr>
              <a:t>one</a:t>
            </a:r>
            <a:r>
              <a:rPr sz="2647" spc="-13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possession</a:t>
            </a:r>
            <a:endParaRPr sz="2647" dirty="0">
              <a:cs typeface="Arial MT"/>
            </a:endParaRPr>
          </a:p>
          <a:p>
            <a:pPr marL="333953" indent="-322747">
              <a:spcBef>
                <a:spcPts val="613"/>
              </a:spcBef>
              <a:buChar char="•"/>
              <a:tabLst>
                <a:tab pos="333393" algn="l"/>
                <a:tab pos="333953" algn="l"/>
              </a:tabLst>
            </a:pPr>
            <a:r>
              <a:rPr sz="2647" spc="-4" dirty="0">
                <a:cs typeface="Arial MT"/>
              </a:rPr>
              <a:t>If</a:t>
            </a:r>
            <a:r>
              <a:rPr sz="2647" spc="-35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left</a:t>
            </a:r>
            <a:r>
              <a:rPr sz="2647" spc="-31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alone</a:t>
            </a:r>
            <a:r>
              <a:rPr sz="2647" spc="-26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together:</a:t>
            </a:r>
            <a:endParaRPr sz="2647" dirty="0">
              <a:cs typeface="Arial MT"/>
            </a:endParaRPr>
          </a:p>
          <a:p>
            <a:pPr marL="755317" lvl="1" indent="-313781">
              <a:spcBef>
                <a:spcPts val="609"/>
              </a:spcBef>
              <a:buChar char="•"/>
              <a:tabLst>
                <a:tab pos="754756" algn="l"/>
                <a:tab pos="755317" algn="l"/>
              </a:tabLst>
            </a:pPr>
            <a:r>
              <a:rPr sz="1677" spc="4" dirty="0">
                <a:cs typeface="Arial MT"/>
              </a:rPr>
              <a:t>Wolf</a:t>
            </a:r>
            <a:r>
              <a:rPr sz="1677" spc="-18" dirty="0">
                <a:cs typeface="Arial MT"/>
              </a:rPr>
              <a:t> </a:t>
            </a:r>
            <a:r>
              <a:rPr sz="1677" spc="4" dirty="0">
                <a:cs typeface="Arial MT"/>
              </a:rPr>
              <a:t>eats</a:t>
            </a:r>
            <a:r>
              <a:rPr sz="1677" spc="-13" dirty="0">
                <a:cs typeface="Arial MT"/>
              </a:rPr>
              <a:t> </a:t>
            </a:r>
            <a:r>
              <a:rPr sz="1677" spc="4" dirty="0">
                <a:cs typeface="Arial MT"/>
              </a:rPr>
              <a:t>goat</a:t>
            </a:r>
            <a:endParaRPr sz="1677" dirty="0">
              <a:cs typeface="Arial MT"/>
            </a:endParaRPr>
          </a:p>
          <a:p>
            <a:pPr marL="755317" lvl="1" indent="-313781">
              <a:spcBef>
                <a:spcPts val="552"/>
              </a:spcBef>
              <a:buChar char="•"/>
              <a:tabLst>
                <a:tab pos="754756" algn="l"/>
                <a:tab pos="755317" algn="l"/>
              </a:tabLst>
            </a:pPr>
            <a:r>
              <a:rPr sz="1677" spc="4" dirty="0">
                <a:cs typeface="Arial MT"/>
              </a:rPr>
              <a:t>Goat</a:t>
            </a:r>
            <a:r>
              <a:rPr sz="1677" spc="-9" dirty="0">
                <a:cs typeface="Arial MT"/>
              </a:rPr>
              <a:t> </a:t>
            </a:r>
            <a:r>
              <a:rPr sz="1677" dirty="0">
                <a:cs typeface="Arial MT"/>
              </a:rPr>
              <a:t>eats cabbage</a:t>
            </a:r>
          </a:p>
          <a:p>
            <a:pPr>
              <a:lnSpc>
                <a:spcPct val="100000"/>
              </a:lnSpc>
            </a:pPr>
            <a:endParaRPr lang="en-US" sz="1853" dirty="0" smtClean="0">
              <a:cs typeface="Arial MT"/>
            </a:endParaRPr>
          </a:p>
          <a:p>
            <a:pPr>
              <a:lnSpc>
                <a:spcPct val="100000"/>
              </a:lnSpc>
            </a:pPr>
            <a:endParaRPr sz="1853" dirty="0">
              <a:cs typeface="Arial MT"/>
            </a:endParaRPr>
          </a:p>
          <a:p>
            <a:pPr marL="11206">
              <a:spcBef>
                <a:spcPts val="1072"/>
              </a:spcBef>
            </a:pPr>
            <a:r>
              <a:rPr sz="2647" spc="-4" dirty="0">
                <a:cs typeface="Arial MT"/>
              </a:rPr>
              <a:t>How</a:t>
            </a:r>
            <a:r>
              <a:rPr sz="2647" spc="-26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can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the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man</a:t>
            </a:r>
            <a:r>
              <a:rPr sz="2647" spc="-18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cross</a:t>
            </a:r>
            <a:r>
              <a:rPr sz="2647" spc="-22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without</a:t>
            </a:r>
            <a:r>
              <a:rPr sz="2647" spc="-22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loss?</a:t>
            </a:r>
            <a:endParaRPr sz="2647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687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8" dirty="0"/>
              <a:t>Solutions</a:t>
            </a:r>
            <a:r>
              <a:rPr spc="-49" dirty="0"/>
              <a:t> </a:t>
            </a:r>
            <a:r>
              <a:rPr spc="-13" dirty="0"/>
              <a:t>As</a:t>
            </a:r>
            <a:r>
              <a:rPr spc="-44" dirty="0"/>
              <a:t> </a:t>
            </a:r>
            <a:r>
              <a:rPr spc="-13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553"/>
              </a:lnSpc>
            </a:pPr>
            <a:fld id="{81D60167-4931-47E6-BA6A-407CBD079E47}" type="slidenum">
              <a:rPr dirty="0"/>
              <a:pPr marL="33619">
                <a:lnSpc>
                  <a:spcPts val="1553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45964" y="1433008"/>
            <a:ext cx="7131984" cy="38366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33953" indent="-322747">
              <a:spcBef>
                <a:spcPts val="300"/>
              </a:spcBef>
              <a:buChar char="•"/>
              <a:tabLst>
                <a:tab pos="333393" algn="l"/>
                <a:tab pos="333953" algn="l"/>
              </a:tabLst>
            </a:pPr>
            <a:r>
              <a:rPr sz="2400" spc="-4" dirty="0">
                <a:cs typeface="Arial MT"/>
              </a:rPr>
              <a:t>Four</a:t>
            </a:r>
            <a:r>
              <a:rPr sz="2400" spc="-18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moves</a:t>
            </a:r>
            <a:r>
              <a:rPr sz="2400" spc="-18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can</a:t>
            </a:r>
            <a:r>
              <a:rPr sz="2400" spc="-13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be</a:t>
            </a:r>
            <a:r>
              <a:rPr sz="2400" spc="-13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encoded</a:t>
            </a:r>
            <a:r>
              <a:rPr sz="2400" spc="-18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as</a:t>
            </a:r>
            <a:r>
              <a:rPr sz="2400" spc="-18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four</a:t>
            </a:r>
            <a:r>
              <a:rPr sz="2400" spc="-13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symbols:</a:t>
            </a:r>
            <a:endParaRPr sz="2400" dirty="0">
              <a:cs typeface="Arial MT"/>
            </a:endParaRPr>
          </a:p>
          <a:p>
            <a:pPr marL="710491" lvl="1" indent="-268956">
              <a:spcBef>
                <a:spcPts val="180"/>
              </a:spcBef>
              <a:buChar char="–"/>
              <a:tabLst>
                <a:tab pos="710491" algn="l"/>
              </a:tabLst>
            </a:pPr>
            <a:r>
              <a:rPr sz="2400" spc="-18" dirty="0">
                <a:cs typeface="Arial MT"/>
              </a:rPr>
              <a:t>Man</a:t>
            </a:r>
            <a:r>
              <a:rPr sz="2400" spc="-49" dirty="0">
                <a:cs typeface="Arial MT"/>
              </a:rPr>
              <a:t> </a:t>
            </a:r>
            <a:r>
              <a:rPr sz="2400" spc="-18" dirty="0">
                <a:cs typeface="Arial MT"/>
              </a:rPr>
              <a:t>crosses</a:t>
            </a:r>
            <a:r>
              <a:rPr sz="2400" spc="-44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with</a:t>
            </a:r>
            <a:r>
              <a:rPr sz="2400" spc="-49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wolf</a:t>
            </a:r>
            <a:r>
              <a:rPr sz="2400" spc="-40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(</a:t>
            </a:r>
            <a:r>
              <a:rPr sz="2400" i="1" spc="-13" dirty="0">
                <a:cs typeface="Arial"/>
              </a:rPr>
              <a:t>w</a:t>
            </a:r>
            <a:r>
              <a:rPr sz="2400" spc="-13" dirty="0">
                <a:cs typeface="Arial MT"/>
              </a:rPr>
              <a:t>)</a:t>
            </a:r>
            <a:endParaRPr sz="2400" dirty="0">
              <a:cs typeface="Arial MT"/>
            </a:endParaRPr>
          </a:p>
          <a:p>
            <a:pPr marL="710491" lvl="1" indent="-268956">
              <a:spcBef>
                <a:spcPts val="172"/>
              </a:spcBef>
              <a:buChar char="–"/>
              <a:tabLst>
                <a:tab pos="710491" algn="l"/>
              </a:tabLst>
            </a:pPr>
            <a:r>
              <a:rPr sz="2400" spc="-18" dirty="0">
                <a:cs typeface="Arial MT"/>
              </a:rPr>
              <a:t>Man</a:t>
            </a:r>
            <a:r>
              <a:rPr sz="2400" spc="-53" dirty="0">
                <a:cs typeface="Arial MT"/>
              </a:rPr>
              <a:t> </a:t>
            </a:r>
            <a:r>
              <a:rPr sz="2400" spc="-18" dirty="0">
                <a:cs typeface="Arial MT"/>
              </a:rPr>
              <a:t>crosses</a:t>
            </a:r>
            <a:r>
              <a:rPr sz="2400" spc="-49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with</a:t>
            </a:r>
            <a:r>
              <a:rPr sz="2400" spc="-49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goat</a:t>
            </a:r>
            <a:r>
              <a:rPr sz="2400" spc="-44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(</a:t>
            </a:r>
            <a:r>
              <a:rPr sz="2400" i="1" spc="-9" dirty="0">
                <a:cs typeface="Arial"/>
              </a:rPr>
              <a:t>g</a:t>
            </a:r>
            <a:r>
              <a:rPr sz="2400" spc="-9" dirty="0">
                <a:cs typeface="Arial MT"/>
              </a:rPr>
              <a:t>)</a:t>
            </a:r>
            <a:endParaRPr sz="2400" dirty="0">
              <a:cs typeface="Arial MT"/>
            </a:endParaRPr>
          </a:p>
          <a:p>
            <a:pPr marL="710491" lvl="1" indent="-268956">
              <a:spcBef>
                <a:spcPts val="146"/>
              </a:spcBef>
              <a:buChar char="–"/>
              <a:tabLst>
                <a:tab pos="710491" algn="l"/>
              </a:tabLst>
            </a:pPr>
            <a:r>
              <a:rPr sz="2400" spc="-18" dirty="0">
                <a:cs typeface="Arial MT"/>
              </a:rPr>
              <a:t>Man</a:t>
            </a:r>
            <a:r>
              <a:rPr sz="2400" spc="-44" dirty="0">
                <a:cs typeface="Arial MT"/>
              </a:rPr>
              <a:t> </a:t>
            </a:r>
            <a:r>
              <a:rPr sz="2400" spc="-18" dirty="0">
                <a:cs typeface="Arial MT"/>
              </a:rPr>
              <a:t>crosses</a:t>
            </a:r>
            <a:r>
              <a:rPr sz="2400" spc="-44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with</a:t>
            </a:r>
            <a:r>
              <a:rPr sz="2400" spc="-44" dirty="0">
                <a:cs typeface="Arial MT"/>
              </a:rPr>
              <a:t> </a:t>
            </a:r>
            <a:r>
              <a:rPr sz="2400" spc="-18" dirty="0">
                <a:cs typeface="Arial MT"/>
              </a:rPr>
              <a:t>cabbage</a:t>
            </a:r>
            <a:r>
              <a:rPr sz="2400" spc="-40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(</a:t>
            </a:r>
            <a:r>
              <a:rPr sz="2400" i="1" spc="-9" dirty="0">
                <a:cs typeface="Arial"/>
              </a:rPr>
              <a:t>c</a:t>
            </a:r>
            <a:r>
              <a:rPr sz="2400" spc="-9" dirty="0">
                <a:cs typeface="Arial MT"/>
              </a:rPr>
              <a:t>)</a:t>
            </a:r>
            <a:endParaRPr sz="2400" dirty="0">
              <a:cs typeface="Arial MT"/>
            </a:endParaRPr>
          </a:p>
          <a:p>
            <a:pPr marL="710491" lvl="1" indent="-268956">
              <a:spcBef>
                <a:spcPts val="172"/>
              </a:spcBef>
              <a:buChar char="–"/>
              <a:tabLst>
                <a:tab pos="710491" algn="l"/>
              </a:tabLst>
            </a:pPr>
            <a:r>
              <a:rPr sz="2400" spc="-18" dirty="0">
                <a:cs typeface="Arial MT"/>
              </a:rPr>
              <a:t>Man</a:t>
            </a:r>
            <a:r>
              <a:rPr sz="2400" spc="-49" dirty="0">
                <a:cs typeface="Arial MT"/>
              </a:rPr>
              <a:t> </a:t>
            </a:r>
            <a:r>
              <a:rPr sz="2400" spc="-18" dirty="0">
                <a:cs typeface="Arial MT"/>
              </a:rPr>
              <a:t>crosses</a:t>
            </a:r>
            <a:r>
              <a:rPr sz="2400" spc="-44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with</a:t>
            </a:r>
            <a:r>
              <a:rPr sz="2400" spc="-44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nothing</a:t>
            </a:r>
            <a:r>
              <a:rPr sz="2400" spc="-49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(</a:t>
            </a:r>
            <a:r>
              <a:rPr sz="2400" i="1" spc="-9" dirty="0">
                <a:cs typeface="Arial"/>
              </a:rPr>
              <a:t>n</a:t>
            </a:r>
            <a:r>
              <a:rPr sz="2400" spc="-9" dirty="0">
                <a:cs typeface="Arial MT"/>
              </a:rPr>
              <a:t>)</a:t>
            </a:r>
            <a:endParaRPr sz="2400" dirty="0">
              <a:cs typeface="Arial MT"/>
            </a:endParaRPr>
          </a:p>
          <a:p>
            <a:pPr lvl="1">
              <a:spcBef>
                <a:spcPts val="44"/>
              </a:spcBef>
              <a:buFont typeface="Arial MT"/>
              <a:buChar char="–"/>
            </a:pPr>
            <a:endParaRPr sz="2400" dirty="0">
              <a:cs typeface="Arial MT"/>
            </a:endParaRPr>
          </a:p>
          <a:p>
            <a:pPr marL="333953" indent="-322747">
              <a:lnSpc>
                <a:spcPts val="3009"/>
              </a:lnSpc>
              <a:buChar char="•"/>
              <a:tabLst>
                <a:tab pos="333393" algn="l"/>
                <a:tab pos="333953" algn="l"/>
              </a:tabLst>
            </a:pPr>
            <a:r>
              <a:rPr sz="2400" spc="-4" dirty="0">
                <a:cs typeface="Arial MT"/>
              </a:rPr>
              <a:t>Then</a:t>
            </a:r>
            <a:r>
              <a:rPr sz="2400" spc="-9" dirty="0">
                <a:cs typeface="Arial MT"/>
              </a:rPr>
              <a:t> sequence </a:t>
            </a:r>
            <a:r>
              <a:rPr sz="2400" spc="-4" dirty="0">
                <a:cs typeface="Arial MT"/>
              </a:rPr>
              <a:t>of</a:t>
            </a:r>
            <a:r>
              <a:rPr sz="2400" spc="-9" dirty="0">
                <a:cs typeface="Arial MT"/>
              </a:rPr>
              <a:t> moves</a:t>
            </a:r>
            <a:r>
              <a:rPr sz="2400" spc="-13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is</a:t>
            </a:r>
            <a:r>
              <a:rPr sz="2400" spc="-9" dirty="0">
                <a:cs typeface="Arial MT"/>
              </a:rPr>
              <a:t> </a:t>
            </a:r>
            <a:r>
              <a:rPr sz="2400" dirty="0">
                <a:cs typeface="Arial MT"/>
              </a:rPr>
              <a:t>a</a:t>
            </a:r>
            <a:r>
              <a:rPr sz="2400" spc="-9" dirty="0">
                <a:cs typeface="Arial MT"/>
              </a:rPr>
              <a:t> string, such </a:t>
            </a:r>
            <a:r>
              <a:rPr sz="2400" spc="-4" dirty="0">
                <a:cs typeface="Arial MT"/>
              </a:rPr>
              <a:t>as</a:t>
            </a:r>
            <a:endParaRPr sz="2400" dirty="0">
              <a:cs typeface="Arial MT"/>
            </a:endParaRPr>
          </a:p>
          <a:p>
            <a:pPr marL="333953">
              <a:lnSpc>
                <a:spcPts val="3009"/>
              </a:lnSpc>
            </a:pPr>
            <a:r>
              <a:rPr sz="2400" i="1" spc="-9" dirty="0">
                <a:cs typeface="Arial"/>
              </a:rPr>
              <a:t>gnwgcng</a:t>
            </a:r>
            <a:r>
              <a:rPr sz="2400" spc="-9" dirty="0">
                <a:cs typeface="Arial MT"/>
              </a:rPr>
              <a:t>:</a:t>
            </a:r>
            <a:endParaRPr sz="2400" dirty="0">
              <a:cs typeface="Arial MT"/>
            </a:endParaRPr>
          </a:p>
          <a:p>
            <a:pPr marL="710491" marR="5043" lvl="1" indent="-268956">
              <a:lnSpc>
                <a:spcPts val="2480"/>
              </a:lnSpc>
              <a:spcBef>
                <a:spcPts val="472"/>
              </a:spcBef>
              <a:buChar char="–"/>
              <a:tabLst>
                <a:tab pos="710491" algn="l"/>
              </a:tabLst>
            </a:pPr>
            <a:r>
              <a:rPr sz="2400" spc="-13" dirty="0">
                <a:cs typeface="Arial MT"/>
              </a:rPr>
              <a:t>First</a:t>
            </a:r>
            <a:r>
              <a:rPr sz="2400" spc="-35" dirty="0">
                <a:cs typeface="Arial MT"/>
              </a:rPr>
              <a:t> </a:t>
            </a:r>
            <a:r>
              <a:rPr sz="2400" spc="-18" dirty="0">
                <a:cs typeface="Arial MT"/>
              </a:rPr>
              <a:t>cross</a:t>
            </a:r>
            <a:r>
              <a:rPr sz="2400" spc="-40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with</a:t>
            </a:r>
            <a:r>
              <a:rPr sz="2400" spc="-40" dirty="0">
                <a:cs typeface="Arial MT"/>
              </a:rPr>
              <a:t> </a:t>
            </a:r>
            <a:r>
              <a:rPr sz="2400" i="1" spc="-18" dirty="0">
                <a:cs typeface="Arial"/>
              </a:rPr>
              <a:t>g</a:t>
            </a:r>
            <a:r>
              <a:rPr sz="2400" spc="-18" dirty="0">
                <a:cs typeface="Arial MT"/>
              </a:rPr>
              <a:t>oat,</a:t>
            </a:r>
            <a:r>
              <a:rPr sz="2400" spc="-31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then</a:t>
            </a:r>
            <a:r>
              <a:rPr sz="2400" spc="-40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cross</a:t>
            </a:r>
            <a:r>
              <a:rPr sz="2400" spc="-40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back</a:t>
            </a:r>
            <a:r>
              <a:rPr sz="2400" spc="-40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with</a:t>
            </a:r>
            <a:r>
              <a:rPr sz="2400" spc="-31" dirty="0">
                <a:cs typeface="Arial MT"/>
              </a:rPr>
              <a:t> </a:t>
            </a:r>
            <a:r>
              <a:rPr sz="2400" i="1" spc="-18" dirty="0">
                <a:cs typeface="Arial"/>
              </a:rPr>
              <a:t>n</a:t>
            </a:r>
            <a:r>
              <a:rPr sz="2400" spc="-18" dirty="0">
                <a:cs typeface="Arial MT"/>
              </a:rPr>
              <a:t>othing, </a:t>
            </a:r>
            <a:r>
              <a:rPr sz="2400" spc="-627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then</a:t>
            </a:r>
            <a:r>
              <a:rPr sz="2400" spc="-35" dirty="0">
                <a:cs typeface="Arial MT"/>
              </a:rPr>
              <a:t> </a:t>
            </a:r>
            <a:r>
              <a:rPr sz="2400" spc="-18" dirty="0">
                <a:cs typeface="Arial MT"/>
              </a:rPr>
              <a:t>cross</a:t>
            </a:r>
            <a:r>
              <a:rPr sz="2400" spc="-35" dirty="0">
                <a:cs typeface="Arial MT"/>
              </a:rPr>
              <a:t> </a:t>
            </a:r>
            <a:r>
              <a:rPr sz="2400" spc="-13" dirty="0">
                <a:cs typeface="Arial MT"/>
              </a:rPr>
              <a:t>with</a:t>
            </a:r>
            <a:r>
              <a:rPr sz="2400" spc="-31" dirty="0">
                <a:cs typeface="Arial MT"/>
              </a:rPr>
              <a:t> </a:t>
            </a:r>
            <a:r>
              <a:rPr sz="2400" i="1" spc="-13" dirty="0">
                <a:cs typeface="Arial"/>
              </a:rPr>
              <a:t>w</a:t>
            </a:r>
            <a:r>
              <a:rPr sz="2400" spc="-13" dirty="0">
                <a:cs typeface="Arial MT"/>
              </a:rPr>
              <a:t>olf,</a:t>
            </a:r>
            <a:r>
              <a:rPr sz="2400" spc="-35" dirty="0">
                <a:cs typeface="Arial MT"/>
              </a:rPr>
              <a:t> </a:t>
            </a:r>
            <a:r>
              <a:rPr sz="2400" dirty="0">
                <a:cs typeface="Arial M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516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8" dirty="0"/>
              <a:t>Moves</a:t>
            </a:r>
            <a:r>
              <a:rPr spc="-53" dirty="0"/>
              <a:t> </a:t>
            </a:r>
            <a:r>
              <a:rPr spc="-13" dirty="0"/>
              <a:t>As</a:t>
            </a:r>
            <a:r>
              <a:rPr spc="-49" dirty="0"/>
              <a:t> </a:t>
            </a:r>
            <a:r>
              <a:rPr spc="-13" dirty="0"/>
              <a:t>State</a:t>
            </a:r>
            <a:r>
              <a:rPr spc="-49" dirty="0"/>
              <a:t> </a:t>
            </a:r>
            <a:r>
              <a:rPr spc="-13" dirty="0"/>
              <a:t>Transitions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553"/>
              </a:lnSpc>
            </a:pPr>
            <a:fld id="{81D60167-4931-47E6-BA6A-407CBD079E47}" type="slidenum">
              <a:rPr dirty="0"/>
              <a:pPr marL="33619">
                <a:lnSpc>
                  <a:spcPts val="1553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58585" y="1848432"/>
            <a:ext cx="7331449" cy="155276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3953" marR="4483" indent="-322747">
              <a:spcBef>
                <a:spcPts val="88"/>
              </a:spcBef>
              <a:buChar char="•"/>
              <a:tabLst>
                <a:tab pos="333393" algn="l"/>
                <a:tab pos="333953" algn="l"/>
              </a:tabLst>
            </a:pPr>
            <a:r>
              <a:rPr sz="2400" spc="-9" dirty="0">
                <a:cs typeface="Arial MT"/>
              </a:rPr>
              <a:t>Each move takes </a:t>
            </a:r>
            <a:r>
              <a:rPr sz="2400" spc="-4" dirty="0">
                <a:cs typeface="Arial MT"/>
              </a:rPr>
              <a:t>our puzzle universe from one </a:t>
            </a:r>
            <a:r>
              <a:rPr sz="2400" spc="-723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state</a:t>
            </a:r>
            <a:r>
              <a:rPr sz="2400" spc="-13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to</a:t>
            </a:r>
            <a:r>
              <a:rPr sz="2400" spc="-9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another</a:t>
            </a:r>
            <a:endParaRPr sz="2400" dirty="0">
              <a:cs typeface="Arial MT"/>
            </a:endParaRPr>
          </a:p>
          <a:p>
            <a:pPr marL="333953" marR="1213101" indent="-322747">
              <a:spcBef>
                <a:spcPts val="529"/>
              </a:spcBef>
              <a:buChar char="•"/>
              <a:tabLst>
                <a:tab pos="333393" algn="l"/>
                <a:tab pos="333953" algn="l"/>
              </a:tabLst>
            </a:pPr>
            <a:r>
              <a:rPr sz="2400" spc="-4" dirty="0">
                <a:cs typeface="Arial MT"/>
              </a:rPr>
              <a:t>For</a:t>
            </a:r>
            <a:r>
              <a:rPr sz="2400" spc="-18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example,</a:t>
            </a:r>
            <a:r>
              <a:rPr sz="2400" spc="-18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the</a:t>
            </a:r>
            <a:r>
              <a:rPr sz="2400" spc="-26" dirty="0">
                <a:cs typeface="Arial MT"/>
              </a:rPr>
              <a:t> </a:t>
            </a:r>
            <a:r>
              <a:rPr sz="2400" i="1" dirty="0">
                <a:cs typeface="Arial"/>
              </a:rPr>
              <a:t>g</a:t>
            </a:r>
            <a:r>
              <a:rPr sz="2400" i="1" spc="-13" dirty="0">
                <a:cs typeface="Arial"/>
              </a:rPr>
              <a:t> </a:t>
            </a:r>
            <a:r>
              <a:rPr sz="2400" spc="-4" dirty="0">
                <a:cs typeface="Arial MT"/>
              </a:rPr>
              <a:t>move</a:t>
            </a:r>
            <a:r>
              <a:rPr sz="2400" spc="-13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is</a:t>
            </a:r>
            <a:r>
              <a:rPr sz="2400" spc="-22" dirty="0">
                <a:cs typeface="Arial MT"/>
              </a:rPr>
              <a:t> </a:t>
            </a:r>
            <a:r>
              <a:rPr sz="2400" dirty="0">
                <a:cs typeface="Arial MT"/>
              </a:rPr>
              <a:t>a</a:t>
            </a:r>
            <a:r>
              <a:rPr sz="2400" spc="-13" dirty="0">
                <a:cs typeface="Arial MT"/>
              </a:rPr>
              <a:t> </a:t>
            </a:r>
            <a:r>
              <a:rPr sz="2400" spc="-4" dirty="0">
                <a:cs typeface="Arial MT"/>
              </a:rPr>
              <a:t>transition </a:t>
            </a:r>
            <a:r>
              <a:rPr sz="2400" spc="-723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between</a:t>
            </a:r>
            <a:r>
              <a:rPr sz="2400" spc="-13" dirty="0">
                <a:cs typeface="Arial MT"/>
              </a:rPr>
              <a:t> </a:t>
            </a:r>
            <a:r>
              <a:rPr sz="2400" spc="-9" dirty="0">
                <a:cs typeface="Arial MT"/>
              </a:rPr>
              <a:t>these two states:</a:t>
            </a:r>
            <a:endParaRPr sz="2400" dirty="0"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549" y="4240337"/>
            <a:ext cx="3729318" cy="11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3" dirty="0"/>
              <a:t>Transition</a:t>
            </a:r>
            <a:r>
              <a:rPr spc="-106" dirty="0"/>
              <a:t> </a:t>
            </a:r>
            <a:r>
              <a:rPr spc="-13" dirty="0"/>
              <a:t>Diagram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553"/>
              </a:lnSpc>
            </a:pPr>
            <a:fld id="{81D60167-4931-47E6-BA6A-407CBD079E47}" type="slidenum">
              <a:rPr dirty="0"/>
              <a:pPr marL="33619">
                <a:lnSpc>
                  <a:spcPts val="1553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47011" y="2256041"/>
            <a:ext cx="4068296" cy="1439509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33953" indent="-322747">
              <a:spcBef>
                <a:spcPts val="596"/>
              </a:spcBef>
              <a:buChar char="•"/>
              <a:tabLst>
                <a:tab pos="333393" algn="l"/>
                <a:tab pos="333953" algn="l"/>
              </a:tabLst>
            </a:pPr>
            <a:r>
              <a:rPr sz="2647" spc="-9" dirty="0">
                <a:cs typeface="Arial MT"/>
              </a:rPr>
              <a:t>Showing</a:t>
            </a:r>
            <a:r>
              <a:rPr sz="2647" spc="-22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all</a:t>
            </a:r>
            <a:r>
              <a:rPr sz="2647" spc="-13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legal</a:t>
            </a:r>
            <a:r>
              <a:rPr sz="2647" spc="-18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moves</a:t>
            </a:r>
            <a:endParaRPr sz="2647" dirty="0">
              <a:cs typeface="Arial MT"/>
            </a:endParaRPr>
          </a:p>
          <a:p>
            <a:pPr marL="333953" indent="-322747">
              <a:spcBef>
                <a:spcPts val="507"/>
              </a:spcBef>
              <a:buChar char="•"/>
              <a:tabLst>
                <a:tab pos="333393" algn="l"/>
                <a:tab pos="333953" algn="l"/>
              </a:tabLst>
            </a:pPr>
            <a:r>
              <a:rPr sz="2647" spc="-4" dirty="0">
                <a:cs typeface="Arial MT"/>
              </a:rPr>
              <a:t>All</a:t>
            </a:r>
            <a:r>
              <a:rPr sz="2647" spc="-31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reachable</a:t>
            </a:r>
            <a:r>
              <a:rPr sz="2647" spc="-31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states</a:t>
            </a:r>
            <a:endParaRPr sz="2647" dirty="0">
              <a:cs typeface="Arial MT"/>
            </a:endParaRPr>
          </a:p>
          <a:p>
            <a:pPr marL="333953" indent="-322747">
              <a:spcBef>
                <a:spcPts val="635"/>
              </a:spcBef>
              <a:buChar char="•"/>
              <a:tabLst>
                <a:tab pos="333393" algn="l"/>
                <a:tab pos="333953" algn="l"/>
              </a:tabLst>
            </a:pPr>
            <a:r>
              <a:rPr sz="2647" spc="-9" dirty="0">
                <a:cs typeface="Arial MT"/>
              </a:rPr>
              <a:t>Start</a:t>
            </a:r>
            <a:r>
              <a:rPr sz="2647" spc="-26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state</a:t>
            </a:r>
            <a:r>
              <a:rPr sz="2647" spc="-22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and</a:t>
            </a:r>
            <a:r>
              <a:rPr sz="2647" spc="-22" dirty="0">
                <a:cs typeface="Arial MT"/>
              </a:rPr>
              <a:t> </a:t>
            </a:r>
            <a:r>
              <a:rPr sz="2647" spc="-4" dirty="0">
                <a:cs typeface="Arial MT"/>
              </a:rPr>
              <a:t>goal</a:t>
            </a:r>
            <a:r>
              <a:rPr sz="2647" spc="-18" dirty="0">
                <a:cs typeface="Arial MT"/>
              </a:rPr>
              <a:t> </a:t>
            </a:r>
            <a:r>
              <a:rPr sz="2647" spc="-9" dirty="0">
                <a:cs typeface="Arial MT"/>
              </a:rPr>
              <a:t>state</a:t>
            </a:r>
            <a:endParaRPr sz="2647" dirty="0"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1159" y="776852"/>
            <a:ext cx="5450540" cy="52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8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en-US" sz="2400" dirty="0"/>
              <a:t>Informally, a state diagram that comprehensively captures all possible states and transitions that a machine can take while responding to a stream or sequence of input symbols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dirty="0"/>
              <a:t>Recognizer for “Regular Languages”</a:t>
            </a:r>
          </a:p>
          <a:p>
            <a:pPr algn="just">
              <a:lnSpc>
                <a:spcPct val="100000"/>
              </a:lnSpc>
            </a:pPr>
            <a:endParaRPr lang="en-US" altLang="en-US" sz="2400" dirty="0"/>
          </a:p>
          <a:p>
            <a:pPr algn="just">
              <a:lnSpc>
                <a:spcPct val="10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Deterministic Finite Automata (DFA)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The machine can exist in only one state at any given time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Non-deterministic Finite Automata (NFA)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The machine can exist in multiple states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automata theory, a finite-state machine is called a </a:t>
            </a:r>
            <a:r>
              <a:rPr lang="en-US" dirty="0">
                <a:solidFill>
                  <a:srgbClr val="C00000"/>
                </a:solidFill>
              </a:rPr>
              <a:t>deterministic finite automaton</a:t>
            </a:r>
            <a:r>
              <a:rPr lang="en-US" dirty="0"/>
              <a:t> (DFA), if</a:t>
            </a:r>
          </a:p>
          <a:p>
            <a:r>
              <a:rPr lang="en-US" dirty="0"/>
              <a:t>each of its transitions is </a:t>
            </a:r>
            <a:r>
              <a:rPr lang="en-US" i="1" dirty="0">
                <a:solidFill>
                  <a:srgbClr val="92D050"/>
                </a:solidFill>
              </a:rPr>
              <a:t>uniquely</a:t>
            </a:r>
            <a:r>
              <a:rPr lang="en-US" dirty="0">
                <a:solidFill>
                  <a:srgbClr val="92D050"/>
                </a:solidFill>
              </a:rPr>
              <a:t> determined </a:t>
            </a:r>
            <a:r>
              <a:rPr lang="en-US" dirty="0"/>
              <a:t>by its source state and input symbol, and</a:t>
            </a:r>
          </a:p>
          <a:p>
            <a:r>
              <a:rPr lang="en-US" dirty="0"/>
              <a:t>reading an input symbol </a:t>
            </a:r>
            <a:r>
              <a:rPr lang="en-US" dirty="0">
                <a:solidFill>
                  <a:srgbClr val="92D050"/>
                </a:solidFill>
              </a:rPr>
              <a:t>is required </a:t>
            </a:r>
            <a:r>
              <a:rPr lang="en-US" dirty="0"/>
              <a:t>for each state </a:t>
            </a:r>
            <a:r>
              <a:rPr lang="en-US" dirty="0" smtClean="0"/>
              <a:t>transition</a:t>
            </a:r>
          </a:p>
          <a:p>
            <a:r>
              <a:rPr lang="en-US" dirty="0" smtClean="0"/>
              <a:t>Unique single path for each input and epsilon is excluded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19" y="3938228"/>
            <a:ext cx="42100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6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Finite Automata (NFA)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>
                <a:solidFill>
                  <a:srgbClr val="C00000"/>
                </a:solidFill>
              </a:rPr>
              <a:t>nondeterministic finite automaton</a:t>
            </a:r>
            <a:r>
              <a:rPr lang="en-US" dirty="0">
                <a:solidFill>
                  <a:srgbClr val="C00000"/>
                </a:solidFill>
              </a:rPr>
              <a:t> (</a:t>
            </a:r>
            <a:r>
              <a:rPr lang="en-US" b="1" dirty="0">
                <a:solidFill>
                  <a:srgbClr val="C00000"/>
                </a:solidFill>
              </a:rPr>
              <a:t>NFA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/>
              <a:t>or nondeterministic finite-state machine, does not need to obey these restrictions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655" y="1952923"/>
            <a:ext cx="4173665" cy="2430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48" y="4420095"/>
            <a:ext cx="5219828" cy="14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B960A1-7F4F-42E8-83CF-48084DFAD30D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chemeClr val="tx2"/>
                </a:solidFill>
              </a:rPr>
              <a:t>Deterministic Finite Automaton (DFA)</a:t>
            </a:r>
            <a:r>
              <a:rPr lang="en-US" altLang="en-US" sz="280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</a:t>
            </a:r>
            <a:r>
              <a:rPr lang="en-US" altLang="en-US" sz="2400" baseline="-25000"/>
              <a:t>0</a:t>
            </a:r>
            <a:r>
              <a:rPr lang="en-US" altLang="en-US" sz="240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 ==&gt; set of final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>
                <a:latin typeface="Lucida Grande" pitchFamily="28" charset="0"/>
                <a:cs typeface="Tahoma" panose="020B0604030504040204" pitchFamily="34" charset="0"/>
              </a:rPr>
              <a:t>δ</a:t>
            </a:r>
            <a:r>
              <a:rPr lang="en-US" altLang="en-US" sz="240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tx2"/>
                </a:solidFill>
              </a:rPr>
              <a:t>{Q, ∑ , q</a:t>
            </a:r>
            <a:r>
              <a:rPr lang="en-US" altLang="en-US" sz="2400" baseline="-25000">
                <a:solidFill>
                  <a:schemeClr val="tx2"/>
                </a:solidFill>
              </a:rPr>
              <a:t>0</a:t>
            </a:r>
            <a:r>
              <a:rPr lang="en-US" altLang="en-US" sz="2400">
                <a:solidFill>
                  <a:schemeClr val="tx2"/>
                </a:solidFill>
              </a:rPr>
              <a:t>,F, </a:t>
            </a:r>
            <a:r>
              <a:rPr lang="el-GR" altLang="en-US" sz="2400">
                <a:solidFill>
                  <a:schemeClr val="folHlink"/>
                </a:solidFill>
                <a:latin typeface="Lucida Grande" pitchFamily="28" charset="0"/>
                <a:cs typeface="Tahoma" panose="020B0604030504040204" pitchFamily="34" charset="0"/>
              </a:rPr>
              <a:t>δ</a:t>
            </a: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433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1ADD74-08B1-4AC9-ACAA-BBAAB7E99096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 dirty="0"/>
              <a:t>Input:</a:t>
            </a:r>
            <a:r>
              <a:rPr lang="en-US" altLang="en-US" sz="2800" dirty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/>
              <a:t>Question:</a:t>
            </a:r>
            <a:r>
              <a:rPr lang="en-US" altLang="en-US" sz="2800" dirty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/>
              <a:t>Steps: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Start at the “start state” q</a:t>
            </a:r>
            <a:r>
              <a:rPr lang="en-US" altLang="en-US" sz="2400" baseline="-25000" dirty="0"/>
              <a:t>0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If after all symbols in w are consumed, the current state is one of the final states (F) then </a:t>
            </a:r>
            <a:r>
              <a:rPr lang="en-US" altLang="en-US" sz="2400" i="1" dirty="0"/>
              <a:t>accept w;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Otherwise, </a:t>
            </a:r>
            <a:r>
              <a:rPr lang="en-US" altLang="en-US" sz="2400" i="1" dirty="0"/>
              <a:t>reject w.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90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48C83-1E4F-4B3A-A3B3-4D03A927F306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Let L(A) be a language </a:t>
            </a:r>
            <a:r>
              <a:rPr lang="en-US" altLang="en-US" i="1" dirty="0" smtClean="0"/>
              <a:t>recognized </a:t>
            </a:r>
            <a:r>
              <a:rPr lang="en-US" altLang="en-US" dirty="0" smtClean="0"/>
              <a:t>by a DFA A. </a:t>
            </a:r>
          </a:p>
          <a:p>
            <a:pPr lvl="1" eaLnBrk="1" hangingPunct="1"/>
            <a:r>
              <a:rPr lang="en-US" altLang="en-US" dirty="0" smtClean="0"/>
              <a:t>Then L(A) is called a “</a:t>
            </a:r>
            <a:r>
              <a:rPr lang="en-US" altLang="en-US" i="1" dirty="0" smtClean="0">
                <a:solidFill>
                  <a:schemeClr val="tx2"/>
                </a:solidFill>
              </a:rPr>
              <a:t>Regular Language”</a:t>
            </a:r>
            <a:r>
              <a:rPr lang="en-US" altLang="en-US" i="1" dirty="0" smtClean="0"/>
              <a:t>.</a:t>
            </a:r>
          </a:p>
          <a:p>
            <a:pPr eaLnBrk="1" hangingPunct="1"/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What is the position of</a:t>
            </a:r>
            <a:r>
              <a:rPr lang="en-US" altLang="en-US" dirty="0" smtClean="0"/>
              <a:t> </a:t>
            </a:r>
            <a:r>
              <a:rPr lang="en-US" altLang="en-US" dirty="0" smtClean="0"/>
              <a:t>regular languages in the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232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Construction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3869268" y="1120735"/>
            <a:ext cx="5165004" cy="10156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20"/>
              </a:spcBef>
              <a:buNone/>
            </a:pPr>
            <a:endParaRPr sz="1250" dirty="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pc="-65" dirty="0">
                <a:latin typeface="Tahoma"/>
                <a:cs typeface="Tahoma"/>
              </a:rPr>
              <a:t>Assume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b="1" spc="215" dirty="0">
                <a:solidFill>
                  <a:srgbClr val="00007F"/>
                </a:solidFill>
                <a:latin typeface="Tahoma"/>
                <a:cs typeface="Tahoma"/>
              </a:rPr>
              <a:t>Σ</a:t>
            </a:r>
            <a:r>
              <a:rPr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b="1" spc="200" dirty="0">
                <a:solidFill>
                  <a:srgbClr val="00007F"/>
                </a:solidFill>
                <a:latin typeface="Yu Gothic"/>
                <a:cs typeface="Yu Gothic"/>
              </a:rPr>
              <a:t>{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spc="120" dirty="0">
                <a:solidFill>
                  <a:srgbClr val="00007F"/>
                </a:solidFill>
                <a:latin typeface="Segoe UI Symbol"/>
                <a:cs typeface="Segoe UI Symbol"/>
              </a:rPr>
              <a:t>,</a:t>
            </a:r>
            <a:r>
              <a:rPr spc="-100" dirty="0">
                <a:solidFill>
                  <a:srgbClr val="00007F"/>
                </a:solidFill>
                <a:latin typeface="Segoe UI Symbol"/>
                <a:cs typeface="Segoe UI Symbol"/>
              </a:rPr>
              <a:t> 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1</a:t>
            </a:r>
            <a:r>
              <a:rPr b="1" spc="200" dirty="0">
                <a:solidFill>
                  <a:srgbClr val="00007F"/>
                </a:solidFill>
                <a:latin typeface="Yu Gothic"/>
                <a:cs typeface="Yu Gothic"/>
              </a:rPr>
              <a:t>}</a:t>
            </a:r>
            <a:endParaRPr dirty="0">
              <a:latin typeface="Yu Gothic"/>
              <a:cs typeface="Yu Gothic"/>
            </a:endParaRPr>
          </a:p>
          <a:p>
            <a:pPr marL="363220">
              <a:lnSpc>
                <a:spcPct val="100000"/>
              </a:lnSpc>
              <a:spcBef>
                <a:spcPts val="305"/>
              </a:spcBef>
            </a:pPr>
            <a:r>
              <a:rPr b="1" i="1" spc="-5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b="1" i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b="1" spc="-515" dirty="0">
                <a:solidFill>
                  <a:srgbClr val="00007F"/>
                </a:solidFill>
                <a:latin typeface="Yu Gothic"/>
                <a:cs typeface="Yu Gothic"/>
              </a:rPr>
              <a:t>∅</a:t>
            </a:r>
            <a:r>
              <a:rPr spc="-40" dirty="0">
                <a:latin typeface="Tahoma"/>
                <a:cs typeface="Tahoma"/>
              </a:rPr>
              <a:t>,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b="1" i="1" spc="-5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b="1" i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b="1" spc="215" dirty="0">
                <a:solidFill>
                  <a:srgbClr val="00007F"/>
                </a:solidFill>
                <a:latin typeface="Tahoma"/>
                <a:cs typeface="Tahoma"/>
              </a:rPr>
              <a:t>Σ</a:t>
            </a:r>
            <a:r>
              <a:rPr spc="-150" baseline="31250" dirty="0">
                <a:solidFill>
                  <a:srgbClr val="00007F"/>
                </a:solidFill>
                <a:latin typeface="Lucida Sans Unicode"/>
                <a:cs typeface="Lucida Sans Unicode"/>
              </a:rPr>
              <a:t>∗</a:t>
            </a:r>
            <a:r>
              <a:rPr spc="-40" dirty="0">
                <a:latin typeface="Tahoma"/>
                <a:cs typeface="Tahoma"/>
              </a:rPr>
              <a:t>,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b="1" i="1" spc="-5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b="1" i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b="1" spc="200" dirty="0" smtClean="0">
                <a:solidFill>
                  <a:srgbClr val="00007F"/>
                </a:solidFill>
                <a:latin typeface="Yu Gothic"/>
                <a:cs typeface="Yu Gothic"/>
              </a:rPr>
              <a:t>{</a:t>
            </a:r>
            <a:r>
              <a:rPr lang="en-US" spc="65" dirty="0">
                <a:solidFill>
                  <a:srgbClr val="00007F"/>
                </a:solidFill>
                <a:latin typeface="Segoe UI Symbol"/>
                <a:cs typeface="Yu Gothic"/>
              </a:rPr>
              <a:t>ɛ</a:t>
            </a:r>
            <a:r>
              <a:rPr b="1" spc="200" dirty="0" smtClean="0">
                <a:solidFill>
                  <a:srgbClr val="00007F"/>
                </a:solidFill>
                <a:latin typeface="Yu Gothic"/>
                <a:cs typeface="Yu Gothic"/>
              </a:rPr>
              <a:t>}</a:t>
            </a:r>
            <a:r>
              <a:rPr spc="-40" dirty="0" smtClean="0">
                <a:latin typeface="Tahoma"/>
                <a:cs typeface="Tahoma"/>
              </a:rPr>
              <a:t>,</a:t>
            </a:r>
            <a:r>
              <a:rPr spc="15" dirty="0" smtClean="0">
                <a:latin typeface="Tahoma"/>
                <a:cs typeface="Tahoma"/>
              </a:rPr>
              <a:t> </a:t>
            </a:r>
            <a:r>
              <a:rPr b="1" i="1" spc="-5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b="1" i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srgbClr val="00007F"/>
                </a:solidFill>
                <a:latin typeface="Tahoma"/>
                <a:cs typeface="Tahoma"/>
              </a:rPr>
              <a:t>=</a:t>
            </a:r>
            <a:r>
              <a:rPr b="1" spc="30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b="1" spc="200" dirty="0">
                <a:solidFill>
                  <a:srgbClr val="00007F"/>
                </a:solidFill>
                <a:latin typeface="Yu Gothic"/>
                <a:cs typeface="Yu Gothic"/>
              </a:rPr>
              <a:t>{</a:t>
            </a:r>
            <a:r>
              <a:rPr b="1" spc="-110" dirty="0">
                <a:solidFill>
                  <a:srgbClr val="00007F"/>
                </a:solidFill>
                <a:latin typeface="Tahoma"/>
                <a:cs typeface="Tahoma"/>
              </a:rPr>
              <a:t>0</a:t>
            </a:r>
            <a:r>
              <a:rPr b="1" spc="200" dirty="0">
                <a:solidFill>
                  <a:srgbClr val="00007F"/>
                </a:solidFill>
                <a:latin typeface="Yu Gothic"/>
                <a:cs typeface="Yu Gothic"/>
              </a:rPr>
              <a:t>}</a:t>
            </a:r>
            <a:r>
              <a:rPr spc="-40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0038" y="2602500"/>
            <a:ext cx="5796730" cy="31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8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DFA for strings containing 01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7FF3-5534-43DB-B986-4A29D7EC78AA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3573463" y="3295778"/>
            <a:ext cx="1371600" cy="609600"/>
            <a:chOff x="624" y="2352"/>
            <a:chExt cx="864" cy="384"/>
          </a:xfrm>
        </p:grpSpPr>
        <p:sp>
          <p:nvSpPr>
            <p:cNvPr id="9277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/>
                <a:t>q</a:t>
              </a:r>
              <a:r>
                <a:rPr lang="en-US" altLang="en-US" baseline="-25000" dirty="0"/>
                <a:t>0</a:t>
              </a:r>
            </a:p>
          </p:txBody>
        </p:sp>
        <p:sp>
          <p:nvSpPr>
            <p:cNvPr id="9278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960936" y="3271458"/>
            <a:ext cx="990600" cy="646112"/>
            <a:chOff x="2016" y="2329"/>
            <a:chExt cx="624" cy="407"/>
          </a:xfrm>
        </p:grpSpPr>
        <p:sp>
          <p:nvSpPr>
            <p:cNvPr id="9274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9276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0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500411" y="2738058"/>
            <a:ext cx="439738" cy="722312"/>
            <a:chOff x="1712" y="1993"/>
            <a:chExt cx="277" cy="455"/>
          </a:xfrm>
        </p:grpSpPr>
        <p:sp>
          <p:nvSpPr>
            <p:cNvPr id="9272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550119" y="2718401"/>
            <a:ext cx="693738" cy="722313"/>
            <a:chOff x="2970" y="1968"/>
            <a:chExt cx="437" cy="455"/>
          </a:xfrm>
        </p:grpSpPr>
        <p:sp>
          <p:nvSpPr>
            <p:cNvPr id="9270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482682" y="2747266"/>
            <a:ext cx="439738" cy="722313"/>
            <a:chOff x="2346" y="2016"/>
            <a:chExt cx="277" cy="455"/>
          </a:xfrm>
        </p:grpSpPr>
        <p:sp>
          <p:nvSpPr>
            <p:cNvPr id="9268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933376" y="3262314"/>
            <a:ext cx="990600" cy="685800"/>
            <a:chOff x="2640" y="2304"/>
            <a:chExt cx="624" cy="432"/>
          </a:xfrm>
        </p:grpSpPr>
        <p:sp>
          <p:nvSpPr>
            <p:cNvPr id="9265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9266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9267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279198" y="3432078"/>
            <a:ext cx="852488" cy="1327151"/>
            <a:chOff x="2342" y="2400"/>
            <a:chExt cx="537" cy="836"/>
          </a:xfrm>
        </p:grpSpPr>
        <p:sp>
          <p:nvSpPr>
            <p:cNvPr id="9263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4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53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Final</a:t>
              </a:r>
            </a:p>
            <a:p>
              <a:r>
                <a:rPr lang="en-US" altLang="en-US"/>
                <a:t>state</a:t>
              </a:r>
            </a:p>
          </p:txBody>
        </p:sp>
      </p:grp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4046761" y="1236661"/>
            <a:ext cx="4589463" cy="400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000" dirty="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7617461" y="2286000"/>
            <a:ext cx="3733800" cy="3657600"/>
            <a:chOff x="2880" y="1680"/>
            <a:chExt cx="2352" cy="2304"/>
          </a:xfrm>
        </p:grpSpPr>
        <p:sp>
          <p:nvSpPr>
            <p:cNvPr id="9231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 </a:t>
              </a:r>
              <a:r>
                <a:rPr lang="en-US" altLang="en-US" sz="1800"/>
                <a:t>Q = {q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1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start state = 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F = {q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 </a:t>
              </a:r>
              <a:endParaRPr lang="el-GR" altLang="en-US" sz="18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Transition table</a:t>
              </a:r>
            </a:p>
          </p:txBody>
        </p:sp>
        <p:pic>
          <p:nvPicPr>
            <p:cNvPr id="9233" name="Picture 38" descr="delt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9235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9236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*q</a:t>
              </a:r>
              <a:r>
                <a:rPr lang="en-US" altLang="en-US" sz="1600" b="1" baseline="-25000">
                  <a:solidFill>
                    <a:schemeClr val="hlink"/>
                  </a:solidFill>
                </a:rPr>
                <a:t>2</a:t>
              </a:r>
              <a:endParaRPr lang="en-US" alt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237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9238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9239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q</a:t>
              </a:r>
              <a:r>
                <a:rPr lang="en-US" altLang="en-US" sz="1600" b="1" baseline="-25000">
                  <a:solidFill>
                    <a:schemeClr val="hlink"/>
                  </a:solidFill>
                </a:rPr>
                <a:t>1</a:t>
              </a:r>
              <a:endParaRPr lang="en-US" alt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9240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9241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  <a:endParaRPr lang="en-US" altLang="en-US" sz="1600"/>
            </a:p>
          </p:txBody>
        </p:sp>
        <p:sp>
          <p:nvSpPr>
            <p:cNvPr id="9242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q</a:t>
              </a:r>
              <a:r>
                <a:rPr lang="en-US" alt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243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9244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245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1600"/>
            </a:p>
          </p:txBody>
        </p:sp>
        <p:sp>
          <p:nvSpPr>
            <p:cNvPr id="9246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9261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9262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35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149</TotalTime>
  <Words>725</Words>
  <Application>Microsoft Office PowerPoint</Application>
  <PresentationFormat>Widescreen</PresentationFormat>
  <Paragraphs>175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MS PGothic</vt:lpstr>
      <vt:lpstr>Yu Gothic</vt:lpstr>
      <vt:lpstr>Arial</vt:lpstr>
      <vt:lpstr>Arial MT</vt:lpstr>
      <vt:lpstr>Calibri</vt:lpstr>
      <vt:lpstr>Corbel</vt:lpstr>
      <vt:lpstr>Lucida Grande</vt:lpstr>
      <vt:lpstr>Lucida Sans Unicode</vt:lpstr>
      <vt:lpstr>Segoe UI Symbol</vt:lpstr>
      <vt:lpstr>Tahoma</vt:lpstr>
      <vt:lpstr>Wingdings</vt:lpstr>
      <vt:lpstr>Wingdings 2</vt:lpstr>
      <vt:lpstr>Frame</vt:lpstr>
      <vt:lpstr>Deterministic Finite Automata</vt:lpstr>
      <vt:lpstr>Finite Automata</vt:lpstr>
      <vt:lpstr>Deterministic Finite Automata (DFA)</vt:lpstr>
      <vt:lpstr>Non-deterministic Finite Automata (NFA)</vt:lpstr>
      <vt:lpstr>Deterministic Finite Automata - Definition</vt:lpstr>
      <vt:lpstr>What does a DFA do on reading an input string?</vt:lpstr>
      <vt:lpstr>Regular Languages</vt:lpstr>
      <vt:lpstr>DFA Construction</vt:lpstr>
      <vt:lpstr>DFA for strings containing 01</vt:lpstr>
      <vt:lpstr>Steps for DFA construction</vt:lpstr>
      <vt:lpstr>A DFA Convention</vt:lpstr>
      <vt:lpstr>DFA Examples </vt:lpstr>
      <vt:lpstr>Examples </vt:lpstr>
      <vt:lpstr>A Classic Riddle</vt:lpstr>
      <vt:lpstr>Solutions As Strings</vt:lpstr>
      <vt:lpstr>Moves As State Transitions</vt:lpstr>
      <vt:lpstr>Transition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Finite Automata</dc:title>
  <dc:creator>Windows User</dc:creator>
  <cp:lastModifiedBy>Windows User</cp:lastModifiedBy>
  <cp:revision>30</cp:revision>
  <dcterms:created xsi:type="dcterms:W3CDTF">2022-09-22T05:04:37Z</dcterms:created>
  <dcterms:modified xsi:type="dcterms:W3CDTF">2022-09-22T07:33:57Z</dcterms:modified>
</cp:coreProperties>
</file>