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69" r:id="rId20"/>
    <p:sldId id="270" r:id="rId21"/>
    <p:sldId id="278" r:id="rId22"/>
    <p:sldId id="277" r:id="rId23"/>
    <p:sldId id="281" r:id="rId24"/>
    <p:sldId id="280" r:id="rId25"/>
    <p:sldId id="282" r:id="rId26"/>
    <p:sldId id="283" r:id="rId27"/>
    <p:sldId id="284" r:id="rId28"/>
    <p:sldId id="286" r:id="rId29"/>
    <p:sldId id="287" r:id="rId30"/>
    <p:sldId id="289" r:id="rId31"/>
    <p:sldId id="288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4EE1E-AACE-4563-A1EF-09F5B71E9B9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3815-800F-431E-9026-16AC611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8018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378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5F36F-39D6-4190-A971-DEE5DF5D90B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71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73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580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700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429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966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265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071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078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4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3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168F56-45CD-4602-B4CE-0F26123D513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5612558-1E6E-4A7C-B996-FB1AC786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gex.asp" TargetMode="External"/><Relationship Id="rId2" Type="http://schemas.openxmlformats.org/officeDocument/2006/relationships/hyperlink" Target="https://www.w3schools.com/js/js_regexp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 Deterministic 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9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NFA to DFA construction: Example</a:t>
            </a:r>
            <a:endParaRPr 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 = {w | w ends in 01</a:t>
            </a:r>
            <a:r>
              <a:rPr lang="en-US" i="1" dirty="0" smtClean="0"/>
              <a:t>}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eaLnBrk="1" hangingPunct="1"/>
            <a:endParaRPr lang="en-US" i="1" dirty="0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5094809" y="197447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866209" y="215056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791722" y="198292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410722" y="215005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421834" y="1854399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4990783" y="1653672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916157" y="1388531"/>
            <a:ext cx="405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6564144" y="200679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6096522" y="214624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98406" y="1827550"/>
            <a:ext cx="264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6477522" y="1917645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563121" y="2708256"/>
            <a:ext cx="7348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accent3"/>
                </a:solidFill>
              </a:rPr>
              <a:t>NFA: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49963"/>
              </p:ext>
            </p:extLst>
          </p:nvPr>
        </p:nvGraphicFramePr>
        <p:xfrm>
          <a:off x="5082374" y="3567113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9751479" y="2891239"/>
            <a:ext cx="7251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</a:rPr>
              <a:t>DFA: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718644" y="401901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7467601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7783634" y="4253408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13913"/>
              </p:ext>
            </p:extLst>
          </p:nvPr>
        </p:nvGraphicFramePr>
        <p:xfrm>
          <a:off x="8629753" y="3645535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8218609" y="404339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8667722" y="1427869"/>
            <a:ext cx="2743200" cy="1374775"/>
            <a:chOff x="2880" y="1344"/>
            <a:chExt cx="1728" cy="866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6706122" y="252770"/>
            <a:ext cx="2864887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/>
              <a:t>Idea:</a:t>
            </a:r>
            <a:r>
              <a:rPr lang="en-US" sz="1400" dirty="0"/>
              <a:t> To avoid enumerating all of </a:t>
            </a:r>
            <a:br>
              <a:rPr lang="en-US" sz="1400" dirty="0"/>
            </a:br>
            <a:r>
              <a:rPr lang="en-US" sz="1400" dirty="0"/>
              <a:t>	power set, do </a:t>
            </a:r>
            <a:br>
              <a:rPr lang="en-US" sz="1400" dirty="0"/>
            </a:br>
            <a:r>
              <a:rPr lang="en-US" sz="1400" dirty="0"/>
              <a:t>	“lazy creation of states”</a:t>
            </a:r>
            <a:endParaRPr lang="en-US" dirty="0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7467600" y="6029325"/>
            <a:ext cx="2536272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7467601" y="5486401"/>
            <a:ext cx="2912977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 dirty="0"/>
              <a:t>0.	Enumerate all possible subsets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7" grpId="0" animBg="1"/>
      <p:bldP spid="129188" grpId="0" animBg="1"/>
      <p:bldP spid="129235" grpId="0" animBg="1"/>
      <p:bldP spid="129264" grpId="0" animBg="1"/>
      <p:bldP spid="129267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NFA to DFA: Repeating the example using </a:t>
            </a:r>
            <a:r>
              <a:rPr lang="en-US" i="1" dirty="0"/>
              <a:t>LAZY CREATION</a:t>
            </a:r>
            <a:endParaRPr lang="en-US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 = {w | w ends in 01</a:t>
            </a:r>
            <a:r>
              <a:rPr lang="en-US" i="1" dirty="0" smtClean="0"/>
              <a:t>}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eaLnBrk="1" hangingPunct="1"/>
            <a:endParaRPr lang="en-US" i="1" dirty="0"/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69720"/>
              </p:ext>
            </p:extLst>
          </p:nvPr>
        </p:nvGraphicFramePr>
        <p:xfrm>
          <a:off x="5116094" y="3364006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10028768" y="3024318"/>
            <a:ext cx="7251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</a:rPr>
              <a:t>DFA: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748784" y="383743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8183385" y="41300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8267"/>
              </p:ext>
            </p:extLst>
          </p:nvPr>
        </p:nvGraphicFramePr>
        <p:xfrm>
          <a:off x="8652936" y="3707498"/>
          <a:ext cx="2667000" cy="54864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8441268" y="1676203"/>
            <a:ext cx="2743200" cy="1374775"/>
            <a:chOff x="2880" y="1344"/>
            <a:chExt cx="1728" cy="866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6248400" y="5546726"/>
            <a:ext cx="3869970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4648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41" y="1665701"/>
            <a:ext cx="2719862" cy="15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</a:t>
            </a:r>
            <a:r>
              <a:rPr lang="en-US" dirty="0"/>
              <a:t>a minimal NFA accepting a set of strings over {a, b} in which each string of the language starts with ‘ab’. </a:t>
            </a:r>
            <a:endParaRPr lang="en-US" dirty="0" smtClean="0"/>
          </a:p>
          <a:p>
            <a:r>
              <a:rPr lang="en-US" dirty="0" smtClean="0"/>
              <a:t>Construct </a:t>
            </a:r>
            <a:r>
              <a:rPr lang="en-US" dirty="0"/>
              <a:t>a minimal NFA accepting a set of strings over {a, b} in which each string of the language contain ‘a’ as the substring</a:t>
            </a:r>
            <a:r>
              <a:rPr lang="en-US" dirty="0" smtClean="0"/>
              <a:t>.</a:t>
            </a:r>
          </a:p>
          <a:p>
            <a:r>
              <a:rPr lang="en-US" dirty="0"/>
              <a:t>Design a NFA of all binary strings in which 2</a:t>
            </a:r>
            <a:r>
              <a:rPr lang="en-US" baseline="30000" dirty="0"/>
              <a:t>nd</a:t>
            </a:r>
            <a:r>
              <a:rPr lang="en-US" dirty="0"/>
              <a:t> last bit is 1</a:t>
            </a:r>
            <a:r>
              <a:rPr lang="en-US" dirty="0" smtClean="0"/>
              <a:t>.</a:t>
            </a:r>
          </a:p>
          <a:p>
            <a:r>
              <a:rPr lang="en-US" dirty="0"/>
              <a:t>Construct an NFA with ∑ = {0, 1} in which a substring “double ‘1’ is followed by single ‘0’” must exist</a:t>
            </a:r>
            <a:r>
              <a:rPr lang="en-US" dirty="0" smtClean="0"/>
              <a:t>. (110)</a:t>
            </a:r>
          </a:p>
          <a:p>
            <a:r>
              <a:rPr lang="en-US" dirty="0"/>
              <a:t>Construct an NFA in which all the string contains a substring 1101.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2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 conversion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438" y="2185987"/>
            <a:ext cx="3733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73" y="2204350"/>
            <a:ext cx="3179252" cy="124328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NFA’s</a:t>
            </a:r>
            <a:r>
              <a:rPr sz="4000" spc="-30" dirty="0"/>
              <a:t> </a:t>
            </a:r>
            <a:r>
              <a:rPr sz="4000" spc="-5" dirty="0" smtClean="0"/>
              <a:t>with</a:t>
            </a:r>
            <a:r>
              <a:rPr lang="en-US" sz="4000" spc="-5" dirty="0" smtClean="0"/>
              <a:t/>
            </a:r>
            <a:br>
              <a:rPr lang="en-US" sz="4000" spc="-5" dirty="0" smtClean="0"/>
            </a:br>
            <a:r>
              <a:rPr sz="4000" spc="-30" dirty="0" smtClean="0"/>
              <a:t> </a:t>
            </a:r>
            <a:r>
              <a:rPr sz="4000" spc="-5" dirty="0"/>
              <a:t>ε</a:t>
            </a:r>
            <a:r>
              <a:rPr sz="4000" spc="-20" dirty="0"/>
              <a:t> </a:t>
            </a:r>
            <a:r>
              <a:rPr sz="4000" spc="-35" dirty="0">
                <a:latin typeface="Symbol"/>
                <a:cs typeface="Symbol"/>
              </a:rPr>
              <a:t></a:t>
            </a:r>
            <a:r>
              <a:rPr sz="4000" spc="-35" dirty="0"/>
              <a:t>Transitions</a:t>
            </a:r>
            <a:endParaRPr sz="4000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9557" y="1253744"/>
            <a:ext cx="7905115" cy="409278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46100" marR="760730" indent="-53403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545465" algn="l"/>
                <a:tab pos="546735" algn="l"/>
              </a:tabLst>
            </a:pPr>
            <a:r>
              <a:rPr sz="2000" spc="-55" dirty="0">
                <a:cs typeface="Calibri"/>
              </a:rPr>
              <a:t>We</a:t>
            </a:r>
            <a:r>
              <a:rPr sz="2000" spc="-3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extend</a:t>
            </a:r>
            <a:r>
              <a:rPr sz="2000" spc="-5" dirty="0">
                <a:cs typeface="Calibri"/>
              </a:rPr>
              <a:t> the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class </a:t>
            </a:r>
            <a:r>
              <a:rPr sz="2000" dirty="0">
                <a:cs typeface="Calibri"/>
              </a:rPr>
              <a:t>of</a:t>
            </a:r>
            <a:r>
              <a:rPr sz="2000" spc="-15" dirty="0">
                <a:cs typeface="Calibri"/>
              </a:rPr>
              <a:t> </a:t>
            </a:r>
            <a:r>
              <a:rPr sz="2000" spc="-50" dirty="0">
                <a:cs typeface="Calibri"/>
              </a:rPr>
              <a:t>NFAs</a:t>
            </a:r>
            <a:r>
              <a:rPr sz="2000" spc="-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by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allowing </a:t>
            </a:r>
            <a:r>
              <a:rPr sz="2000" spc="-705" dirty="0">
                <a:cs typeface="Calibri"/>
              </a:rPr>
              <a:t> </a:t>
            </a:r>
            <a:r>
              <a:rPr sz="2000" spc="25" dirty="0" smtClean="0">
                <a:cs typeface="Calibri"/>
              </a:rPr>
              <a:t> </a:t>
            </a:r>
            <a:r>
              <a:rPr sz="2000" spc="-5" dirty="0">
                <a:cs typeface="Calibri"/>
              </a:rPr>
              <a:t>(ε)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transitions:</a:t>
            </a:r>
            <a:endParaRPr sz="2000" dirty="0">
              <a:cs typeface="Calibri"/>
            </a:endParaRPr>
          </a:p>
          <a:p>
            <a:pPr marL="925194" marR="488315" lvl="1" indent="-455930" algn="just">
              <a:lnSpc>
                <a:spcPts val="3030"/>
              </a:lnSpc>
              <a:spcBef>
                <a:spcPts val="670"/>
              </a:spcBef>
              <a:buAutoNum type="arabicPeriod"/>
              <a:tabLst>
                <a:tab pos="925194" algn="l"/>
                <a:tab pos="925830" algn="l"/>
              </a:tabLst>
            </a:pPr>
            <a:r>
              <a:rPr sz="2000" spc="-5" dirty="0">
                <a:cs typeface="Calibri"/>
              </a:rPr>
              <a:t>The</a:t>
            </a:r>
            <a:r>
              <a:rPr sz="2000" spc="-15" dirty="0">
                <a:cs typeface="Calibri"/>
              </a:rPr>
              <a:t> automaton</a:t>
            </a:r>
            <a:r>
              <a:rPr sz="2000" spc="10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may</a:t>
            </a:r>
            <a:r>
              <a:rPr sz="2000" spc="-5" dirty="0">
                <a:cs typeface="Calibri"/>
              </a:rPr>
              <a:t> be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allowed</a:t>
            </a:r>
            <a:r>
              <a:rPr sz="2000" spc="-5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to</a:t>
            </a:r>
            <a:r>
              <a:rPr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change</a:t>
            </a:r>
            <a:r>
              <a:rPr sz="2000" spc="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its </a:t>
            </a:r>
            <a:r>
              <a:rPr sz="2000" spc="-615" dirty="0">
                <a:cs typeface="Calibri"/>
              </a:rPr>
              <a:t> </a:t>
            </a:r>
            <a:r>
              <a:rPr sz="2000" spc="-30" dirty="0">
                <a:cs typeface="Calibri"/>
              </a:rPr>
              <a:t>state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without</a:t>
            </a:r>
            <a:r>
              <a:rPr sz="2000" spc="2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reading</a:t>
            </a:r>
            <a:r>
              <a:rPr sz="2000" spc="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 </a:t>
            </a:r>
            <a:r>
              <a:rPr sz="2000" spc="-10" dirty="0">
                <a:cs typeface="Calibri"/>
              </a:rPr>
              <a:t>input</a:t>
            </a:r>
            <a:r>
              <a:rPr sz="2000" spc="4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symbol</a:t>
            </a:r>
            <a:r>
              <a:rPr sz="2000" spc="-15" dirty="0" smtClean="0">
                <a:cs typeface="Calibri"/>
              </a:rPr>
              <a:t>.</a:t>
            </a:r>
            <a:endParaRPr lang="en-US" sz="2000" spc="-15" dirty="0" smtClean="0">
              <a:cs typeface="Calibri"/>
            </a:endParaRPr>
          </a:p>
          <a:p>
            <a:pPr marL="925194" marR="488315" lvl="1" indent="-455930" algn="just">
              <a:lnSpc>
                <a:spcPts val="3030"/>
              </a:lnSpc>
              <a:spcBef>
                <a:spcPts val="670"/>
              </a:spcBef>
              <a:buAutoNum type="arabicPeriod"/>
              <a:tabLst>
                <a:tab pos="925194" algn="l"/>
                <a:tab pos="925830" algn="l"/>
              </a:tabLst>
            </a:pPr>
            <a:endParaRPr sz="2000" dirty="0">
              <a:cs typeface="Calibri"/>
            </a:endParaRPr>
          </a:p>
          <a:p>
            <a:pPr marL="925194" marR="542290" lvl="1" indent="-455930" algn="just">
              <a:lnSpc>
                <a:spcPts val="3030"/>
              </a:lnSpc>
              <a:spcBef>
                <a:spcPts val="665"/>
              </a:spcBef>
              <a:buAutoNum type="arabicPeriod"/>
              <a:tabLst>
                <a:tab pos="925194" algn="l"/>
                <a:tab pos="925830" algn="l"/>
              </a:tabLst>
            </a:pPr>
            <a:r>
              <a:rPr sz="2000" spc="-5" dirty="0">
                <a:cs typeface="Calibri"/>
              </a:rPr>
              <a:t>In</a:t>
            </a:r>
            <a:r>
              <a:rPr sz="2000" spc="-15" dirty="0">
                <a:cs typeface="Calibri"/>
              </a:rPr>
              <a:t> diagrams,</a:t>
            </a:r>
            <a:r>
              <a:rPr sz="2000" spc="3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such</a:t>
            </a:r>
            <a:r>
              <a:rPr sz="2000" spc="2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transitions</a:t>
            </a:r>
            <a:r>
              <a:rPr sz="2000" spc="4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are</a:t>
            </a:r>
            <a:r>
              <a:rPr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depicted</a:t>
            </a:r>
            <a:r>
              <a:rPr sz="2000" spc="2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by </a:t>
            </a:r>
            <a:r>
              <a:rPr sz="2000" spc="-62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labeling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spc="1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appropriate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arcs</a:t>
            </a:r>
            <a:r>
              <a:rPr sz="2000" spc="-5" dirty="0">
                <a:cs typeface="Calibri"/>
              </a:rPr>
              <a:t> with</a:t>
            </a:r>
            <a:r>
              <a:rPr sz="2000" spc="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ε</a:t>
            </a:r>
            <a:r>
              <a:rPr sz="2000" spc="-5" dirty="0" smtClean="0">
                <a:cs typeface="Calibri"/>
              </a:rPr>
              <a:t>.</a:t>
            </a:r>
            <a:endParaRPr lang="en-US" sz="2000" spc="-5" dirty="0" smtClean="0">
              <a:cs typeface="Calibri"/>
            </a:endParaRPr>
          </a:p>
          <a:p>
            <a:pPr marL="925194" marR="542290" lvl="1" indent="-455930" algn="just">
              <a:lnSpc>
                <a:spcPts val="3030"/>
              </a:lnSpc>
              <a:spcBef>
                <a:spcPts val="665"/>
              </a:spcBef>
              <a:buAutoNum type="arabicPeriod"/>
              <a:tabLst>
                <a:tab pos="925194" algn="l"/>
                <a:tab pos="925830" algn="l"/>
              </a:tabLst>
            </a:pPr>
            <a:endParaRPr sz="2000" dirty="0">
              <a:cs typeface="Calibri"/>
            </a:endParaRPr>
          </a:p>
          <a:p>
            <a:pPr marL="925194" marR="5080" lvl="1" indent="-455930" algn="just">
              <a:lnSpc>
                <a:spcPct val="90000"/>
              </a:lnSpc>
              <a:spcBef>
                <a:spcPts val="620"/>
              </a:spcBef>
              <a:buAutoNum type="arabicPeriod"/>
              <a:tabLst>
                <a:tab pos="925194" algn="l"/>
                <a:tab pos="925830" algn="l"/>
                <a:tab pos="3490595" algn="l"/>
              </a:tabLst>
            </a:pPr>
            <a:r>
              <a:rPr sz="2000" spc="-15" dirty="0">
                <a:cs typeface="Calibri"/>
              </a:rPr>
              <a:t>Note</a:t>
            </a:r>
            <a:r>
              <a:rPr sz="2000" spc="-10" dirty="0">
                <a:cs typeface="Calibri"/>
              </a:rPr>
              <a:t> that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this</a:t>
            </a:r>
            <a:r>
              <a:rPr sz="2000" spc="2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does</a:t>
            </a:r>
            <a:r>
              <a:rPr sz="2000" spc="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not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mean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that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ε</a:t>
            </a:r>
            <a:r>
              <a:rPr sz="2000" spc="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has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become </a:t>
            </a:r>
            <a:r>
              <a:rPr sz="2000" spc="-615" dirty="0">
                <a:cs typeface="Calibri"/>
              </a:rPr>
              <a:t> </a:t>
            </a:r>
            <a:r>
              <a:rPr sz="2000" dirty="0">
                <a:cs typeface="Calibri"/>
              </a:rPr>
              <a:t>an</a:t>
            </a:r>
            <a:r>
              <a:rPr sz="2000" spc="-10" dirty="0">
                <a:cs typeface="Calibri"/>
              </a:rPr>
              <a:t> input</a:t>
            </a:r>
            <a:r>
              <a:rPr sz="2000" spc="5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symbol.	</a:t>
            </a:r>
            <a:r>
              <a:rPr sz="2000" spc="-5" dirty="0">
                <a:cs typeface="Calibri"/>
              </a:rPr>
              <a:t>On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 </a:t>
            </a:r>
            <a:r>
              <a:rPr sz="2000" spc="-40" dirty="0">
                <a:cs typeface="Calibri"/>
              </a:rPr>
              <a:t>contrary,</a:t>
            </a:r>
            <a:r>
              <a:rPr sz="2000" spc="2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we </a:t>
            </a:r>
            <a:r>
              <a:rPr sz="2000" spc="-5" dirty="0">
                <a:cs typeface="Calibri"/>
              </a:rPr>
              <a:t>assume 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that</a:t>
            </a:r>
            <a:r>
              <a:rPr sz="2000" spc="-5" dirty="0">
                <a:cs typeface="Calibri"/>
              </a:rPr>
              <a:t> </a:t>
            </a:r>
            <a:r>
              <a:rPr sz="2000" i="1" spc="-5" dirty="0">
                <a:solidFill>
                  <a:srgbClr val="C00000"/>
                </a:solidFill>
                <a:cs typeface="Calibri"/>
              </a:rPr>
              <a:t>the </a:t>
            </a:r>
            <a:r>
              <a:rPr sz="2000" i="1" spc="-15" dirty="0">
                <a:solidFill>
                  <a:srgbClr val="C00000"/>
                </a:solidFill>
                <a:cs typeface="Calibri"/>
              </a:rPr>
              <a:t>symbol</a:t>
            </a:r>
            <a:r>
              <a:rPr sz="2000" i="1" spc="-10" dirty="0">
                <a:solidFill>
                  <a:srgbClr val="C00000"/>
                </a:solidFill>
                <a:cs typeface="Calibri"/>
              </a:rPr>
              <a:t> </a:t>
            </a:r>
            <a:r>
              <a:rPr sz="2000" spc="-5" dirty="0">
                <a:cs typeface="Calibri"/>
              </a:rPr>
              <a:t>ε</a:t>
            </a:r>
            <a:r>
              <a:rPr sz="2000" spc="5" dirty="0">
                <a:cs typeface="Calibri"/>
              </a:rPr>
              <a:t> </a:t>
            </a:r>
            <a:r>
              <a:rPr sz="2000" i="1" spc="-5" dirty="0">
                <a:solidFill>
                  <a:srgbClr val="C00000"/>
                </a:solidFill>
                <a:cs typeface="Calibri"/>
              </a:rPr>
              <a:t>does</a:t>
            </a:r>
            <a:r>
              <a:rPr sz="2000" i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5" dirty="0">
                <a:solidFill>
                  <a:srgbClr val="C00000"/>
                </a:solidFill>
                <a:cs typeface="Calibri"/>
              </a:rPr>
              <a:t>not</a:t>
            </a:r>
            <a:r>
              <a:rPr sz="2000" i="1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5" dirty="0">
                <a:solidFill>
                  <a:srgbClr val="C00000"/>
                </a:solidFill>
                <a:cs typeface="Calibri"/>
              </a:rPr>
              <a:t>belong</a:t>
            </a:r>
            <a:r>
              <a:rPr sz="2000" i="1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25" dirty="0">
                <a:solidFill>
                  <a:srgbClr val="C00000"/>
                </a:solidFill>
                <a:cs typeface="Calibri"/>
              </a:rPr>
              <a:t>to</a:t>
            </a:r>
            <a:r>
              <a:rPr sz="2000" i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20" dirty="0">
                <a:solidFill>
                  <a:srgbClr val="C00000"/>
                </a:solidFill>
                <a:cs typeface="Calibri"/>
              </a:rPr>
              <a:t>any </a:t>
            </a:r>
            <a:r>
              <a:rPr sz="2000" i="1" spc="-15" dirty="0">
                <a:solidFill>
                  <a:srgbClr val="C00000"/>
                </a:solidFill>
                <a:cs typeface="Calibri"/>
              </a:rPr>
              <a:t> </a:t>
            </a:r>
            <a:r>
              <a:rPr sz="2000" i="1" spc="-10" dirty="0">
                <a:solidFill>
                  <a:srgbClr val="C00000"/>
                </a:solidFill>
                <a:cs typeface="Calibri"/>
              </a:rPr>
              <a:t>alphabet</a:t>
            </a:r>
            <a:r>
              <a:rPr sz="2000" spc="-10" dirty="0" smtClean="0">
                <a:cs typeface="Calibri"/>
              </a:rPr>
              <a:t>.</a:t>
            </a:r>
            <a:endParaRPr lang="en-US" sz="2000" spc="-10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21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766" y="2816537"/>
            <a:ext cx="2131777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65" dirty="0">
                <a:solidFill>
                  <a:schemeClr val="bg1"/>
                </a:solidFill>
              </a:rPr>
              <a:t>E</a:t>
            </a:r>
            <a:r>
              <a:rPr sz="4000" spc="-85" dirty="0" smtClean="0">
                <a:solidFill>
                  <a:schemeClr val="bg1"/>
                </a:solidFill>
              </a:rPr>
              <a:t>x</a:t>
            </a:r>
            <a:r>
              <a:rPr sz="4000" spc="-5" dirty="0" smtClean="0">
                <a:solidFill>
                  <a:schemeClr val="bg1"/>
                </a:solidFill>
              </a:rPr>
              <a:t>amp</a:t>
            </a:r>
            <a:r>
              <a:rPr sz="4000" spc="-10" dirty="0" smtClean="0">
                <a:solidFill>
                  <a:schemeClr val="bg1"/>
                </a:solidFill>
              </a:rPr>
              <a:t>l</a:t>
            </a:r>
            <a:r>
              <a:rPr sz="4000" spc="-5" dirty="0" smtClean="0">
                <a:solidFill>
                  <a:schemeClr val="bg1"/>
                </a:solidFill>
              </a:rPr>
              <a:t>e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4659" y="980761"/>
            <a:ext cx="496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2517" y="965043"/>
            <a:ext cx="4832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4800" spc="7" baseline="-16493" dirty="0">
                <a:latin typeface="Courier New"/>
                <a:cs typeface="Courier New"/>
              </a:rPr>
              <a:t>a</a:t>
            </a:r>
            <a:r>
              <a:rPr sz="2100" spc="5" dirty="0">
                <a:latin typeface="Courier New"/>
                <a:cs typeface="Courier New"/>
              </a:rPr>
              <a:t>n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7039" y="968569"/>
            <a:ext cx="4079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|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n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divisible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}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751" y="2165605"/>
            <a:ext cx="2181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1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15" y="2511737"/>
            <a:ext cx="2437145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</a:t>
            </a:r>
            <a:r>
              <a:rPr sz="4000" spc="-40" dirty="0"/>
              <a:t>e</a:t>
            </a:r>
            <a:r>
              <a:rPr sz="4000" spc="-5" dirty="0"/>
              <a:t>f</a:t>
            </a:r>
            <a:r>
              <a:rPr sz="4000" spc="-15" dirty="0"/>
              <a:t>i</a:t>
            </a:r>
            <a:r>
              <a:rPr sz="4000" spc="-10" dirty="0"/>
              <a:t>n</a:t>
            </a:r>
            <a:r>
              <a:rPr sz="4000" spc="-15" dirty="0"/>
              <a:t>i</a:t>
            </a:r>
            <a:r>
              <a:rPr sz="4000" spc="-5" dirty="0"/>
              <a:t>t</a:t>
            </a:r>
            <a:r>
              <a:rPr sz="4000" spc="-15" dirty="0"/>
              <a:t>i</a:t>
            </a:r>
            <a:r>
              <a:rPr sz="4000" spc="-5" dirty="0"/>
              <a:t>on</a:t>
            </a:r>
            <a:endParaRPr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631185" y="1087628"/>
                <a:ext cx="7634605" cy="423917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93700" indent="-342900">
                  <a:lnSpc>
                    <a:spcPts val="3235"/>
                  </a:lnSpc>
                  <a:spcBef>
                    <a:spcPts val="100"/>
                  </a:spcBef>
                  <a:buFont typeface="Arial MT"/>
                  <a:buChar char="•"/>
                  <a:tabLst>
                    <a:tab pos="393065" algn="l"/>
                    <a:tab pos="393700" algn="l"/>
                    <a:tab pos="4008120" algn="l"/>
                  </a:tabLst>
                </a:pPr>
                <a:r>
                  <a:rPr lang="en-US" sz="3000" b="1" dirty="0" smtClean="0">
                    <a:cs typeface="Calibri"/>
                  </a:rPr>
                  <a:t>A</a:t>
                </a:r>
                <a:r>
                  <a:rPr lang="en-US" sz="3000" b="1" spc="-20" dirty="0">
                    <a:cs typeface="Calibri"/>
                  </a:rPr>
                  <a:t> </a:t>
                </a:r>
                <a:r>
                  <a:rPr lang="el-GR" sz="3000" spc="-35" dirty="0">
                    <a:cs typeface="Calibri"/>
                  </a:rPr>
                  <a:t>ε-</a:t>
                </a:r>
                <a:r>
                  <a:rPr lang="en-US" sz="3000" spc="-35" dirty="0">
                    <a:cs typeface="Calibri"/>
                  </a:rPr>
                  <a:t>NFA</a:t>
                </a:r>
                <a:r>
                  <a:rPr lang="en-US" sz="3000" spc="-10" dirty="0">
                    <a:cs typeface="Calibri"/>
                  </a:rPr>
                  <a:t> </a:t>
                </a:r>
                <a:r>
                  <a:rPr lang="en-US" sz="3000" spc="-5" dirty="0">
                    <a:cs typeface="Calibri"/>
                  </a:rPr>
                  <a:t>is</a:t>
                </a:r>
                <a:r>
                  <a:rPr lang="en-US" sz="3000" dirty="0">
                    <a:cs typeface="Calibri"/>
                  </a:rPr>
                  <a:t> a </a:t>
                </a:r>
                <a:r>
                  <a:rPr lang="en-US" sz="3000" spc="-10" dirty="0">
                    <a:cs typeface="Calibri"/>
                  </a:rPr>
                  <a:t>quintuple	</a:t>
                </a:r>
                <a:r>
                  <a:rPr lang="en-US" sz="3000" b="1" spc="-5" dirty="0">
                    <a:cs typeface="Courier New"/>
                  </a:rPr>
                  <a:t>A=(</a:t>
                </a:r>
                <a:r>
                  <a:rPr lang="en-US" sz="3000" b="1" spc="-5" dirty="0" smtClean="0">
                    <a:cs typeface="Courier New"/>
                  </a:rPr>
                  <a:t>Q,</a:t>
                </a:r>
                <a:r>
                  <a:rPr lang="en-US" sz="3000" b="1" spc="-5" dirty="0" smtClean="0">
                    <a:latin typeface="Symbol"/>
                    <a:cs typeface="Symbol"/>
                  </a:rPr>
                  <a:t> </a:t>
                </a:r>
                <a:r>
                  <a:rPr lang="en-US" sz="3000" b="1" spc="-5" dirty="0">
                    <a:latin typeface="Symbol"/>
                    <a:cs typeface="Symbol"/>
                  </a:rPr>
                  <a:t></a:t>
                </a:r>
                <a:r>
                  <a:rPr lang="en-US" sz="3000" b="1" spc="-5" dirty="0">
                    <a:latin typeface="Courier New"/>
                    <a:cs typeface="Courier New"/>
                  </a:rPr>
                  <a:t>,</a:t>
                </a:r>
                <a:r>
                  <a:rPr lang="en-US" sz="3000" b="1" spc="-5" dirty="0">
                    <a:latin typeface="Symbol"/>
                    <a:cs typeface="Symbol"/>
                  </a:rPr>
                  <a:t></a:t>
                </a:r>
                <a:r>
                  <a:rPr lang="en-US" sz="3000" spc="-5" dirty="0">
                    <a:latin typeface="Symbol"/>
                    <a:cs typeface="Symbol"/>
                  </a:rPr>
                  <a:t> </a:t>
                </a:r>
                <a:r>
                  <a:rPr lang="en-US" sz="3000" b="1" spc="-5" dirty="0" smtClean="0">
                    <a:cs typeface="Courier New"/>
                  </a:rPr>
                  <a:t>q</a:t>
                </a:r>
                <a:r>
                  <a:rPr lang="en-US" sz="3000" b="1" spc="-7" baseline="-20833" dirty="0" smtClean="0">
                    <a:cs typeface="Courier New"/>
                  </a:rPr>
                  <a:t>0</a:t>
                </a:r>
                <a:r>
                  <a:rPr lang="en-US" sz="3000" b="1" spc="-5" dirty="0" smtClean="0">
                    <a:cs typeface="Courier New"/>
                  </a:rPr>
                  <a:t>,F</a:t>
                </a:r>
                <a:r>
                  <a:rPr lang="en-US" sz="3000" b="1" spc="-5" dirty="0">
                    <a:cs typeface="Courier New"/>
                  </a:rPr>
                  <a:t>)</a:t>
                </a:r>
                <a:endParaRPr lang="en-US" sz="3000" dirty="0">
                  <a:cs typeface="Courier New"/>
                </a:endParaRPr>
              </a:p>
              <a:p>
                <a:pPr marL="393700">
                  <a:lnSpc>
                    <a:spcPts val="3235"/>
                  </a:lnSpc>
                </a:pPr>
                <a:r>
                  <a:rPr lang="en-US" sz="3000" spc="-20" dirty="0">
                    <a:cs typeface="Calibri"/>
                  </a:rPr>
                  <a:t>where</a:t>
                </a:r>
                <a:endParaRPr lang="en-US" sz="3000" dirty="0">
                  <a:cs typeface="Calibri"/>
                </a:endParaRPr>
              </a:p>
              <a:p>
                <a:pPr>
                  <a:spcBef>
                    <a:spcPts val="40"/>
                  </a:spcBef>
                </a:pPr>
                <a:endParaRPr lang="en-US" sz="2900" dirty="0">
                  <a:cs typeface="Calibri"/>
                </a:endParaRPr>
              </a:p>
              <a:p>
                <a:pPr marL="794385" lvl="1" indent="-287020">
                  <a:buFont typeface="Arial MT"/>
                  <a:buChar char="–"/>
                  <a:tabLst>
                    <a:tab pos="795020" algn="l"/>
                  </a:tabLst>
                </a:pPr>
                <a:r>
                  <a:rPr lang="en-US" sz="2600" b="1" dirty="0">
                    <a:cs typeface="Courier New"/>
                  </a:rPr>
                  <a:t>Q</a:t>
                </a:r>
                <a:r>
                  <a:rPr lang="en-US" sz="2600" b="1" spc="-15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is</a:t>
                </a:r>
                <a:r>
                  <a:rPr lang="en-US" sz="2600" spc="-15" dirty="0">
                    <a:cs typeface="Courier New"/>
                  </a:rPr>
                  <a:t> </a:t>
                </a:r>
                <a:r>
                  <a:rPr lang="en-US" sz="2600" dirty="0">
                    <a:cs typeface="Courier New"/>
                  </a:rPr>
                  <a:t>a </a:t>
                </a:r>
                <a:r>
                  <a:rPr lang="en-US" sz="2600" spc="-5" dirty="0">
                    <a:cs typeface="Courier New"/>
                  </a:rPr>
                  <a:t>set</a:t>
                </a:r>
                <a:r>
                  <a:rPr lang="en-US" sz="2600" spc="-15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of</a:t>
                </a:r>
                <a:r>
                  <a:rPr lang="en-US" sz="2600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states</a:t>
                </a:r>
                <a:endParaRPr lang="en-US" sz="2600" dirty="0">
                  <a:cs typeface="Courier New"/>
                </a:endParaRPr>
              </a:p>
              <a:p>
                <a:pPr marL="794385" lvl="1" indent="-287655">
                  <a:lnSpc>
                    <a:spcPts val="3120"/>
                  </a:lnSpc>
                  <a:spcBef>
                    <a:spcPts val="50"/>
                  </a:spcBef>
                  <a:buFont typeface="Arial MT"/>
                  <a:buChar char="–"/>
                  <a:tabLst>
                    <a:tab pos="795020" algn="l"/>
                    <a:tab pos="1185545" algn="l"/>
                  </a:tabLst>
                </a:pPr>
                <a:r>
                  <a:rPr lang="en-US" sz="2600" dirty="0">
                    <a:cs typeface="Courier New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sz="2600" i="1" smtClean="0">
                            <a:latin typeface="Cambria Math" panose="02040503050406030204" pitchFamily="18" charset="0"/>
                            <a:cs typeface="Courier New"/>
                          </a:rPr>
                        </m:ctrlPr>
                      </m:naryPr>
                      <m:sub/>
                      <m:sup/>
                      <m:e>
                        <m:r>
                          <a:rPr lang="ar-AE" sz="2600" b="0" i="1" smtClean="0">
                            <a:latin typeface="Cambria Math" panose="02040503050406030204" pitchFamily="18" charset="0"/>
                            <a:cs typeface="Courier New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600" spc="-5" dirty="0" smtClean="0">
                    <a:cs typeface="Courier New"/>
                  </a:rPr>
                  <a:t>is</a:t>
                </a:r>
                <a:r>
                  <a:rPr lang="en-US" sz="2600" spc="5" dirty="0" smtClean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the</a:t>
                </a:r>
                <a:r>
                  <a:rPr lang="en-US" sz="2600" spc="5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alphabet</a:t>
                </a:r>
                <a:r>
                  <a:rPr lang="en-US" sz="2600" spc="20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of</a:t>
                </a:r>
                <a:r>
                  <a:rPr lang="en-US" sz="2600" spc="-10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input</a:t>
                </a:r>
                <a:r>
                  <a:rPr lang="en-US" sz="2600" i="1" spc="15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symbols</a:t>
                </a:r>
                <a:endParaRPr lang="en-US" sz="2600" dirty="0">
                  <a:cs typeface="Courier New"/>
                </a:endParaRPr>
              </a:p>
              <a:p>
                <a:pPr marL="794385" lvl="1" indent="-287020">
                  <a:buFont typeface="Arial MT"/>
                  <a:buChar char="–"/>
                  <a:tabLst>
                    <a:tab pos="795020" algn="l"/>
                  </a:tabLst>
                </a:pPr>
                <a:r>
                  <a:rPr lang="en-US" sz="2600" b="1" dirty="0" smtClean="0">
                    <a:cs typeface="Courier New"/>
                  </a:rPr>
                  <a:t>q</a:t>
                </a:r>
                <a:r>
                  <a:rPr lang="en-US" sz="2550" b="1" baseline="-21241" dirty="0" smtClean="0">
                    <a:cs typeface="Courier New"/>
                  </a:rPr>
                  <a:t>0</a:t>
                </a:r>
                <a:r>
                  <a:rPr lang="en-US" sz="2600" b="1" spc="-25" dirty="0" smtClean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is</a:t>
                </a:r>
                <a:r>
                  <a:rPr lang="en-US" sz="2600" dirty="0">
                    <a:cs typeface="Courier New"/>
                  </a:rPr>
                  <a:t> </a:t>
                </a:r>
                <a:r>
                  <a:rPr lang="en-US" sz="2600" spc="-5" dirty="0">
                    <a:cs typeface="Courier New"/>
                  </a:rPr>
                  <a:t>the</a:t>
                </a:r>
                <a:r>
                  <a:rPr lang="en-US" sz="2600" spc="5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initial</a:t>
                </a:r>
                <a:r>
                  <a:rPr lang="en-US" sz="2600" i="1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state</a:t>
                </a:r>
                <a:endParaRPr lang="en-US" sz="2600" dirty="0">
                  <a:cs typeface="Courier New"/>
                </a:endParaRPr>
              </a:p>
              <a:p>
                <a:pPr marL="793750" lvl="1" indent="-287020">
                  <a:buFont typeface="Arial MT"/>
                  <a:buChar char="–"/>
                  <a:tabLst>
                    <a:tab pos="794385" algn="l"/>
                    <a:tab pos="1622425" algn="l"/>
                  </a:tabLst>
                </a:pPr>
                <a:r>
                  <a:rPr lang="en-US" sz="2600" b="1" dirty="0">
                    <a:cs typeface="Courier New"/>
                  </a:rPr>
                  <a:t>F</a:t>
                </a:r>
                <a:r>
                  <a:rPr lang="en-US" sz="2600" b="1" spc="-15" dirty="0">
                    <a:cs typeface="Courier New"/>
                  </a:rPr>
                  <a:t> </a:t>
                </a:r>
                <a:r>
                  <a:rPr lang="en-US" sz="2600" b="1" dirty="0" smtClean="0">
                    <a:cs typeface="Courier New"/>
                  </a:rPr>
                  <a:t> </a:t>
                </a:r>
                <a:r>
                  <a:rPr lang="en-US" sz="2400" spc="-5" dirty="0">
                    <a:cs typeface="Courier New"/>
                  </a:rPr>
                  <a:t>is the</a:t>
                </a:r>
                <a:r>
                  <a:rPr lang="en-US" sz="2400" spc="-15" dirty="0">
                    <a:cs typeface="Courier New"/>
                  </a:rPr>
                  <a:t> </a:t>
                </a:r>
                <a:r>
                  <a:rPr lang="en-US" sz="2400" spc="-5" dirty="0">
                    <a:cs typeface="Courier New"/>
                  </a:rPr>
                  <a:t>set</a:t>
                </a:r>
                <a:r>
                  <a:rPr lang="en-US" sz="2400" spc="-15" dirty="0">
                    <a:cs typeface="Courier New"/>
                  </a:rPr>
                  <a:t> </a:t>
                </a:r>
                <a:r>
                  <a:rPr lang="en-US" sz="2400" spc="-5" dirty="0">
                    <a:cs typeface="Courier New"/>
                  </a:rPr>
                  <a:t>of</a:t>
                </a:r>
                <a:r>
                  <a:rPr lang="en-US" sz="2400" spc="-15" dirty="0">
                    <a:cs typeface="Courier New"/>
                  </a:rPr>
                  <a:t> </a:t>
                </a:r>
                <a:r>
                  <a:rPr lang="en-US" sz="2400" i="1" spc="-5" dirty="0">
                    <a:cs typeface="Courier New"/>
                  </a:rPr>
                  <a:t>final</a:t>
                </a:r>
                <a:r>
                  <a:rPr lang="en-US" sz="2400" i="1" spc="-15" dirty="0">
                    <a:cs typeface="Courier New"/>
                  </a:rPr>
                  <a:t> </a:t>
                </a:r>
                <a:r>
                  <a:rPr lang="en-US" sz="2400" i="1" spc="-5" dirty="0">
                    <a:cs typeface="Courier New"/>
                  </a:rPr>
                  <a:t>states</a:t>
                </a:r>
                <a:endParaRPr lang="en-US" sz="2400" dirty="0">
                  <a:cs typeface="Courier New"/>
                </a:endParaRPr>
              </a:p>
              <a:p>
                <a:pPr marL="794385" marR="43180" lvl="1" indent="-287020">
                  <a:lnSpc>
                    <a:spcPct val="78500"/>
                  </a:lnSpc>
                  <a:spcBef>
                    <a:spcPts val="670"/>
                  </a:spcBef>
                  <a:buFont typeface="Arial MT"/>
                  <a:buChar char="–"/>
                  <a:tabLst>
                    <a:tab pos="795020" algn="l"/>
                    <a:tab pos="1247140" algn="l"/>
                    <a:tab pos="2022475" algn="l"/>
                    <a:tab pos="3221990" algn="l"/>
                  </a:tabLst>
                </a:pPr>
                <a:r>
                  <a:rPr lang="en-US" sz="2600" spc="-15" dirty="0" smtClean="0">
                    <a:latin typeface="Symbol"/>
                    <a:cs typeface="Symbol"/>
                  </a:rPr>
                  <a:t></a:t>
                </a:r>
                <a:r>
                  <a:rPr lang="en-US" sz="2600" spc="-15" dirty="0">
                    <a:latin typeface="Times New Roman"/>
                    <a:cs typeface="Times New Roman"/>
                  </a:rPr>
                  <a:t>	</a:t>
                </a:r>
                <a:r>
                  <a:rPr lang="en-US" sz="2600" b="1" dirty="0">
                    <a:latin typeface="Courier New"/>
                    <a:cs typeface="Courier New"/>
                  </a:rPr>
                  <a:t>Q</a:t>
                </a:r>
                <a:r>
                  <a:rPr lang="en-US" sz="2600" b="1" spc="-5" dirty="0">
                    <a:latin typeface="Courier New"/>
                    <a:cs typeface="Courier New"/>
                  </a:rPr>
                  <a:t> </a:t>
                </a:r>
                <a:r>
                  <a:rPr lang="en-US" sz="2600" dirty="0">
                    <a:latin typeface="Symbol"/>
                    <a:cs typeface="Symbol"/>
                  </a:rPr>
                  <a:t></a:t>
                </a:r>
                <a:r>
                  <a:rPr lang="en-US" sz="2600" dirty="0">
                    <a:latin typeface="Times New Roman"/>
                    <a:cs typeface="Times New Roman"/>
                  </a:rPr>
                  <a:t>	</a:t>
                </a:r>
                <a:r>
                  <a:rPr lang="en-US" sz="2600" spc="5" dirty="0">
                    <a:latin typeface="Symbol"/>
                    <a:cs typeface="Symbol"/>
                  </a:rPr>
                  <a:t></a:t>
                </a:r>
                <a:r>
                  <a:rPr lang="el-GR" sz="2550" spc="7" baseline="-21241" dirty="0">
                    <a:latin typeface="Calibri"/>
                    <a:cs typeface="Calibri"/>
                  </a:rPr>
                  <a:t>ε</a:t>
                </a:r>
                <a:r>
                  <a:rPr lang="el-GR" sz="2550" baseline="-21241" dirty="0">
                    <a:latin typeface="Calibri"/>
                    <a:cs typeface="Calibri"/>
                  </a:rPr>
                  <a:t> </a:t>
                </a:r>
                <a:r>
                  <a:rPr lang="el-GR" sz="2600" dirty="0">
                    <a:latin typeface="Symbol"/>
                    <a:cs typeface="Symbol"/>
                  </a:rPr>
                  <a:t></a:t>
                </a:r>
                <a:r>
                  <a:rPr lang="el-GR" sz="2600" dirty="0">
                    <a:cs typeface="Times New Roman"/>
                  </a:rPr>
                  <a:t>	</a:t>
                </a:r>
                <a:r>
                  <a:rPr lang="en-US" sz="2600" spc="-5" dirty="0">
                    <a:cs typeface="Courier New"/>
                  </a:rPr>
                  <a:t>P(</a:t>
                </a:r>
                <a:r>
                  <a:rPr lang="en-US" sz="2600" b="1" spc="-5" dirty="0">
                    <a:cs typeface="Courier New"/>
                  </a:rPr>
                  <a:t>Q) </a:t>
                </a:r>
                <a:r>
                  <a:rPr lang="en-US" sz="2600" spc="-5" dirty="0">
                    <a:cs typeface="Courier New"/>
                  </a:rPr>
                  <a:t>is the </a:t>
                </a:r>
                <a:r>
                  <a:rPr lang="en-US" sz="2600" i="1" spc="-5" dirty="0">
                    <a:cs typeface="Courier New"/>
                  </a:rPr>
                  <a:t>transition </a:t>
                </a:r>
                <a:r>
                  <a:rPr lang="en-US" sz="2600" i="1" spc="-1545" dirty="0">
                    <a:cs typeface="Courier New"/>
                  </a:rPr>
                  <a:t> </a:t>
                </a:r>
                <a:r>
                  <a:rPr lang="en-US" sz="2600" i="1" spc="-5" dirty="0">
                    <a:cs typeface="Courier New"/>
                  </a:rPr>
                  <a:t>function</a:t>
                </a:r>
                <a:endParaRPr lang="en-US" sz="2600" dirty="0">
                  <a:cs typeface="Courier New"/>
                </a:endParaRPr>
              </a:p>
              <a:p>
                <a:pPr marL="393700" indent="-342900">
                  <a:spcBef>
                    <a:spcPts val="30"/>
                  </a:spcBef>
                  <a:buFont typeface="Arial MT"/>
                  <a:buChar char="•"/>
                  <a:tabLst>
                    <a:tab pos="393065" algn="l"/>
                    <a:tab pos="393700" algn="l"/>
                  </a:tabLst>
                </a:pPr>
                <a:r>
                  <a:rPr lang="en-US" sz="1900" spc="-10" dirty="0">
                    <a:cs typeface="Calibri"/>
                  </a:rPr>
                  <a:t>Note</a:t>
                </a:r>
                <a:r>
                  <a:rPr lang="en-US" sz="1900" spc="229" dirty="0">
                    <a:cs typeface="Calibri"/>
                  </a:rPr>
                  <a:t> </a:t>
                </a:r>
                <a:r>
                  <a:rPr lang="el-GR" sz="3000" dirty="0">
                    <a:cs typeface="Calibri"/>
                  </a:rPr>
                  <a:t>ε</a:t>
                </a:r>
                <a:r>
                  <a:rPr lang="el-GR" sz="3000" spc="55" dirty="0">
                    <a:cs typeface="Calibri"/>
                  </a:rPr>
                  <a:t> </a:t>
                </a:r>
                <a:r>
                  <a:rPr lang="en-US" sz="1900" spc="-5" dirty="0">
                    <a:cs typeface="Calibri"/>
                  </a:rPr>
                  <a:t>is </a:t>
                </a:r>
                <a:r>
                  <a:rPr lang="en-US" sz="1900" spc="-15" dirty="0">
                    <a:cs typeface="Calibri"/>
                  </a:rPr>
                  <a:t>never</a:t>
                </a:r>
                <a:r>
                  <a:rPr lang="en-US" sz="1900" dirty="0">
                    <a:cs typeface="Calibri"/>
                  </a:rPr>
                  <a:t> </a:t>
                </a:r>
                <a:r>
                  <a:rPr lang="en-US" sz="1900" spc="-5" dirty="0">
                    <a:cs typeface="Calibri"/>
                  </a:rPr>
                  <a:t>a</a:t>
                </a:r>
                <a:r>
                  <a:rPr lang="en-US" sz="1900" dirty="0">
                    <a:cs typeface="Calibri"/>
                  </a:rPr>
                  <a:t> </a:t>
                </a:r>
                <a:r>
                  <a:rPr lang="en-US" sz="1900" spc="-5" dirty="0">
                    <a:cs typeface="Calibri"/>
                  </a:rPr>
                  <a:t>member of</a:t>
                </a:r>
                <a:r>
                  <a:rPr lang="en-US" sz="1900" spc="31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00" i="1" spc="3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00" i="1" spc="315" smtClean="0">
                            <a:latin typeface="Cambria Math" panose="02040503050406030204" pitchFamily="18" charset="0"/>
                            <a:cs typeface="Calibri"/>
                          </a:rPr>
                          <m:t>ɛ</m:t>
                        </m:r>
                      </m:sub>
                      <m:sup/>
                      <m:e>
                        <m:r>
                          <a:rPr lang="en-US" sz="1900" b="0" i="1" spc="315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nary>
                  </m:oMath>
                </a14:m>
                <a:endParaRPr lang="en-US" sz="3000" dirty="0">
                  <a:cs typeface="Symbol"/>
                </a:endParaRPr>
              </a:p>
              <a:p>
                <a:pPr marL="393700" indent="-342900">
                  <a:buFont typeface="Arial MT"/>
                  <a:buChar char="•"/>
                  <a:tabLst>
                    <a:tab pos="393065" algn="l"/>
                    <a:tab pos="393700" algn="l"/>
                    <a:tab pos="1017905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00" i="1" spc="315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00" i="1" spc="315">
                            <a:latin typeface="Cambria Math" panose="02040503050406030204" pitchFamily="18" charset="0"/>
                            <a:cs typeface="Calibri"/>
                          </a:rPr>
                          <m:t>ɛ</m:t>
                        </m:r>
                      </m:sub>
                      <m:sup/>
                      <m:e>
                        <m:r>
                          <a:rPr lang="en-US" sz="1900" i="1" spc="315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900" spc="-5" dirty="0" smtClean="0">
                    <a:cs typeface="Calibri"/>
                  </a:rPr>
                  <a:t>is</a:t>
                </a:r>
                <a:r>
                  <a:rPr lang="en-US" sz="1900" spc="-10" dirty="0" smtClean="0">
                    <a:cs typeface="Calibri"/>
                  </a:rPr>
                  <a:t> </a:t>
                </a:r>
                <a:r>
                  <a:rPr lang="en-US" sz="1900" spc="-10" dirty="0">
                    <a:cs typeface="Calibri"/>
                  </a:rPr>
                  <a:t>defined</a:t>
                </a:r>
                <a:r>
                  <a:rPr lang="en-US" sz="1900" spc="5" dirty="0">
                    <a:cs typeface="Calibri"/>
                  </a:rPr>
                  <a:t> </a:t>
                </a:r>
                <a:r>
                  <a:rPr lang="en-US" sz="1900" spc="-15" dirty="0">
                    <a:cs typeface="Calibri"/>
                  </a:rPr>
                  <a:t>to</a:t>
                </a:r>
                <a:r>
                  <a:rPr lang="en-US" sz="1900" spc="-10" dirty="0">
                    <a:cs typeface="Calibri"/>
                  </a:rPr>
                  <a:t> </a:t>
                </a:r>
                <a:r>
                  <a:rPr lang="en-US" sz="1900" spc="-5" dirty="0">
                    <a:cs typeface="Calibri"/>
                  </a:rPr>
                  <a:t>be</a:t>
                </a:r>
                <a:r>
                  <a:rPr lang="en-US" sz="1900" spc="5" dirty="0">
                    <a:cs typeface="Calibri"/>
                  </a:rPr>
                  <a:t> </a:t>
                </a:r>
                <a:r>
                  <a:rPr lang="en-US" sz="3000" spc="-5" dirty="0" smtClean="0">
                    <a:cs typeface="Courier New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sz="3200" i="1">
                            <a:latin typeface="Cambria Math" panose="02040503050406030204" pitchFamily="18" charset="0"/>
                            <a:cs typeface="Courier New"/>
                          </a:rPr>
                        </m:ctrlPr>
                      </m:naryPr>
                      <m:sub/>
                      <m:sup/>
                      <m:e>
                        <m:r>
                          <a:rPr lang="ar-AE" sz="3200" i="1">
                            <a:latin typeface="Cambria Math" panose="02040503050406030204" pitchFamily="18" charset="0"/>
                            <a:cs typeface="Courier New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000" dirty="0" smtClean="0">
                    <a:cs typeface="Calibri"/>
                  </a:rPr>
                  <a:t>u </a:t>
                </a:r>
                <a:r>
                  <a:rPr lang="el-GR" sz="3000" dirty="0" smtClean="0">
                    <a:cs typeface="Calibri"/>
                  </a:rPr>
                  <a:t>ε</a:t>
                </a:r>
                <a:r>
                  <a:rPr lang="en-US" sz="3000" dirty="0">
                    <a:cs typeface="Calibri"/>
                  </a:rPr>
                  <a:t>)</a:t>
                </a:r>
                <a:endParaRPr sz="3000" dirty="0">
                  <a:cs typeface="Symbo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85" y="1087628"/>
                <a:ext cx="7634605" cy="4239174"/>
              </a:xfrm>
              <a:prstGeom prst="rect">
                <a:avLst/>
              </a:prstGeom>
              <a:blipFill rotWithShape="0">
                <a:blip r:embed="rId2"/>
                <a:stretch>
                  <a:fillRect l="-2236" t="-4167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66" y="2526267"/>
            <a:ext cx="1224915" cy="124328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ε-NFA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583940" y="1256902"/>
            <a:ext cx="7722234" cy="150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3532504" algn="l"/>
                <a:tab pos="6390640" algn="l"/>
              </a:tabLst>
            </a:pPr>
            <a:r>
              <a:rPr sz="2000" dirty="0">
                <a:cs typeface="Calibri"/>
              </a:rPr>
              <a:t>ε</a:t>
            </a:r>
            <a:r>
              <a:rPr sz="2000" spc="-30" dirty="0">
                <a:cs typeface="Calibri"/>
              </a:rPr>
              <a:t> -NFAs</a:t>
            </a:r>
            <a:r>
              <a:rPr sz="2000" spc="-5" dirty="0">
                <a:cs typeface="Calibri"/>
              </a:rPr>
              <a:t> add </a:t>
            </a:r>
            <a:r>
              <a:rPr sz="2000" dirty="0">
                <a:cs typeface="Calibri"/>
              </a:rPr>
              <a:t>a </a:t>
            </a:r>
            <a:r>
              <a:rPr sz="2000" spc="-15" dirty="0">
                <a:cs typeface="Calibri"/>
              </a:rPr>
              <a:t>convenient</a:t>
            </a:r>
            <a:r>
              <a:rPr sz="2000" spc="-5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feature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but </a:t>
            </a:r>
            <a:r>
              <a:rPr sz="2000" dirty="0">
                <a:cs typeface="Calibri"/>
              </a:rPr>
              <a:t>(in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a</a:t>
            </a:r>
            <a:r>
              <a:rPr sz="2000" spc="-5" dirty="0">
                <a:cs typeface="Calibri"/>
              </a:rPr>
              <a:t> sense)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they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bring </a:t>
            </a:r>
            <a:r>
              <a:rPr sz="2000" spc="-52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us nothing new: they do not </a:t>
            </a:r>
            <a:r>
              <a:rPr sz="2000" spc="-10" dirty="0">
                <a:cs typeface="Calibri"/>
              </a:rPr>
              <a:t>extend </a:t>
            </a:r>
            <a:r>
              <a:rPr sz="2000" dirty="0">
                <a:cs typeface="Calibri"/>
              </a:rPr>
              <a:t>the class </a:t>
            </a:r>
            <a:r>
              <a:rPr sz="2000" spc="-5" dirty="0">
                <a:cs typeface="Calibri"/>
              </a:rPr>
              <a:t>of languages 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that</a:t>
            </a:r>
            <a:r>
              <a:rPr sz="2000" spc="-2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can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be</a:t>
            </a:r>
            <a:r>
              <a:rPr sz="2000" spc="1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represented</a:t>
            </a:r>
            <a:r>
              <a:rPr sz="2000" spc="-10" dirty="0" smtClean="0">
                <a:cs typeface="Calibri"/>
              </a:rPr>
              <a:t>.</a:t>
            </a:r>
            <a:endParaRPr lang="en-US" sz="2000" spc="-10" dirty="0" smtClean="0">
              <a:cs typeface="Calibri"/>
            </a:endParaRPr>
          </a:p>
          <a:p>
            <a:pPr marL="12065" marR="5080" algn="just">
              <a:lnSpc>
                <a:spcPct val="80000"/>
              </a:lnSpc>
              <a:spcBef>
                <a:spcPts val="675"/>
              </a:spcBef>
              <a:tabLst>
                <a:tab pos="354965" algn="l"/>
                <a:tab pos="355600" algn="l"/>
                <a:tab pos="3532504" algn="l"/>
                <a:tab pos="6390640" algn="l"/>
              </a:tabLst>
            </a:pPr>
            <a:r>
              <a:rPr sz="2000" spc="-10" dirty="0">
                <a:cs typeface="Calibri"/>
              </a:rPr>
              <a:t>	</a:t>
            </a:r>
            <a:endParaRPr lang="en-US" sz="2000" spc="-10" dirty="0" smtClean="0">
              <a:cs typeface="Calibri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3532504" algn="l"/>
                <a:tab pos="6390640" algn="l"/>
              </a:tabLst>
            </a:pPr>
            <a:r>
              <a:rPr sz="2000" spc="-5" dirty="0" smtClean="0">
                <a:cs typeface="Calibri"/>
              </a:rPr>
              <a:t>Both</a:t>
            </a:r>
            <a:r>
              <a:rPr sz="2000" spc="-10" dirty="0" smtClean="0">
                <a:cs typeface="Calibri"/>
              </a:rPr>
              <a:t> </a:t>
            </a:r>
            <a:r>
              <a:rPr sz="2000" spc="-35" dirty="0">
                <a:cs typeface="Calibri"/>
              </a:rPr>
              <a:t>NFAs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and</a:t>
            </a:r>
            <a:r>
              <a:rPr sz="2000" spc="15" dirty="0">
                <a:cs typeface="Calibri"/>
              </a:rPr>
              <a:t> </a:t>
            </a:r>
            <a:r>
              <a:rPr sz="2000" spc="-25" dirty="0" smtClean="0">
                <a:cs typeface="Calibri"/>
              </a:rPr>
              <a:t>ε-NFAs</a:t>
            </a:r>
            <a:r>
              <a:rPr lang="en-US" sz="2000" spc="-25" dirty="0" smtClean="0">
                <a:cs typeface="Calibri"/>
              </a:rPr>
              <a:t> </a:t>
            </a:r>
            <a:r>
              <a:rPr sz="2000" spc="-15" dirty="0" smtClean="0">
                <a:cs typeface="Calibri"/>
              </a:rPr>
              <a:t>recognize </a:t>
            </a:r>
            <a:r>
              <a:rPr sz="2000" spc="-10" dirty="0" smtClean="0">
                <a:cs typeface="Calibri"/>
              </a:rPr>
              <a:t> </a:t>
            </a:r>
            <a:r>
              <a:rPr sz="2000" spc="-15" dirty="0">
                <a:cs typeface="Calibri"/>
              </a:rPr>
              <a:t>exactly</a:t>
            </a:r>
            <a:r>
              <a:rPr sz="2000" spc="-4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same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languages.</a:t>
            </a:r>
            <a:endParaRPr sz="200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3940" y="3498597"/>
            <a:ext cx="8053070" cy="9848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cs typeface="Calibri"/>
              </a:rPr>
              <a:t>ε-transitions</a:t>
            </a:r>
            <a:r>
              <a:rPr sz="2000" spc="-3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are</a:t>
            </a:r>
            <a:r>
              <a:rPr sz="2000" spc="5" dirty="0">
                <a:cs typeface="Calibri"/>
              </a:rPr>
              <a:t> </a:t>
            </a:r>
            <a:r>
              <a:rPr sz="2000" dirty="0">
                <a:cs typeface="Calibri"/>
              </a:rPr>
              <a:t>a</a:t>
            </a:r>
            <a:r>
              <a:rPr sz="2000" spc="-5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convenient</a:t>
            </a:r>
            <a:r>
              <a:rPr sz="200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feature:</a:t>
            </a:r>
            <a:r>
              <a:rPr sz="2000" spc="-10" dirty="0">
                <a:cs typeface="Calibri"/>
              </a:rPr>
              <a:t> </a:t>
            </a:r>
            <a:r>
              <a:rPr sz="2000" dirty="0" smtClean="0">
                <a:cs typeface="Calibri"/>
              </a:rPr>
              <a:t>try</a:t>
            </a:r>
            <a:r>
              <a:rPr sz="2000" spc="-5" dirty="0" smtClean="0">
                <a:cs typeface="Calibri"/>
              </a:rPr>
              <a:t> </a:t>
            </a:r>
            <a:r>
              <a:rPr sz="2000" spc="-15" dirty="0">
                <a:cs typeface="Calibri"/>
              </a:rPr>
              <a:t>to</a:t>
            </a:r>
            <a:r>
              <a:rPr sz="2000" spc="-5" dirty="0">
                <a:cs typeface="Calibri"/>
              </a:rPr>
              <a:t> design </a:t>
            </a:r>
            <a:r>
              <a:rPr sz="2000" dirty="0">
                <a:cs typeface="Calibri"/>
              </a:rPr>
              <a:t>an </a:t>
            </a:r>
            <a:r>
              <a:rPr sz="2000" spc="-50" dirty="0">
                <a:cs typeface="Calibri"/>
              </a:rPr>
              <a:t>NFA</a:t>
            </a:r>
            <a:r>
              <a:rPr sz="2000" spc="-15" dirty="0">
                <a:cs typeface="Calibri"/>
              </a:rPr>
              <a:t> </a:t>
            </a:r>
            <a:r>
              <a:rPr sz="2000" spc="-20" dirty="0">
                <a:cs typeface="Calibri"/>
              </a:rPr>
              <a:t>for </a:t>
            </a:r>
            <a:r>
              <a:rPr sz="2000" spc="-525" dirty="0">
                <a:cs typeface="Calibri"/>
              </a:rPr>
              <a:t> </a:t>
            </a:r>
            <a:r>
              <a:rPr sz="2000" dirty="0">
                <a:cs typeface="Calibri"/>
              </a:rPr>
              <a:t>the</a:t>
            </a:r>
            <a:r>
              <a:rPr sz="2000" spc="-10" dirty="0">
                <a:cs typeface="Calibri"/>
              </a:rPr>
              <a:t> even</a:t>
            </a:r>
            <a:r>
              <a:rPr sz="2000" spc="-5" dirty="0">
                <a:cs typeface="Calibri"/>
              </a:rPr>
              <a:t> or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divisible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by</a:t>
            </a:r>
            <a:r>
              <a:rPr sz="2000" dirty="0">
                <a:cs typeface="Calibri"/>
              </a:rPr>
              <a:t> 3</a:t>
            </a:r>
            <a:r>
              <a:rPr sz="2000" spc="-10" dirty="0">
                <a:cs typeface="Calibri"/>
              </a:rPr>
              <a:t> language</a:t>
            </a:r>
            <a:r>
              <a:rPr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that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does</a:t>
            </a:r>
            <a:r>
              <a:rPr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not use</a:t>
            </a:r>
            <a:r>
              <a:rPr sz="2000" dirty="0">
                <a:cs typeface="Calibri"/>
              </a:rPr>
              <a:t> them!</a:t>
            </a:r>
          </a:p>
          <a:p>
            <a:pPr marL="756285" marR="349250" indent="-287020">
              <a:lnSpc>
                <a:spcPct val="80000"/>
              </a:lnSpc>
              <a:spcBef>
                <a:spcPts val="520"/>
              </a:spcBef>
              <a:tabLst>
                <a:tab pos="756285" algn="l"/>
              </a:tabLst>
            </a:pPr>
            <a:endParaRPr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03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22" y="2367771"/>
            <a:ext cx="1955164" cy="124328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ε</a:t>
            </a:r>
            <a:r>
              <a:rPr sz="4000" spc="-10" dirty="0"/>
              <a:t>-</a:t>
            </a:r>
            <a:r>
              <a:rPr sz="4000" spc="-5" dirty="0"/>
              <a:t>C</a:t>
            </a:r>
            <a:r>
              <a:rPr sz="4000" spc="-15" dirty="0"/>
              <a:t>l</a:t>
            </a:r>
            <a:r>
              <a:rPr sz="4000" dirty="0"/>
              <a:t>o</a:t>
            </a:r>
            <a:r>
              <a:rPr sz="4000" spc="-10" dirty="0"/>
              <a:t>su</a:t>
            </a:r>
            <a:r>
              <a:rPr sz="4000" dirty="0"/>
              <a:t>r</a:t>
            </a:r>
            <a:r>
              <a:rPr sz="4000" spc="-5" dirty="0"/>
              <a:t>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669284" y="1041909"/>
            <a:ext cx="799973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cs typeface="Calibri"/>
              </a:rPr>
              <a:t>ε-closure</a:t>
            </a:r>
            <a:r>
              <a:rPr sz="2200" spc="-35" dirty="0">
                <a:cs typeface="Calibri"/>
              </a:rPr>
              <a:t> </a:t>
            </a:r>
            <a:r>
              <a:rPr sz="2200" dirty="0">
                <a:cs typeface="Calibri"/>
              </a:rPr>
              <a:t>of</a:t>
            </a:r>
            <a:r>
              <a:rPr sz="2200" spc="-5" dirty="0">
                <a:cs typeface="Calibri"/>
              </a:rPr>
              <a:t> a</a:t>
            </a:r>
            <a:r>
              <a:rPr sz="2200" spc="-20" dirty="0">
                <a:cs typeface="Calibri"/>
              </a:rPr>
              <a:t> </a:t>
            </a:r>
            <a:r>
              <a:rPr sz="2200" spc="-30" dirty="0">
                <a:cs typeface="Calibri"/>
              </a:rPr>
              <a:t>state</a:t>
            </a:r>
            <a:endParaRPr sz="2200" dirty="0">
              <a:cs typeface="Calibri"/>
            </a:endParaRPr>
          </a:p>
          <a:p>
            <a:pPr marL="355600" indent="-343535" algn="just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cs typeface="Calibri"/>
              </a:rPr>
              <a:t>The</a:t>
            </a:r>
            <a:r>
              <a:rPr sz="2200" spc="5" dirty="0">
                <a:cs typeface="Calibri"/>
              </a:rPr>
              <a:t> </a:t>
            </a:r>
            <a:r>
              <a:rPr sz="2200" spc="-5" dirty="0">
                <a:cs typeface="Calibri"/>
              </a:rPr>
              <a:t>ε</a:t>
            </a:r>
            <a:r>
              <a:rPr sz="2200" i="1" spc="-5" dirty="0">
                <a:cs typeface="Calibri"/>
              </a:rPr>
              <a:t>-closure</a:t>
            </a:r>
            <a:r>
              <a:rPr sz="2200" i="1" spc="-10" dirty="0">
                <a:cs typeface="Calibri"/>
              </a:rPr>
              <a:t> </a:t>
            </a:r>
            <a:r>
              <a:rPr sz="2200" dirty="0">
                <a:cs typeface="Calibri"/>
              </a:rPr>
              <a:t>of</a:t>
            </a:r>
            <a:r>
              <a:rPr sz="2200" spc="10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the</a:t>
            </a:r>
            <a:r>
              <a:rPr sz="2200" spc="5" dirty="0">
                <a:cs typeface="Calibri"/>
              </a:rPr>
              <a:t> </a:t>
            </a:r>
            <a:r>
              <a:rPr sz="2200" spc="-25" dirty="0">
                <a:cs typeface="Calibri"/>
              </a:rPr>
              <a:t>state</a:t>
            </a:r>
            <a:r>
              <a:rPr sz="2200" spc="15" dirty="0">
                <a:cs typeface="Calibri"/>
              </a:rPr>
              <a:t> </a:t>
            </a:r>
            <a:r>
              <a:rPr sz="2200" spc="-5" dirty="0">
                <a:cs typeface="Calibri"/>
              </a:rPr>
              <a:t>q,</a:t>
            </a:r>
            <a:r>
              <a:rPr sz="2200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denoted</a:t>
            </a:r>
            <a:r>
              <a:rPr sz="2200" spc="15" dirty="0">
                <a:cs typeface="Calibri"/>
              </a:rPr>
              <a:t> </a:t>
            </a:r>
            <a:r>
              <a:rPr sz="2200" spc="-15" dirty="0">
                <a:cs typeface="Calibri"/>
              </a:rPr>
              <a:t>ECLOSE(q),</a:t>
            </a:r>
            <a:r>
              <a:rPr sz="2200" spc="35" dirty="0">
                <a:cs typeface="Calibri"/>
              </a:rPr>
              <a:t> </a:t>
            </a:r>
            <a:r>
              <a:rPr sz="2200" spc="-5" dirty="0">
                <a:cs typeface="Calibri"/>
              </a:rPr>
              <a:t>is</a:t>
            </a:r>
            <a:r>
              <a:rPr sz="2200" spc="5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the</a:t>
            </a:r>
            <a:r>
              <a:rPr sz="2200" spc="5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set</a:t>
            </a:r>
            <a:r>
              <a:rPr sz="2200" spc="15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that</a:t>
            </a:r>
            <a:endParaRPr sz="2200" dirty="0">
              <a:cs typeface="Calibri"/>
            </a:endParaRPr>
          </a:p>
          <a:p>
            <a:pPr marL="356235" algn="just"/>
            <a:r>
              <a:rPr sz="2200" spc="-15" dirty="0">
                <a:solidFill>
                  <a:srgbClr val="C00000"/>
                </a:solidFill>
                <a:cs typeface="Calibri"/>
              </a:rPr>
              <a:t>contains </a:t>
            </a:r>
            <a:r>
              <a:rPr sz="2200" spc="-5" dirty="0">
                <a:solidFill>
                  <a:srgbClr val="C00000"/>
                </a:solidFill>
                <a:cs typeface="Calibri"/>
              </a:rPr>
              <a:t>q</a:t>
            </a:r>
            <a:r>
              <a:rPr sz="2200" spc="-5" dirty="0">
                <a:cs typeface="Calibri"/>
              </a:rPr>
              <a:t>,</a:t>
            </a:r>
            <a:r>
              <a:rPr sz="2200" spc="5" dirty="0">
                <a:cs typeface="Calibri"/>
              </a:rPr>
              <a:t> </a:t>
            </a:r>
            <a:r>
              <a:rPr sz="2200" spc="-15" dirty="0">
                <a:cs typeface="Calibri"/>
              </a:rPr>
              <a:t>together</a:t>
            </a:r>
            <a:r>
              <a:rPr sz="2200" spc="30" dirty="0">
                <a:cs typeface="Calibri"/>
              </a:rPr>
              <a:t> </a:t>
            </a:r>
            <a:r>
              <a:rPr sz="2200" spc="-5" dirty="0">
                <a:cs typeface="Calibri"/>
              </a:rPr>
              <a:t>with</a:t>
            </a:r>
            <a:r>
              <a:rPr sz="2200" dirty="0"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cs typeface="Calibri"/>
              </a:rPr>
              <a:t>all</a:t>
            </a:r>
            <a:r>
              <a:rPr sz="2200" spc="-20" dirty="0">
                <a:solidFill>
                  <a:srgbClr val="C00000"/>
                </a:solidFill>
                <a:cs typeface="Calibri"/>
              </a:rPr>
              <a:t> states</a:t>
            </a:r>
            <a:r>
              <a:rPr sz="2200" spc="20" dirty="0">
                <a:solidFill>
                  <a:srgbClr val="C00000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C00000"/>
                </a:solidFill>
                <a:cs typeface="Calibri"/>
              </a:rPr>
              <a:t>that</a:t>
            </a:r>
            <a:r>
              <a:rPr sz="2200" dirty="0">
                <a:solidFill>
                  <a:srgbClr val="C00000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C00000"/>
                </a:solidFill>
                <a:cs typeface="Calibri"/>
              </a:rPr>
              <a:t>can</a:t>
            </a:r>
            <a:r>
              <a:rPr sz="2200" dirty="0">
                <a:solidFill>
                  <a:srgbClr val="C00000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cs typeface="Calibri"/>
              </a:rPr>
              <a:t>be</a:t>
            </a:r>
            <a:r>
              <a:rPr sz="2200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C00000"/>
                </a:solidFill>
                <a:cs typeface="Calibri"/>
              </a:rPr>
              <a:t>reached</a:t>
            </a:r>
            <a:r>
              <a:rPr sz="2200" spc="-5" dirty="0">
                <a:cs typeface="Calibri"/>
              </a:rPr>
              <a:t> </a:t>
            </a:r>
            <a:r>
              <a:rPr sz="2200" spc="-10" dirty="0">
                <a:cs typeface="Calibri"/>
              </a:rPr>
              <a:t>starting </a:t>
            </a:r>
            <a:r>
              <a:rPr sz="2200" spc="-15" dirty="0">
                <a:cs typeface="Calibri"/>
              </a:rPr>
              <a:t>at</a:t>
            </a:r>
            <a:r>
              <a:rPr sz="2200" dirty="0">
                <a:cs typeface="Calibri"/>
              </a:rPr>
              <a:t> </a:t>
            </a:r>
            <a:r>
              <a:rPr sz="2200" spc="-5" dirty="0" smtClean="0">
                <a:cs typeface="Calibri"/>
              </a:rPr>
              <a:t>q</a:t>
            </a:r>
            <a:r>
              <a:rPr lang="en-US" sz="2200" dirty="0">
                <a:cs typeface="Calibri"/>
              </a:rPr>
              <a:t> </a:t>
            </a:r>
            <a:r>
              <a:rPr sz="2200" i="1" spc="-10" dirty="0" smtClean="0">
                <a:cs typeface="Calibri"/>
              </a:rPr>
              <a:t>by </a:t>
            </a:r>
            <a:r>
              <a:rPr sz="2200" i="1" spc="-10" dirty="0">
                <a:cs typeface="Calibri"/>
              </a:rPr>
              <a:t>following</a:t>
            </a:r>
            <a:r>
              <a:rPr sz="2200" i="1" spc="-25" dirty="0">
                <a:cs typeface="Calibri"/>
              </a:rPr>
              <a:t> </a:t>
            </a:r>
            <a:r>
              <a:rPr sz="2200" i="1" spc="-5" dirty="0">
                <a:cs typeface="Calibri"/>
              </a:rPr>
              <a:t>only </a:t>
            </a:r>
            <a:r>
              <a:rPr sz="2200" spc="-10" dirty="0">
                <a:solidFill>
                  <a:srgbClr val="C00000"/>
                </a:solidFill>
                <a:cs typeface="Calibri"/>
              </a:rPr>
              <a:t>ε</a:t>
            </a:r>
            <a:r>
              <a:rPr sz="2200" i="1" spc="-10" dirty="0">
                <a:solidFill>
                  <a:srgbClr val="C00000"/>
                </a:solidFill>
                <a:cs typeface="Calibri"/>
              </a:rPr>
              <a:t>-transitions</a:t>
            </a:r>
            <a:r>
              <a:rPr sz="2200" spc="-10" dirty="0">
                <a:cs typeface="Calibri"/>
              </a:rPr>
              <a:t>.</a:t>
            </a:r>
            <a:endParaRPr sz="220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9284" y="3212084"/>
            <a:ext cx="4967605" cy="1717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cs typeface="Calibri"/>
              </a:rPr>
              <a:t>In</a:t>
            </a:r>
            <a:r>
              <a:rPr sz="2200" spc="-40" dirty="0">
                <a:cs typeface="Calibri"/>
              </a:rPr>
              <a:t> </a:t>
            </a:r>
            <a:r>
              <a:rPr sz="2200" spc="-10" dirty="0" smtClean="0">
                <a:cs typeface="Calibri"/>
              </a:rPr>
              <a:t>the</a:t>
            </a:r>
            <a:r>
              <a:rPr sz="2200" spc="-25" dirty="0" smtClean="0">
                <a:cs typeface="Calibri"/>
              </a:rPr>
              <a:t> </a:t>
            </a:r>
            <a:r>
              <a:rPr sz="2200" spc="-15" dirty="0">
                <a:cs typeface="Calibri"/>
              </a:rPr>
              <a:t>example</a:t>
            </a:r>
            <a:r>
              <a:rPr sz="2200" spc="-15" dirty="0" smtClean="0">
                <a:cs typeface="Calibri"/>
              </a:rPr>
              <a:t>:</a:t>
            </a:r>
            <a:endParaRPr lang="en-US" sz="2200" spc="-15" dirty="0" smtClean="0">
              <a:cs typeface="Calibri"/>
            </a:endParaRPr>
          </a:p>
          <a:p>
            <a:pPr marL="12065">
              <a:spcBef>
                <a:spcPts val="95"/>
              </a:spcBef>
              <a:tabLst>
                <a:tab pos="355600" algn="l"/>
                <a:tab pos="356235" algn="l"/>
              </a:tabLst>
            </a:pPr>
            <a:endParaRPr sz="2200" dirty="0">
              <a:cs typeface="Calibri"/>
            </a:endParaRPr>
          </a:p>
          <a:p>
            <a:pPr marL="418465" indent="-406400">
              <a:buFont typeface="Arial MT"/>
              <a:buChar char="•"/>
              <a:tabLst>
                <a:tab pos="417830" algn="l"/>
                <a:tab pos="419100" algn="l"/>
              </a:tabLst>
            </a:pPr>
            <a:r>
              <a:rPr sz="2200" spc="-15" dirty="0">
                <a:cs typeface="Calibri"/>
              </a:rPr>
              <a:t>ECLOSE(P)</a:t>
            </a:r>
            <a:r>
              <a:rPr sz="2200" spc="-10" dirty="0">
                <a:cs typeface="Calibri"/>
              </a:rPr>
              <a:t> </a:t>
            </a:r>
            <a:r>
              <a:rPr sz="2200" spc="-20" dirty="0">
                <a:cs typeface="Calibri"/>
              </a:rPr>
              <a:t>={P,Q,R,S}</a:t>
            </a:r>
            <a:endParaRPr sz="2200" dirty="0"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cs typeface="Calibri"/>
              </a:rPr>
              <a:t>ECLOSE(R)={R,S}</a:t>
            </a:r>
            <a:endParaRPr sz="2200" dirty="0">
              <a:cs typeface="Calibri"/>
            </a:endParaRPr>
          </a:p>
          <a:p>
            <a:pPr marL="12065">
              <a:tabLst>
                <a:tab pos="418465" algn="l"/>
                <a:tab pos="419100" algn="l"/>
              </a:tabLst>
            </a:pPr>
            <a:endParaRPr sz="2200" dirty="0"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3564" y="2267332"/>
            <a:ext cx="2838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1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52919" y="3110560"/>
            <a:ext cx="2947482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 smtClean="0"/>
              <a:t>ε</a:t>
            </a:r>
            <a:r>
              <a:rPr sz="4000" spc="-10" dirty="0" smtClean="0"/>
              <a:t>-</a:t>
            </a:r>
            <a:r>
              <a:rPr lang="en-US" sz="4000" spc="-5" dirty="0" smtClean="0"/>
              <a:t>Elimination</a:t>
            </a:r>
            <a:endParaRPr sz="4000" dirty="0"/>
          </a:p>
        </p:txBody>
      </p:sp>
      <p:sp>
        <p:nvSpPr>
          <p:cNvPr id="5" name="Rectangle 4"/>
          <p:cNvSpPr/>
          <p:nvPr/>
        </p:nvSpPr>
        <p:spPr>
          <a:xfrm>
            <a:off x="4375236" y="743712"/>
            <a:ext cx="6303264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          Convert </a:t>
            </a:r>
            <a:r>
              <a:rPr lang="en-US" dirty="0">
                <a:solidFill>
                  <a:srgbClr val="C00000"/>
                </a:solidFill>
              </a:rPr>
              <a:t>the following NFA with ε to NFA without ε.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8425" y="1716633"/>
            <a:ext cx="4505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92" y="2964559"/>
            <a:ext cx="6268220" cy="1839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068" y="4899353"/>
            <a:ext cx="3657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4495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3886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4953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4953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5165725" y="4992688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5181600" y="5638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5943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5943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6003925" y="5373688"/>
            <a:ext cx="367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6858000" y="5330826"/>
            <a:ext cx="3597460" cy="6463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Each transition function therefore </a:t>
            </a:r>
            <a:br>
              <a:rPr lang="en-US"/>
            </a:br>
            <a:r>
              <a:rPr lang="en-US"/>
              <a:t>maps to a </a:t>
            </a:r>
            <a:r>
              <a:rPr lang="en-US" u="sng"/>
              <a:t>set</a:t>
            </a:r>
            <a:r>
              <a:rPr lang="en-US"/>
              <a:t> of states</a:t>
            </a:r>
          </a:p>
        </p:txBody>
      </p:sp>
    </p:spTree>
    <p:extLst>
      <p:ext uri="{BB962C8B-B14F-4D97-AF65-F5344CB8AC3E}">
        <p14:creationId xmlns:p14="http://schemas.microsoft.com/office/powerpoint/2010/main" val="33883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NFA-</a:t>
            </a:r>
            <a:r>
              <a:rPr lang="en-US" dirty="0" smtClean="0">
                <a:latin typeface="Corbel" panose="020B0503020204020204" pitchFamily="34" charset="0"/>
              </a:rPr>
              <a:t>ɛ to NFA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613" y="2190750"/>
            <a:ext cx="6267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0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231775"/>
            <a:r>
              <a:rPr lang="en-US" altLang="en-US" b="1" dirty="0" smtClean="0">
                <a:solidFill>
                  <a:srgbClr val="C00000"/>
                </a:solidFill>
              </a:rPr>
              <a:t>Regular </a:t>
            </a:r>
            <a:r>
              <a:rPr lang="en-US" altLang="en-US" b="1" dirty="0">
                <a:solidFill>
                  <a:srgbClr val="C00000"/>
                </a:solidFill>
              </a:rPr>
              <a:t>expression </a:t>
            </a:r>
            <a:r>
              <a:rPr lang="en-US" altLang="en-US" dirty="0"/>
              <a:t>("regex"): describes a pattern of text</a:t>
            </a:r>
          </a:p>
          <a:p>
            <a:pPr marL="854075" lvl="1"/>
            <a:r>
              <a:rPr lang="en-US" altLang="en-US" dirty="0"/>
              <a:t>can test whether a string matches the expr's pattern</a:t>
            </a:r>
          </a:p>
          <a:p>
            <a:pPr marL="854075" lvl="1"/>
            <a:r>
              <a:rPr lang="en-US" altLang="en-US" dirty="0"/>
              <a:t>can use a regex to search/replace characters in a string</a:t>
            </a:r>
          </a:p>
          <a:p>
            <a:pPr marL="854075" lvl="1"/>
            <a:r>
              <a:rPr lang="en-US" altLang="en-US" dirty="0"/>
              <a:t>very powerful, but tough to read</a:t>
            </a:r>
          </a:p>
          <a:p>
            <a:pPr lvl="2" indent="-174625">
              <a:buNone/>
            </a:pPr>
            <a:endParaRPr lang="en-US" altLang="en-US" dirty="0"/>
          </a:p>
          <a:p>
            <a:pPr marL="460375" indent="-231775"/>
            <a:r>
              <a:rPr lang="en-US" altLang="en-US" dirty="0" smtClean="0"/>
              <a:t>Regular </a:t>
            </a:r>
            <a:r>
              <a:rPr lang="en-US" altLang="en-US" dirty="0"/>
              <a:t>expressions occur in many places:</a:t>
            </a:r>
          </a:p>
          <a:p>
            <a:pPr marL="854075" lvl="1"/>
            <a:r>
              <a:rPr lang="en-US" altLang="en-US" dirty="0"/>
              <a:t>text editors (</a:t>
            </a:r>
            <a:r>
              <a:rPr lang="en-US" altLang="en-US" dirty="0" err="1"/>
              <a:t>TextPad</a:t>
            </a:r>
            <a:r>
              <a:rPr lang="en-US" altLang="en-US" dirty="0"/>
              <a:t>) allow regexes in search/replace</a:t>
            </a:r>
          </a:p>
          <a:p>
            <a:pPr marL="854075" lvl="1"/>
            <a:r>
              <a:rPr lang="en-US" altLang="en-US" dirty="0"/>
              <a:t>languages: JavaScript;   </a:t>
            </a:r>
            <a:r>
              <a:rPr lang="en-US" altLang="en-US" dirty="0" smtClean="0"/>
              <a:t>Python 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854075" lvl="1"/>
            <a:r>
              <a:rPr lang="en-US" altLang="en-US" dirty="0"/>
              <a:t>Unix/Linux/Mac shell commands (</a:t>
            </a:r>
            <a:r>
              <a:rPr lang="en-US" altLang="en-US" dirty="0">
                <a:latin typeface="Consolas" panose="020B0609020204030204" pitchFamily="49" charset="0"/>
              </a:rPr>
              <a:t>grep</a:t>
            </a:r>
            <a:r>
              <a:rPr lang="en-US" altLang="en-US" dirty="0"/>
              <a:t>, </a:t>
            </a:r>
            <a:r>
              <a:rPr lang="en-US" altLang="en-US" dirty="0" err="1">
                <a:latin typeface="Consolas" panose="020B0609020204030204" pitchFamily="49" charset="0"/>
              </a:rPr>
              <a:t>sed</a:t>
            </a:r>
            <a:r>
              <a:rPr lang="en-US" altLang="en-US" dirty="0"/>
              <a:t>, </a:t>
            </a:r>
            <a:r>
              <a:rPr lang="en-US" altLang="en-US" dirty="0">
                <a:latin typeface="Consolas" panose="020B0609020204030204" pitchFamily="49" charset="0"/>
              </a:rPr>
              <a:t>find</a:t>
            </a:r>
            <a:r>
              <a:rPr lang="en-US" altLang="en-US" dirty="0"/>
              <a:t>, etc</a:t>
            </a:r>
            <a:r>
              <a:rPr lang="en-US" altLang="en-US" dirty="0" smtClean="0"/>
              <a:t>.)</a:t>
            </a:r>
          </a:p>
          <a:p>
            <a:pPr marL="854075" lvl="1"/>
            <a:endParaRPr lang="en-US" altLang="en-US" dirty="0"/>
          </a:p>
          <a:p>
            <a:pPr marL="854075" lvl="1"/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www.w3schools.com/js/js_regexp.asp</a:t>
            </a:r>
            <a:endParaRPr lang="en-US" altLang="en-US" dirty="0" smtClean="0"/>
          </a:p>
          <a:p>
            <a:pPr marL="854075" lvl="1"/>
            <a:r>
              <a:rPr lang="en-US" altLang="en-US" dirty="0">
                <a:hlinkClick r:id="rId3"/>
              </a:rPr>
              <a:t>https://</a:t>
            </a:r>
            <a:r>
              <a:rPr lang="en-US" altLang="en-US" dirty="0" smtClean="0">
                <a:hlinkClick r:id="rId3"/>
              </a:rPr>
              <a:t>www.w3schools.com/python/python_regex.asp</a:t>
            </a:r>
            <a:endParaRPr lang="en-US" altLang="en-US" dirty="0" smtClean="0"/>
          </a:p>
          <a:p>
            <a:pPr marL="671195" lvl="1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8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TextPad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79467"/>
            <a:ext cx="7315200" cy="42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4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60375" indent="-231775" algn="ctr">
              <a:buNone/>
            </a:pP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/abc/</a:t>
            </a:r>
          </a:p>
          <a:p>
            <a:pPr marL="854075" lvl="1"/>
            <a:endParaRPr lang="en-US" altLang="en-US" dirty="0">
              <a:latin typeface="Consolas" panose="020B0609020204030204" pitchFamily="49" charset="0"/>
            </a:endParaRPr>
          </a:p>
          <a:p>
            <a:pPr marL="460375" indent="-231775"/>
            <a:r>
              <a:rPr lang="en-US" altLang="en-US" dirty="0"/>
              <a:t>a regular expression literal in JS is </a:t>
            </a:r>
            <a:r>
              <a:rPr lang="en-US" altLang="en-US" dirty="0" smtClean="0"/>
              <a:t>written as   </a:t>
            </a:r>
            <a:r>
              <a:rPr lang="en-US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/</a:t>
            </a:r>
            <a:r>
              <a:rPr lang="en-US" altLang="en-US" b="1" i="1" dirty="0">
                <a:solidFill>
                  <a:srgbClr val="92D050"/>
                </a:solidFill>
                <a:latin typeface="Consolas" panose="020B0609020204030204" pitchFamily="49" charset="0"/>
              </a:rPr>
              <a:t>pattern</a:t>
            </a:r>
            <a:r>
              <a:rPr lang="en-US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/</a:t>
            </a:r>
          </a:p>
          <a:p>
            <a:pPr marL="460375" indent="-231775"/>
            <a:r>
              <a:rPr lang="en-US" altLang="en-US" dirty="0"/>
              <a:t>the simplest regexes simply match a given substring</a:t>
            </a:r>
          </a:p>
          <a:p>
            <a:pPr marL="854075" lvl="1">
              <a:buNone/>
            </a:pPr>
            <a:endParaRPr lang="en-US" altLang="en-US" dirty="0"/>
          </a:p>
          <a:p>
            <a:pPr marL="460375" indent="-231775"/>
            <a:r>
              <a:rPr lang="en-US" altLang="en-US" dirty="0"/>
              <a:t>the above regex matches any line containing "abc"</a:t>
            </a:r>
          </a:p>
          <a:p>
            <a:pPr marL="854075" lvl="1"/>
            <a:r>
              <a:rPr lang="en-US" altLang="en-US" i="1" dirty="0"/>
              <a:t>YES </a:t>
            </a:r>
            <a:r>
              <a:rPr lang="en-US" altLang="en-US" dirty="0"/>
              <a:t>: </a:t>
            </a:r>
            <a:r>
              <a:rPr lang="en-US" altLang="en-US" dirty="0">
                <a:latin typeface="Consolas" panose="020B0609020204030204" pitchFamily="49" charset="0"/>
              </a:rPr>
              <a:t>"abc"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abcdef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defabc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".=.abc.=."</a:t>
            </a:r>
            <a:endParaRPr lang="en-US" altLang="en-US" dirty="0"/>
          </a:p>
          <a:p>
            <a:pPr marL="854075" lvl="1"/>
            <a:r>
              <a:rPr lang="en-US" altLang="en-US" i="1" dirty="0"/>
              <a:t>NO </a:t>
            </a:r>
            <a:r>
              <a:rPr lang="en-US" altLang="en-US" dirty="0"/>
              <a:t>: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fedcba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"ab c"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AbC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"Bash"</a:t>
            </a:r>
            <a:r>
              <a:rPr lang="en-US" altLang="en-US" dirty="0"/>
              <a:t>, </a:t>
            </a:r>
            <a:r>
              <a:rPr lang="en-US" altLang="en-US" dirty="0" smtClean="0"/>
              <a:t>...</a:t>
            </a:r>
          </a:p>
          <a:p>
            <a:pPr marL="671195" lvl="1" indent="0">
              <a:buNone/>
            </a:pPr>
            <a:endParaRPr lang="en-US" altLang="en-US" dirty="0" smtClean="0"/>
          </a:p>
          <a:p>
            <a:pPr marL="460375" indent="-231775">
              <a:buNone/>
            </a:pP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/>
              <a:t>  (a dot) matches any character except </a:t>
            </a:r>
            <a:r>
              <a:rPr lang="en-US" altLang="en-US" dirty="0">
                <a:latin typeface="Consolas" panose="020B0609020204030204" pitchFamily="49" charset="0"/>
              </a:rPr>
              <a:t>\n</a:t>
            </a:r>
            <a:endParaRPr lang="en-US" altLang="en-US" dirty="0"/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/.</a:t>
            </a:r>
            <a:r>
              <a:rPr lang="en-US" altLang="en-US" dirty="0" err="1">
                <a:latin typeface="Consolas" panose="020B0609020204030204" pitchFamily="49" charset="0"/>
              </a:rPr>
              <a:t>oo.y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/>
              <a:t> matches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Doocy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</a:t>
            </a:r>
            <a:r>
              <a:rPr lang="en-US" altLang="en-US" dirty="0">
                <a:latin typeface="Consolas" panose="020B0609020204030204" pitchFamily="49" charset="0"/>
              </a:rPr>
              <a:t>"goofy"</a:t>
            </a:r>
            <a:r>
              <a:rPr lang="en-US" altLang="en-US" dirty="0"/>
              <a:t>,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LooPy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...</a:t>
            </a:r>
          </a:p>
          <a:p>
            <a:pPr marL="671195" lvl="1" indent="0">
              <a:buNone/>
            </a:pPr>
            <a:endParaRPr lang="en-US" altLang="en-US" dirty="0"/>
          </a:p>
          <a:p>
            <a:pPr marL="671195" lvl="1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74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BB0-FB37-44EB-B99A-88AC0385F96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RE’s: 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198" y="972312"/>
            <a:ext cx="7772400" cy="490423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language accepted by finite automata can be easily described by simple expressions called </a:t>
            </a:r>
            <a:r>
              <a:rPr lang="en-US" dirty="0">
                <a:solidFill>
                  <a:srgbClr val="C00000"/>
                </a:solidFill>
              </a:rPr>
              <a:t>Regular Expressions</a:t>
            </a:r>
            <a:r>
              <a:rPr lang="en-US" dirty="0"/>
              <a:t>. It is the most effective way to represent any language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The languages accepted by some regular expression are referred to as </a:t>
            </a:r>
            <a:r>
              <a:rPr lang="en-US" dirty="0">
                <a:solidFill>
                  <a:srgbClr val="C00000"/>
                </a:solidFill>
              </a:rPr>
              <a:t>Regular languages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A regular expression can also be described as a sequence of pattern that defines a string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In a regular expression</a:t>
            </a:r>
            <a:r>
              <a:rPr lang="en-US" dirty="0">
                <a:solidFill>
                  <a:srgbClr val="C00000"/>
                </a:solidFill>
              </a:rPr>
              <a:t>, x*</a:t>
            </a:r>
            <a:r>
              <a:rPr lang="en-US" dirty="0"/>
              <a:t> means zero or more occurrence of x. It can generate </a:t>
            </a:r>
            <a:r>
              <a:rPr lang="en-US" dirty="0" smtClean="0"/>
              <a:t>{</a:t>
            </a:r>
            <a:r>
              <a:rPr lang="en-US" dirty="0" smtClean="0">
                <a:latin typeface="Corbel" panose="020B0503020204020204" pitchFamily="34" charset="0"/>
              </a:rPr>
              <a:t>ɛ</a:t>
            </a:r>
            <a:r>
              <a:rPr lang="en-US" dirty="0" smtClean="0"/>
              <a:t>, </a:t>
            </a:r>
            <a:r>
              <a:rPr lang="en-US" dirty="0"/>
              <a:t>x, xx, xxx, </a:t>
            </a:r>
            <a:r>
              <a:rPr lang="en-US" dirty="0" err="1"/>
              <a:t>xxxx</a:t>
            </a:r>
            <a:r>
              <a:rPr lang="en-US" dirty="0"/>
              <a:t>, </a:t>
            </a:r>
            <a:r>
              <a:rPr lang="en-US" dirty="0" smtClean="0"/>
              <a:t>.....} </a:t>
            </a:r>
          </a:p>
          <a:p>
            <a:r>
              <a:rPr lang="en-US" dirty="0" smtClean="0"/>
              <a:t>What about 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 smtClean="0"/>
              <a:t>? </a:t>
            </a:r>
          </a:p>
          <a:p>
            <a:r>
              <a:rPr lang="en-US" dirty="0" smtClean="0"/>
              <a:t>It means one or more occurrence of x. It can generate {x, xx, xxx, </a:t>
            </a:r>
            <a:r>
              <a:rPr lang="en-US" dirty="0" err="1" smtClean="0"/>
              <a:t>xxxx</a:t>
            </a:r>
            <a:r>
              <a:rPr lang="en-US" dirty="0" smtClean="0"/>
              <a:t>, .....}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7456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  <a:p>
            <a:r>
              <a:rPr lang="en-US" dirty="0"/>
              <a:t>Write the regular expression for the language accepting </a:t>
            </a:r>
            <a:r>
              <a:rPr lang="en-US" dirty="0">
                <a:solidFill>
                  <a:srgbClr val="C00000"/>
                </a:solidFill>
              </a:rPr>
              <a:t>all combinations of a's</a:t>
            </a:r>
            <a:r>
              <a:rPr lang="en-US" dirty="0"/>
              <a:t>, over the set ∑ = {a}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r>
              <a:rPr lang="en-US" dirty="0"/>
              <a:t>All combinations of a's means a may be zero, single, double and so on. If a is appearing zero times, that means a null string. That is we expect the set of {ε, a, aa, </a:t>
            </a:r>
            <a:r>
              <a:rPr lang="en-US" dirty="0" err="1"/>
              <a:t>aaa</a:t>
            </a:r>
            <a:r>
              <a:rPr lang="en-US" dirty="0"/>
              <a:t>, ....}. So we give a regular expression for this as:</a:t>
            </a:r>
          </a:p>
          <a:p>
            <a:r>
              <a:rPr lang="en-US" dirty="0">
                <a:solidFill>
                  <a:srgbClr val="C00000"/>
                </a:solidFill>
              </a:rPr>
              <a:t>R = a* 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76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Example 2: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Write the regular expression for the language accepting </a:t>
                </a:r>
                <a:r>
                  <a:rPr lang="en-US" dirty="0">
                    <a:solidFill>
                      <a:srgbClr val="C00000"/>
                    </a:solidFill>
                  </a:rPr>
                  <a:t>all combinations of a's except the null string</a:t>
                </a:r>
                <a:r>
                  <a:rPr lang="en-US" dirty="0"/>
                  <a:t>, over the set ∑ = {a}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regular expression has to be built for the </a:t>
                </a:r>
                <a:r>
                  <a:rPr lang="en-US" dirty="0" smtClean="0"/>
                  <a:t>language </a:t>
                </a:r>
                <a:r>
                  <a:rPr lang="en-US" dirty="0"/>
                  <a:t>L = {a, aa, </a:t>
                </a:r>
                <a:r>
                  <a:rPr lang="en-US" dirty="0" err="1"/>
                  <a:t>aaa</a:t>
                </a:r>
                <a:r>
                  <a:rPr lang="en-US" dirty="0"/>
                  <a:t>, ....}  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This set indicates that there is no null string. So we can denote regular expression as</a:t>
                </a:r>
                <a:r>
                  <a:rPr lang="en-US" dirty="0" smtClean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>
                    <a:solidFill>
                      <a:srgbClr val="C00000"/>
                    </a:solidFill>
                  </a:rPr>
                  <a:t>R =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80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3</a:t>
            </a:r>
          </a:p>
          <a:p>
            <a:r>
              <a:rPr lang="en-US" dirty="0" smtClean="0"/>
              <a:t>Write </a:t>
            </a:r>
            <a:r>
              <a:rPr lang="en-US" dirty="0"/>
              <a:t>the regular expression for the language accepting all the string containing </a:t>
            </a:r>
            <a:r>
              <a:rPr lang="en-US" dirty="0">
                <a:solidFill>
                  <a:srgbClr val="C00000"/>
                </a:solidFill>
              </a:rPr>
              <a:t>any number of a's and b's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r.e</a:t>
            </a:r>
            <a:r>
              <a:rPr lang="en-US" dirty="0">
                <a:solidFill>
                  <a:srgbClr val="C00000"/>
                </a:solidFill>
              </a:rPr>
              <a:t>. = (a + b)*</a:t>
            </a:r>
            <a:r>
              <a:rPr lang="en-US" dirty="0"/>
              <a:t>  </a:t>
            </a:r>
          </a:p>
          <a:p>
            <a:endParaRPr lang="en-US" dirty="0" smtClean="0"/>
          </a:p>
          <a:p>
            <a:r>
              <a:rPr lang="en-US" dirty="0"/>
              <a:t>This will give the set as L = {ε, a, aa, b, bb, ab, </a:t>
            </a:r>
            <a:r>
              <a:rPr lang="en-US" dirty="0" err="1"/>
              <a:t>ba</a:t>
            </a:r>
            <a:r>
              <a:rPr lang="en-US" dirty="0"/>
              <a:t>, aba, </a:t>
            </a:r>
            <a:r>
              <a:rPr lang="en-US" dirty="0" err="1"/>
              <a:t>bab</a:t>
            </a:r>
            <a:r>
              <a:rPr lang="en-US" dirty="0"/>
              <a:t>, .....}, any combination of a and b.</a:t>
            </a:r>
          </a:p>
          <a:p>
            <a:r>
              <a:rPr lang="en-US" dirty="0"/>
              <a:t>The (a + b)* shows any combination with a and b even a null string.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09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16864"/>
                <a:ext cx="7315200" cy="5425440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Write </a:t>
                </a:r>
                <a:r>
                  <a:rPr lang="en-US" dirty="0"/>
                  <a:t>the regular expression for the language accepting all the string which </a:t>
                </a:r>
                <a:r>
                  <a:rPr lang="en-US" dirty="0">
                    <a:solidFill>
                      <a:srgbClr val="C00000"/>
                    </a:solidFill>
                  </a:rPr>
                  <a:t>are starting with 1 and ending with 0</a:t>
                </a:r>
                <a:r>
                  <a:rPr lang="en-US" dirty="0"/>
                  <a:t>, over ∑ = {0, 1</a:t>
                </a:r>
                <a:r>
                  <a:rPr lang="en-US" dirty="0" smtClean="0"/>
                  <a:t>}.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R = 1 (0+1)* 0 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Write the regular expression for the language </a:t>
                </a:r>
                <a:r>
                  <a:rPr lang="en-US" dirty="0">
                    <a:solidFill>
                      <a:srgbClr val="C00000"/>
                    </a:solidFill>
                  </a:rPr>
                  <a:t>starting and ending with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‘a</a:t>
                </a:r>
                <a:r>
                  <a:rPr lang="en-US" dirty="0" smtClean="0"/>
                  <a:t>’ </a:t>
                </a:r>
                <a:r>
                  <a:rPr lang="en-US" dirty="0"/>
                  <a:t>and having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any </a:t>
                </a:r>
                <a:r>
                  <a:rPr lang="en-US" dirty="0">
                    <a:solidFill>
                      <a:srgbClr val="C00000"/>
                    </a:solidFill>
                  </a:rPr>
                  <a:t>combination of b's in between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R = a b* </a:t>
                </a:r>
                <a:r>
                  <a:rPr lang="en-US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>
                    <a:solidFill>
                      <a:srgbClr val="0070C0"/>
                    </a:solidFill>
                  </a:rPr>
                  <a:t> </a:t>
                </a:r>
              </a:p>
              <a:p>
                <a:endParaRPr lang="en-US" dirty="0" smtClean="0"/>
              </a:p>
              <a:p>
                <a:r>
                  <a:rPr lang="en-US" dirty="0"/>
                  <a:t>Write the regular expression for the language </a:t>
                </a:r>
                <a:r>
                  <a:rPr lang="en-US" dirty="0">
                    <a:solidFill>
                      <a:srgbClr val="C00000"/>
                    </a:solidFill>
                  </a:rPr>
                  <a:t>starting with a but not having consecutive b's.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s-ES" dirty="0"/>
                  <a:t>L = {a, aba, </a:t>
                </a:r>
                <a:r>
                  <a:rPr lang="es-ES" dirty="0" err="1"/>
                  <a:t>aab</a:t>
                </a:r>
                <a:r>
                  <a:rPr lang="es-ES" dirty="0"/>
                  <a:t>, aba, </a:t>
                </a:r>
                <a:r>
                  <a:rPr lang="es-ES" dirty="0" err="1"/>
                  <a:t>aaa</a:t>
                </a:r>
                <a:r>
                  <a:rPr lang="es-ES" dirty="0"/>
                  <a:t>, abab, .....}  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R = {a + ab}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16864"/>
                <a:ext cx="7315200" cy="5425440"/>
              </a:xfrm>
              <a:blipFill rotWithShape="0">
                <a:blip r:embed="rId2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535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regular expression for the language accepting all the string in which </a:t>
            </a:r>
            <a:r>
              <a:rPr lang="en-US" dirty="0">
                <a:solidFill>
                  <a:srgbClr val="C00000"/>
                </a:solidFill>
              </a:rPr>
              <a:t>any number of a's is followed by any number of b's is followed by any number of c's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 smtClean="0"/>
              <a:t>L={aaabbc, abc, abbccc…}</a:t>
            </a:r>
          </a:p>
          <a:p>
            <a:r>
              <a:rPr lang="en-US" dirty="0">
                <a:solidFill>
                  <a:srgbClr val="C00000"/>
                </a:solidFill>
              </a:rPr>
              <a:t>R = a* b* c* 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Write the regular expression for the language over ∑ = {0} having </a:t>
            </a:r>
            <a:r>
              <a:rPr lang="en-US" dirty="0">
                <a:solidFill>
                  <a:srgbClr val="C00000"/>
                </a:solidFill>
              </a:rPr>
              <a:t>even length of the string</a:t>
            </a:r>
            <a:r>
              <a:rPr lang="en-US" dirty="0" smtClean="0"/>
              <a:t>.</a:t>
            </a:r>
          </a:p>
          <a:p>
            <a:r>
              <a:rPr lang="el-GR" dirty="0"/>
              <a:t>L = {ε, 00, 0000, 000000, ......}  </a:t>
            </a:r>
          </a:p>
          <a:p>
            <a:r>
              <a:rPr lang="en-US" dirty="0">
                <a:solidFill>
                  <a:srgbClr val="C00000"/>
                </a:solidFill>
              </a:rPr>
              <a:t>R = (00)*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Non-deterministic Finite Automata (NFA)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95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774" y="863600"/>
            <a:ext cx="568112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1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to RE</a:t>
            </a:r>
            <a:br>
              <a:rPr lang="en-US" dirty="0" smtClean="0"/>
            </a:br>
            <a:r>
              <a:rPr lang="en-US" dirty="0" smtClean="0"/>
              <a:t>State Elimination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9268" y="743712"/>
            <a:ext cx="7315200" cy="5241036"/>
          </a:xfrm>
        </p:spPr>
        <p:txBody>
          <a:bodyPr>
            <a:noAutofit/>
          </a:bodyPr>
          <a:lstStyle/>
          <a:p>
            <a:pPr fontAlgn="base"/>
            <a:endParaRPr lang="en-US" sz="1800" b="1" u="sng" dirty="0" smtClean="0"/>
          </a:p>
          <a:p>
            <a:pPr fontAlgn="base"/>
            <a:endParaRPr lang="en-US" sz="1800" b="1" u="sng" dirty="0"/>
          </a:p>
          <a:p>
            <a:pPr marL="0" indent="0" fontAlgn="base">
              <a:buNone/>
            </a:pPr>
            <a:endParaRPr lang="en-US" sz="1800" dirty="0" smtClean="0"/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method involves the following steps in finding the regular expression for any given </a:t>
            </a:r>
            <a:r>
              <a:rPr lang="en-US" sz="1800" dirty="0" smtClean="0"/>
              <a:t>DFA-</a:t>
            </a:r>
          </a:p>
          <a:p>
            <a:pPr fontAlgn="base"/>
            <a:endParaRPr lang="en-US" sz="1800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1800" dirty="0" smtClean="0"/>
              <a:t>If </a:t>
            </a:r>
            <a:r>
              <a:rPr lang="en-US" sz="1800" dirty="0"/>
              <a:t>there exists any incoming edge to the initial state, then create a new initial state having no incoming edge to it</a:t>
            </a:r>
            <a:r>
              <a:rPr lang="en-US" sz="1800" dirty="0" smtClean="0"/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800" dirty="0"/>
              <a:t>If there exists multiple final states in the DFA, then convert all the final states into non-final states and create a new single final state.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800" dirty="0"/>
              <a:t>If there exists any outgoing edge from the final state, then create a new final state having no outgoing edge from it</a:t>
            </a:r>
            <a:r>
              <a:rPr lang="en-US" sz="1800" dirty="0" smtClean="0"/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800" dirty="0" smtClean="0"/>
              <a:t>a) Eliminate </a:t>
            </a:r>
            <a:r>
              <a:rPr lang="en-US" sz="1800" dirty="0"/>
              <a:t>all the intermediate states one by one.</a:t>
            </a:r>
          </a:p>
          <a:p>
            <a:pPr fontAlgn="base"/>
            <a:r>
              <a:rPr lang="en-US" sz="1800" dirty="0"/>
              <a:t>These states may be eliminated in any order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 smtClean="0"/>
              <a:t>         b) Only </a:t>
            </a:r>
            <a:r>
              <a:rPr lang="en-US" sz="1800" dirty="0"/>
              <a:t>an initial state going to the final state will be left</a:t>
            </a:r>
            <a:r>
              <a:rPr lang="en-US" sz="1800" dirty="0" smtClean="0"/>
              <a:t>.</a:t>
            </a:r>
            <a:endParaRPr lang="en-US" sz="1800" dirty="0"/>
          </a:p>
          <a:p>
            <a:pPr marL="457200" indent="-457200" fontAlgn="base">
              <a:buFont typeface="+mj-lt"/>
              <a:buAutoNum type="alphaLcPeriod"/>
            </a:pPr>
            <a:endParaRPr lang="en-US" sz="1800" dirty="0"/>
          </a:p>
          <a:p>
            <a:pPr marL="0" indent="0" fontAlgn="base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7642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416" y="347549"/>
            <a:ext cx="3238500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8432" y="1900124"/>
            <a:ext cx="6461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DFA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50074" y="399936"/>
            <a:ext cx="33147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8368" y="1900124"/>
            <a:ext cx="128016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Step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06936" y="2423731"/>
            <a:ext cx="4486275" cy="1571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86016" y="3995356"/>
            <a:ext cx="129235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Step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8416" y="4689818"/>
            <a:ext cx="81380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There is a path going from state q</a:t>
            </a:r>
            <a:r>
              <a:rPr lang="en-US" baseline="-25000" dirty="0">
                <a:solidFill>
                  <a:srgbClr val="303030"/>
                </a:solidFill>
                <a:latin typeface="Arimo"/>
              </a:rPr>
              <a:t>i</a:t>
            </a:r>
            <a:r>
              <a:rPr lang="en-US" dirty="0">
                <a:solidFill>
                  <a:srgbClr val="303030"/>
                </a:solidFill>
                <a:latin typeface="Arimo"/>
              </a:rPr>
              <a:t> to state B via state 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So, after eliminating state A, we put a direct path from state q</a:t>
            </a:r>
            <a:r>
              <a:rPr lang="en-US" baseline="-25000" dirty="0">
                <a:solidFill>
                  <a:srgbClr val="303030"/>
                </a:solidFill>
                <a:latin typeface="Arimo"/>
              </a:rPr>
              <a:t>i</a:t>
            </a:r>
            <a:r>
              <a:rPr lang="en-US" dirty="0">
                <a:solidFill>
                  <a:srgbClr val="303030"/>
                </a:solidFill>
                <a:latin typeface="Arimo"/>
              </a:rPr>
              <a:t> to state B having cost ∈.0 = 0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There is a loop on state B using state 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So, after eliminating state A, we put a direct loop on state B having cost 1.0 = 10.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77984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3477" y="438037"/>
            <a:ext cx="4162425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7520" y="1962912"/>
            <a:ext cx="1670304" cy="37795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Step 4 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69792" y="2541383"/>
            <a:ext cx="7985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There is a path going from state q</a:t>
            </a:r>
            <a:r>
              <a:rPr lang="en-US" baseline="-25000" dirty="0">
                <a:solidFill>
                  <a:srgbClr val="303030"/>
                </a:solidFill>
                <a:latin typeface="Arimo"/>
              </a:rPr>
              <a:t>i</a:t>
            </a:r>
            <a:r>
              <a:rPr lang="en-US" dirty="0">
                <a:solidFill>
                  <a:srgbClr val="303030"/>
                </a:solidFill>
                <a:latin typeface="Arimo"/>
              </a:rPr>
              <a:t> to state </a:t>
            </a:r>
            <a:r>
              <a:rPr lang="en-US" dirty="0" err="1">
                <a:solidFill>
                  <a:srgbClr val="303030"/>
                </a:solidFill>
                <a:latin typeface="Arimo"/>
              </a:rPr>
              <a:t>q</a:t>
            </a:r>
            <a:r>
              <a:rPr lang="en-US" baseline="-25000" dirty="0" err="1">
                <a:solidFill>
                  <a:srgbClr val="303030"/>
                </a:solidFill>
                <a:latin typeface="Arimo"/>
              </a:rPr>
              <a:t>f</a:t>
            </a:r>
            <a:r>
              <a:rPr lang="en-US" dirty="0">
                <a:solidFill>
                  <a:srgbClr val="303030"/>
                </a:solidFill>
                <a:latin typeface="Arimo"/>
              </a:rPr>
              <a:t> via state B</a:t>
            </a:r>
            <a:r>
              <a:rPr lang="en-US" dirty="0" smtClean="0">
                <a:solidFill>
                  <a:srgbClr val="303030"/>
                </a:solidFill>
                <a:latin typeface="Arimo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03030"/>
              </a:solidFill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So, after eliminating state B, we put a direct path from state q</a:t>
            </a:r>
            <a:r>
              <a:rPr lang="en-US" baseline="-25000" dirty="0">
                <a:solidFill>
                  <a:srgbClr val="303030"/>
                </a:solidFill>
                <a:latin typeface="Arimo"/>
              </a:rPr>
              <a:t>i</a:t>
            </a:r>
            <a:r>
              <a:rPr lang="en-US" dirty="0">
                <a:solidFill>
                  <a:srgbClr val="303030"/>
                </a:solidFill>
                <a:latin typeface="Arimo"/>
              </a:rPr>
              <a:t> to state </a:t>
            </a:r>
            <a:r>
              <a:rPr lang="en-US" dirty="0" err="1">
                <a:solidFill>
                  <a:srgbClr val="303030"/>
                </a:solidFill>
                <a:latin typeface="Arimo"/>
              </a:rPr>
              <a:t>q</a:t>
            </a:r>
            <a:r>
              <a:rPr lang="en-US" baseline="-25000" dirty="0" err="1">
                <a:solidFill>
                  <a:srgbClr val="303030"/>
                </a:solidFill>
                <a:latin typeface="Arimo"/>
              </a:rPr>
              <a:t>f</a:t>
            </a:r>
            <a:r>
              <a:rPr lang="en-US" dirty="0">
                <a:solidFill>
                  <a:srgbClr val="303030"/>
                </a:solidFill>
                <a:latin typeface="Arimo"/>
              </a:rPr>
              <a:t> having cost 0.(10)*.∈ = 0(10)*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68377" y="3942231"/>
            <a:ext cx="2981325" cy="90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9440" y="4847106"/>
            <a:ext cx="1548384" cy="38326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Step 4 (b)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301" y="5504331"/>
            <a:ext cx="57054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2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RE for this DFA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075" y="2576512"/>
            <a:ext cx="34385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0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/>
              <a:t>Input:</a:t>
            </a:r>
            <a:r>
              <a:rPr lang="en-US" sz="240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Question:</a:t>
            </a:r>
            <a:r>
              <a:rPr lang="en-US" sz="240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Steps: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at the “start state” q</a:t>
            </a:r>
            <a:r>
              <a:rPr lang="en-US" sz="2000" baseline="-25000"/>
              <a:t>0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Determine </a:t>
            </a:r>
            <a:r>
              <a:rPr lang="en-US" sz="180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after all symbols in w are consumed </a:t>
            </a:r>
            <a:r>
              <a:rPr lang="en-US" sz="2000" u="sng"/>
              <a:t>and</a:t>
            </a:r>
            <a:r>
              <a:rPr lang="en-US" sz="2000"/>
              <a:t> if at least </a:t>
            </a:r>
            <a:r>
              <a:rPr lang="en-US" sz="2000">
                <a:solidFill>
                  <a:srgbClr val="006600"/>
                </a:solidFill>
              </a:rPr>
              <a:t>one of</a:t>
            </a:r>
            <a:r>
              <a:rPr lang="en-US" sz="2000"/>
              <a:t> the current states is a final state then </a:t>
            </a:r>
            <a:r>
              <a:rPr lang="en-US" sz="2000" i="1"/>
              <a:t>accept w;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</a:t>
            </a:r>
            <a:r>
              <a:rPr lang="en-US" sz="2000" i="1"/>
              <a:t>reject w.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046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NFA</a:t>
            </a:r>
            <a:r>
              <a:rPr lang="en-US" dirty="0" smtClean="0"/>
              <a:t> for strings containing 01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50027" y="306201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3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58559" y="302549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1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349614" y="2524642"/>
            <a:ext cx="546100" cy="722312"/>
            <a:chOff x="1752600" y="3163888"/>
            <a:chExt cx="546100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4683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39717" y="2418175"/>
            <a:ext cx="554038" cy="722313"/>
            <a:chOff x="2970" y="1968"/>
            <a:chExt cx="349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2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948026" y="2995773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326910" y="3148172"/>
            <a:ext cx="701675" cy="1143000"/>
            <a:chOff x="2342" y="2400"/>
            <a:chExt cx="442" cy="720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4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6629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6629400" y="4984751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7620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6629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8610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6629400" y="5654676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6629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7558110" y="2089944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Q = {q</a:t>
              </a:r>
              <a:r>
                <a:rPr lang="en-US" baseline="-25000" dirty="0"/>
                <a:t>0</a:t>
              </a:r>
              <a:r>
                <a:rPr lang="en-US" dirty="0"/>
                <a:t>,q</a:t>
              </a:r>
              <a:r>
                <a:rPr lang="en-US" baseline="-25000" dirty="0"/>
                <a:t>1</a:t>
              </a:r>
              <a:r>
                <a:rPr lang="en-US" dirty="0"/>
                <a:t>,q</a:t>
              </a:r>
              <a:r>
                <a:rPr lang="en-US" baseline="-25000" dirty="0"/>
                <a:t>2</a:t>
              </a:r>
              <a:r>
                <a:rPr lang="en-US" dirty="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</a:t>
              </a:r>
              <a:r>
                <a:rPr lang="en-US" dirty="0">
                  <a:sym typeface="Symbol" pitchFamily="28" charset="2"/>
                </a:rPr>
                <a:t> </a:t>
              </a:r>
              <a:r>
                <a:rPr lang="en-US" dirty="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start state = q</a:t>
              </a:r>
              <a:r>
                <a:rPr lang="en-US" baseline="-25000" dirty="0"/>
                <a:t>0</a:t>
              </a:r>
              <a:r>
                <a:rPr lang="en-US" dirty="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F = {q</a:t>
              </a:r>
              <a:r>
                <a:rPr lang="en-US" baseline="-25000" dirty="0"/>
                <a:t>2</a:t>
              </a:r>
              <a:r>
                <a:rPr lang="en-US" dirty="0"/>
                <a:t>} </a:t>
              </a:r>
              <a:endParaRPr lang="el-GR" dirty="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16200000">
              <a:off x="2814" y="3571"/>
              <a:ext cx="4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4042669" y="5331509"/>
            <a:ext cx="3065263" cy="6463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What will happen if at state q</a:t>
            </a:r>
            <a:r>
              <a:rPr lang="en-US" baseline="-25000" dirty="0">
                <a:solidFill>
                  <a:schemeClr val="hlink"/>
                </a:solidFill>
              </a:rPr>
              <a:t>1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3657600" y="1493647"/>
            <a:ext cx="3102131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Why is this non-deterministic? </a:t>
            </a:r>
          </a:p>
        </p:txBody>
      </p:sp>
    </p:spTree>
    <p:extLst>
      <p:ext uri="{BB962C8B-B14F-4D97-AF65-F5344CB8AC3E}">
        <p14:creationId xmlns:p14="http://schemas.microsoft.com/office/powerpoint/2010/main" val="127339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876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495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410200" y="2743201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5334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5791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6324600" y="27432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6248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6705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239000" y="2743200"/>
            <a:ext cx="243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7162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7620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8153400" y="2743200"/>
            <a:ext cx="243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8077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8534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9067800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8991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9525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9448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5181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7086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</a:t>
            </a:r>
            <a:r>
              <a:rPr lang="en-US" baseline="-25000" dirty="0" err="1"/>
              <a:t>err</a:t>
            </a:r>
            <a:endParaRPr lang="en-US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6096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7010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7391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7467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7543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3752247" y="3595687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4648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4267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5181600" y="5562601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5105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5562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6096000" y="55626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6019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6477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7010400" y="5562600"/>
            <a:ext cx="243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6934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7391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7924800" y="5562600"/>
            <a:ext cx="2439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7848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8839200" y="556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8763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9296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9220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7467601" y="4157664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7696200" y="4191000"/>
            <a:ext cx="1431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73809" y="651301"/>
            <a:ext cx="761298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4191000" y="6248400"/>
            <a:ext cx="386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  <p:extLst>
      <p:ext uri="{BB962C8B-B14F-4D97-AF65-F5344CB8AC3E}">
        <p14:creationId xmlns:p14="http://schemas.microsoft.com/office/powerpoint/2010/main" val="2737006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an NFA for the following language: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Other examples</a:t>
            </a:r>
          </a:p>
          <a:p>
            <a:pPr lvl="1" eaLnBrk="1" hangingPunct="1"/>
            <a:r>
              <a:rPr lang="en-US" dirty="0" smtClean="0"/>
              <a:t>Keyword recognizer (e.g., if, then, else, while, for, include, etc.)</a:t>
            </a:r>
          </a:p>
          <a:p>
            <a:pPr lvl="1" eaLnBrk="1" hangingPunct="1"/>
            <a:r>
              <a:rPr lang="en-US" dirty="0" smtClean="0"/>
              <a:t>Strings where the first symbol is present somewhere later on at least once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>
              <a:buFont typeface="Wingdings" pitchFamily="2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8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1800" b="1" u="sng" dirty="0"/>
              <a:t>DFA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1800" b="1" u="sng" dirty="0"/>
              <a:t>NFA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</a:t>
            </a:r>
            <a:r>
              <a:rPr lang="en-US" sz="1800" i="1" dirty="0">
                <a:solidFill>
                  <a:srgbClr val="008000"/>
                </a:solidFill>
              </a:rPr>
              <a:t>one of</a:t>
            </a:r>
            <a:r>
              <a:rPr lang="en-US" sz="1800" dirty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7501128" y="1335024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828801" y="533400"/>
            <a:ext cx="7828425" cy="40011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  <p:extLst>
      <p:ext uri="{BB962C8B-B14F-4D97-AF65-F5344CB8AC3E}">
        <p14:creationId xmlns:p14="http://schemas.microsoft.com/office/powerpoint/2010/main" val="238658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u="sng" dirty="0"/>
              <a:t>Theorem</a:t>
            </a:r>
            <a:r>
              <a:rPr lang="en-US" sz="2800" dirty="0"/>
              <a:t>:</a:t>
            </a:r>
          </a:p>
          <a:p>
            <a:pPr marL="990600" lvl="1" indent="-533400"/>
            <a:r>
              <a:rPr lang="en-US" sz="2400" dirty="0"/>
              <a:t>A language L is accepted by a DFA </a:t>
            </a:r>
            <a:r>
              <a:rPr lang="en-US" sz="2400" i="1" u="sng" dirty="0">
                <a:solidFill>
                  <a:srgbClr val="006600"/>
                </a:solidFill>
              </a:rPr>
              <a:t>if </a:t>
            </a:r>
            <a:r>
              <a:rPr lang="en-US" sz="2400" i="1" u="sng" dirty="0"/>
              <a:t>and </a:t>
            </a:r>
            <a:r>
              <a:rPr lang="en-US" sz="2400" i="1" u="sng" dirty="0">
                <a:solidFill>
                  <a:schemeClr val="hlink"/>
                </a:solidFill>
              </a:rPr>
              <a:t>only</a:t>
            </a:r>
            <a:r>
              <a:rPr lang="en-US" sz="2400" u="sng" dirty="0">
                <a:solidFill>
                  <a:schemeClr val="hlink"/>
                </a:solidFill>
              </a:rPr>
              <a:t> </a:t>
            </a:r>
            <a:r>
              <a:rPr lang="en-US" sz="2400" i="1" u="sng" dirty="0">
                <a:solidFill>
                  <a:schemeClr val="hlink"/>
                </a:solidFill>
              </a:rPr>
              <a:t>if</a:t>
            </a:r>
            <a:r>
              <a:rPr lang="en-US" sz="2400" dirty="0"/>
              <a:t> it is accepted by an NFA.</a:t>
            </a:r>
          </a:p>
          <a:p>
            <a:pPr marL="609600" indent="-609600"/>
            <a:r>
              <a:rPr lang="en-US" sz="2800" u="sng" dirty="0"/>
              <a:t>Proof</a:t>
            </a:r>
            <a:r>
              <a:rPr lang="en-US" sz="2800" dirty="0"/>
              <a:t>: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sz="2400" dirty="0">
                <a:solidFill>
                  <a:srgbClr val="008000"/>
                </a:solidFill>
              </a:rPr>
              <a:t>If part:</a:t>
            </a:r>
          </a:p>
          <a:p>
            <a:pPr marL="1371600" lvl="2" indent="-457200"/>
            <a:r>
              <a:rPr lang="en-US" sz="2000" dirty="0"/>
              <a:t>Prove by showing every NFA can be converted to an equivalent DFA </a:t>
            </a:r>
            <a:r>
              <a:rPr lang="en-US" sz="2000" dirty="0" smtClean="0"/>
              <a:t>(subset construction)</a:t>
            </a:r>
            <a:endParaRPr lang="en-US" sz="2000" dirty="0"/>
          </a:p>
          <a:p>
            <a:pPr marL="990600" lvl="1" indent="-533400">
              <a:buFont typeface="Arial" charset="0"/>
              <a:buAutoNum type="arabicPeriod"/>
            </a:pPr>
            <a:endParaRPr lang="en-US" sz="2400" dirty="0"/>
          </a:p>
          <a:p>
            <a:pPr marL="990600" lvl="1" indent="-533400">
              <a:buFont typeface="Arial" charset="0"/>
              <a:buAutoNum type="arabicPeriod"/>
            </a:pPr>
            <a:r>
              <a:rPr lang="en-US" sz="2400" dirty="0">
                <a:solidFill>
                  <a:schemeClr val="hlink"/>
                </a:solidFill>
              </a:rPr>
              <a:t>Only-if part</a:t>
            </a:r>
            <a:r>
              <a:rPr lang="en-US" sz="2400" dirty="0"/>
              <a:t> is trivial</a:t>
            </a:r>
            <a:r>
              <a:rPr lang="en-US" sz="2400" dirty="0">
                <a:solidFill>
                  <a:schemeClr val="hlink"/>
                </a:solidFill>
              </a:rPr>
              <a:t>:</a:t>
            </a:r>
            <a:endParaRPr lang="en-US" sz="2400" dirty="0"/>
          </a:p>
          <a:p>
            <a:pPr marL="1371600" lvl="2" indent="-457200"/>
            <a:r>
              <a:rPr lang="en-US" sz="2000" dirty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9906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210</TotalTime>
  <Words>1840</Words>
  <Application>Microsoft Office PowerPoint</Application>
  <PresentationFormat>Widescreen</PresentationFormat>
  <Paragraphs>430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Arial MT</vt:lpstr>
      <vt:lpstr>Arimo</vt:lpstr>
      <vt:lpstr>Calibri</vt:lpstr>
      <vt:lpstr>Cambria Math</vt:lpstr>
      <vt:lpstr>Consolas</vt:lpstr>
      <vt:lpstr>Corbel</vt:lpstr>
      <vt:lpstr>Courier New</vt:lpstr>
      <vt:lpstr>Lucida Grande</vt:lpstr>
      <vt:lpstr>Symbol</vt:lpstr>
      <vt:lpstr>Tahoma</vt:lpstr>
      <vt:lpstr>Times New Roman</vt:lpstr>
      <vt:lpstr>Wingdings</vt:lpstr>
      <vt:lpstr>Wingdings 2</vt:lpstr>
      <vt:lpstr>Frame</vt:lpstr>
      <vt:lpstr>Non Deterministic Finite Automata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Differences: DFA vs. NFA</vt:lpstr>
      <vt:lpstr>Equivalence of DFA &amp; NFA</vt:lpstr>
      <vt:lpstr>NFA to DFA construction: Example</vt:lpstr>
      <vt:lpstr>NFA to DFA: Repeating the example using LAZY CREATION</vt:lpstr>
      <vt:lpstr>NFA Examples</vt:lpstr>
      <vt:lpstr>NFA TO DFA conversion</vt:lpstr>
      <vt:lpstr>NFA’s with  ε Transitions</vt:lpstr>
      <vt:lpstr>Example</vt:lpstr>
      <vt:lpstr>Definition</vt:lpstr>
      <vt:lpstr>ε-NFA</vt:lpstr>
      <vt:lpstr>ε-Closure</vt:lpstr>
      <vt:lpstr>ε-Elimination</vt:lpstr>
      <vt:lpstr>Convert NFA-ɛ to NFA</vt:lpstr>
      <vt:lpstr>Regular Expressions </vt:lpstr>
      <vt:lpstr>TextPad </vt:lpstr>
      <vt:lpstr>Example</vt:lpstr>
      <vt:lpstr>RE’s: Introduction</vt:lpstr>
      <vt:lpstr>Examples</vt:lpstr>
      <vt:lpstr>Cont…</vt:lpstr>
      <vt:lpstr>Cont…</vt:lpstr>
      <vt:lpstr>Cont…</vt:lpstr>
      <vt:lpstr>Cont…</vt:lpstr>
      <vt:lpstr>Examples</vt:lpstr>
      <vt:lpstr>DFA to RE State Elimination Method</vt:lpstr>
      <vt:lpstr>Example 1</vt:lpstr>
      <vt:lpstr>Cont…</vt:lpstr>
      <vt:lpstr>Find RE for this DFA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Deterministic Finite Automata</dc:title>
  <dc:creator>Windows User</dc:creator>
  <cp:lastModifiedBy>Windows User</cp:lastModifiedBy>
  <cp:revision>66</cp:revision>
  <dcterms:created xsi:type="dcterms:W3CDTF">2022-09-27T03:58:52Z</dcterms:created>
  <dcterms:modified xsi:type="dcterms:W3CDTF">2022-09-29T06:19:57Z</dcterms:modified>
</cp:coreProperties>
</file>