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1" r:id="rId5"/>
    <p:sldId id="260" r:id="rId6"/>
    <p:sldId id="263" r:id="rId7"/>
    <p:sldId id="262" r:id="rId8"/>
    <p:sldId id="264" r:id="rId9"/>
    <p:sldId id="265" r:id="rId10"/>
    <p:sldId id="269" r:id="rId11"/>
    <p:sldId id="266" r:id="rId12"/>
    <p:sldId id="268" r:id="rId13"/>
    <p:sldId id="272" r:id="rId14"/>
    <p:sldId id="271" r:id="rId15"/>
    <p:sldId id="273" r:id="rId16"/>
    <p:sldId id="27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A8AC5-E5EC-4C4F-9B50-68578383E4D7}"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5BEE4-50B6-4ABB-B40A-25A005905710}" type="slidenum">
              <a:rPr lang="en-US" smtClean="0"/>
              <a:t>‹#›</a:t>
            </a:fld>
            <a:endParaRPr lang="en-US"/>
          </a:p>
        </p:txBody>
      </p:sp>
    </p:spTree>
    <p:extLst>
      <p:ext uri="{BB962C8B-B14F-4D97-AF65-F5344CB8AC3E}">
        <p14:creationId xmlns:p14="http://schemas.microsoft.com/office/powerpoint/2010/main" val="64656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3630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5C9B28-7673-475E-AF65-5C88F97F3E1D}"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7554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5C9B28-7673-475E-AF65-5C88F97F3E1D}"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109993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5C9B28-7673-475E-AF65-5C88F97F3E1D}"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35422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C9B28-7673-475E-AF65-5C88F97F3E1D}"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329296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C9B28-7673-475E-AF65-5C88F97F3E1D}"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385970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05C9B28-7673-475E-AF65-5C88F97F3E1D}" type="datetimeFigureOut">
              <a:rPr lang="en-US" smtClean="0"/>
              <a:t>10/4/2022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179379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05C9B28-7673-475E-AF65-5C88F97F3E1D}" type="datetimeFigureOut">
              <a:rPr lang="en-US" smtClean="0"/>
              <a:t>10/4/2022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25992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05C9B28-7673-475E-AF65-5C88F97F3E1D}" type="datetimeFigureOut">
              <a:rPr lang="en-US" smtClean="0"/>
              <a:t>10/4/2022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14167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5C9B28-7673-475E-AF65-5C88F97F3E1D}"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321637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05C9B28-7673-475E-AF65-5C88F97F3E1D}" type="datetimeFigureOut">
              <a:rPr lang="en-US" smtClean="0"/>
              <a:t>10/4/2022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97206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05C9B28-7673-475E-AF65-5C88F97F3E1D}" type="datetimeFigureOut">
              <a:rPr lang="en-US" smtClean="0"/>
              <a:t>10/4/2022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6020738-8DB2-41DE-A0D0-50D74F392089}" type="slidenum">
              <a:rPr lang="en-US" smtClean="0"/>
              <a:t>‹#›</a:t>
            </a:fld>
            <a:endParaRPr lang="en-US"/>
          </a:p>
        </p:txBody>
      </p:sp>
    </p:spTree>
    <p:extLst>
      <p:ext uri="{BB962C8B-B14F-4D97-AF65-F5344CB8AC3E}">
        <p14:creationId xmlns:p14="http://schemas.microsoft.com/office/powerpoint/2010/main" val="295196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05C9B28-7673-475E-AF65-5C88F97F3E1D}" type="datetimeFigureOut">
              <a:rPr lang="en-US" smtClean="0"/>
              <a:t>10/4/2022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6020738-8DB2-41DE-A0D0-50D74F392089}" type="slidenum">
              <a:rPr lang="en-US" smtClean="0"/>
              <a:t>‹#›</a:t>
            </a:fld>
            <a:endParaRPr lang="en-US"/>
          </a:p>
        </p:txBody>
      </p:sp>
    </p:spTree>
    <p:extLst>
      <p:ext uri="{BB962C8B-B14F-4D97-AF65-F5344CB8AC3E}">
        <p14:creationId xmlns:p14="http://schemas.microsoft.com/office/powerpoint/2010/main" val="2480139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Finite Automata With Output</a:t>
            </a:r>
            <a:endParaRPr lang="en-US" dirty="0"/>
          </a:p>
        </p:txBody>
      </p:sp>
    </p:spTree>
    <p:extLst>
      <p:ext uri="{BB962C8B-B14F-4D97-AF65-F5344CB8AC3E}">
        <p14:creationId xmlns:p14="http://schemas.microsoft.com/office/powerpoint/2010/main" val="477104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Moore versus Mealy machines</a:t>
            </a:r>
          </a:p>
        </p:txBody>
      </p:sp>
      <p:grpSp>
        <p:nvGrpSpPr>
          <p:cNvPr id="13315" name="Group 3"/>
          <p:cNvGrpSpPr>
            <a:grpSpLocks/>
          </p:cNvGrpSpPr>
          <p:nvPr/>
        </p:nvGrpSpPr>
        <p:grpSpPr bwMode="auto">
          <a:xfrm>
            <a:off x="3544889" y="1191419"/>
            <a:ext cx="5980112" cy="2185988"/>
            <a:chOff x="213" y="1072"/>
            <a:chExt cx="3767" cy="1377"/>
          </a:xfrm>
        </p:grpSpPr>
        <p:sp>
          <p:nvSpPr>
            <p:cNvPr id="13358" name="Rectangle 4"/>
            <p:cNvSpPr>
              <a:spLocks noChangeArrowheads="1"/>
            </p:cNvSpPr>
            <p:nvPr/>
          </p:nvSpPr>
          <p:spPr bwMode="auto">
            <a:xfrm>
              <a:off x="3460" y="1620"/>
              <a:ext cx="52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dirty="0"/>
                <a:t>outputs</a:t>
              </a:r>
            </a:p>
          </p:txBody>
        </p:sp>
        <p:sp>
          <p:nvSpPr>
            <p:cNvPr id="13359" name="Line 5"/>
            <p:cNvSpPr>
              <a:spLocks noChangeShapeType="1"/>
            </p:cNvSpPr>
            <p:nvPr/>
          </p:nvSpPr>
          <p:spPr bwMode="auto">
            <a:xfrm>
              <a:off x="3093" y="158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6"/>
            <p:cNvSpPr>
              <a:spLocks noChangeShapeType="1"/>
            </p:cNvSpPr>
            <p:nvPr/>
          </p:nvSpPr>
          <p:spPr bwMode="auto">
            <a:xfrm>
              <a:off x="3093" y="1724"/>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1" name="Line 7"/>
            <p:cNvSpPr>
              <a:spLocks noChangeShapeType="1"/>
            </p:cNvSpPr>
            <p:nvPr/>
          </p:nvSpPr>
          <p:spPr bwMode="auto">
            <a:xfrm>
              <a:off x="3093" y="1868"/>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2" name="Rectangle 8"/>
            <p:cNvSpPr>
              <a:spLocks noChangeArrowheads="1"/>
            </p:cNvSpPr>
            <p:nvPr/>
          </p:nvSpPr>
          <p:spPr bwMode="auto">
            <a:xfrm>
              <a:off x="1109" y="2228"/>
              <a:ext cx="127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state feedback</a:t>
              </a:r>
            </a:p>
          </p:txBody>
        </p:sp>
        <p:sp>
          <p:nvSpPr>
            <p:cNvPr id="13363" name="Rectangle 9"/>
            <p:cNvSpPr>
              <a:spLocks noChangeArrowheads="1"/>
            </p:cNvSpPr>
            <p:nvPr/>
          </p:nvSpPr>
          <p:spPr bwMode="auto">
            <a:xfrm>
              <a:off x="921" y="1072"/>
              <a:ext cx="864" cy="864"/>
            </a:xfrm>
            <a:prstGeom prst="rect">
              <a:avLst/>
            </a:prstGeom>
            <a:solidFill>
              <a:srgbClr val="FFFFFF"/>
            </a:solidFill>
            <a:ln w="12700">
              <a:solidFill>
                <a:srgbClr val="000000"/>
              </a:solidFill>
              <a:miter lim="800000"/>
              <a:headEnd/>
              <a:tailEnd/>
            </a:ln>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64" name="Line 10"/>
            <p:cNvSpPr>
              <a:spLocks noChangeShapeType="1"/>
            </p:cNvSpPr>
            <p:nvPr/>
          </p:nvSpPr>
          <p:spPr bwMode="auto">
            <a:xfrm>
              <a:off x="561" y="114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5" name="Line 11"/>
            <p:cNvSpPr>
              <a:spLocks noChangeShapeType="1"/>
            </p:cNvSpPr>
            <p:nvPr/>
          </p:nvSpPr>
          <p:spPr bwMode="auto">
            <a:xfrm>
              <a:off x="561" y="1284"/>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12"/>
            <p:cNvSpPr>
              <a:spLocks noChangeShapeType="1"/>
            </p:cNvSpPr>
            <p:nvPr/>
          </p:nvSpPr>
          <p:spPr bwMode="auto">
            <a:xfrm>
              <a:off x="561" y="1428"/>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7" name="Line 13"/>
            <p:cNvSpPr>
              <a:spLocks noChangeShapeType="1"/>
            </p:cNvSpPr>
            <p:nvPr/>
          </p:nvSpPr>
          <p:spPr bwMode="auto">
            <a:xfrm>
              <a:off x="561" y="157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8" name="Line 14"/>
            <p:cNvSpPr>
              <a:spLocks noChangeShapeType="1"/>
            </p:cNvSpPr>
            <p:nvPr/>
          </p:nvSpPr>
          <p:spPr bwMode="auto">
            <a:xfrm>
              <a:off x="561" y="1716"/>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9" name="Line 15"/>
            <p:cNvSpPr>
              <a:spLocks noChangeShapeType="1"/>
            </p:cNvSpPr>
            <p:nvPr/>
          </p:nvSpPr>
          <p:spPr bwMode="auto">
            <a:xfrm>
              <a:off x="561" y="186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0" name="Line 16"/>
            <p:cNvSpPr>
              <a:spLocks noChangeShapeType="1"/>
            </p:cNvSpPr>
            <p:nvPr/>
          </p:nvSpPr>
          <p:spPr bwMode="auto">
            <a:xfrm>
              <a:off x="1785" y="157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1" name="Line 17"/>
            <p:cNvSpPr>
              <a:spLocks noChangeShapeType="1"/>
            </p:cNvSpPr>
            <p:nvPr/>
          </p:nvSpPr>
          <p:spPr bwMode="auto">
            <a:xfrm>
              <a:off x="1785" y="1716"/>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2" name="Line 18"/>
            <p:cNvSpPr>
              <a:spLocks noChangeShapeType="1"/>
            </p:cNvSpPr>
            <p:nvPr/>
          </p:nvSpPr>
          <p:spPr bwMode="auto">
            <a:xfrm>
              <a:off x="1785" y="186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3" name="Rectangle 19"/>
            <p:cNvSpPr>
              <a:spLocks noChangeArrowheads="1"/>
            </p:cNvSpPr>
            <p:nvPr/>
          </p:nvSpPr>
          <p:spPr bwMode="auto">
            <a:xfrm>
              <a:off x="2145" y="1496"/>
              <a:ext cx="216" cy="440"/>
            </a:xfrm>
            <a:prstGeom prst="rect">
              <a:avLst/>
            </a:prstGeom>
            <a:solidFill>
              <a:srgbClr val="FFFFFF"/>
            </a:solidFill>
            <a:ln w="12700">
              <a:solidFill>
                <a:srgbClr val="000000"/>
              </a:solidFill>
              <a:miter lim="800000"/>
              <a:headEnd/>
              <a:tailEnd/>
            </a:ln>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74" name="Line 20"/>
            <p:cNvSpPr>
              <a:spLocks noChangeShapeType="1"/>
            </p:cNvSpPr>
            <p:nvPr/>
          </p:nvSpPr>
          <p:spPr bwMode="auto">
            <a:xfrm>
              <a:off x="2361" y="1860"/>
              <a:ext cx="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5" name="Line 21"/>
            <p:cNvSpPr>
              <a:spLocks noChangeShapeType="1"/>
            </p:cNvSpPr>
            <p:nvPr/>
          </p:nvSpPr>
          <p:spPr bwMode="auto">
            <a:xfrm>
              <a:off x="2429" y="1864"/>
              <a:ext cx="0" cy="2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6" name="Line 22"/>
            <p:cNvSpPr>
              <a:spLocks noChangeShapeType="1"/>
            </p:cNvSpPr>
            <p:nvPr/>
          </p:nvSpPr>
          <p:spPr bwMode="auto">
            <a:xfrm flipH="1">
              <a:off x="553" y="2076"/>
              <a:ext cx="188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7" name="Line 23"/>
            <p:cNvSpPr>
              <a:spLocks noChangeShapeType="1"/>
            </p:cNvSpPr>
            <p:nvPr/>
          </p:nvSpPr>
          <p:spPr bwMode="auto">
            <a:xfrm flipV="1">
              <a:off x="557" y="1856"/>
              <a:ext cx="0" cy="2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24"/>
            <p:cNvSpPr>
              <a:spLocks noChangeShapeType="1"/>
            </p:cNvSpPr>
            <p:nvPr/>
          </p:nvSpPr>
          <p:spPr bwMode="auto">
            <a:xfrm>
              <a:off x="2361" y="1716"/>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Line 25"/>
            <p:cNvSpPr>
              <a:spLocks noChangeShapeType="1"/>
            </p:cNvSpPr>
            <p:nvPr/>
          </p:nvSpPr>
          <p:spPr bwMode="auto">
            <a:xfrm>
              <a:off x="2501" y="1720"/>
              <a:ext cx="0" cy="4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0" name="Line 26"/>
            <p:cNvSpPr>
              <a:spLocks noChangeShapeType="1"/>
            </p:cNvSpPr>
            <p:nvPr/>
          </p:nvSpPr>
          <p:spPr bwMode="auto">
            <a:xfrm flipH="1">
              <a:off x="481" y="2148"/>
              <a:ext cx="202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1" name="Line 27"/>
            <p:cNvSpPr>
              <a:spLocks noChangeShapeType="1"/>
            </p:cNvSpPr>
            <p:nvPr/>
          </p:nvSpPr>
          <p:spPr bwMode="auto">
            <a:xfrm flipV="1">
              <a:off x="485" y="1712"/>
              <a:ext cx="0" cy="4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2" name="Line 28"/>
            <p:cNvSpPr>
              <a:spLocks noChangeShapeType="1"/>
            </p:cNvSpPr>
            <p:nvPr/>
          </p:nvSpPr>
          <p:spPr bwMode="auto">
            <a:xfrm>
              <a:off x="489" y="1716"/>
              <a:ext cx="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3" name="Line 29"/>
            <p:cNvSpPr>
              <a:spLocks noChangeShapeType="1"/>
            </p:cNvSpPr>
            <p:nvPr/>
          </p:nvSpPr>
          <p:spPr bwMode="auto">
            <a:xfrm>
              <a:off x="2361" y="1572"/>
              <a:ext cx="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30"/>
            <p:cNvSpPr>
              <a:spLocks noChangeShapeType="1"/>
            </p:cNvSpPr>
            <p:nvPr/>
          </p:nvSpPr>
          <p:spPr bwMode="auto">
            <a:xfrm>
              <a:off x="2573" y="1576"/>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31"/>
            <p:cNvSpPr>
              <a:spLocks noChangeShapeType="1"/>
            </p:cNvSpPr>
            <p:nvPr/>
          </p:nvSpPr>
          <p:spPr bwMode="auto">
            <a:xfrm flipH="1">
              <a:off x="409" y="2220"/>
              <a:ext cx="216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Line 32"/>
            <p:cNvSpPr>
              <a:spLocks noChangeShapeType="1"/>
            </p:cNvSpPr>
            <p:nvPr/>
          </p:nvSpPr>
          <p:spPr bwMode="auto">
            <a:xfrm flipV="1">
              <a:off x="413" y="1568"/>
              <a:ext cx="0" cy="6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7" name="Line 33"/>
            <p:cNvSpPr>
              <a:spLocks noChangeShapeType="1"/>
            </p:cNvSpPr>
            <p:nvPr/>
          </p:nvSpPr>
          <p:spPr bwMode="auto">
            <a:xfrm>
              <a:off x="417" y="1572"/>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8" name="Line 34"/>
            <p:cNvSpPr>
              <a:spLocks noChangeShapeType="1"/>
            </p:cNvSpPr>
            <p:nvPr/>
          </p:nvSpPr>
          <p:spPr bwMode="auto">
            <a:xfrm flipV="1">
              <a:off x="2217" y="1864"/>
              <a:ext cx="24"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9" name="Line 35"/>
            <p:cNvSpPr>
              <a:spLocks noChangeShapeType="1"/>
            </p:cNvSpPr>
            <p:nvPr/>
          </p:nvSpPr>
          <p:spPr bwMode="auto">
            <a:xfrm flipH="1" flipV="1">
              <a:off x="2249" y="1864"/>
              <a:ext cx="40"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36"/>
            <p:cNvSpPr>
              <a:spLocks noChangeShapeType="1"/>
            </p:cNvSpPr>
            <p:nvPr/>
          </p:nvSpPr>
          <p:spPr bwMode="auto">
            <a:xfrm>
              <a:off x="2253" y="1936"/>
              <a:ext cx="0"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1" name="Rectangle 37"/>
            <p:cNvSpPr>
              <a:spLocks noChangeArrowheads="1"/>
            </p:cNvSpPr>
            <p:nvPr/>
          </p:nvSpPr>
          <p:spPr bwMode="auto">
            <a:xfrm>
              <a:off x="213" y="1204"/>
              <a:ext cx="4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inputs</a:t>
              </a:r>
            </a:p>
          </p:txBody>
        </p:sp>
        <p:sp>
          <p:nvSpPr>
            <p:cNvPr id="13392" name="Rectangle 38"/>
            <p:cNvSpPr>
              <a:spLocks noChangeArrowheads="1"/>
            </p:cNvSpPr>
            <p:nvPr/>
          </p:nvSpPr>
          <p:spPr bwMode="auto">
            <a:xfrm>
              <a:off x="2159" y="1620"/>
              <a:ext cx="35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reg</a:t>
              </a:r>
            </a:p>
          </p:txBody>
        </p:sp>
        <p:sp>
          <p:nvSpPr>
            <p:cNvPr id="13393" name="Rectangle 39"/>
            <p:cNvSpPr>
              <a:spLocks noChangeArrowheads="1"/>
            </p:cNvSpPr>
            <p:nvPr/>
          </p:nvSpPr>
          <p:spPr bwMode="auto">
            <a:xfrm>
              <a:off x="917" y="1268"/>
              <a:ext cx="87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nSpc>
                  <a:spcPts val="1700"/>
                </a:lnSpc>
                <a:spcAft>
                  <a:spcPts val="2000"/>
                </a:spcAft>
              </a:pPr>
              <a:r>
                <a:rPr lang="en-US" altLang="en-US"/>
                <a:t>combinational </a:t>
              </a:r>
              <a:br>
                <a:rPr lang="en-US" altLang="en-US"/>
              </a:br>
              <a:r>
                <a:rPr lang="en-US" altLang="en-US"/>
                <a:t>logic for </a:t>
              </a:r>
              <a:br>
                <a:rPr lang="en-US" altLang="en-US"/>
              </a:br>
              <a:r>
                <a:rPr lang="en-US" altLang="en-US"/>
                <a:t>next state</a:t>
              </a:r>
            </a:p>
          </p:txBody>
        </p:sp>
        <p:sp>
          <p:nvSpPr>
            <p:cNvPr id="13394" name="Line 40"/>
            <p:cNvSpPr>
              <a:spLocks noChangeShapeType="1"/>
            </p:cNvSpPr>
            <p:nvPr/>
          </p:nvSpPr>
          <p:spPr bwMode="auto">
            <a:xfrm>
              <a:off x="2369" y="157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95" name="Line 41"/>
            <p:cNvSpPr>
              <a:spLocks noChangeShapeType="1"/>
            </p:cNvSpPr>
            <p:nvPr/>
          </p:nvSpPr>
          <p:spPr bwMode="auto">
            <a:xfrm>
              <a:off x="2369" y="1716"/>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96" name="Line 42"/>
            <p:cNvSpPr>
              <a:spLocks noChangeShapeType="1"/>
            </p:cNvSpPr>
            <p:nvPr/>
          </p:nvSpPr>
          <p:spPr bwMode="auto">
            <a:xfrm>
              <a:off x="2369" y="186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97" name="Rectangle 43"/>
            <p:cNvSpPr>
              <a:spLocks noChangeArrowheads="1"/>
            </p:cNvSpPr>
            <p:nvPr/>
          </p:nvSpPr>
          <p:spPr bwMode="auto">
            <a:xfrm>
              <a:off x="2737" y="1504"/>
              <a:ext cx="512" cy="440"/>
            </a:xfrm>
            <a:prstGeom prst="rect">
              <a:avLst/>
            </a:prstGeom>
            <a:solidFill>
              <a:srgbClr val="FFFFFF"/>
            </a:solidFill>
            <a:ln w="12700">
              <a:solidFill>
                <a:srgbClr val="000000"/>
              </a:solidFill>
              <a:miter lim="800000"/>
              <a:headEnd/>
              <a:tailEnd/>
            </a:ln>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98" name="Rectangle 44"/>
            <p:cNvSpPr>
              <a:spLocks noChangeArrowheads="1"/>
            </p:cNvSpPr>
            <p:nvPr/>
          </p:nvSpPr>
          <p:spPr bwMode="auto">
            <a:xfrm>
              <a:off x="2669" y="1548"/>
              <a:ext cx="65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nSpc>
                  <a:spcPts val="1700"/>
                </a:lnSpc>
                <a:spcAft>
                  <a:spcPts val="2000"/>
                </a:spcAft>
              </a:pPr>
              <a:r>
                <a:rPr lang="en-US" altLang="en-US"/>
                <a:t>logic for</a:t>
              </a:r>
              <a:br>
                <a:rPr lang="en-US" altLang="en-US"/>
              </a:br>
              <a:r>
                <a:rPr lang="en-US" altLang="en-US"/>
                <a:t>outputs</a:t>
              </a:r>
            </a:p>
          </p:txBody>
        </p:sp>
      </p:grpSp>
      <p:sp>
        <p:nvSpPr>
          <p:cNvPr id="13316" name="Rectangle 45"/>
          <p:cNvSpPr>
            <a:spLocks noChangeArrowheads="1"/>
          </p:cNvSpPr>
          <p:nvPr/>
        </p:nvSpPr>
        <p:spPr bwMode="auto">
          <a:xfrm>
            <a:off x="9255506" y="1212850"/>
            <a:ext cx="21209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pPr>
              <a:lnSpc>
                <a:spcPct val="100000"/>
              </a:lnSpc>
            </a:pPr>
            <a:r>
              <a:rPr lang="en-US" altLang="en-US" sz="1800" b="1" u="sng" dirty="0">
                <a:solidFill>
                  <a:srgbClr val="C00000"/>
                </a:solidFill>
              </a:rPr>
              <a:t>Moore machine</a:t>
            </a:r>
            <a:endParaRPr lang="en-US" altLang="en-US" sz="1800" u="sng" dirty="0">
              <a:solidFill>
                <a:srgbClr val="C00000"/>
              </a:solidFill>
            </a:endParaRPr>
          </a:p>
          <a:p>
            <a:pPr>
              <a:lnSpc>
                <a:spcPct val="100000"/>
              </a:lnSpc>
            </a:pPr>
            <a:r>
              <a:rPr lang="en-US" altLang="en-US" sz="1800" dirty="0"/>
              <a:t>Outputs are a function</a:t>
            </a:r>
          </a:p>
          <a:p>
            <a:pPr>
              <a:lnSpc>
                <a:spcPct val="100000"/>
              </a:lnSpc>
            </a:pPr>
            <a:r>
              <a:rPr lang="en-US" altLang="en-US" sz="1800" dirty="0"/>
              <a:t>of current state</a:t>
            </a:r>
          </a:p>
          <a:p>
            <a:pPr>
              <a:lnSpc>
                <a:spcPct val="100000"/>
              </a:lnSpc>
            </a:pPr>
            <a:r>
              <a:rPr lang="en-US" altLang="en-US" sz="1800" dirty="0"/>
              <a:t/>
            </a:r>
            <a:br>
              <a:rPr lang="en-US" altLang="en-US" sz="1800" dirty="0"/>
            </a:br>
            <a:r>
              <a:rPr lang="en-US" altLang="en-US" sz="1800" dirty="0"/>
              <a:t>Outputs change</a:t>
            </a:r>
          </a:p>
          <a:p>
            <a:pPr>
              <a:lnSpc>
                <a:spcPct val="100000"/>
              </a:lnSpc>
            </a:pPr>
            <a:r>
              <a:rPr lang="en-US" altLang="en-US" sz="1800" dirty="0"/>
              <a:t>synchronously with </a:t>
            </a:r>
          </a:p>
          <a:p>
            <a:pPr>
              <a:lnSpc>
                <a:spcPct val="100000"/>
              </a:lnSpc>
            </a:pPr>
            <a:r>
              <a:rPr lang="en-US" altLang="en-US" sz="1800" dirty="0"/>
              <a:t>state changes</a:t>
            </a:r>
          </a:p>
        </p:txBody>
      </p:sp>
      <p:sp>
        <p:nvSpPr>
          <p:cNvPr id="13317" name="Rectangle 46"/>
          <p:cNvSpPr>
            <a:spLocks noChangeArrowheads="1"/>
          </p:cNvSpPr>
          <p:nvPr/>
        </p:nvSpPr>
        <p:spPr bwMode="auto">
          <a:xfrm>
            <a:off x="9145588" y="4025901"/>
            <a:ext cx="21590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pPr>
              <a:lnSpc>
                <a:spcPct val="100000"/>
              </a:lnSpc>
            </a:pPr>
            <a:r>
              <a:rPr lang="en-US" altLang="en-US" sz="1800" b="1" u="sng" dirty="0">
                <a:solidFill>
                  <a:srgbClr val="00B050"/>
                </a:solidFill>
              </a:rPr>
              <a:t>Mealy machine</a:t>
            </a:r>
            <a:endParaRPr lang="en-US" altLang="en-US" sz="1800" u="sng" dirty="0">
              <a:solidFill>
                <a:srgbClr val="00B050"/>
              </a:solidFill>
            </a:endParaRPr>
          </a:p>
          <a:p>
            <a:pPr>
              <a:lnSpc>
                <a:spcPct val="100000"/>
              </a:lnSpc>
            </a:pPr>
            <a:r>
              <a:rPr lang="en-US" altLang="en-US" sz="1800" dirty="0"/>
              <a:t>Outputs depend on state </a:t>
            </a:r>
          </a:p>
          <a:p>
            <a:pPr>
              <a:lnSpc>
                <a:spcPct val="100000"/>
              </a:lnSpc>
            </a:pPr>
            <a:r>
              <a:rPr lang="en-US" altLang="en-US" sz="1800" dirty="0">
                <a:solidFill>
                  <a:srgbClr val="00CC66"/>
                </a:solidFill>
              </a:rPr>
              <a:t>and</a:t>
            </a:r>
            <a:r>
              <a:rPr lang="en-US" altLang="en-US" sz="1800" dirty="0"/>
              <a:t> on inputs</a:t>
            </a:r>
          </a:p>
          <a:p>
            <a:pPr>
              <a:lnSpc>
                <a:spcPct val="100000"/>
              </a:lnSpc>
            </a:pPr>
            <a:endParaRPr lang="en-US" altLang="en-US" sz="1800" dirty="0"/>
          </a:p>
          <a:p>
            <a:pPr>
              <a:lnSpc>
                <a:spcPct val="100000"/>
              </a:lnSpc>
            </a:pPr>
            <a:r>
              <a:rPr lang="en-US" altLang="en-US" sz="1800" dirty="0"/>
              <a:t>Input changes can cause </a:t>
            </a:r>
            <a:br>
              <a:rPr lang="en-US" altLang="en-US" sz="1800" dirty="0"/>
            </a:br>
            <a:r>
              <a:rPr lang="en-US" altLang="en-US" sz="1800" dirty="0"/>
              <a:t>immediate output changes</a:t>
            </a:r>
          </a:p>
          <a:p>
            <a:pPr>
              <a:lnSpc>
                <a:spcPct val="100000"/>
              </a:lnSpc>
            </a:pPr>
            <a:r>
              <a:rPr lang="en-US" altLang="en-US" sz="1800" b="1" dirty="0"/>
              <a:t>(asynchronous</a:t>
            </a:r>
            <a:r>
              <a:rPr lang="en-US" altLang="en-US" sz="1800" dirty="0"/>
              <a:t>) </a:t>
            </a:r>
          </a:p>
        </p:txBody>
      </p:sp>
      <p:grpSp>
        <p:nvGrpSpPr>
          <p:cNvPr id="13318" name="Group 47"/>
          <p:cNvGrpSpPr>
            <a:grpSpLocks/>
          </p:cNvGrpSpPr>
          <p:nvPr/>
        </p:nvGrpSpPr>
        <p:grpSpPr bwMode="auto">
          <a:xfrm>
            <a:off x="3745707" y="3909219"/>
            <a:ext cx="4854575" cy="2163763"/>
            <a:chOff x="213" y="2564"/>
            <a:chExt cx="3058" cy="1363"/>
          </a:xfrm>
        </p:grpSpPr>
        <p:sp>
          <p:nvSpPr>
            <p:cNvPr id="13320" name="Rectangle 48"/>
            <p:cNvSpPr>
              <a:spLocks noChangeArrowheads="1"/>
            </p:cNvSpPr>
            <p:nvPr/>
          </p:nvSpPr>
          <p:spPr bwMode="auto">
            <a:xfrm>
              <a:off x="921" y="2564"/>
              <a:ext cx="864" cy="864"/>
            </a:xfrm>
            <a:prstGeom prst="rect">
              <a:avLst/>
            </a:prstGeom>
            <a:solidFill>
              <a:srgbClr val="FFFFFF"/>
            </a:solidFill>
            <a:ln w="12700">
              <a:solidFill>
                <a:srgbClr val="000000"/>
              </a:solidFill>
              <a:miter lim="800000"/>
              <a:headEnd/>
              <a:tailEnd/>
            </a:ln>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21" name="Line 49"/>
            <p:cNvSpPr>
              <a:spLocks noChangeShapeType="1"/>
            </p:cNvSpPr>
            <p:nvPr/>
          </p:nvSpPr>
          <p:spPr bwMode="auto">
            <a:xfrm>
              <a:off x="561" y="263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50"/>
            <p:cNvSpPr>
              <a:spLocks noChangeShapeType="1"/>
            </p:cNvSpPr>
            <p:nvPr/>
          </p:nvSpPr>
          <p:spPr bwMode="auto">
            <a:xfrm>
              <a:off x="561" y="2776"/>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51"/>
            <p:cNvSpPr>
              <a:spLocks noChangeShapeType="1"/>
            </p:cNvSpPr>
            <p:nvPr/>
          </p:nvSpPr>
          <p:spPr bwMode="auto">
            <a:xfrm>
              <a:off x="561" y="2920"/>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52"/>
            <p:cNvSpPr>
              <a:spLocks noChangeShapeType="1"/>
            </p:cNvSpPr>
            <p:nvPr/>
          </p:nvSpPr>
          <p:spPr bwMode="auto">
            <a:xfrm>
              <a:off x="561" y="3064"/>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53"/>
            <p:cNvSpPr>
              <a:spLocks noChangeShapeType="1"/>
            </p:cNvSpPr>
            <p:nvPr/>
          </p:nvSpPr>
          <p:spPr bwMode="auto">
            <a:xfrm>
              <a:off x="561" y="3208"/>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54"/>
            <p:cNvSpPr>
              <a:spLocks noChangeShapeType="1"/>
            </p:cNvSpPr>
            <p:nvPr/>
          </p:nvSpPr>
          <p:spPr bwMode="auto">
            <a:xfrm>
              <a:off x="561" y="335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55"/>
            <p:cNvSpPr>
              <a:spLocks noChangeShapeType="1"/>
            </p:cNvSpPr>
            <p:nvPr/>
          </p:nvSpPr>
          <p:spPr bwMode="auto">
            <a:xfrm>
              <a:off x="1785" y="2632"/>
              <a:ext cx="92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56"/>
            <p:cNvSpPr>
              <a:spLocks noChangeShapeType="1"/>
            </p:cNvSpPr>
            <p:nvPr/>
          </p:nvSpPr>
          <p:spPr bwMode="auto">
            <a:xfrm>
              <a:off x="1785" y="2776"/>
              <a:ext cx="92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57"/>
            <p:cNvSpPr>
              <a:spLocks noChangeShapeType="1"/>
            </p:cNvSpPr>
            <p:nvPr/>
          </p:nvSpPr>
          <p:spPr bwMode="auto">
            <a:xfrm>
              <a:off x="1785" y="2920"/>
              <a:ext cx="92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58"/>
            <p:cNvSpPr>
              <a:spLocks noChangeShapeType="1"/>
            </p:cNvSpPr>
            <p:nvPr/>
          </p:nvSpPr>
          <p:spPr bwMode="auto">
            <a:xfrm>
              <a:off x="1785" y="3064"/>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59"/>
            <p:cNvSpPr>
              <a:spLocks noChangeShapeType="1"/>
            </p:cNvSpPr>
            <p:nvPr/>
          </p:nvSpPr>
          <p:spPr bwMode="auto">
            <a:xfrm>
              <a:off x="1785" y="3208"/>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60"/>
            <p:cNvSpPr>
              <a:spLocks noChangeShapeType="1"/>
            </p:cNvSpPr>
            <p:nvPr/>
          </p:nvSpPr>
          <p:spPr bwMode="auto">
            <a:xfrm>
              <a:off x="1785" y="3352"/>
              <a:ext cx="35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3" name="Rectangle 61"/>
            <p:cNvSpPr>
              <a:spLocks noChangeArrowheads="1"/>
            </p:cNvSpPr>
            <p:nvPr/>
          </p:nvSpPr>
          <p:spPr bwMode="auto">
            <a:xfrm>
              <a:off x="2145" y="2996"/>
              <a:ext cx="216" cy="432"/>
            </a:xfrm>
            <a:prstGeom prst="rect">
              <a:avLst/>
            </a:prstGeom>
            <a:solidFill>
              <a:srgbClr val="FFFFFF"/>
            </a:solidFill>
            <a:ln w="12700">
              <a:solidFill>
                <a:srgbClr val="000000"/>
              </a:solidFill>
              <a:miter lim="800000"/>
              <a:headEnd/>
              <a:tailEnd/>
            </a:ln>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34" name="Line 62"/>
            <p:cNvSpPr>
              <a:spLocks noChangeShapeType="1"/>
            </p:cNvSpPr>
            <p:nvPr/>
          </p:nvSpPr>
          <p:spPr bwMode="auto">
            <a:xfrm>
              <a:off x="2361" y="3352"/>
              <a:ext cx="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63"/>
            <p:cNvSpPr>
              <a:spLocks noChangeShapeType="1"/>
            </p:cNvSpPr>
            <p:nvPr/>
          </p:nvSpPr>
          <p:spPr bwMode="auto">
            <a:xfrm>
              <a:off x="2429" y="3356"/>
              <a:ext cx="0" cy="2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6" name="Line 64"/>
            <p:cNvSpPr>
              <a:spLocks noChangeShapeType="1"/>
            </p:cNvSpPr>
            <p:nvPr/>
          </p:nvSpPr>
          <p:spPr bwMode="auto">
            <a:xfrm flipH="1">
              <a:off x="553" y="3568"/>
              <a:ext cx="188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7" name="Line 65"/>
            <p:cNvSpPr>
              <a:spLocks noChangeShapeType="1"/>
            </p:cNvSpPr>
            <p:nvPr/>
          </p:nvSpPr>
          <p:spPr bwMode="auto">
            <a:xfrm flipV="1">
              <a:off x="557" y="3348"/>
              <a:ext cx="0" cy="2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66"/>
            <p:cNvSpPr>
              <a:spLocks noChangeShapeType="1"/>
            </p:cNvSpPr>
            <p:nvPr/>
          </p:nvSpPr>
          <p:spPr bwMode="auto">
            <a:xfrm>
              <a:off x="2361" y="3208"/>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67"/>
            <p:cNvSpPr>
              <a:spLocks noChangeShapeType="1"/>
            </p:cNvSpPr>
            <p:nvPr/>
          </p:nvSpPr>
          <p:spPr bwMode="auto">
            <a:xfrm>
              <a:off x="2501" y="3212"/>
              <a:ext cx="0" cy="4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68"/>
            <p:cNvSpPr>
              <a:spLocks noChangeShapeType="1"/>
            </p:cNvSpPr>
            <p:nvPr/>
          </p:nvSpPr>
          <p:spPr bwMode="auto">
            <a:xfrm flipH="1">
              <a:off x="481" y="3640"/>
              <a:ext cx="202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69"/>
            <p:cNvSpPr>
              <a:spLocks noChangeShapeType="1"/>
            </p:cNvSpPr>
            <p:nvPr/>
          </p:nvSpPr>
          <p:spPr bwMode="auto">
            <a:xfrm flipV="1">
              <a:off x="485" y="3204"/>
              <a:ext cx="0" cy="4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70"/>
            <p:cNvSpPr>
              <a:spLocks noChangeShapeType="1"/>
            </p:cNvSpPr>
            <p:nvPr/>
          </p:nvSpPr>
          <p:spPr bwMode="auto">
            <a:xfrm>
              <a:off x="489" y="3208"/>
              <a:ext cx="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71"/>
            <p:cNvSpPr>
              <a:spLocks noChangeShapeType="1"/>
            </p:cNvSpPr>
            <p:nvPr/>
          </p:nvSpPr>
          <p:spPr bwMode="auto">
            <a:xfrm>
              <a:off x="2361" y="3064"/>
              <a:ext cx="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72"/>
            <p:cNvSpPr>
              <a:spLocks noChangeShapeType="1"/>
            </p:cNvSpPr>
            <p:nvPr/>
          </p:nvSpPr>
          <p:spPr bwMode="auto">
            <a:xfrm>
              <a:off x="2573" y="3068"/>
              <a:ext cx="0" cy="6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73"/>
            <p:cNvSpPr>
              <a:spLocks noChangeShapeType="1"/>
            </p:cNvSpPr>
            <p:nvPr/>
          </p:nvSpPr>
          <p:spPr bwMode="auto">
            <a:xfrm flipH="1">
              <a:off x="409" y="3712"/>
              <a:ext cx="216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74"/>
            <p:cNvSpPr>
              <a:spLocks noChangeShapeType="1"/>
            </p:cNvSpPr>
            <p:nvPr/>
          </p:nvSpPr>
          <p:spPr bwMode="auto">
            <a:xfrm flipV="1">
              <a:off x="413" y="3060"/>
              <a:ext cx="0" cy="6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75"/>
            <p:cNvSpPr>
              <a:spLocks noChangeShapeType="1"/>
            </p:cNvSpPr>
            <p:nvPr/>
          </p:nvSpPr>
          <p:spPr bwMode="auto">
            <a:xfrm>
              <a:off x="417" y="3064"/>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76"/>
            <p:cNvSpPr>
              <a:spLocks noChangeShapeType="1"/>
            </p:cNvSpPr>
            <p:nvPr/>
          </p:nvSpPr>
          <p:spPr bwMode="auto">
            <a:xfrm flipV="1">
              <a:off x="2217" y="3356"/>
              <a:ext cx="24"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77"/>
            <p:cNvSpPr>
              <a:spLocks noChangeShapeType="1"/>
            </p:cNvSpPr>
            <p:nvPr/>
          </p:nvSpPr>
          <p:spPr bwMode="auto">
            <a:xfrm flipH="1" flipV="1">
              <a:off x="2249" y="3356"/>
              <a:ext cx="40"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78"/>
            <p:cNvSpPr>
              <a:spLocks noChangeShapeType="1"/>
            </p:cNvSpPr>
            <p:nvPr/>
          </p:nvSpPr>
          <p:spPr bwMode="auto">
            <a:xfrm>
              <a:off x="2253" y="3428"/>
              <a:ext cx="0"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Rectangle 79"/>
            <p:cNvSpPr>
              <a:spLocks noChangeArrowheads="1"/>
            </p:cNvSpPr>
            <p:nvPr/>
          </p:nvSpPr>
          <p:spPr bwMode="auto">
            <a:xfrm>
              <a:off x="213" y="2696"/>
              <a:ext cx="4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inputs</a:t>
              </a:r>
            </a:p>
          </p:txBody>
        </p:sp>
        <p:sp>
          <p:nvSpPr>
            <p:cNvPr id="13352" name="Rectangle 80"/>
            <p:cNvSpPr>
              <a:spLocks noChangeArrowheads="1"/>
            </p:cNvSpPr>
            <p:nvPr/>
          </p:nvSpPr>
          <p:spPr bwMode="auto">
            <a:xfrm>
              <a:off x="2751" y="2696"/>
              <a:ext cx="52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outputs</a:t>
              </a:r>
            </a:p>
          </p:txBody>
        </p:sp>
        <p:sp>
          <p:nvSpPr>
            <p:cNvPr id="13353" name="Rectangle 81"/>
            <p:cNvSpPr>
              <a:spLocks noChangeArrowheads="1"/>
            </p:cNvSpPr>
            <p:nvPr/>
          </p:nvSpPr>
          <p:spPr bwMode="auto">
            <a:xfrm>
              <a:off x="1077" y="3736"/>
              <a:ext cx="12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state feedback</a:t>
              </a:r>
            </a:p>
          </p:txBody>
        </p:sp>
        <p:sp>
          <p:nvSpPr>
            <p:cNvPr id="13354" name="Rectangle 82"/>
            <p:cNvSpPr>
              <a:spLocks noChangeArrowheads="1"/>
            </p:cNvSpPr>
            <p:nvPr/>
          </p:nvSpPr>
          <p:spPr bwMode="auto">
            <a:xfrm>
              <a:off x="2159" y="3088"/>
              <a:ext cx="35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gn="l">
                <a:lnSpc>
                  <a:spcPts val="1700"/>
                </a:lnSpc>
                <a:spcAft>
                  <a:spcPts val="2000"/>
                </a:spcAft>
              </a:pPr>
              <a:r>
                <a:rPr lang="en-US" altLang="en-US"/>
                <a:t>reg</a:t>
              </a:r>
            </a:p>
          </p:txBody>
        </p:sp>
        <p:sp>
          <p:nvSpPr>
            <p:cNvPr id="13355" name="Rectangle 83"/>
            <p:cNvSpPr>
              <a:spLocks noChangeArrowheads="1"/>
            </p:cNvSpPr>
            <p:nvPr/>
          </p:nvSpPr>
          <p:spPr bwMode="auto">
            <a:xfrm>
              <a:off x="925" y="2991"/>
              <a:ext cx="87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nSpc>
                  <a:spcPts val="1700"/>
                </a:lnSpc>
                <a:spcAft>
                  <a:spcPts val="2000"/>
                </a:spcAft>
              </a:pPr>
              <a:r>
                <a:rPr lang="en-US" altLang="en-US"/>
                <a:t>combinational </a:t>
              </a:r>
              <a:br>
                <a:rPr lang="en-US" altLang="en-US"/>
              </a:br>
              <a:r>
                <a:rPr lang="en-US" altLang="en-US"/>
                <a:t>logic for</a:t>
              </a:r>
              <a:br>
                <a:rPr lang="en-US" altLang="en-US"/>
              </a:br>
              <a:r>
                <a:rPr lang="en-US" altLang="en-US"/>
                <a:t>next state</a:t>
              </a:r>
            </a:p>
          </p:txBody>
        </p:sp>
        <p:sp>
          <p:nvSpPr>
            <p:cNvPr id="13356" name="Rectangle 84"/>
            <p:cNvSpPr>
              <a:spLocks noChangeArrowheads="1"/>
            </p:cNvSpPr>
            <p:nvPr/>
          </p:nvSpPr>
          <p:spPr bwMode="auto">
            <a:xfrm>
              <a:off x="1273" y="2564"/>
              <a:ext cx="512" cy="44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lnSpc>
                  <a:spcPts val="1375"/>
                </a:lnSpc>
                <a:defRPr sz="1600">
                  <a:solidFill>
                    <a:srgbClr val="000000"/>
                  </a:solidFill>
                  <a:latin typeface="Tahoma" panose="020B0604030504040204" pitchFamily="34" charset="0"/>
                </a:defRPr>
              </a:lvl1pPr>
              <a:lvl2pPr marL="742950" indent="-285750" algn="ctr" eaLnBrk="0" hangingPunct="0">
                <a:lnSpc>
                  <a:spcPts val="1375"/>
                </a:lnSpc>
                <a:defRPr sz="1600">
                  <a:solidFill>
                    <a:srgbClr val="000000"/>
                  </a:solidFill>
                  <a:latin typeface="Tahoma" panose="020B0604030504040204" pitchFamily="34" charset="0"/>
                </a:defRPr>
              </a:lvl2pPr>
              <a:lvl3pPr marL="1143000" indent="-228600" algn="ctr" eaLnBrk="0" hangingPunct="0">
                <a:lnSpc>
                  <a:spcPts val="1375"/>
                </a:lnSpc>
                <a:defRPr sz="1600">
                  <a:solidFill>
                    <a:srgbClr val="000000"/>
                  </a:solidFill>
                  <a:latin typeface="Tahoma" panose="020B0604030504040204" pitchFamily="34" charset="0"/>
                </a:defRPr>
              </a:lvl3pPr>
              <a:lvl4pPr marL="1600200" indent="-228600" algn="ctr" eaLnBrk="0" hangingPunct="0">
                <a:lnSpc>
                  <a:spcPts val="1375"/>
                </a:lnSpc>
                <a:defRPr sz="1600">
                  <a:solidFill>
                    <a:srgbClr val="000000"/>
                  </a:solidFill>
                  <a:latin typeface="Tahoma" panose="020B0604030504040204" pitchFamily="34" charset="0"/>
                </a:defRPr>
              </a:lvl4pPr>
              <a:lvl5pPr marL="2057400" indent="-228600" algn="ctr" eaLnBrk="0" hangingPunct="0">
                <a:lnSpc>
                  <a:spcPts val="1375"/>
                </a:lnSpc>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defRPr sz="1600">
                  <a:solidFill>
                    <a:srgbClr val="000000"/>
                  </a:solidFill>
                  <a:latin typeface="Tahoma" panose="020B0604030504040204" pitchFamily="34" charset="0"/>
                </a:defRPr>
              </a:lvl9pPr>
            </a:lstStyle>
            <a:p>
              <a:endParaRPr lang="en-US" altLang="en-US"/>
            </a:p>
          </p:txBody>
        </p:sp>
        <p:sp>
          <p:nvSpPr>
            <p:cNvPr id="13357" name="Rectangle 85"/>
            <p:cNvSpPr>
              <a:spLocks noChangeArrowheads="1"/>
            </p:cNvSpPr>
            <p:nvPr/>
          </p:nvSpPr>
          <p:spPr bwMode="auto">
            <a:xfrm>
              <a:off x="1208" y="2624"/>
              <a:ext cx="65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1pPr>
              <a:lvl2pPr marL="742950" indent="-28575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2pPr>
              <a:lvl3pPr marL="11430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3pPr>
              <a:lvl4pPr marL="16002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4pPr>
              <a:lvl5pPr marL="2057400" indent="-228600" algn="ctr" eaLnBrk="0" hangingPunct="0">
                <a:lnSpc>
                  <a:spcPts val="1375"/>
                </a:lnSpc>
                <a:tabLst>
                  <a:tab pos="457200" algn="l"/>
                  <a:tab pos="914400" algn="l"/>
                  <a:tab pos="1371600" algn="l"/>
                </a:tabLst>
                <a:defRPr sz="1600">
                  <a:solidFill>
                    <a:srgbClr val="000000"/>
                  </a:solidFill>
                  <a:latin typeface="Tahoma" panose="020B0604030504040204" pitchFamily="34" charset="0"/>
                </a:defRPr>
              </a:lvl5pPr>
              <a:lvl6pPr marL="25146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6pPr>
              <a:lvl7pPr marL="29718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7pPr>
              <a:lvl8pPr marL="34290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8pPr>
              <a:lvl9pPr marL="3886200" indent="-228600" algn="ctr" eaLnBrk="0" fontAlgn="base" hangingPunct="0">
                <a:lnSpc>
                  <a:spcPts val="1375"/>
                </a:lnSpc>
                <a:spcBef>
                  <a:spcPct val="0"/>
                </a:spcBef>
                <a:spcAft>
                  <a:spcPct val="0"/>
                </a:spcAft>
                <a:tabLst>
                  <a:tab pos="457200" algn="l"/>
                  <a:tab pos="914400" algn="l"/>
                  <a:tab pos="1371600" algn="l"/>
                </a:tabLst>
                <a:defRPr sz="1600">
                  <a:solidFill>
                    <a:srgbClr val="000000"/>
                  </a:solidFill>
                  <a:latin typeface="Tahoma" panose="020B0604030504040204" pitchFamily="34" charset="0"/>
                </a:defRPr>
              </a:lvl9pPr>
            </a:lstStyle>
            <a:p>
              <a:pPr>
                <a:lnSpc>
                  <a:spcPts val="1700"/>
                </a:lnSpc>
                <a:spcAft>
                  <a:spcPts val="2000"/>
                </a:spcAft>
              </a:pPr>
              <a:r>
                <a:rPr lang="en-US" altLang="en-US"/>
                <a:t>logic for</a:t>
              </a:r>
              <a:br>
                <a:rPr lang="en-US" altLang="en-US"/>
              </a:br>
              <a:r>
                <a:rPr lang="en-US" altLang="en-US"/>
                <a:t>outputs</a:t>
              </a:r>
            </a:p>
          </p:txBody>
        </p:sp>
      </p:grpSp>
    </p:spTree>
    <p:extLst>
      <p:ext uri="{BB962C8B-B14F-4D97-AF65-F5344CB8AC3E}">
        <p14:creationId xmlns:p14="http://schemas.microsoft.com/office/powerpoint/2010/main" val="3332719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 Machine</a:t>
            </a:r>
            <a:endParaRPr lang="en-US" dirty="0"/>
          </a:p>
        </p:txBody>
      </p:sp>
      <p:pic>
        <p:nvPicPr>
          <p:cNvPr id="4" name="Content Placeholder 3"/>
          <p:cNvPicPr>
            <a:picLocks noGrp="1" noChangeAspect="1"/>
          </p:cNvPicPr>
          <p:nvPr>
            <p:ph idx="1"/>
          </p:nvPr>
        </p:nvPicPr>
        <p:blipFill>
          <a:blip r:embed="rId2"/>
          <a:stretch>
            <a:fillRect/>
          </a:stretch>
        </p:blipFill>
        <p:spPr>
          <a:xfrm>
            <a:off x="5311013" y="652653"/>
            <a:ext cx="4162425" cy="2771775"/>
          </a:xfrm>
          <a:prstGeom prst="rect">
            <a:avLst/>
          </a:prstGeom>
        </p:spPr>
      </p:pic>
      <p:sp>
        <p:nvSpPr>
          <p:cNvPr id="5" name="Rectangle 4"/>
          <p:cNvSpPr/>
          <p:nvPr/>
        </p:nvSpPr>
        <p:spPr>
          <a:xfrm>
            <a:off x="3816096" y="3424428"/>
            <a:ext cx="7851648" cy="2585323"/>
          </a:xfrm>
          <a:prstGeom prst="rect">
            <a:avLst/>
          </a:prstGeom>
        </p:spPr>
        <p:txBody>
          <a:bodyPr wrap="square">
            <a:spAutoFit/>
          </a:bodyPr>
          <a:lstStyle/>
          <a:p>
            <a:pPr algn="just" fontAlgn="base"/>
            <a:r>
              <a:rPr lang="en-US" dirty="0">
                <a:solidFill>
                  <a:srgbClr val="273239"/>
                </a:solidFill>
                <a:latin typeface="urw-din"/>
              </a:rPr>
              <a:t>In the </a:t>
            </a:r>
            <a:r>
              <a:rPr lang="en-US" dirty="0" err="1">
                <a:solidFill>
                  <a:srgbClr val="273239"/>
                </a:solidFill>
                <a:latin typeface="urw-din"/>
              </a:rPr>
              <a:t>moore</a:t>
            </a:r>
            <a:r>
              <a:rPr lang="en-US" dirty="0">
                <a:solidFill>
                  <a:srgbClr val="273239"/>
                </a:solidFill>
                <a:latin typeface="urw-din"/>
              </a:rPr>
              <a:t> </a:t>
            </a:r>
            <a:r>
              <a:rPr lang="en-US" dirty="0" smtClean="0">
                <a:solidFill>
                  <a:srgbClr val="273239"/>
                </a:solidFill>
                <a:latin typeface="urw-din"/>
              </a:rPr>
              <a:t>machine,</a:t>
            </a:r>
            <a:r>
              <a:rPr lang="en-US" dirty="0">
                <a:solidFill>
                  <a:srgbClr val="273239"/>
                </a:solidFill>
                <a:latin typeface="urw-din"/>
              </a:rPr>
              <a:t> the output is represented with each input state </a:t>
            </a:r>
            <a:endParaRPr lang="en-US" dirty="0" smtClean="0">
              <a:solidFill>
                <a:srgbClr val="273239"/>
              </a:solidFill>
              <a:latin typeface="urw-din"/>
            </a:endParaRPr>
          </a:p>
          <a:p>
            <a:pPr algn="just" fontAlgn="base"/>
            <a:r>
              <a:rPr lang="en-US" dirty="0" smtClean="0">
                <a:solidFill>
                  <a:srgbClr val="273239"/>
                </a:solidFill>
                <a:latin typeface="urw-din"/>
              </a:rPr>
              <a:t>separated</a:t>
            </a:r>
            <a:r>
              <a:rPr lang="en-US" dirty="0">
                <a:solidFill>
                  <a:srgbClr val="273239"/>
                </a:solidFill>
                <a:latin typeface="urw-din"/>
              </a:rPr>
              <a:t> by /. </a:t>
            </a:r>
            <a:endParaRPr lang="en-US" dirty="0" smtClean="0">
              <a:solidFill>
                <a:srgbClr val="273239"/>
              </a:solidFill>
              <a:latin typeface="urw-din"/>
            </a:endParaRPr>
          </a:p>
          <a:p>
            <a:pPr algn="just" fontAlgn="base"/>
            <a:endParaRPr lang="en-US" dirty="0">
              <a:solidFill>
                <a:srgbClr val="273239"/>
              </a:solidFill>
              <a:latin typeface="urw-din"/>
            </a:endParaRPr>
          </a:p>
          <a:p>
            <a:pPr algn="just" fontAlgn="base"/>
            <a:r>
              <a:rPr lang="en-US" dirty="0" smtClean="0">
                <a:solidFill>
                  <a:srgbClr val="273239"/>
                </a:solidFill>
                <a:latin typeface="urw-din"/>
              </a:rPr>
              <a:t>The</a:t>
            </a:r>
            <a:r>
              <a:rPr lang="en-US" dirty="0">
                <a:solidFill>
                  <a:srgbClr val="273239"/>
                </a:solidFill>
                <a:latin typeface="urw-din"/>
              </a:rPr>
              <a:t> length of output for a </a:t>
            </a:r>
            <a:r>
              <a:rPr lang="en-US" dirty="0" err="1">
                <a:solidFill>
                  <a:srgbClr val="273239"/>
                </a:solidFill>
                <a:latin typeface="urw-din"/>
              </a:rPr>
              <a:t>moore</a:t>
            </a:r>
            <a:r>
              <a:rPr lang="en-US" dirty="0">
                <a:solidFill>
                  <a:srgbClr val="273239"/>
                </a:solidFill>
                <a:latin typeface="urw-din"/>
              </a:rPr>
              <a:t> machine is greater than input by 1</a:t>
            </a:r>
            <a:r>
              <a:rPr lang="en-US" dirty="0" smtClean="0">
                <a:solidFill>
                  <a:srgbClr val="273239"/>
                </a:solidFill>
                <a:latin typeface="urw-din"/>
              </a:rPr>
              <a:t>.</a:t>
            </a:r>
          </a:p>
          <a:p>
            <a:pPr algn="just" fontAlgn="base"/>
            <a:endParaRPr lang="en-US"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Input: </a:t>
            </a:r>
            <a:r>
              <a:rPr lang="en-US" dirty="0">
                <a:solidFill>
                  <a:srgbClr val="273239"/>
                </a:solidFill>
                <a:latin typeface="urw-din"/>
              </a:rPr>
              <a:t>11</a:t>
            </a:r>
          </a:p>
          <a:p>
            <a:pPr fontAlgn="base">
              <a:buFont typeface="Arial" panose="020B0604020202020204" pitchFamily="34" charset="0"/>
              <a:buChar char="•"/>
            </a:pPr>
            <a:r>
              <a:rPr lang="en-US" b="1" dirty="0">
                <a:solidFill>
                  <a:srgbClr val="273239"/>
                </a:solidFill>
                <a:latin typeface="urw-din"/>
              </a:rPr>
              <a:t>Transition:</a:t>
            </a:r>
            <a:r>
              <a:rPr lang="en-US" dirty="0">
                <a:solidFill>
                  <a:srgbClr val="273239"/>
                </a:solidFill>
                <a:latin typeface="urw-din"/>
              </a:rPr>
              <a:t> δ (q0,11)=&gt; δ(q2,1)=&gt;</a:t>
            </a:r>
            <a:r>
              <a:rPr lang="en-US" dirty="0" smtClean="0">
                <a:solidFill>
                  <a:srgbClr val="273239"/>
                </a:solidFill>
                <a:latin typeface="urw-din"/>
              </a:rPr>
              <a:t>q2</a:t>
            </a:r>
          </a:p>
          <a:p>
            <a:pPr fontAlgn="base">
              <a:buFont typeface="Arial" panose="020B0604020202020204" pitchFamily="34" charset="0"/>
              <a:buChar char="•"/>
            </a:pPr>
            <a:endParaRPr lang="en-US"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Output: </a:t>
            </a:r>
            <a:r>
              <a:rPr lang="en-US" dirty="0">
                <a:solidFill>
                  <a:srgbClr val="273239"/>
                </a:solidFill>
                <a:latin typeface="urw-din"/>
              </a:rPr>
              <a:t>000 (0 for q0, 0 for q2 and again 0 for q2)</a:t>
            </a:r>
            <a:endParaRPr lang="en-US" b="0" i="0" dirty="0">
              <a:solidFill>
                <a:srgbClr val="273239"/>
              </a:solidFill>
              <a:effectLst/>
              <a:latin typeface="urw-din"/>
            </a:endParaRPr>
          </a:p>
        </p:txBody>
      </p:sp>
    </p:spTree>
    <p:extLst>
      <p:ext uri="{BB962C8B-B14F-4D97-AF65-F5344CB8AC3E}">
        <p14:creationId xmlns:p14="http://schemas.microsoft.com/office/powerpoint/2010/main" val="2333642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a:t>
            </a:r>
            <a:endParaRPr lang="en-US" dirty="0"/>
          </a:p>
        </p:txBody>
      </p:sp>
      <p:pic>
        <p:nvPicPr>
          <p:cNvPr id="4" name="Content Placeholder 3"/>
          <p:cNvPicPr>
            <a:picLocks noGrp="1" noChangeAspect="1"/>
          </p:cNvPicPr>
          <p:nvPr>
            <p:ph idx="1"/>
          </p:nvPr>
        </p:nvPicPr>
        <p:blipFill>
          <a:blip r:embed="rId2"/>
          <a:stretch>
            <a:fillRect/>
          </a:stretch>
        </p:blipFill>
        <p:spPr>
          <a:xfrm>
            <a:off x="5554472" y="776287"/>
            <a:ext cx="3114675" cy="2857500"/>
          </a:xfrm>
          <a:prstGeom prst="rect">
            <a:avLst/>
          </a:prstGeom>
        </p:spPr>
      </p:pic>
      <p:sp>
        <p:nvSpPr>
          <p:cNvPr id="14" name="Rectangle 13"/>
          <p:cNvSpPr/>
          <p:nvPr/>
        </p:nvSpPr>
        <p:spPr>
          <a:xfrm>
            <a:off x="3584448" y="3424428"/>
            <a:ext cx="8180831" cy="2862322"/>
          </a:xfrm>
          <a:prstGeom prst="rect">
            <a:avLst/>
          </a:prstGeom>
        </p:spPr>
        <p:txBody>
          <a:bodyPr wrap="square">
            <a:spAutoFit/>
          </a:bodyPr>
          <a:lstStyle/>
          <a:p>
            <a:pPr algn="just" fontAlgn="base"/>
            <a:r>
              <a:rPr lang="en-US" dirty="0">
                <a:solidFill>
                  <a:srgbClr val="273239"/>
                </a:solidFill>
                <a:latin typeface="urw-din"/>
              </a:rPr>
              <a:t>In the mealy machine shown in Figure 1, the output is represented with </a:t>
            </a:r>
            <a:r>
              <a:rPr lang="en-US" dirty="0" smtClean="0">
                <a:solidFill>
                  <a:srgbClr val="273239"/>
                </a:solidFill>
                <a:latin typeface="urw-din"/>
              </a:rPr>
              <a:t>each</a:t>
            </a:r>
          </a:p>
          <a:p>
            <a:pPr algn="just" fontAlgn="base"/>
            <a:r>
              <a:rPr lang="en-US" dirty="0">
                <a:solidFill>
                  <a:srgbClr val="273239"/>
                </a:solidFill>
                <a:latin typeface="urw-din"/>
              </a:rPr>
              <a:t> input symbol for each state separated by /. </a:t>
            </a:r>
            <a:endParaRPr lang="en-US" dirty="0" smtClean="0">
              <a:solidFill>
                <a:srgbClr val="273239"/>
              </a:solidFill>
              <a:latin typeface="urw-din"/>
            </a:endParaRPr>
          </a:p>
          <a:p>
            <a:pPr algn="just" fontAlgn="base"/>
            <a:endParaRPr lang="en-US" dirty="0">
              <a:solidFill>
                <a:srgbClr val="273239"/>
              </a:solidFill>
              <a:latin typeface="urw-din"/>
            </a:endParaRPr>
          </a:p>
          <a:p>
            <a:pPr algn="just" fontAlgn="base"/>
            <a:r>
              <a:rPr lang="en-US" dirty="0" smtClean="0">
                <a:solidFill>
                  <a:srgbClr val="273239"/>
                </a:solidFill>
                <a:latin typeface="urw-din"/>
              </a:rPr>
              <a:t>The</a:t>
            </a:r>
            <a:r>
              <a:rPr lang="en-US" dirty="0">
                <a:solidFill>
                  <a:srgbClr val="273239"/>
                </a:solidFill>
                <a:latin typeface="urw-din"/>
              </a:rPr>
              <a:t> length of output for a mealy machine is equal to the length of input</a:t>
            </a:r>
            <a:r>
              <a:rPr lang="en-US" dirty="0" smtClean="0">
                <a:solidFill>
                  <a:srgbClr val="273239"/>
                </a:solidFill>
                <a:latin typeface="urw-din"/>
              </a:rPr>
              <a:t>.</a:t>
            </a:r>
          </a:p>
          <a:p>
            <a:pPr algn="just" fontAlgn="base"/>
            <a:endParaRPr lang="en-US"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Input:</a:t>
            </a:r>
            <a:r>
              <a:rPr lang="en-US" dirty="0">
                <a:solidFill>
                  <a:srgbClr val="273239"/>
                </a:solidFill>
                <a:latin typeface="urw-din"/>
              </a:rPr>
              <a:t>11</a:t>
            </a:r>
          </a:p>
          <a:p>
            <a:pPr fontAlgn="base">
              <a:buFont typeface="Arial" panose="020B0604020202020204" pitchFamily="34" charset="0"/>
              <a:buChar char="•"/>
            </a:pPr>
            <a:r>
              <a:rPr lang="en-US" b="1" dirty="0">
                <a:solidFill>
                  <a:srgbClr val="273239"/>
                </a:solidFill>
                <a:latin typeface="urw-din"/>
              </a:rPr>
              <a:t>Transition:</a:t>
            </a:r>
            <a:r>
              <a:rPr lang="en-US" dirty="0">
                <a:solidFill>
                  <a:srgbClr val="273239"/>
                </a:solidFill>
                <a:latin typeface="urw-din"/>
              </a:rPr>
              <a:t> δ (q0,11)=&gt; δ(q2,1)=&gt;</a:t>
            </a:r>
            <a:r>
              <a:rPr lang="en-US" dirty="0" smtClean="0">
                <a:solidFill>
                  <a:srgbClr val="273239"/>
                </a:solidFill>
                <a:latin typeface="urw-din"/>
              </a:rPr>
              <a:t>q2</a:t>
            </a:r>
          </a:p>
          <a:p>
            <a:pPr fontAlgn="base"/>
            <a:endParaRPr lang="en-US"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Output: </a:t>
            </a:r>
            <a:r>
              <a:rPr lang="en-US" dirty="0">
                <a:solidFill>
                  <a:srgbClr val="273239"/>
                </a:solidFill>
                <a:latin typeface="urw-din"/>
              </a:rPr>
              <a:t>00 (q0 to q2 transition has Output 0 and q2 to q2 transition also has </a:t>
            </a:r>
            <a:r>
              <a:rPr lang="en-US" dirty="0" smtClean="0">
                <a:solidFill>
                  <a:srgbClr val="273239"/>
                </a:solidFill>
                <a:latin typeface="urw-din"/>
              </a:rPr>
              <a:t>Output 1</a:t>
            </a:r>
            <a:endParaRPr lang="en-US" b="0" i="0" dirty="0">
              <a:solidFill>
                <a:srgbClr val="273239"/>
              </a:solidFill>
              <a:effectLst/>
              <a:latin typeface="urw-din"/>
            </a:endParaRPr>
          </a:p>
        </p:txBody>
      </p:sp>
    </p:spTree>
    <p:extLst>
      <p:ext uri="{BB962C8B-B14F-4D97-AF65-F5344CB8AC3E}">
        <p14:creationId xmlns:p14="http://schemas.microsoft.com/office/powerpoint/2010/main" val="47523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a:t>
            </a:r>
            <a:endParaRPr lang="en-US" dirty="0"/>
          </a:p>
        </p:txBody>
      </p:sp>
      <p:pic>
        <p:nvPicPr>
          <p:cNvPr id="4" name="Content Placeholder 3"/>
          <p:cNvPicPr>
            <a:picLocks noGrp="1" noChangeAspect="1"/>
          </p:cNvPicPr>
          <p:nvPr>
            <p:ph idx="1"/>
          </p:nvPr>
        </p:nvPicPr>
        <p:blipFill>
          <a:blip r:embed="rId2"/>
          <a:stretch>
            <a:fillRect/>
          </a:stretch>
        </p:blipFill>
        <p:spPr>
          <a:xfrm>
            <a:off x="5130800" y="2062162"/>
            <a:ext cx="4791075" cy="2724150"/>
          </a:xfrm>
          <a:prstGeom prst="rect">
            <a:avLst/>
          </a:prstGeom>
        </p:spPr>
      </p:pic>
    </p:spTree>
    <p:extLst>
      <p:ext uri="{BB962C8B-B14F-4D97-AF65-F5344CB8AC3E}">
        <p14:creationId xmlns:p14="http://schemas.microsoft.com/office/powerpoint/2010/main" val="969318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 Machine</a:t>
            </a:r>
            <a:endParaRPr lang="en-US" dirty="0"/>
          </a:p>
        </p:txBody>
      </p:sp>
      <p:pic>
        <p:nvPicPr>
          <p:cNvPr id="4" name="Content Placeholder 3"/>
          <p:cNvPicPr>
            <a:picLocks noGrp="1" noChangeAspect="1"/>
          </p:cNvPicPr>
          <p:nvPr>
            <p:ph idx="1"/>
          </p:nvPr>
        </p:nvPicPr>
        <p:blipFill>
          <a:blip r:embed="rId2"/>
          <a:stretch>
            <a:fillRect/>
          </a:stretch>
        </p:blipFill>
        <p:spPr>
          <a:xfrm>
            <a:off x="5478025" y="1123837"/>
            <a:ext cx="3587172" cy="3038546"/>
          </a:xfrm>
          <a:prstGeom prst="rect">
            <a:avLst/>
          </a:prstGeom>
        </p:spPr>
      </p:pic>
      <p:sp>
        <p:nvSpPr>
          <p:cNvPr id="5" name="Rectangle 4"/>
          <p:cNvSpPr/>
          <p:nvPr/>
        </p:nvSpPr>
        <p:spPr>
          <a:xfrm>
            <a:off x="3547872" y="606862"/>
            <a:ext cx="8095488" cy="5909310"/>
          </a:xfrm>
          <a:prstGeom prst="rect">
            <a:avLst/>
          </a:prstGeom>
        </p:spPr>
        <p:txBody>
          <a:bodyPr wrap="square">
            <a:spAutoFit/>
          </a:bodyPr>
          <a:lstStyle/>
          <a:p>
            <a:pPr algn="just"/>
            <a:r>
              <a:rPr lang="en-US" dirty="0">
                <a:solidFill>
                  <a:srgbClr val="333333"/>
                </a:solidFill>
                <a:latin typeface="inter-regular"/>
              </a:rPr>
              <a:t>Design a Moore machine to generate 1's complement of a given binary </a:t>
            </a:r>
            <a:r>
              <a:rPr lang="en-US" dirty="0" smtClean="0">
                <a:solidFill>
                  <a:srgbClr val="333333"/>
                </a:solidFill>
                <a:latin typeface="inter-regular"/>
              </a:rPr>
              <a:t>number</a:t>
            </a: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endParaRPr lang="en-US" dirty="0" smtClean="0">
              <a:solidFill>
                <a:srgbClr val="333333"/>
              </a:solidFill>
              <a:latin typeface="inter-regular"/>
            </a:endParaRPr>
          </a:p>
          <a:p>
            <a:pPr algn="just"/>
            <a:endParaRPr lang="en-US" dirty="0">
              <a:solidFill>
                <a:srgbClr val="333333"/>
              </a:solidFill>
              <a:latin typeface="inter-regular"/>
            </a:endParaRPr>
          </a:p>
          <a:p>
            <a:pPr algn="just"/>
            <a:r>
              <a:rPr lang="en-US" b="1" dirty="0">
                <a:solidFill>
                  <a:srgbClr val="333333"/>
                </a:solidFill>
                <a:latin typeface="inter-bold"/>
              </a:rPr>
              <a:t>Solution:</a:t>
            </a:r>
            <a:r>
              <a:rPr lang="en-US" dirty="0">
                <a:solidFill>
                  <a:srgbClr val="333333"/>
                </a:solidFill>
                <a:latin typeface="inter-regular"/>
              </a:rPr>
              <a:t> To generate 1's complement of a given binary number the simple logic is that if the input is 0 then the output will be 1 and if the input is 1 then the output will be 0. That means there are three states. One state is start state. The second state is for taking 0's as input and produces output as 1. The third state is for taking 1's as input and producing output as 0.</a:t>
            </a:r>
            <a:endParaRPr lang="en-US" b="0" i="0" dirty="0">
              <a:solidFill>
                <a:srgbClr val="333333"/>
              </a:solidFill>
              <a:effectLst/>
              <a:latin typeface="inter-regular"/>
            </a:endParaRPr>
          </a:p>
        </p:txBody>
      </p:sp>
    </p:spTree>
    <p:extLst>
      <p:ext uri="{BB962C8B-B14F-4D97-AF65-F5344CB8AC3E}">
        <p14:creationId xmlns:p14="http://schemas.microsoft.com/office/powerpoint/2010/main" val="3723138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For instance, take one binary number 1011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4178830" y="1793938"/>
            <a:ext cx="6696075" cy="1514475"/>
          </a:xfrm>
          <a:prstGeom prst="rect">
            <a:avLst/>
          </a:prstGeom>
        </p:spPr>
      </p:pic>
    </p:spTree>
    <p:extLst>
      <p:ext uri="{BB962C8B-B14F-4D97-AF65-F5344CB8AC3E}">
        <p14:creationId xmlns:p14="http://schemas.microsoft.com/office/powerpoint/2010/main" val="3744537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 Mealy machine for a binary input sequence such that if it has a substring 101, the machine output A, if the input has substring 110, it outputs B otherwise it outputs C</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a:t>Solution:</a:t>
            </a:r>
            <a:r>
              <a:rPr lang="en-US" dirty="0"/>
              <a:t> For designing such a machine, we will check two conditions, and those are 101 and 110. If we get 101, the output will be A. If we recognize 110, the output will be B. For other strings the output will be C.</a:t>
            </a:r>
          </a:p>
          <a:p>
            <a:endParaRPr lang="en-US" dirty="0"/>
          </a:p>
        </p:txBody>
      </p:sp>
      <p:pic>
        <p:nvPicPr>
          <p:cNvPr id="4" name="Picture 3"/>
          <p:cNvPicPr>
            <a:picLocks noChangeAspect="1"/>
          </p:cNvPicPr>
          <p:nvPr/>
        </p:nvPicPr>
        <p:blipFill>
          <a:blip r:embed="rId2"/>
          <a:stretch>
            <a:fillRect/>
          </a:stretch>
        </p:blipFill>
        <p:spPr>
          <a:xfrm>
            <a:off x="4775263" y="1495234"/>
            <a:ext cx="4661345" cy="3299991"/>
          </a:xfrm>
          <a:prstGeom prst="rect">
            <a:avLst/>
          </a:prstGeom>
        </p:spPr>
      </p:pic>
    </p:spTree>
    <p:extLst>
      <p:ext uri="{BB962C8B-B14F-4D97-AF65-F5344CB8AC3E}">
        <p14:creationId xmlns:p14="http://schemas.microsoft.com/office/powerpoint/2010/main" val="3316555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Sequence detector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4344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Automata</a:t>
            </a:r>
            <a:endParaRPr lang="en-US" dirty="0"/>
          </a:p>
        </p:txBody>
      </p:sp>
      <p:sp>
        <p:nvSpPr>
          <p:cNvPr id="4" name="Rectangle 3"/>
          <p:cNvSpPr/>
          <p:nvPr/>
        </p:nvSpPr>
        <p:spPr>
          <a:xfrm>
            <a:off x="6632448" y="1123837"/>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Finite Automata</a:t>
            </a:r>
            <a:endParaRPr lang="en-US" dirty="0"/>
          </a:p>
        </p:txBody>
      </p:sp>
      <p:sp>
        <p:nvSpPr>
          <p:cNvPr id="5" name="Rectangle 4"/>
          <p:cNvSpPr/>
          <p:nvPr/>
        </p:nvSpPr>
        <p:spPr>
          <a:xfrm>
            <a:off x="8967216" y="2304288"/>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Without Output</a:t>
            </a:r>
            <a:endParaRPr lang="en-US" dirty="0"/>
          </a:p>
        </p:txBody>
      </p:sp>
      <p:sp>
        <p:nvSpPr>
          <p:cNvPr id="6" name="Rectangle 5"/>
          <p:cNvSpPr/>
          <p:nvPr/>
        </p:nvSpPr>
        <p:spPr>
          <a:xfrm>
            <a:off x="4474464" y="2304288"/>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 Output</a:t>
            </a:r>
            <a:endParaRPr lang="en-US" dirty="0"/>
          </a:p>
        </p:txBody>
      </p:sp>
      <p:sp>
        <p:nvSpPr>
          <p:cNvPr id="7" name="Rectangle 6"/>
          <p:cNvSpPr/>
          <p:nvPr/>
        </p:nvSpPr>
        <p:spPr>
          <a:xfrm>
            <a:off x="3547872" y="3439668"/>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Mealy Machine</a:t>
            </a:r>
            <a:endParaRPr lang="en-US" dirty="0"/>
          </a:p>
        </p:txBody>
      </p:sp>
      <p:sp>
        <p:nvSpPr>
          <p:cNvPr id="8" name="Rectangle 7"/>
          <p:cNvSpPr/>
          <p:nvPr/>
        </p:nvSpPr>
        <p:spPr>
          <a:xfrm>
            <a:off x="5474208" y="3424428"/>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Moore Machine</a:t>
            </a:r>
            <a:endParaRPr lang="en-US" dirty="0"/>
          </a:p>
        </p:txBody>
      </p:sp>
      <p:sp>
        <p:nvSpPr>
          <p:cNvPr id="9" name="Rectangle 8"/>
          <p:cNvSpPr/>
          <p:nvPr/>
        </p:nvSpPr>
        <p:spPr>
          <a:xfrm>
            <a:off x="9119616" y="4424172"/>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NFA-</a:t>
            </a:r>
            <a:r>
              <a:rPr lang="en-US" dirty="0" smtClean="0">
                <a:latin typeface="Corbel" panose="020B0503020204020204" pitchFamily="34" charset="0"/>
              </a:rPr>
              <a:t>ɛ</a:t>
            </a:r>
            <a:endParaRPr lang="en-US" dirty="0"/>
          </a:p>
        </p:txBody>
      </p:sp>
      <p:sp>
        <p:nvSpPr>
          <p:cNvPr id="10" name="Rectangle 9"/>
          <p:cNvSpPr/>
          <p:nvPr/>
        </p:nvSpPr>
        <p:spPr>
          <a:xfrm>
            <a:off x="9985248" y="3424428"/>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NFA</a:t>
            </a:r>
            <a:endParaRPr lang="en-US" dirty="0"/>
          </a:p>
        </p:txBody>
      </p:sp>
      <p:sp>
        <p:nvSpPr>
          <p:cNvPr id="11" name="Rectangle 10"/>
          <p:cNvSpPr/>
          <p:nvPr/>
        </p:nvSpPr>
        <p:spPr>
          <a:xfrm>
            <a:off x="8058912" y="3436620"/>
            <a:ext cx="17556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DFA</a:t>
            </a:r>
            <a:endParaRPr lang="en-US" dirty="0"/>
          </a:p>
        </p:txBody>
      </p:sp>
      <p:cxnSp>
        <p:nvCxnSpPr>
          <p:cNvPr id="13" name="Straight Connector 12"/>
          <p:cNvCxnSpPr>
            <a:stCxn id="4" idx="2"/>
          </p:cNvCxnSpPr>
          <p:nvPr/>
        </p:nvCxnSpPr>
        <p:spPr>
          <a:xfrm>
            <a:off x="7510272" y="1611517"/>
            <a:ext cx="0" cy="253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839968" y="1877568"/>
            <a:ext cx="1670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10272" y="1877568"/>
            <a:ext cx="1609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39968" y="1865376"/>
            <a:ext cx="0"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19616" y="1877568"/>
            <a:ext cx="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5093208" y="2905506"/>
            <a:ext cx="536448" cy="390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9717024" y="2862453"/>
            <a:ext cx="536448" cy="503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84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Finite Automata(FA</a:t>
            </a:r>
            <a:r>
              <a:rPr lang="en-US" dirty="0" smtClean="0"/>
              <a:t>) without output </a:t>
            </a:r>
            <a:r>
              <a:rPr lang="en-US" dirty="0"/>
              <a:t>is the simplest </a:t>
            </a:r>
            <a:r>
              <a:rPr lang="en-US" dirty="0" smtClean="0"/>
              <a:t>abstract machine </a:t>
            </a:r>
            <a:r>
              <a:rPr lang="en-US" dirty="0"/>
              <a:t>to recognize </a:t>
            </a:r>
            <a:r>
              <a:rPr lang="en-US" dirty="0" smtClean="0"/>
              <a:t>patterns</a:t>
            </a:r>
          </a:p>
          <a:p>
            <a:endParaRPr lang="en-US" dirty="0"/>
          </a:p>
          <a:p>
            <a:r>
              <a:rPr lang="en-US" dirty="0" smtClean="0"/>
              <a:t>FA with </a:t>
            </a:r>
            <a:r>
              <a:rPr lang="en-US" dirty="0"/>
              <a:t>output is similar to finite automata (FA) except that the additional </a:t>
            </a:r>
            <a:r>
              <a:rPr lang="en-US" dirty="0">
                <a:solidFill>
                  <a:srgbClr val="C00000"/>
                </a:solidFill>
              </a:rPr>
              <a:t>capability of producing output</a:t>
            </a:r>
            <a:r>
              <a:rPr lang="en-US" dirty="0"/>
              <a:t>. In a formal way it is also </a:t>
            </a:r>
            <a:r>
              <a:rPr lang="en-US" dirty="0" smtClean="0"/>
              <a:t>known </a:t>
            </a:r>
            <a:r>
              <a:rPr lang="en-US" dirty="0"/>
              <a:t>as Finite State Machine (FSM) or </a:t>
            </a:r>
            <a:r>
              <a:rPr lang="en-US" dirty="0">
                <a:solidFill>
                  <a:srgbClr val="C00000"/>
                </a:solidFill>
              </a:rPr>
              <a:t>Transducer</a:t>
            </a:r>
            <a:r>
              <a:rPr lang="en-US" dirty="0"/>
              <a:t>. </a:t>
            </a:r>
            <a:endParaRPr lang="en-US" dirty="0" smtClean="0"/>
          </a:p>
          <a:p>
            <a:endParaRPr lang="en-US" dirty="0"/>
          </a:p>
          <a:p>
            <a:r>
              <a:rPr lang="en-US" b="1" dirty="0"/>
              <a:t>FSM = Transducer = Finite automata with output = Finite automata + Output </a:t>
            </a:r>
            <a:r>
              <a:rPr lang="en-US" b="1" dirty="0" smtClean="0"/>
              <a:t>Capability</a:t>
            </a:r>
            <a:endParaRPr lang="en-US" dirty="0"/>
          </a:p>
        </p:txBody>
      </p:sp>
    </p:spTree>
    <p:extLst>
      <p:ext uri="{BB962C8B-B14F-4D97-AF65-F5344CB8AC3E}">
        <p14:creationId xmlns:p14="http://schemas.microsoft.com/office/powerpoint/2010/main" val="81966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410198" y="533401"/>
            <a:ext cx="3505200" cy="761999"/>
          </a:xfrm>
          <a:prstGeom prst="roundRect">
            <a:avLst/>
          </a:prstGeom>
          <a:solidFill>
            <a:schemeClr val="accent1">
              <a:lumMod val="40000"/>
              <a:lumOff val="60000"/>
            </a:schemeClr>
          </a:solidFill>
          <a:ln>
            <a:solidFill>
              <a:schemeClr val="accent1"/>
            </a:solidFill>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buNone/>
            </a:pPr>
            <a:endParaRPr lang="en-US" b="1" dirty="0" smtClean="0">
              <a:solidFill>
                <a:schemeClr val="tx2">
                  <a:lumMod val="75000"/>
                </a:schemeClr>
              </a:solidFill>
              <a:effectLst>
                <a:outerShdw blurRad="38100" dist="38100" dir="2700000" algn="tl">
                  <a:srgbClr val="000000">
                    <a:alpha val="43137"/>
                  </a:srgbClr>
                </a:outerShdw>
              </a:effectLst>
            </a:endParaRPr>
          </a:p>
          <a:p>
            <a:pPr algn="ctr">
              <a:buNone/>
            </a:pPr>
            <a:r>
              <a:rPr lang="en-US" b="1" dirty="0" smtClean="0">
                <a:solidFill>
                  <a:schemeClr val="tx2">
                    <a:lumMod val="75000"/>
                  </a:schemeClr>
                </a:solidFill>
                <a:effectLst>
                  <a:outerShdw blurRad="38100" dist="38100" dir="2700000" algn="tl">
                    <a:srgbClr val="000000">
                      <a:alpha val="43137"/>
                    </a:srgbClr>
                  </a:outerShdw>
                </a:effectLst>
              </a:rPr>
              <a:t>FINITE AUTOMATA WITH OUTPUT</a:t>
            </a:r>
          </a:p>
          <a:p>
            <a:pPr algn="ctr"/>
            <a:endParaRPr lang="en-US" b="1" dirty="0">
              <a:solidFill>
                <a:schemeClr val="tx2">
                  <a:lumMod val="75000"/>
                </a:schemeClr>
              </a:solidFill>
              <a:effectLst>
                <a:outerShdw blurRad="38100" dist="38100" dir="2700000" algn="tl">
                  <a:srgbClr val="000000">
                    <a:alpha val="43137"/>
                  </a:srgbClr>
                </a:outerShdw>
              </a:effectLst>
            </a:endParaRPr>
          </a:p>
        </p:txBody>
      </p:sp>
      <p:sp>
        <p:nvSpPr>
          <p:cNvPr id="5" name="Rounded Rectangle 4"/>
          <p:cNvSpPr/>
          <p:nvPr/>
        </p:nvSpPr>
        <p:spPr>
          <a:xfrm>
            <a:off x="3608099" y="1943100"/>
            <a:ext cx="2057400" cy="609600"/>
          </a:xfrm>
          <a:prstGeom prst="roundRect">
            <a:avLst/>
          </a:prstGeom>
          <a:solidFill>
            <a:schemeClr val="accent3">
              <a:lumMod val="60000"/>
              <a:lumOff val="40000"/>
            </a:schemeClr>
          </a:solidFill>
          <a:ln>
            <a:solidFill>
              <a:schemeClr val="accent1"/>
            </a:solidFill>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lumMod val="75000"/>
                </a:schemeClr>
              </a:solidFill>
              <a:effectLst>
                <a:outerShdw blurRad="38100" dist="38100" dir="2700000" algn="tl">
                  <a:srgbClr val="000000">
                    <a:alpha val="43137"/>
                  </a:srgbClr>
                </a:outerShdw>
              </a:effectLst>
            </a:endParaRPr>
          </a:p>
          <a:p>
            <a:pPr algn="ctr"/>
            <a:r>
              <a:rPr lang="en-US" b="1" dirty="0">
                <a:solidFill>
                  <a:schemeClr val="tx2">
                    <a:lumMod val="75000"/>
                  </a:schemeClr>
                </a:solidFill>
                <a:effectLst>
                  <a:outerShdw blurRad="38100" dist="38100" dir="2700000" algn="tl">
                    <a:srgbClr val="000000">
                      <a:alpha val="43137"/>
                    </a:srgbClr>
                  </a:outerShdw>
                </a:effectLst>
              </a:rPr>
              <a:t>Moore Machine</a:t>
            </a:r>
          </a:p>
          <a:p>
            <a:pPr algn="ctr"/>
            <a:endParaRPr lang="en-US" b="1" dirty="0">
              <a:solidFill>
                <a:schemeClr val="tx2">
                  <a:lumMod val="75000"/>
                </a:schemeClr>
              </a:solidFill>
              <a:effectLst>
                <a:outerShdw blurRad="38100" dist="38100" dir="2700000" algn="tl">
                  <a:srgbClr val="000000">
                    <a:alpha val="43137"/>
                  </a:srgbClr>
                </a:outerShdw>
              </a:effectLst>
            </a:endParaRPr>
          </a:p>
        </p:txBody>
      </p:sp>
      <p:sp>
        <p:nvSpPr>
          <p:cNvPr id="6" name="Rounded Rectangle 5"/>
          <p:cNvSpPr/>
          <p:nvPr/>
        </p:nvSpPr>
        <p:spPr>
          <a:xfrm>
            <a:off x="9255919" y="1888998"/>
            <a:ext cx="2057400" cy="609600"/>
          </a:xfrm>
          <a:prstGeom prst="roundRect">
            <a:avLst/>
          </a:prstGeom>
          <a:solidFill>
            <a:schemeClr val="accent3">
              <a:lumMod val="60000"/>
              <a:lumOff val="40000"/>
            </a:schemeClr>
          </a:solidFill>
          <a:ln>
            <a:solidFill>
              <a:schemeClr val="accent1"/>
            </a:solidFill>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lumMod val="75000"/>
                </a:schemeClr>
              </a:solidFill>
              <a:effectLst>
                <a:outerShdw blurRad="38100" dist="38100" dir="2700000" algn="tl">
                  <a:srgbClr val="000000">
                    <a:alpha val="43137"/>
                  </a:srgbClr>
                </a:outerShdw>
              </a:effectLst>
            </a:endParaRPr>
          </a:p>
          <a:p>
            <a:pPr algn="ctr"/>
            <a:r>
              <a:rPr lang="en-US" b="1" dirty="0">
                <a:solidFill>
                  <a:schemeClr val="tx2">
                    <a:lumMod val="75000"/>
                  </a:schemeClr>
                </a:solidFill>
                <a:effectLst>
                  <a:outerShdw blurRad="38100" dist="38100" dir="2700000" algn="tl">
                    <a:srgbClr val="000000">
                      <a:alpha val="43137"/>
                    </a:srgbClr>
                  </a:outerShdw>
                </a:effectLst>
              </a:rPr>
              <a:t>Mealy Machine</a:t>
            </a:r>
          </a:p>
          <a:p>
            <a:pPr algn="ctr"/>
            <a:endParaRPr lang="en-US" b="1" dirty="0">
              <a:solidFill>
                <a:schemeClr val="tx2">
                  <a:lumMod val="75000"/>
                </a:schemeClr>
              </a:solidFill>
              <a:effectLst>
                <a:outerShdw blurRad="38100" dist="38100" dir="2700000" algn="tl">
                  <a:srgbClr val="000000">
                    <a:alpha val="43137"/>
                  </a:srgbClr>
                </a:outerShdw>
              </a:effectLst>
            </a:endParaRPr>
          </a:p>
        </p:txBody>
      </p:sp>
      <p:cxnSp>
        <p:nvCxnSpPr>
          <p:cNvPr id="8" name="Shape 7"/>
          <p:cNvCxnSpPr>
            <a:stCxn id="4" idx="2"/>
          </p:cNvCxnSpPr>
          <p:nvPr/>
        </p:nvCxnSpPr>
        <p:spPr>
          <a:xfrm rot="16200000" flipH="1">
            <a:off x="8610599" y="-152401"/>
            <a:ext cx="228601" cy="3124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Shape 9"/>
          <p:cNvCxnSpPr>
            <a:stCxn id="4" idx="2"/>
          </p:cNvCxnSpPr>
          <p:nvPr/>
        </p:nvCxnSpPr>
        <p:spPr>
          <a:xfrm rot="5400000">
            <a:off x="5562599" y="-76201"/>
            <a:ext cx="228601" cy="2971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0094913" y="1714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11897" y="1714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69268" y="3465576"/>
            <a:ext cx="8153400" cy="3323987"/>
          </a:xfrm>
          <a:prstGeom prst="rect">
            <a:avLst/>
          </a:prstGeom>
          <a:noFill/>
        </p:spPr>
        <p:txBody>
          <a:bodyPr wrap="square" rtlCol="0">
            <a:spAutoFit/>
          </a:bodyPr>
          <a:lstStyle/>
          <a:p>
            <a:pPr algn="ct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1600" b="1" dirty="0" smtClean="0">
                <a:cs typeface="Times New Roman" pitchFamily="18" charset="0"/>
              </a:rPr>
              <a:t>Mealy </a:t>
            </a:r>
            <a:r>
              <a:rPr lang="en-US" sz="1600" b="1" dirty="0">
                <a:cs typeface="Times New Roman" pitchFamily="18" charset="0"/>
              </a:rPr>
              <a:t>and Moore machine consist of </a:t>
            </a:r>
            <a:r>
              <a:rPr lang="en-US" sz="1600" b="1" u="sng" dirty="0">
                <a:cs typeface="Times New Roman" pitchFamily="18" charset="0"/>
              </a:rPr>
              <a:t>SIX TUPLE:</a:t>
            </a:r>
          </a:p>
          <a:p>
            <a:r>
              <a:rPr lang="en-US" sz="1600" dirty="0">
                <a:cs typeface="Times New Roman" pitchFamily="18" charset="0"/>
              </a:rPr>
              <a:t>			</a:t>
            </a:r>
            <a:r>
              <a:rPr lang="en-US" sz="1600" dirty="0" smtClean="0">
                <a:cs typeface="Times New Roman" pitchFamily="18" charset="0"/>
              </a:rPr>
              <a:t>             (</a:t>
            </a:r>
            <a:r>
              <a:rPr lang="en-US" sz="1600" dirty="0">
                <a:cs typeface="Times New Roman" pitchFamily="18" charset="0"/>
              </a:rPr>
              <a:t>Q, Ʃ, </a:t>
            </a:r>
            <a:r>
              <a:rPr lang="el-GR" sz="1600" dirty="0">
                <a:cs typeface="Times New Roman" pitchFamily="18" charset="0"/>
              </a:rPr>
              <a:t>δ</a:t>
            </a:r>
            <a:r>
              <a:rPr lang="en-US" sz="1600" dirty="0">
                <a:cs typeface="Times New Roman" pitchFamily="18" charset="0"/>
              </a:rPr>
              <a:t>, </a:t>
            </a:r>
            <a:r>
              <a:rPr lang="en-US" sz="1600" dirty="0" err="1">
                <a:cs typeface="Times New Roman" pitchFamily="18" charset="0"/>
              </a:rPr>
              <a:t>qo</a:t>
            </a:r>
            <a:r>
              <a:rPr lang="en-US" sz="1600" dirty="0">
                <a:cs typeface="Times New Roman" pitchFamily="18" charset="0"/>
              </a:rPr>
              <a:t>, </a:t>
            </a:r>
            <a:r>
              <a:rPr lang="el-GR" sz="1600" dirty="0">
                <a:cs typeface="Times New Roman" pitchFamily="18" charset="0"/>
              </a:rPr>
              <a:t>Δ</a:t>
            </a:r>
            <a:r>
              <a:rPr lang="en-US" sz="1600" dirty="0">
                <a:cs typeface="Times New Roman" pitchFamily="18" charset="0"/>
              </a:rPr>
              <a:t>, </a:t>
            </a:r>
            <a:r>
              <a:rPr lang="el-GR" sz="1600" dirty="0">
                <a:cs typeface="Times New Roman" pitchFamily="18" charset="0"/>
              </a:rPr>
              <a:t>λ</a:t>
            </a:r>
            <a:r>
              <a:rPr lang="en-US" sz="1600" dirty="0">
                <a:cs typeface="Times New Roman" pitchFamily="18" charset="0"/>
              </a:rPr>
              <a:t>)</a:t>
            </a:r>
          </a:p>
          <a:p>
            <a:r>
              <a:rPr lang="en-US" sz="1600" dirty="0">
                <a:cs typeface="Times New Roman" pitchFamily="18" charset="0"/>
              </a:rPr>
              <a:t>Q= Set of </a:t>
            </a:r>
            <a:r>
              <a:rPr lang="en-US" sz="1600" dirty="0" smtClean="0">
                <a:cs typeface="Times New Roman" pitchFamily="18" charset="0"/>
              </a:rPr>
              <a:t>States</a:t>
            </a:r>
            <a:endParaRPr lang="en-US" sz="1600" dirty="0">
              <a:cs typeface="Times New Roman" pitchFamily="18" charset="0"/>
            </a:endParaRPr>
          </a:p>
          <a:p>
            <a:r>
              <a:rPr lang="en-US" sz="1600" dirty="0">
                <a:cs typeface="Times New Roman" pitchFamily="18" charset="0"/>
              </a:rPr>
              <a:t>Ʃ= Set of </a:t>
            </a:r>
            <a:r>
              <a:rPr lang="en-US" sz="1600" dirty="0" smtClean="0">
                <a:cs typeface="Times New Roman" pitchFamily="18" charset="0"/>
              </a:rPr>
              <a:t>Alphabets</a:t>
            </a:r>
            <a:endParaRPr lang="en-US" sz="1600" dirty="0">
              <a:cs typeface="Times New Roman" pitchFamily="18" charset="0"/>
            </a:endParaRPr>
          </a:p>
          <a:p>
            <a:r>
              <a:rPr lang="el-GR" sz="1600" dirty="0">
                <a:cs typeface="Times New Roman" pitchFamily="18" charset="0"/>
              </a:rPr>
              <a:t>δ</a:t>
            </a:r>
            <a:r>
              <a:rPr lang="en-US" sz="1600" dirty="0">
                <a:cs typeface="Times New Roman" pitchFamily="18" charset="0"/>
              </a:rPr>
              <a:t>= </a:t>
            </a:r>
            <a:r>
              <a:rPr lang="en-US" sz="1600" dirty="0" smtClean="0">
                <a:cs typeface="Times New Roman" pitchFamily="18" charset="0"/>
              </a:rPr>
              <a:t>Transition Table</a:t>
            </a:r>
            <a:endParaRPr lang="en-US" sz="1600" dirty="0">
              <a:cs typeface="Times New Roman" pitchFamily="18" charset="0"/>
            </a:endParaRPr>
          </a:p>
          <a:p>
            <a:r>
              <a:rPr lang="en-US" sz="1600" dirty="0">
                <a:cs typeface="Times New Roman" pitchFamily="18" charset="0"/>
              </a:rPr>
              <a:t>q0= Initial State</a:t>
            </a:r>
          </a:p>
          <a:p>
            <a:r>
              <a:rPr lang="el-GR" sz="1600" dirty="0">
                <a:cs typeface="Times New Roman" pitchFamily="18" charset="0"/>
              </a:rPr>
              <a:t>Δ</a:t>
            </a:r>
            <a:r>
              <a:rPr lang="en-US" sz="1600" dirty="0">
                <a:cs typeface="Times New Roman" pitchFamily="18" charset="0"/>
              </a:rPr>
              <a:t>= Set of Output </a:t>
            </a:r>
            <a:r>
              <a:rPr lang="en-US" sz="1600" dirty="0" smtClean="0">
                <a:cs typeface="Times New Roman" pitchFamily="18" charset="0"/>
              </a:rPr>
              <a:t>alphabets </a:t>
            </a:r>
            <a:r>
              <a:rPr lang="en-US" sz="1600" dirty="0">
                <a:cs typeface="Times New Roman" pitchFamily="18" charset="0"/>
              </a:rPr>
              <a:t>(Output Symbol)</a:t>
            </a:r>
          </a:p>
          <a:p>
            <a:r>
              <a:rPr lang="el-GR" sz="1600" dirty="0">
                <a:cs typeface="Times New Roman" pitchFamily="18" charset="0"/>
              </a:rPr>
              <a:t>λ</a:t>
            </a:r>
            <a:r>
              <a:rPr lang="en-US" sz="1600" dirty="0">
                <a:cs typeface="Times New Roman" pitchFamily="18" charset="0"/>
              </a:rPr>
              <a:t>= Output Mapping Function</a:t>
            </a:r>
          </a:p>
          <a:p>
            <a:endParaRPr lang="en-US" sz="1600" dirty="0">
              <a:cs typeface="Times New Roman" pitchFamily="18" charset="0"/>
            </a:endParaRPr>
          </a:p>
          <a:p>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p>
        </p:txBody>
      </p:sp>
      <p:sp>
        <p:nvSpPr>
          <p:cNvPr id="17" name="Rounded Rectangle 16"/>
          <p:cNvSpPr/>
          <p:nvPr/>
        </p:nvSpPr>
        <p:spPr>
          <a:xfrm>
            <a:off x="9156192" y="2596102"/>
            <a:ext cx="2187671" cy="604298"/>
          </a:xfrm>
          <a:prstGeom prst="roundRect">
            <a:avLst/>
          </a:prstGeom>
          <a:solidFill>
            <a:schemeClr val="bg1">
              <a:lumMod val="95000"/>
            </a:schemeClr>
          </a:solidFill>
          <a:ln>
            <a:solidFill>
              <a:schemeClr val="accent1"/>
            </a:solidFill>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λ</a:t>
            </a:r>
            <a:r>
              <a:rPr lang="en-US" sz="2400" b="1"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Q </a:t>
            </a:r>
            <a:r>
              <a:rPr lang="en-US"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Ʃ = </a:t>
            </a:r>
            <a:r>
              <a:rPr lang="en-US" sz="2400" b="1"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Q </a:t>
            </a:r>
            <a:r>
              <a:rPr lang="en-US" b="1" dirty="0" smtClean="0">
                <a:solidFill>
                  <a:schemeClr val="tx1"/>
                </a:solidFill>
                <a:latin typeface="Times New Roman" pitchFamily="18" charset="0"/>
                <a:cs typeface="Times New Roman" pitchFamily="18" charset="0"/>
              </a:rPr>
              <a:t>   </a:t>
            </a:r>
            <a:endParaRPr lang="en-US" b="1" dirty="0">
              <a:solidFill>
                <a:schemeClr val="tx1"/>
              </a:solidFill>
            </a:endParaRPr>
          </a:p>
        </p:txBody>
      </p:sp>
      <p:sp>
        <p:nvSpPr>
          <p:cNvPr id="18" name="Rounded Rectangle 17"/>
          <p:cNvSpPr/>
          <p:nvPr/>
        </p:nvSpPr>
        <p:spPr>
          <a:xfrm>
            <a:off x="3646199" y="2667000"/>
            <a:ext cx="1981200" cy="533400"/>
          </a:xfrm>
          <a:prstGeom prst="roundRect">
            <a:avLst/>
          </a:prstGeom>
          <a:solidFill>
            <a:schemeClr val="bg1">
              <a:lumMod val="95000"/>
            </a:schemeClr>
          </a:solidFill>
          <a:ln>
            <a:solidFill>
              <a:schemeClr val="accent1"/>
            </a:solidFill>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λ</a:t>
            </a:r>
            <a:r>
              <a:rPr lang="en-US"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Q = </a:t>
            </a:r>
            <a:r>
              <a:rPr lang="el-GR"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   </a:t>
            </a:r>
            <a:endParaRPr lang="en-US" b="1" dirty="0">
              <a:solidFill>
                <a:schemeClr val="tx1"/>
              </a:solidFill>
            </a:endParaRPr>
          </a:p>
        </p:txBody>
      </p:sp>
      <p:sp>
        <p:nvSpPr>
          <p:cNvPr id="21" name="Slide Number Placeholder 20"/>
          <p:cNvSpPr>
            <a:spLocks noGrp="1"/>
          </p:cNvSpPr>
          <p:nvPr>
            <p:ph type="sldNum" sz="quarter" idx="12"/>
          </p:nvPr>
        </p:nvSpPr>
        <p:spPr/>
        <p:txBody>
          <a:bodyPr/>
          <a:lstStyle/>
          <a:p>
            <a:fld id="{B6F15528-21DE-4FAA-801E-634DDDAF4B2B}" type="slidenum">
              <a:rPr lang="en-US" smtClean="0"/>
              <a:pPr/>
              <a:t>4</a:t>
            </a:fld>
            <a:endParaRPr lang="en-US"/>
          </a:p>
        </p:txBody>
      </p:sp>
      <p:sp>
        <p:nvSpPr>
          <p:cNvPr id="23" name="Content Placeholder 3"/>
          <p:cNvSpPr txBox="1">
            <a:spLocks/>
          </p:cNvSpPr>
          <p:nvPr/>
        </p:nvSpPr>
        <p:spPr>
          <a:xfrm>
            <a:off x="17679" y="2247900"/>
            <a:ext cx="3326833" cy="2000282"/>
          </a:xfrm>
          <a:prstGeom prst="roundRect">
            <a:avLst/>
          </a:prstGeom>
          <a:solidFill>
            <a:schemeClr val="tx2">
              <a:lumMod val="20000"/>
              <a:lumOff val="80000"/>
            </a:schemeClr>
          </a:solidFill>
          <a:ln w="10795" cap="flat" cmpd="sng" algn="ctr">
            <a:solidFill>
              <a:schemeClr val="accent1"/>
            </a:solidFill>
            <a:prstDash val="solid"/>
          </a:ln>
          <a:effectLst>
            <a:outerShdw blurRad="50800" dist="50800" dir="5400000" algn="ctr" rotWithShape="0">
              <a:schemeClr val="tx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lt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lt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lt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lt1"/>
                </a:solidFill>
                <a:latin typeface="+mn-lt"/>
                <a:ea typeface="+mn-ea"/>
                <a:cs typeface="+mn-cs"/>
              </a:defRPr>
            </a:lvl9pPr>
          </a:lstStyle>
          <a:p>
            <a:pPr algn="ctr">
              <a:buFont typeface="Wingdings 2" pitchFamily="18" charset="2"/>
              <a:buNone/>
            </a:pPr>
            <a:endParaRPr lang="en-US" b="1" dirty="0" smtClean="0">
              <a:solidFill>
                <a:schemeClr val="tx2">
                  <a:lumMod val="75000"/>
                </a:schemeClr>
              </a:solidFill>
              <a:effectLst>
                <a:outerShdw blurRad="38100" dist="38100" dir="2700000" algn="tl">
                  <a:srgbClr val="000000">
                    <a:alpha val="43137"/>
                  </a:srgbClr>
                </a:outerShdw>
              </a:effectLst>
            </a:endParaRPr>
          </a:p>
          <a:p>
            <a:pPr algn="ctr">
              <a:buFont typeface="Wingdings 2" pitchFamily="18" charset="2"/>
              <a:buNone/>
            </a:pPr>
            <a:r>
              <a:rPr lang="en-US" b="1" dirty="0" smtClean="0">
                <a:solidFill>
                  <a:schemeClr val="tx2">
                    <a:lumMod val="75000"/>
                  </a:schemeClr>
                </a:solidFill>
                <a:effectLst>
                  <a:outerShdw blurRad="38100" dist="38100" dir="2700000" algn="tl">
                    <a:srgbClr val="000000">
                      <a:alpha val="43137"/>
                    </a:srgbClr>
                  </a:outerShdw>
                </a:effectLst>
              </a:rPr>
              <a:t>FINITE AUTOMATA</a:t>
            </a:r>
          </a:p>
          <a:p>
            <a:pPr algn="ctr">
              <a:buFont typeface="Wingdings 2" pitchFamily="18" charset="2"/>
              <a:buNone/>
            </a:pPr>
            <a:r>
              <a:rPr lang="en-US" b="1" dirty="0" smtClean="0">
                <a:solidFill>
                  <a:schemeClr val="tx2">
                    <a:lumMod val="75000"/>
                  </a:schemeClr>
                </a:solidFill>
                <a:effectLst>
                  <a:outerShdw blurRad="38100" dist="38100" dir="2700000" algn="tl">
                    <a:srgbClr val="000000">
                      <a:alpha val="43137"/>
                    </a:srgbClr>
                  </a:outerShdw>
                </a:effectLst>
              </a:rPr>
              <a:t> WITH OUTPUT</a:t>
            </a:r>
          </a:p>
          <a:p>
            <a:pPr algn="ctr"/>
            <a:endParaRPr lang="en-US" b="1" dirty="0">
              <a:solidFill>
                <a:schemeClr val="tx2">
                  <a:lumMod val="75000"/>
                </a:schemeClr>
              </a:solidFill>
              <a:effectLst>
                <a:outerShdw blurRad="38100" dist="38100" dir="2700000" algn="tl">
                  <a:srgbClr val="000000">
                    <a:alpha val="43137"/>
                  </a:srgbClr>
                </a:outerShdw>
              </a:effectLst>
            </a:endParaRPr>
          </a:p>
        </p:txBody>
      </p:sp>
      <p:sp>
        <p:nvSpPr>
          <p:cNvPr id="9" name="Right Arrow 8"/>
          <p:cNvSpPr/>
          <p:nvPr/>
        </p:nvSpPr>
        <p:spPr>
          <a:xfrm>
            <a:off x="4201603" y="2938272"/>
            <a:ext cx="27286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9547795" y="2875391"/>
            <a:ext cx="27286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219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Circuits</a:t>
            </a:r>
            <a:r>
              <a:rPr lang="en-US" dirty="0" smtClean="0"/>
              <a:t> </a:t>
            </a:r>
            <a:endParaRPr lang="en-US" dirty="0"/>
          </a:p>
        </p:txBody>
      </p:sp>
      <p:sp>
        <p:nvSpPr>
          <p:cNvPr id="3" name="Content Placeholder 2"/>
          <p:cNvSpPr>
            <a:spLocks noGrp="1"/>
          </p:cNvSpPr>
          <p:nvPr>
            <p:ph idx="1"/>
          </p:nvPr>
        </p:nvSpPr>
        <p:spPr>
          <a:xfrm>
            <a:off x="3869268" y="864108"/>
            <a:ext cx="7896012" cy="5743956"/>
          </a:xfrm>
        </p:spPr>
        <p:txBody>
          <a:bodyPr>
            <a:normAutofit/>
          </a:bodyPr>
          <a:lstStyle/>
          <a:p>
            <a:endParaRPr lang="en-US" b="1" dirty="0" smtClean="0"/>
          </a:p>
          <a:p>
            <a:endParaRPr lang="en-US" b="1" dirty="0"/>
          </a:p>
          <a:p>
            <a:endParaRPr lang="en-US" b="1" dirty="0" smtClean="0"/>
          </a:p>
          <a:p>
            <a:pPr marL="0" indent="0" algn="just">
              <a:lnSpc>
                <a:spcPct val="120000"/>
              </a:lnSpc>
              <a:buNone/>
            </a:pPr>
            <a:r>
              <a:rPr lang="en-US" sz="2300" b="1" dirty="0" smtClean="0"/>
              <a:t>Combinational </a:t>
            </a:r>
            <a:r>
              <a:rPr lang="en-US" sz="2300" b="1" dirty="0"/>
              <a:t>circuits</a:t>
            </a:r>
            <a:r>
              <a:rPr lang="en-US" sz="2300" dirty="0"/>
              <a:t> are defined as the time independent circuits which do not depends upon previous inputs to generate any output are termed as combinational circuits. </a:t>
            </a:r>
            <a:endParaRPr lang="en-US" sz="2300" dirty="0" smtClean="0"/>
          </a:p>
          <a:p>
            <a:pPr algn="just">
              <a:lnSpc>
                <a:spcPct val="120000"/>
              </a:lnSpc>
            </a:pPr>
            <a:endParaRPr lang="en-US" sz="2300" dirty="0"/>
          </a:p>
          <a:p>
            <a:pPr algn="just" fontAlgn="base">
              <a:lnSpc>
                <a:spcPct val="120000"/>
              </a:lnSpc>
            </a:pPr>
            <a:endParaRPr lang="en-US" sz="2300" dirty="0" smtClean="0"/>
          </a:p>
          <a:p>
            <a:pPr algn="just" fontAlgn="base">
              <a:lnSpc>
                <a:spcPct val="120000"/>
              </a:lnSpc>
            </a:pPr>
            <a:endParaRPr lang="en-US" sz="2300" dirty="0"/>
          </a:p>
          <a:p>
            <a:pPr algn="just" fontAlgn="base">
              <a:lnSpc>
                <a:spcPct val="120000"/>
              </a:lnSpc>
            </a:pPr>
            <a:endParaRPr lang="en-US" sz="2300" dirty="0" smtClean="0"/>
          </a:p>
          <a:p>
            <a:pPr algn="just" fontAlgn="base">
              <a:lnSpc>
                <a:spcPct val="120000"/>
              </a:lnSpc>
            </a:pPr>
            <a:endParaRPr lang="en-US" sz="2300" dirty="0"/>
          </a:p>
          <a:p>
            <a:pPr algn="just" fontAlgn="base">
              <a:lnSpc>
                <a:spcPct val="120000"/>
              </a:lnSpc>
            </a:pPr>
            <a:endParaRPr lang="en-US" sz="2300" dirty="0" smtClean="0"/>
          </a:p>
          <a:p>
            <a:endParaRPr lang="en-US" dirty="0" smtClean="0"/>
          </a:p>
          <a:p>
            <a:endParaRPr lang="en-US" dirty="0"/>
          </a:p>
          <a:p>
            <a:endParaRPr lang="en-US" dirty="0" smtClean="0"/>
          </a:p>
          <a:p>
            <a:endParaRPr lang="en-US" b="1" dirty="0"/>
          </a:p>
          <a:p>
            <a:endParaRPr lang="en-US" b="1" dirty="0" smtClean="0"/>
          </a:p>
          <a:p>
            <a:endParaRPr lang="en-US" b="1" dirty="0"/>
          </a:p>
        </p:txBody>
      </p:sp>
      <p:pic>
        <p:nvPicPr>
          <p:cNvPr id="4" name="Picture 3"/>
          <p:cNvPicPr>
            <a:picLocks noChangeAspect="1"/>
          </p:cNvPicPr>
          <p:nvPr/>
        </p:nvPicPr>
        <p:blipFill>
          <a:blip r:embed="rId2"/>
          <a:stretch>
            <a:fillRect/>
          </a:stretch>
        </p:blipFill>
        <p:spPr>
          <a:xfrm>
            <a:off x="5045327" y="2907601"/>
            <a:ext cx="5358064" cy="1749743"/>
          </a:xfrm>
          <a:prstGeom prst="rect">
            <a:avLst/>
          </a:prstGeom>
        </p:spPr>
      </p:pic>
    </p:spTree>
    <p:extLst>
      <p:ext uri="{BB962C8B-B14F-4D97-AF65-F5344CB8AC3E}">
        <p14:creationId xmlns:p14="http://schemas.microsoft.com/office/powerpoint/2010/main" val="85269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491316" y="993972"/>
            <a:ext cx="7315200" cy="4860912"/>
          </a:xfrm>
        </p:spPr>
        <p:txBody>
          <a:bodyPr>
            <a:normAutofit lnSpcReduction="10000"/>
          </a:bodyPr>
          <a:lstStyle/>
          <a:p>
            <a:pPr algn="just" fontAlgn="base">
              <a:lnSpc>
                <a:spcPct val="120000"/>
              </a:lnSpc>
            </a:pPr>
            <a:r>
              <a:rPr lang="en-US" dirty="0"/>
              <a:t>In this output depends only upon present input</a:t>
            </a:r>
            <a:r>
              <a:rPr lang="en-US" dirty="0" smtClean="0"/>
              <a:t>.</a:t>
            </a:r>
          </a:p>
          <a:p>
            <a:pPr algn="just" fontAlgn="base">
              <a:lnSpc>
                <a:spcPct val="120000"/>
              </a:lnSpc>
            </a:pPr>
            <a:r>
              <a:rPr lang="en-US" dirty="0" smtClean="0"/>
              <a:t>Speed is fast</a:t>
            </a:r>
            <a:endParaRPr lang="en-US" dirty="0"/>
          </a:p>
          <a:p>
            <a:pPr algn="just" fontAlgn="base">
              <a:lnSpc>
                <a:spcPct val="120000"/>
              </a:lnSpc>
            </a:pPr>
            <a:r>
              <a:rPr lang="en-US" dirty="0"/>
              <a:t>There is no feedback between input and output.</a:t>
            </a:r>
          </a:p>
          <a:p>
            <a:pPr algn="just" fontAlgn="base">
              <a:lnSpc>
                <a:spcPct val="120000"/>
              </a:lnSpc>
            </a:pPr>
            <a:r>
              <a:rPr lang="en-US" dirty="0"/>
              <a:t>This is time independent.</a:t>
            </a:r>
          </a:p>
          <a:p>
            <a:pPr algn="just" fontAlgn="base">
              <a:lnSpc>
                <a:spcPct val="120000"/>
              </a:lnSpc>
            </a:pPr>
            <a:r>
              <a:rPr lang="en-US" dirty="0"/>
              <a:t>Elementary building blocks: Logic gates</a:t>
            </a:r>
          </a:p>
          <a:p>
            <a:pPr algn="just" fontAlgn="base">
              <a:lnSpc>
                <a:spcPct val="120000"/>
              </a:lnSpc>
            </a:pPr>
            <a:r>
              <a:rPr lang="en-US" dirty="0"/>
              <a:t>Used for arithmetic as well as </a:t>
            </a:r>
            <a:r>
              <a:rPr lang="en-US" dirty="0" err="1"/>
              <a:t>boolean</a:t>
            </a:r>
            <a:r>
              <a:rPr lang="en-US" dirty="0"/>
              <a:t> operations.</a:t>
            </a:r>
          </a:p>
          <a:p>
            <a:pPr algn="just" fontAlgn="base">
              <a:lnSpc>
                <a:spcPct val="120000"/>
              </a:lnSpc>
            </a:pPr>
            <a:r>
              <a:rPr lang="en-US" dirty="0"/>
              <a:t>Combinational circuits don’t have capability to store any state.</a:t>
            </a:r>
          </a:p>
          <a:p>
            <a:pPr algn="just" fontAlgn="base">
              <a:lnSpc>
                <a:spcPct val="120000"/>
              </a:lnSpc>
            </a:pPr>
            <a:r>
              <a:rPr lang="en-US" dirty="0"/>
              <a:t>As combinational circuits don’t have clock.</a:t>
            </a:r>
          </a:p>
          <a:p>
            <a:pPr algn="just" fontAlgn="base">
              <a:lnSpc>
                <a:spcPct val="120000"/>
              </a:lnSpc>
            </a:pPr>
            <a:r>
              <a:rPr lang="en-US" b="1" dirty="0"/>
              <a:t>Examples –</a:t>
            </a:r>
            <a:r>
              <a:rPr lang="en-US" dirty="0"/>
              <a:t> Encoder, Decoder</a:t>
            </a:r>
            <a:r>
              <a:rPr lang="en-US" dirty="0" smtClean="0"/>
              <a:t>,</a:t>
            </a:r>
          </a:p>
          <a:p>
            <a:pPr marL="0" indent="0" algn="just" fontAlgn="base">
              <a:lnSpc>
                <a:spcPct val="120000"/>
              </a:lnSpc>
              <a:buNone/>
            </a:pPr>
            <a:r>
              <a:rPr lang="en-US" dirty="0"/>
              <a:t> </a:t>
            </a:r>
            <a:r>
              <a:rPr lang="en-US" dirty="0" smtClean="0"/>
              <a:t>       </a:t>
            </a:r>
            <a:r>
              <a:rPr lang="en-US" dirty="0"/>
              <a:t>Multiplexer, </a:t>
            </a:r>
            <a:r>
              <a:rPr lang="en-US" dirty="0" err="1"/>
              <a:t>Demultiplexer</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026" y="4120895"/>
            <a:ext cx="2784766" cy="2645528"/>
          </a:xfrm>
          <a:prstGeom prst="rect">
            <a:avLst/>
          </a:prstGeom>
        </p:spPr>
      </p:pic>
    </p:spTree>
    <p:extLst>
      <p:ext uri="{BB962C8B-B14F-4D97-AF65-F5344CB8AC3E}">
        <p14:creationId xmlns:p14="http://schemas.microsoft.com/office/powerpoint/2010/main" val="154473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Circuits</a:t>
            </a:r>
            <a:endParaRPr lang="en-US" dirty="0"/>
          </a:p>
        </p:txBody>
      </p:sp>
      <p:sp>
        <p:nvSpPr>
          <p:cNvPr id="3" name="Content Placeholder 2"/>
          <p:cNvSpPr>
            <a:spLocks noGrp="1"/>
          </p:cNvSpPr>
          <p:nvPr>
            <p:ph idx="1"/>
          </p:nvPr>
        </p:nvSpPr>
        <p:spPr/>
        <p:txBody>
          <a:bodyPr/>
          <a:lstStyle/>
          <a:p>
            <a:pPr marL="0" indent="0">
              <a:buNone/>
            </a:pPr>
            <a:r>
              <a:rPr lang="en-US" b="1" dirty="0"/>
              <a:t>Sequential circuits</a:t>
            </a:r>
            <a:r>
              <a:rPr lang="en-US" dirty="0"/>
              <a:t> are those which are dependent on clock cycles and depends on present as well as past inputs to generate any output</a:t>
            </a:r>
            <a:r>
              <a:rPr lang="en-US" dirty="0" smtClean="0"/>
              <a:t>.</a:t>
            </a:r>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4901184" y="2875026"/>
            <a:ext cx="4876800" cy="3009900"/>
          </a:xfrm>
          <a:prstGeom prst="rect">
            <a:avLst/>
          </a:prstGeom>
        </p:spPr>
      </p:pic>
    </p:spTree>
    <p:extLst>
      <p:ext uri="{BB962C8B-B14F-4D97-AF65-F5344CB8AC3E}">
        <p14:creationId xmlns:p14="http://schemas.microsoft.com/office/powerpoint/2010/main" val="941568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869268" y="864108"/>
            <a:ext cx="7315200" cy="4012692"/>
          </a:xfrm>
        </p:spPr>
        <p:txBody>
          <a:bodyPr>
            <a:normAutofit fontScale="85000" lnSpcReduction="10000"/>
          </a:bodyPr>
          <a:lstStyle/>
          <a:p>
            <a:pPr fontAlgn="base"/>
            <a:r>
              <a:rPr lang="en-US" dirty="0"/>
              <a:t>In this output depends upon present as well as past input.</a:t>
            </a:r>
          </a:p>
          <a:p>
            <a:pPr fontAlgn="base"/>
            <a:r>
              <a:rPr lang="en-US" dirty="0"/>
              <a:t>Speed is slow.</a:t>
            </a:r>
          </a:p>
          <a:p>
            <a:pPr fontAlgn="base"/>
            <a:r>
              <a:rPr lang="en-US" dirty="0"/>
              <a:t>It is designed tough as compared to combinational circuits.</a:t>
            </a:r>
          </a:p>
          <a:p>
            <a:pPr fontAlgn="base"/>
            <a:r>
              <a:rPr lang="en-US" dirty="0"/>
              <a:t>There exists a feedback path between input and output.</a:t>
            </a:r>
          </a:p>
          <a:p>
            <a:pPr fontAlgn="base"/>
            <a:r>
              <a:rPr lang="en-US" dirty="0"/>
              <a:t>This is time dependent.</a:t>
            </a:r>
          </a:p>
          <a:p>
            <a:pPr fontAlgn="base"/>
            <a:r>
              <a:rPr lang="en-US" dirty="0"/>
              <a:t>Elementary building blocks: Flip-flops</a:t>
            </a:r>
          </a:p>
          <a:p>
            <a:pPr fontAlgn="base"/>
            <a:r>
              <a:rPr lang="en-US" dirty="0"/>
              <a:t>Mainly used for storing data.</a:t>
            </a:r>
          </a:p>
          <a:p>
            <a:pPr fontAlgn="base"/>
            <a:r>
              <a:rPr lang="en-US" dirty="0"/>
              <a:t>Sequential circuits have capability to store any state or to retain earlier state.</a:t>
            </a:r>
          </a:p>
          <a:p>
            <a:pPr fontAlgn="base"/>
            <a:r>
              <a:rPr lang="en-US" dirty="0" smtClean="0"/>
              <a:t>Clock dependent</a:t>
            </a:r>
            <a:endParaRPr lang="en-US" dirty="0"/>
          </a:p>
          <a:p>
            <a:pPr fontAlgn="base"/>
            <a:r>
              <a:rPr lang="en-US" dirty="0"/>
              <a:t>These circuits have memory element</a:t>
            </a:r>
            <a:r>
              <a:rPr lang="en-US" dirty="0" smtClean="0"/>
              <a:t>.</a:t>
            </a:r>
            <a:endParaRPr lang="en-US" dirty="0"/>
          </a:p>
          <a:p>
            <a:pPr fontAlgn="base"/>
            <a:r>
              <a:rPr lang="en-US" b="1" dirty="0"/>
              <a:t>Examples –</a:t>
            </a:r>
            <a:r>
              <a:rPr lang="en-US" dirty="0"/>
              <a:t> Flip-flops, Counters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021" y="3424428"/>
            <a:ext cx="4552950" cy="2533650"/>
          </a:xfrm>
          <a:prstGeom prst="rect">
            <a:avLst/>
          </a:prstGeom>
        </p:spPr>
      </p:pic>
    </p:spTree>
    <p:extLst>
      <p:ext uri="{BB962C8B-B14F-4D97-AF65-F5344CB8AC3E}">
        <p14:creationId xmlns:p14="http://schemas.microsoft.com/office/powerpoint/2010/main" val="125395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a:t>
            </a:r>
            <a:br>
              <a:rPr lang="en-US" dirty="0" smtClean="0"/>
            </a:br>
            <a:r>
              <a:rPr lang="en-US" dirty="0" smtClean="0"/>
              <a:t>using combinational and sequential circuits</a:t>
            </a:r>
            <a:endParaRPr lang="en-US" dirty="0"/>
          </a:p>
        </p:txBody>
      </p:sp>
      <p:sp>
        <p:nvSpPr>
          <p:cNvPr id="3" name="Content Placeholder 2"/>
          <p:cNvSpPr>
            <a:spLocks noGrp="1"/>
          </p:cNvSpPr>
          <p:nvPr>
            <p:ph idx="1"/>
          </p:nvPr>
        </p:nvSpPr>
        <p:spPr/>
        <p:txBody>
          <a:bodyPr/>
          <a:lstStyle/>
          <a:p>
            <a:r>
              <a:rPr lang="en-US" dirty="0" smtClean="0"/>
              <a:t>Add five integers using combinational and sequential circuits</a:t>
            </a:r>
            <a:endParaRPr lang="en-US" dirty="0"/>
          </a:p>
        </p:txBody>
      </p:sp>
    </p:spTree>
    <p:extLst>
      <p:ext uri="{BB962C8B-B14F-4D97-AF65-F5344CB8AC3E}">
        <p14:creationId xmlns:p14="http://schemas.microsoft.com/office/powerpoint/2010/main" val="4245873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197</TotalTime>
  <Words>351</Words>
  <Application>Microsoft Office PowerPoint</Application>
  <PresentationFormat>Widescreen</PresentationFormat>
  <Paragraphs>172</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Corbel</vt:lpstr>
      <vt:lpstr>inter-bold</vt:lpstr>
      <vt:lpstr>inter-regular</vt:lpstr>
      <vt:lpstr>Tahoma</vt:lpstr>
      <vt:lpstr>Times New Roman</vt:lpstr>
      <vt:lpstr>urw-din</vt:lpstr>
      <vt:lpstr>Wingdings 2</vt:lpstr>
      <vt:lpstr>Frame</vt:lpstr>
      <vt:lpstr>Finite Automata With Output</vt:lpstr>
      <vt:lpstr>Finite Automata</vt:lpstr>
      <vt:lpstr>Cont….</vt:lpstr>
      <vt:lpstr>PowerPoint Presentation</vt:lpstr>
      <vt:lpstr>Combinational Circuits </vt:lpstr>
      <vt:lpstr>Cont…</vt:lpstr>
      <vt:lpstr>Sequential Circuits</vt:lpstr>
      <vt:lpstr>Cont…</vt:lpstr>
      <vt:lpstr>Addition  using combinational and sequential circuits</vt:lpstr>
      <vt:lpstr>Moore versus Mealy machines</vt:lpstr>
      <vt:lpstr>Moore Machine</vt:lpstr>
      <vt:lpstr>Mealy Machine</vt:lpstr>
      <vt:lpstr>Mealy Machine</vt:lpstr>
      <vt:lpstr>Moore Machine</vt:lpstr>
      <vt:lpstr>Cont…</vt:lpstr>
      <vt:lpstr>Mealy Machine </vt:lpstr>
      <vt:lpstr>4-bit Sequence detector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Automata With Output</dc:title>
  <dc:creator>Windows User</dc:creator>
  <cp:lastModifiedBy>Windows User</cp:lastModifiedBy>
  <cp:revision>19</cp:revision>
  <dcterms:created xsi:type="dcterms:W3CDTF">2022-10-03T15:37:00Z</dcterms:created>
  <dcterms:modified xsi:type="dcterms:W3CDTF">2022-10-04T07:25:11Z</dcterms:modified>
</cp:coreProperties>
</file>