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6" r:id="rId3"/>
    <p:sldId id="269" r:id="rId4"/>
    <p:sldId id="270" r:id="rId5"/>
    <p:sldId id="271" r:id="rId6"/>
    <p:sldId id="272" r:id="rId7"/>
    <p:sldId id="273" r:id="rId8"/>
    <p:sldId id="285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7" r:id="rId18"/>
    <p:sldId id="262" r:id="rId19"/>
    <p:sldId id="258" r:id="rId20"/>
    <p:sldId id="259" r:id="rId21"/>
    <p:sldId id="264" r:id="rId22"/>
    <p:sldId id="265" r:id="rId23"/>
    <p:sldId id="260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Rashid Mukhtar" initials="MRM" lastIdx="1" clrIdx="0">
    <p:extLst>
      <p:ext uri="{19B8F6BF-5375-455C-9EA6-DF929625EA0E}">
        <p15:presenceInfo xmlns:p15="http://schemas.microsoft.com/office/powerpoint/2012/main" userId="92410da0d6db57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49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89913-5F4D-4BDA-AD83-2926F22CCCE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D0B34-2D6F-4E0E-B862-E65E80809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56D-BD51-4B53-B66C-5BC7FF3B539C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4B2F-AB57-401D-8B02-0880D6F7247E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788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4B2F-AB57-401D-8B02-0880D6F7247E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39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4B2F-AB57-401D-8B02-0880D6F7247E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3738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4B2F-AB57-401D-8B02-0880D6F7247E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60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4B2F-AB57-401D-8B02-0880D6F7247E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27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4B2F-AB57-401D-8B02-0880D6F7247E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405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CDCE-2357-4E96-96B5-4EFD64B73C92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45-3E97-4A4A-A867-0EB00DE8373E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D5C2-7A15-4EED-AFE4-F0ACF3C7DF20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7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0299-8F9A-4F2E-9B41-2EABAB62C07A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9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0191-7EE4-45D5-A61B-2E6E6DF7848B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9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11CE-FE91-4598-ADAC-F113B1AD09F1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3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0B5B-DA6B-4195-977D-4E9749D1C422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6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255C-8697-4740-A65B-2953E4CB91A1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7942-1E2D-43AF-905D-B70CC7198899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4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B5D2-1D30-49C3-830C-78FC46344557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2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EE4B2F-AB57-401D-8B02-0880D6F7247E}" type="datetime1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4733-2516-46BC-8F19-20B1282EE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11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E7FA-D31B-488F-B467-57D51D83D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5400" b="1" dirty="0"/>
            </a:br>
            <a:r>
              <a:rPr lang="en-US" sz="5400" b="1" dirty="0"/>
              <a:t>Web Technologies &amp;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5709F-2C26-4E83-B473-0D07E58CA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60657-8963-46B2-B8E7-C145EB29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BE3A-189B-4067-937C-141B4C0E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51CE-AFEC-435C-9DCD-D6CAE63F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Node.JS - Node.JS is a platform that is built on Chrome's JavaScript runtime for easily building fast and scalable network applications.</a:t>
            </a:r>
          </a:p>
          <a:p>
            <a:r>
              <a:rPr lang="en-US" sz="2800" dirty="0"/>
              <a:t>Node.js uses an event-driven, non-blocking I/O model that makes it lightweight and efficient, perfect for data-intensive real-time applications that run across distributed devices.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17623-8C42-4772-BE16-93FC97D9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BE3A-189B-4067-937C-141B4C0E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51CE-AFEC-435C-9DCD-D6CAE63F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Express.JS</a:t>
            </a:r>
            <a:r>
              <a:rPr lang="en-US" sz="3200" dirty="0"/>
              <a:t> - Express is a popular web framework, written in JavaScript and hosted within the node.js runtime environment.</a:t>
            </a:r>
          </a:p>
          <a:p>
            <a:r>
              <a:rPr lang="en-US" sz="3200" dirty="0"/>
              <a:t>It facilitates the Node Web Server in Response generation.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17623-8C42-4772-BE16-93FC97D9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2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BE3A-189B-4067-937C-141B4C0E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51CE-AFEC-435C-9DCD-D6CAE63F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Angular</a:t>
            </a:r>
            <a:r>
              <a:rPr lang="en-US" sz="3200" dirty="0"/>
              <a:t> - Angular is a structural framework for dynamic web apps. It lets you use HTML as your template language and lets you extend HTML's syntax to express your application's components clearly.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17623-8C42-4772-BE16-93FC97D9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29CD-197C-450E-9AEC-F5E7F3E4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40A2-B6DB-4233-8E28-34E9E659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React is a declarative, efficient, and flexible JavaScript library for building user interfaces. </a:t>
            </a:r>
          </a:p>
          <a:p>
            <a:r>
              <a:rPr lang="en-US" sz="3200" dirty="0"/>
              <a:t>It lets you compose complex UIs from small and isolated pieces of code called “components”.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72A69-7691-4429-98FB-D096320B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8952-DA93-499B-9D38-B0C03B7F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7462-12B3-400F-8DC2-B6A60FBE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70% hiring is of web development teams in local market</a:t>
            </a:r>
          </a:p>
          <a:p>
            <a:pPr lvl="1"/>
            <a:r>
              <a:rPr lang="en-US" dirty="0"/>
              <a:t>Meanstack Developer</a:t>
            </a:r>
          </a:p>
          <a:p>
            <a:pPr lvl="1"/>
            <a:r>
              <a:rPr lang="en-US" dirty="0"/>
              <a:t>React.JS Developer</a:t>
            </a:r>
          </a:p>
          <a:p>
            <a:pPr lvl="1"/>
            <a:r>
              <a:rPr lang="en-US" dirty="0"/>
              <a:t>Full Stack Developer</a:t>
            </a:r>
          </a:p>
          <a:p>
            <a:pPr lvl="1"/>
            <a:r>
              <a:rPr lang="en-US" dirty="0"/>
              <a:t>Framework developer(Laravel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15% android Development</a:t>
            </a:r>
          </a:p>
          <a:p>
            <a:r>
              <a:rPr lang="en-US" dirty="0"/>
              <a:t>15% Game and Desktop Industry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293C-7645-4DF5-8E52-813394E7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D89FC-DE98-4777-9748-73C577A46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3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7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A762D5-A5DA-43BA-81E3-1D9727253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28" y="643467"/>
            <a:ext cx="8132944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C7ED3-F693-4CE5-8433-297EBDAB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C9354733-2516-46BC-8F19-20B1282EEB6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4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A2AA96-F370-4AC6-A2E1-9470CB1C9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86" y="643467"/>
            <a:ext cx="5501427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304C0-0170-4F99-8E4F-52381B44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C9354733-2516-46BC-8F19-20B1282EEB6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0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1F77-BC73-48B6-927A-23E8BFDA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rmAutofit fontScale="90000"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FBDC-1D64-4DE8-8CB5-1DED97AA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874"/>
            <a:ext cx="10515600" cy="51170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Description: </a:t>
            </a:r>
            <a:endParaRPr lang="en-US" dirty="0"/>
          </a:p>
          <a:p>
            <a:pPr lvl="1" algn="just"/>
            <a:r>
              <a:rPr lang="en-US" sz="3200" dirty="0"/>
              <a:t>This course is aimed to give students the opportunity to heighten their abilities in Web Technologies &amp; Programming. Students will learn to develop Web applications that use three-tier architecture, State of the art object-oriented techniques and advance database interactions. Advanced concepts such as NodeJS, Express.JS, MongoDB, Angular and React.JS will be explored.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7C3A5-6C1E-4341-A3EC-F2C905B5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with Node and Express, Ethan Brown, (2014), O’Reilly Publishing</a:t>
            </a:r>
          </a:p>
          <a:p>
            <a:r>
              <a:rPr lang="en-US" dirty="0"/>
              <a:t> The Modern Web: Multi-Device Web Development with HTML5, CSS3, and JavaScript, </a:t>
            </a:r>
            <a:r>
              <a:rPr lang="en-US" dirty="0" err="1"/>
              <a:t>Gasston</a:t>
            </a:r>
            <a:r>
              <a:rPr lang="en-US" dirty="0"/>
              <a:t>, P., 1st   Edition (2013). No Starch Press.</a:t>
            </a:r>
          </a:p>
          <a:p>
            <a:r>
              <a:rPr lang="en-US" dirty="0"/>
              <a:t>Building Modern Web Applications Using Angular, Shravan Kumar </a:t>
            </a:r>
            <a:r>
              <a:rPr lang="en-US" dirty="0" err="1"/>
              <a:t>Kasagoni</a:t>
            </a:r>
            <a:r>
              <a:rPr lang="en-US" dirty="0"/>
              <a:t>(2017), </a:t>
            </a:r>
            <a:r>
              <a:rPr lang="en-US" dirty="0" err="1"/>
              <a:t>Packt</a:t>
            </a:r>
            <a:r>
              <a:rPr lang="en-US" dirty="0"/>
              <a:t> Inc</a:t>
            </a:r>
          </a:p>
          <a:p>
            <a:r>
              <a:rPr lang="en-US" dirty="0"/>
              <a:t>Pro React, Cassio de Sousa Antonio(2015),</a:t>
            </a:r>
            <a:r>
              <a:rPr lang="en-US" dirty="0" err="1"/>
              <a:t>APress</a:t>
            </a:r>
            <a:r>
              <a:rPr lang="en-US" dirty="0"/>
              <a:t> Pub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78D6-0BC0-4C66-985B-A72C30EB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6AFEA6-AAF9-4CCD-A683-267B59D7C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157933"/>
              </p:ext>
            </p:extLst>
          </p:nvPr>
        </p:nvGraphicFramePr>
        <p:xfrm>
          <a:off x="1139998" y="1690689"/>
          <a:ext cx="9912004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985550996"/>
                    </a:ext>
                  </a:extLst>
                </a:gridCol>
                <a:gridCol w="9441786">
                  <a:extLst>
                    <a:ext uri="{9D8B030D-6E8A-4147-A177-3AD203B41FA5}">
                      <a16:colId xmlns:a16="http://schemas.microsoft.com/office/drawing/2014/main" val="2249169689"/>
                    </a:ext>
                  </a:extLst>
                </a:gridCol>
              </a:tblGrid>
              <a:tr h="347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82845"/>
                  </a:ext>
                </a:extLst>
              </a:tr>
              <a:tr h="78250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Describe advance concepts and technologies for developing web applications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38635"/>
                  </a:ext>
                </a:extLst>
              </a:tr>
              <a:tr h="782505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Web Server and REST API using modern technologies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20305"/>
                  </a:ext>
                </a:extLst>
              </a:tr>
              <a:tr h="782505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Design web applications using object-oriented techniques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20647"/>
                  </a:ext>
                </a:extLst>
              </a:tr>
              <a:tr h="782505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dynamic clients using modern development technologies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5474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8B609-AAC0-427E-9DB9-48130DC9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72C5-874D-4F56-91CA-D7BD6D83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606A-97F9-44DA-853C-5B2EC84E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This Course</a:t>
            </a:r>
          </a:p>
          <a:p>
            <a:r>
              <a:rPr lang="en-US" dirty="0"/>
              <a:t>Market Value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CLOs</a:t>
            </a:r>
          </a:p>
          <a:p>
            <a:pPr lvl="1"/>
            <a:r>
              <a:rPr lang="en-US" dirty="0"/>
              <a:t>Lecture Plan</a:t>
            </a:r>
          </a:p>
          <a:p>
            <a:pPr lvl="1"/>
            <a:r>
              <a:rPr lang="en-US" dirty="0"/>
              <a:t>Mapping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4FBE0-683A-407C-B25A-0FE541A7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5DD5-1A84-41BB-A8C8-1B0542AB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US" dirty="0"/>
              <a:t>Tentative Semester Schedule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225273"/>
              </p:ext>
            </p:extLst>
          </p:nvPr>
        </p:nvGraphicFramePr>
        <p:xfrm>
          <a:off x="1289155" y="1109283"/>
          <a:ext cx="9233940" cy="418814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1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4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Lecture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CDF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Unit #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Topics Covered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1.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Introduction to the course, Roadmap, Full Stack Developing and importance of the course</a:t>
                      </a: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JSON, JSON Handling using PHP and JavaScript, AJAX using </a:t>
                      </a:r>
                      <a:r>
                        <a:rPr lang="en-US" sz="1400" dirty="0" err="1"/>
                        <a:t>Jquery</a:t>
                      </a:r>
                      <a:r>
                        <a:rPr lang="en-US" sz="1400" dirty="0"/>
                        <a:t> and XML handling in AJAX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Introduction to </a:t>
                      </a:r>
                      <a:r>
                        <a:rPr lang="en-US" sz="1400" dirty="0" err="1"/>
                        <a:t>MEANStack</a:t>
                      </a:r>
                      <a:r>
                        <a:rPr lang="en-US" sz="1400" dirty="0"/>
                        <a:t> and Node.JS concepts and Modules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/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NPM, </a:t>
                      </a:r>
                      <a:r>
                        <a:rPr lang="en-US" sz="1400" dirty="0" err="1"/>
                        <a:t>Eventloop</a:t>
                      </a:r>
                      <a:r>
                        <a:rPr lang="en-US" sz="1400" dirty="0"/>
                        <a:t>, Callback and Emitters</a:t>
                      </a: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 </a:t>
                      </a:r>
                      <a:r>
                        <a:rPr lang="en-US" sz="1400" dirty="0" err="1"/>
                        <a:t>Server,URL</a:t>
                      </a:r>
                      <a:r>
                        <a:rPr lang="en-US" sz="1400" dirty="0"/>
                        <a:t> and Node-static</a:t>
                      </a: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File System(fs) in Node.JS</a:t>
                      </a: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Mongo DB</a:t>
                      </a: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MongoDB Client Connector</a:t>
                      </a: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9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Mongoose, Connecting MongoDB with Node.JS, CURD Operation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Express Framework, Middleware, Routing and Routers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11.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 algn="l" defTabSz="17145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Application architecture in Express.JS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12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Sessional 1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C1287-31C7-4359-97C0-529905A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5DD5-1A84-41BB-A8C8-1B0542AB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US" dirty="0"/>
              <a:t>Tentative Semester Schedule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970307"/>
              </p:ext>
            </p:extLst>
          </p:nvPr>
        </p:nvGraphicFramePr>
        <p:xfrm>
          <a:off x="1289155" y="1109281"/>
          <a:ext cx="9233940" cy="4267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1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Lecture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CDF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Unit #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Topics Covered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Textbook Section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13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Bootstrap and sample app in Express.JS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Ethan Ch 13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14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Dynamic View Generating in Express.JS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Online Reference from JADE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15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Session, Authentication and Local Storage Management in Express.JS, JWT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Ethan Ch 13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16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REST Architecture principals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Ethan Ch 15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17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RESTFUL Frameworks and API development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Ethan Ch 15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18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Creating Complete REST API using Express.JS  and REST Security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Ethan Ch 16-17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19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TypeScript and </a:t>
                      </a:r>
                      <a:r>
                        <a:rPr lang="en-US" sz="1400" dirty="0" err="1"/>
                        <a:t>Transpiling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Online Reference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20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Introduction to Angular 9, Making Sample application with Angular Framework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Shravan Ch 1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21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Decorators, Modules, Components and Data binding in Angular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Shravan Ch 2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22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Templating, Directives, Pipes and Dependency Injections in Angular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Shravan Ch 3-4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23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Services, Routing and Observable in Angular</a:t>
                      </a: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Shravan Ch 5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24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Sessional</a:t>
                      </a:r>
                      <a:r>
                        <a:rPr lang="en-US" sz="1400" dirty="0"/>
                        <a:t> 2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C1287-31C7-4359-97C0-529905A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5DD5-1A84-41BB-A8C8-1B0542AB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US" dirty="0"/>
              <a:t>Tentative Semester Schedule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110326"/>
              </p:ext>
            </p:extLst>
          </p:nvPr>
        </p:nvGraphicFramePr>
        <p:xfrm>
          <a:off x="1289155" y="1109281"/>
          <a:ext cx="9233940" cy="2438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1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Lecture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CDF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Unit #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Topics Covered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Textbook Section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Creating Complete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MeanStack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application with REST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Shravan Ch 6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26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Introduction to React.JS, Props and states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Antonio Ch 1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27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Routing, JSX and creating components in React.JS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Antonio Ch 2-3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28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React Forms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Antonio Ch 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29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React Fetch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Axio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Antonio Ch 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30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Redux,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Thunk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and Unit Testing</a:t>
                      </a: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Online Resource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Terminal Examination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37722" marR="3772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C1287-31C7-4359-97C0-529905A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9DCA-61A6-4863-AF14-7BBE7E51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Tentative Assessment 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4A54D-E9C6-484C-A640-ACDE3F21E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589179"/>
              </p:ext>
            </p:extLst>
          </p:nvPr>
        </p:nvGraphicFramePr>
        <p:xfrm>
          <a:off x="1905000" y="1458686"/>
          <a:ext cx="7620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64">
                  <a:extLst>
                    <a:ext uri="{9D8B030D-6E8A-4147-A177-3AD203B41FA5}">
                      <a16:colId xmlns:a16="http://schemas.microsoft.com/office/drawing/2014/main" val="4116640887"/>
                    </a:ext>
                  </a:extLst>
                </a:gridCol>
                <a:gridCol w="1199213">
                  <a:extLst>
                    <a:ext uri="{9D8B030D-6E8A-4147-A177-3AD203B41FA5}">
                      <a16:colId xmlns:a16="http://schemas.microsoft.com/office/drawing/2014/main" val="2774127430"/>
                    </a:ext>
                  </a:extLst>
                </a:gridCol>
                <a:gridCol w="1499016">
                  <a:extLst>
                    <a:ext uri="{9D8B030D-6E8A-4147-A177-3AD203B41FA5}">
                      <a16:colId xmlns:a16="http://schemas.microsoft.com/office/drawing/2014/main" val="2118029023"/>
                    </a:ext>
                  </a:extLst>
                </a:gridCol>
                <a:gridCol w="280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879">
                <a:tc>
                  <a:txBody>
                    <a:bodyPr/>
                    <a:lstStyle/>
                    <a:p>
                      <a:r>
                        <a:rPr lang="en-US" dirty="0"/>
                        <a:t>Artifact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49971"/>
                  </a:ext>
                </a:extLst>
              </a:tr>
              <a:tr h="356879">
                <a:tc>
                  <a:txBody>
                    <a:bodyPr/>
                    <a:lstStyle/>
                    <a:p>
                      <a:r>
                        <a:rPr lang="en-US" dirty="0"/>
                        <a:t>Quiz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79">
                <a:tc>
                  <a:txBody>
                    <a:bodyPr/>
                    <a:lstStyle/>
                    <a:p>
                      <a:r>
                        <a:rPr lang="en-US" dirty="0"/>
                        <a:t>Assignment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7807"/>
                  </a:ext>
                </a:extLst>
              </a:tr>
              <a:tr h="356879">
                <a:tc>
                  <a:txBody>
                    <a:bodyPr/>
                    <a:lstStyle/>
                    <a:p>
                      <a:r>
                        <a:rPr lang="en-US" dirty="0"/>
                        <a:t>Sessional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79">
                <a:tc>
                  <a:txBody>
                    <a:bodyPr/>
                    <a:lstStyle/>
                    <a:p>
                      <a:r>
                        <a:rPr lang="en-US" dirty="0"/>
                        <a:t>Quiz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879">
                <a:tc>
                  <a:txBody>
                    <a:bodyPr/>
                    <a:lstStyle/>
                    <a:p>
                      <a:r>
                        <a:rPr lang="en-US" dirty="0"/>
                        <a:t>Assignment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63548"/>
                  </a:ext>
                </a:extLst>
              </a:tr>
              <a:tr h="356879">
                <a:tc>
                  <a:txBody>
                    <a:bodyPr/>
                    <a:lstStyle/>
                    <a:p>
                      <a:r>
                        <a:rPr lang="en-US" dirty="0"/>
                        <a:t>Quiz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879">
                <a:tc>
                  <a:txBody>
                    <a:bodyPr/>
                    <a:lstStyle/>
                    <a:p>
                      <a:r>
                        <a:rPr lang="en-US" dirty="0"/>
                        <a:t>Assignment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26890"/>
                  </a:ext>
                </a:extLst>
              </a:tr>
              <a:tr h="356879">
                <a:tc>
                  <a:txBody>
                    <a:bodyPr/>
                    <a:lstStyle/>
                    <a:p>
                      <a:r>
                        <a:rPr lang="en-US" dirty="0" err="1"/>
                        <a:t>Sessional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879">
                <a:tc>
                  <a:txBody>
                    <a:bodyPr/>
                    <a:lstStyle/>
                    <a:p>
                      <a:r>
                        <a:rPr lang="en-US" dirty="0"/>
                        <a:t>Assignment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70286"/>
                  </a:ext>
                </a:extLst>
              </a:tr>
              <a:tr h="356879">
                <a:tc>
                  <a:txBody>
                    <a:bodyPr/>
                    <a:lstStyle/>
                    <a:p>
                      <a:r>
                        <a:rPr lang="en-US" dirty="0"/>
                        <a:t>Quiz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42324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90ECF-AFAF-41EA-A669-B2488476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5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23EB-CE8A-4359-AB6D-99FC52C4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THING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DED-A165-4007-8565-38E93720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647D1-E9D4-450E-99F1-FEA44750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9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E1D1E-0678-42E2-B385-270E2DB5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Why This Course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82CCA-CE08-41E7-85E5-1E1A1D6A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354733-2516-46BC-8F19-20B1282EEB68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9B38-A07C-4CFB-B645-2E915721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b="1" dirty="0"/>
              <a:t>Full Stack Developer</a:t>
            </a:r>
          </a:p>
          <a:p>
            <a:r>
              <a:rPr lang="en-US" dirty="0"/>
              <a:t>LAMP/XAMP/WAMP</a:t>
            </a:r>
          </a:p>
          <a:p>
            <a:r>
              <a:rPr lang="en-US" dirty="0"/>
              <a:t>MEAN Stack</a:t>
            </a:r>
          </a:p>
          <a:p>
            <a:r>
              <a:rPr lang="en-US" dirty="0"/>
              <a:t>MERN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63961-41AF-4E6B-81A4-86BD489B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846020"/>
            <a:ext cx="5451627" cy="3066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614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E1D1E-0678-42E2-B385-270E2DB5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Why This Course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82CCA-CE08-41E7-85E5-1E1A1D6A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354733-2516-46BC-8F19-20B1282EEB68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9B38-A07C-4CFB-B645-2E915721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Full Stack Developer</a:t>
            </a:r>
          </a:p>
          <a:p>
            <a:r>
              <a:rPr lang="en-US" b="1" dirty="0"/>
              <a:t>LAMP/XAMP/WAMP</a:t>
            </a:r>
          </a:p>
          <a:p>
            <a:r>
              <a:rPr lang="en-US" dirty="0"/>
              <a:t>MEAN Stack</a:t>
            </a:r>
          </a:p>
          <a:p>
            <a:r>
              <a:rPr lang="en-US" dirty="0"/>
              <a:t>MERN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52988-BC4B-46D0-A6D8-763C5331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48" y="2948875"/>
            <a:ext cx="666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61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E1D1E-0678-42E2-B385-270E2DB5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Why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9B38-A07C-4CFB-B645-2E915721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Full Stack Developer</a:t>
            </a:r>
          </a:p>
          <a:p>
            <a:r>
              <a:rPr lang="en-US">
                <a:solidFill>
                  <a:srgbClr val="FFFFFF"/>
                </a:solidFill>
              </a:rPr>
              <a:t>LAMP/XAMP/WAMP</a:t>
            </a:r>
          </a:p>
          <a:p>
            <a:r>
              <a:rPr lang="en-US" b="1">
                <a:solidFill>
                  <a:srgbClr val="FFFFFF"/>
                </a:solidFill>
              </a:rPr>
              <a:t>MEAN Stack</a:t>
            </a:r>
          </a:p>
          <a:p>
            <a:r>
              <a:rPr lang="en-US">
                <a:solidFill>
                  <a:srgbClr val="FFFFFF"/>
                </a:solidFill>
              </a:rPr>
              <a:t>MERN Stack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84708-2250-4085-B05A-D5CBDF44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260865"/>
            <a:ext cx="5614835" cy="4183051"/>
          </a:xfrm>
          <a:prstGeom prst="rect">
            <a:avLst/>
          </a:prstGeom>
          <a:effectLst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82CCA-CE08-41E7-85E5-1E1A1D6A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354733-2516-46BC-8F19-20B1282EEB68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05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1D1E-0678-42E2-B385-270E2DB5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Why This Course</a:t>
            </a:r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D385ED-4C53-45C8-B2D2-4FEADAC2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885846"/>
            <a:ext cx="5449471" cy="2207035"/>
          </a:xfrm>
          <a:prstGeom prst="rect">
            <a:avLst/>
          </a:prstGeom>
          <a:effectLst/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82CCA-CE08-41E7-85E5-1E1A1D6A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354733-2516-46BC-8F19-20B1282EEB68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9B38-A07C-4CFB-B645-2E915721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/>
              <a:t>Full Stack Developer</a:t>
            </a:r>
          </a:p>
          <a:p>
            <a:r>
              <a:rPr lang="en-US"/>
              <a:t>LAMP/XAMP/WAMP</a:t>
            </a:r>
          </a:p>
          <a:p>
            <a:r>
              <a:rPr lang="en-US" b="1"/>
              <a:t>MEAN Stack</a:t>
            </a:r>
          </a:p>
          <a:p>
            <a:r>
              <a:rPr lang="en-US"/>
              <a:t>MERN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036BE-F240-41FC-9C4A-962D0E568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09" y="3526971"/>
            <a:ext cx="5208472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944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1D1E-0678-42E2-B385-270E2DB5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Why This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0F316-F2C3-444B-AC9B-EE94DB173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9" r="-2" b="5137"/>
          <a:stretch/>
        </p:blipFill>
        <p:spPr>
          <a:xfrm>
            <a:off x="4634680" y="9842"/>
            <a:ext cx="7560130" cy="685799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82CCA-CE08-41E7-85E5-1E1A1D6A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354733-2516-46BC-8F19-20B1282EEB68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9B38-A07C-4CFB-B645-2E915721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Full Stack Developer</a:t>
            </a:r>
          </a:p>
          <a:p>
            <a:r>
              <a:rPr lang="en-US" dirty="0"/>
              <a:t>LAMP/XAMP/WAMP</a:t>
            </a:r>
          </a:p>
          <a:p>
            <a:r>
              <a:rPr lang="en-US" dirty="0"/>
              <a:t>MEAN Stack</a:t>
            </a:r>
          </a:p>
          <a:p>
            <a:r>
              <a:rPr lang="en-US" b="1" dirty="0"/>
              <a:t>MERN Stack</a:t>
            </a:r>
          </a:p>
        </p:txBody>
      </p:sp>
    </p:spTree>
    <p:extLst>
      <p:ext uri="{BB962C8B-B14F-4D97-AF65-F5344CB8AC3E}">
        <p14:creationId xmlns:p14="http://schemas.microsoft.com/office/powerpoint/2010/main" val="85984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E1A4-7AD1-4229-BD94-C0F61C5B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stacks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F678-D510-403A-909F-54242795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1. Page Speed and server response</a:t>
            </a:r>
          </a:p>
          <a:p>
            <a:pPr marL="0" indent="0">
              <a:buNone/>
            </a:pPr>
            <a:r>
              <a:rPr lang="en-US" sz="3600" dirty="0"/>
              <a:t>2. Overall Application Security</a:t>
            </a:r>
            <a:endParaRPr lang="LID4096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497DB-B22B-4F74-B47C-A8F4F5EB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53F8-805C-424A-8348-2DD9612E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D867-4DAD-41D0-B0AC-8FE8DEBC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MongoDB - is a cross-platform and open-source document-oriented database, a kind of NoSQL database. </a:t>
            </a:r>
          </a:p>
          <a:p>
            <a:r>
              <a:rPr lang="en-US" sz="3200" dirty="0"/>
              <a:t>MongoDB is built for scalability, high availability and performance from a single server deployment to large and complex multi-site infrastructures.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EA03A-4367-45DA-A2C5-EAD647E9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4733-2516-46BC-8F19-20B1282EEB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7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832</TotalTime>
  <Words>994</Words>
  <Application>Microsoft Office PowerPoint</Application>
  <PresentationFormat>Widescreen</PresentationFormat>
  <Paragraphs>269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 3</vt:lpstr>
      <vt:lpstr>Ion</vt:lpstr>
      <vt:lpstr> Web Technologies &amp; Programming</vt:lpstr>
      <vt:lpstr>Road Map</vt:lpstr>
      <vt:lpstr>Why This Course</vt:lpstr>
      <vt:lpstr>Why This Course</vt:lpstr>
      <vt:lpstr>Why This Course</vt:lpstr>
      <vt:lpstr>Why This Course</vt:lpstr>
      <vt:lpstr>Why This Course</vt:lpstr>
      <vt:lpstr>Why these stacks</vt:lpstr>
      <vt:lpstr>MongoDB</vt:lpstr>
      <vt:lpstr>Node.JS</vt:lpstr>
      <vt:lpstr>Express.JS</vt:lpstr>
      <vt:lpstr>Angular</vt:lpstr>
      <vt:lpstr>React.JS</vt:lpstr>
      <vt:lpstr>Market Value</vt:lpstr>
      <vt:lpstr>PowerPoint Presentation</vt:lpstr>
      <vt:lpstr>PowerPoint Presentation</vt:lpstr>
      <vt:lpstr>Syllabus</vt:lpstr>
      <vt:lpstr>Books</vt:lpstr>
      <vt:lpstr>Course Learning Outcomes</vt:lpstr>
      <vt:lpstr>Tentative Semester Schedule</vt:lpstr>
      <vt:lpstr>Tentative Semester Schedule</vt:lpstr>
      <vt:lpstr>Tentative Semester Schedule</vt:lpstr>
      <vt:lpstr>Tentative Assessment Schedule</vt:lpstr>
      <vt:lpstr>ANY THING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Maham Shahid</dc:creator>
  <cp:lastModifiedBy>Rashid Mukhtar</cp:lastModifiedBy>
  <cp:revision>78</cp:revision>
  <dcterms:created xsi:type="dcterms:W3CDTF">2018-08-13T06:36:43Z</dcterms:created>
  <dcterms:modified xsi:type="dcterms:W3CDTF">2021-02-24T09:25:48Z</dcterms:modified>
</cp:coreProperties>
</file>