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02" r:id="rId2"/>
    <p:sldId id="319" r:id="rId3"/>
    <p:sldId id="324" r:id="rId4"/>
    <p:sldId id="315" r:id="rId5"/>
    <p:sldId id="320" r:id="rId6"/>
    <p:sldId id="328" r:id="rId7"/>
    <p:sldId id="321" r:id="rId8"/>
    <p:sldId id="337" r:id="rId9"/>
    <p:sldId id="338" r:id="rId10"/>
    <p:sldId id="322" r:id="rId11"/>
    <p:sldId id="326" r:id="rId12"/>
    <p:sldId id="323" r:id="rId13"/>
    <p:sldId id="317" r:id="rId14"/>
    <p:sldId id="344" r:id="rId15"/>
    <p:sldId id="327" r:id="rId16"/>
    <p:sldId id="342" r:id="rId17"/>
    <p:sldId id="343" r:id="rId18"/>
    <p:sldId id="325" r:id="rId19"/>
    <p:sldId id="341" r:id="rId20"/>
    <p:sldId id="313" r:id="rId21"/>
    <p:sldId id="339" r:id="rId22"/>
    <p:sldId id="340" r:id="rId23"/>
    <p:sldId id="314"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12" y="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0" hangingPunct="0">
              <a:defRPr sz="1200">
                <a:cs typeface="Arial" panose="020B0604020202020204" pitchFamily="34" charset="0"/>
              </a:defRPr>
            </a:lvl1pPr>
          </a:lstStyle>
          <a:p>
            <a:fld id="{6E4CCF8A-9AB2-4C70-8CDA-343F1F1D7BD2}" type="datetimeFigureOut">
              <a:rPr lang="en-US" altLang="en-US"/>
              <a:pPr/>
              <a:t>3/24/2020</a:t>
            </a:fld>
            <a:endParaRPr lang="en-US" alt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0" hangingPunct="0">
              <a:defRPr sz="1200">
                <a:cs typeface="Arial" panose="020B0604020202020204" pitchFamily="34" charset="0"/>
              </a:defRPr>
            </a:lvl1pPr>
          </a:lstStyle>
          <a:p>
            <a:fld id="{C4FF40FC-E7B1-4DE3-8B36-1ADC01E661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27C21FA5-4BB3-4441-8B97-D21D8A09C370}" type="datetimeFigureOut">
              <a:rPr lang="en-US" altLang="en-US"/>
              <a:pPr/>
              <a:t>3/24/2020</a:t>
            </a:fld>
            <a:endParaRPr lang="en-US" alt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9342E99C-A1FF-4093-B509-40C421697F98}" type="slidenum">
              <a:rPr lang="en-US" altLang="en-US"/>
              <a:pPr/>
              <a:t>‹#›</a:t>
            </a:fld>
            <a:endParaRPr lang="en-US" altLang="en-US"/>
          </a:p>
        </p:txBody>
      </p:sp>
    </p:spTree>
    <p:extLst>
      <p:ext uri="{BB962C8B-B14F-4D97-AF65-F5344CB8AC3E}">
        <p14:creationId xmlns:p14="http://schemas.microsoft.com/office/powerpoint/2010/main" val="21063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CEA38BE-66C9-4BA0-AED3-FA3B7F76656F}" type="datetimeFigureOut">
              <a:rPr lang="en-US" altLang="en-US"/>
              <a:pPr/>
              <a:t>3/24/2020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C540229-305C-41B2-9CB4-A2B426B49262}" type="slidenum">
              <a:rPr lang="en-US" altLang="en-US"/>
              <a:pPr/>
              <a:t>‹#›</a:t>
            </a:fld>
            <a:endParaRPr lang="en-US" altLang="en-US"/>
          </a:p>
        </p:txBody>
      </p:sp>
    </p:spTree>
    <p:extLst>
      <p:ext uri="{BB962C8B-B14F-4D97-AF65-F5344CB8AC3E}">
        <p14:creationId xmlns:p14="http://schemas.microsoft.com/office/powerpoint/2010/main" val="3616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88E3062-92D7-4F2C-86AA-70F31EB3F166}" type="datetimeFigureOut">
              <a:rPr lang="en-US" altLang="en-US"/>
              <a:pPr/>
              <a:t>3/24/2020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34F039F-4125-4821-B6E6-3E8471332273}" type="slidenum">
              <a:rPr lang="en-US" altLang="en-US"/>
              <a:pPr/>
              <a:t>‹#›</a:t>
            </a:fld>
            <a:endParaRPr lang="en-US" altLang="en-US"/>
          </a:p>
        </p:txBody>
      </p:sp>
    </p:spTree>
    <p:extLst>
      <p:ext uri="{BB962C8B-B14F-4D97-AF65-F5344CB8AC3E}">
        <p14:creationId xmlns:p14="http://schemas.microsoft.com/office/powerpoint/2010/main" val="144896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2D26DE01-18C9-430D-B325-DB95CA52AD68}" type="datetimeFigureOut">
              <a:rPr lang="en-US" altLang="en-US"/>
              <a:pPr/>
              <a:t>3/24/2020</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3BDC4DF-9667-4400-A356-C34DD3F61F28}" type="slidenum">
              <a:rPr lang="en-US" altLang="en-US"/>
              <a:pPr/>
              <a:t>‹#›</a:t>
            </a:fld>
            <a:endParaRPr lang="en-US" altLang="en-US"/>
          </a:p>
        </p:txBody>
      </p:sp>
    </p:spTree>
    <p:extLst>
      <p:ext uri="{BB962C8B-B14F-4D97-AF65-F5344CB8AC3E}">
        <p14:creationId xmlns:p14="http://schemas.microsoft.com/office/powerpoint/2010/main" val="15627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5" name="Chevron 11"/>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998A5650-A7F5-468A-AC7C-CC39B664E961}" type="datetimeFigureOut">
              <a:rPr lang="en-US" altLang="en-US"/>
              <a:pPr/>
              <a:t>3/24/2020</a:t>
            </a:fld>
            <a:endParaRPr lang="en-US" alt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8BA973E-6A8E-4ABA-8D89-50D0CA8CBEEC}" type="slidenum">
              <a:rPr lang="en-US" altLang="en-US"/>
              <a:pPr/>
              <a:t>‹#›</a:t>
            </a:fld>
            <a:endParaRPr lang="en-US" altLang="en-US"/>
          </a:p>
        </p:txBody>
      </p:sp>
    </p:spTree>
    <p:extLst>
      <p:ext uri="{BB962C8B-B14F-4D97-AF65-F5344CB8AC3E}">
        <p14:creationId xmlns:p14="http://schemas.microsoft.com/office/powerpoint/2010/main" val="1273974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F1957422-1CCD-4558-B126-E01CEF9CCB9B}" type="datetimeFigureOut">
              <a:rPr lang="en-US" altLang="en-US"/>
              <a:pPr/>
              <a:t>3/24/2020</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7138F364-5E6E-40DF-B92F-9F47B72D19E2}" type="slidenum">
              <a:rPr lang="en-US" altLang="en-US"/>
              <a:pPr/>
              <a:t>‹#›</a:t>
            </a:fld>
            <a:endParaRPr lang="en-US" altLang="en-US"/>
          </a:p>
        </p:txBody>
      </p:sp>
    </p:spTree>
    <p:extLst>
      <p:ext uri="{BB962C8B-B14F-4D97-AF65-F5344CB8AC3E}">
        <p14:creationId xmlns:p14="http://schemas.microsoft.com/office/powerpoint/2010/main" val="20060558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FF9D990-5E8C-4387-B53E-582BBAAF38A6}" type="datetimeFigureOut">
              <a:rPr lang="en-US" altLang="en-US"/>
              <a:pPr/>
              <a:t>3/24/2020</a:t>
            </a:fld>
            <a:endParaRPr lang="en-US" alt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B81934EC-D233-485B-BF0F-DE641F734BB2}" type="slidenum">
              <a:rPr lang="en-US" altLang="en-US"/>
              <a:pPr/>
              <a:t>‹#›</a:t>
            </a:fld>
            <a:endParaRPr lang="en-US" altLang="en-US"/>
          </a:p>
        </p:txBody>
      </p:sp>
    </p:spTree>
    <p:extLst>
      <p:ext uri="{BB962C8B-B14F-4D97-AF65-F5344CB8AC3E}">
        <p14:creationId xmlns:p14="http://schemas.microsoft.com/office/powerpoint/2010/main" val="3845561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2FCA446-E44B-4A98-A8D9-8DFCF2E3C6BA}" type="datetimeFigureOut">
              <a:rPr lang="en-US" altLang="en-US"/>
              <a:pPr/>
              <a:t>3/24/2020</a:t>
            </a:fld>
            <a:endParaRPr lang="en-US" alt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A114130F-9576-4D63-A3E0-BFA25CA52CC4}" type="slidenum">
              <a:rPr lang="en-US" altLang="en-US"/>
              <a:pPr/>
              <a:t>‹#›</a:t>
            </a:fld>
            <a:endParaRPr lang="en-US" altLang="en-US"/>
          </a:p>
        </p:txBody>
      </p:sp>
    </p:spTree>
    <p:extLst>
      <p:ext uri="{BB962C8B-B14F-4D97-AF65-F5344CB8AC3E}">
        <p14:creationId xmlns:p14="http://schemas.microsoft.com/office/powerpoint/2010/main" val="42825676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03C49DA8-B820-465B-A78A-28777EC1E98C}" type="datetimeFigureOut">
              <a:rPr lang="en-US" altLang="en-US"/>
              <a:pPr/>
              <a:t>3/24/2020</a:t>
            </a:fld>
            <a:endParaRPr lang="en-US" alt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630D906-68D5-4AEC-B54A-95715E396FEE}" type="slidenum">
              <a:rPr lang="en-US" altLang="en-US"/>
              <a:pPr/>
              <a:t>‹#›</a:t>
            </a:fld>
            <a:endParaRPr lang="en-US" altLang="en-US"/>
          </a:p>
        </p:txBody>
      </p:sp>
    </p:spTree>
    <p:extLst>
      <p:ext uri="{BB962C8B-B14F-4D97-AF65-F5344CB8AC3E}">
        <p14:creationId xmlns:p14="http://schemas.microsoft.com/office/powerpoint/2010/main" val="42316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405DA42-E27B-4E6B-8816-03F5B50624AB}" type="datetimeFigureOut">
              <a:rPr lang="en-US" altLang="en-US"/>
              <a:pPr/>
              <a:t>3/24/2020</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D4436AC-C642-446A-A2FA-B21716DC87B0}" type="slidenum">
              <a:rPr lang="en-US" altLang="en-US"/>
              <a:pPr/>
              <a:t>‹#›</a:t>
            </a:fld>
            <a:endParaRPr lang="en-US" altLang="en-US"/>
          </a:p>
        </p:txBody>
      </p:sp>
    </p:spTree>
    <p:extLst>
      <p:ext uri="{BB962C8B-B14F-4D97-AF65-F5344CB8AC3E}">
        <p14:creationId xmlns:p14="http://schemas.microsoft.com/office/powerpoint/2010/main" val="15319700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Freeform 15"/>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10" name="Chevron 1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C1E33357-3660-48B6-8EFF-B7468AFBD51E}" type="datetimeFigureOut">
              <a:rPr lang="en-US" altLang="en-US"/>
              <a:pPr/>
              <a:t>3/24/2020</a:t>
            </a:fld>
            <a:endParaRPr lang="en-US" alt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BF931080-3E05-4805-9AD6-F5EFD7369000}" type="slidenum">
              <a:rPr lang="en-US" altLang="en-US"/>
              <a:pPr/>
              <a:t>‹#›</a:t>
            </a:fld>
            <a:endParaRPr lang="en-US" altLang="en-US"/>
          </a:p>
        </p:txBody>
      </p:sp>
    </p:spTree>
    <p:extLst>
      <p:ext uri="{BB962C8B-B14F-4D97-AF65-F5344CB8AC3E}">
        <p14:creationId xmlns:p14="http://schemas.microsoft.com/office/powerpoint/2010/main" val="213171767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Freeform 11"/>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anose="020B0602030504020204" pitchFamily="34" charset="0"/>
                <a:cs typeface="Arial" panose="020B0604020202020204" pitchFamily="34" charset="0"/>
              </a:defRPr>
            </a:lvl1pPr>
          </a:lstStyle>
          <a:p>
            <a:fld id="{51C2A217-0A3A-4CEF-81AE-8B9AEC243AE8}" type="datetimeFigureOut">
              <a:rPr lang="en-US" altLang="en-US"/>
              <a:pPr/>
              <a:t>3/24/2020</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cs typeface="Arial" panose="020B0604020202020204" pitchFamily="34" charset="0"/>
              </a:defRPr>
            </a:lvl1pPr>
          </a:lstStyle>
          <a:p>
            <a:fld id="{0A663D5C-B9DB-46F8-AD69-76C2108BB9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ＭＳ Ｐゴシック" charset="0"/>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Express.JS</a:t>
            </a:r>
          </a:p>
        </p:txBody>
      </p:sp>
      <p:sp>
        <p:nvSpPr>
          <p:cNvPr id="5" name="Subtitle 4"/>
          <p:cNvSpPr>
            <a:spLocks noGrp="1"/>
          </p:cNvSpPr>
          <p:nvPr>
            <p:ph type="subTitle" idx="1"/>
          </p:nvPr>
        </p:nvSpPr>
        <p:spPr/>
        <p:txBody>
          <a:bodyPr/>
          <a:lstStyle/>
          <a:p>
            <a:r>
              <a:rPr lang="en-US"/>
              <a:t>Lecture 10</a:t>
            </a:r>
            <a:endParaRPr lang="en-US" dirty="0"/>
          </a:p>
          <a:p>
            <a:r>
              <a:rPr lang="en-US" dirty="0"/>
              <a:t>Introduction</a:t>
            </a:r>
          </a:p>
        </p:txBody>
      </p:sp>
    </p:spTree>
    <p:extLst>
      <p:ext uri="{BB962C8B-B14F-4D97-AF65-F5344CB8AC3E}">
        <p14:creationId xmlns:p14="http://schemas.microsoft.com/office/powerpoint/2010/main" val="100981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6E0BC8-B52C-4917-A85A-7331444BA815}"/>
              </a:ext>
            </a:extLst>
          </p:cNvPr>
          <p:cNvSpPr>
            <a:spLocks noGrp="1"/>
          </p:cNvSpPr>
          <p:nvPr>
            <p:ph idx="1"/>
          </p:nvPr>
        </p:nvSpPr>
        <p:spPr/>
        <p:txBody>
          <a:bodyPr/>
          <a:lstStyle/>
          <a:p>
            <a:r>
              <a:rPr lang="en-US" dirty="0"/>
              <a:t>Sub-applications, In Express lingo, these mini-applications are called </a:t>
            </a:r>
            <a:r>
              <a:rPr lang="en-US" i="1" dirty="0"/>
              <a:t>routers</a:t>
            </a:r>
            <a:r>
              <a:rPr lang="en-US" dirty="0"/>
              <a:t>.</a:t>
            </a:r>
          </a:p>
          <a:p>
            <a:r>
              <a:rPr lang="en-US" dirty="0"/>
              <a:t>Express allows you to define routers that can be used in larger applications.</a:t>
            </a:r>
          </a:p>
          <a:p>
            <a:endParaRPr lang="en-US" sz="2000" dirty="0"/>
          </a:p>
        </p:txBody>
      </p:sp>
      <p:sp>
        <p:nvSpPr>
          <p:cNvPr id="3" name="Title 2">
            <a:extLst>
              <a:ext uri="{FF2B5EF4-FFF2-40B4-BE49-F238E27FC236}">
                <a16:creationId xmlns:a16="http://schemas.microsoft.com/office/drawing/2014/main" id="{B21C300D-07C0-4B5B-BAA0-0A21638C622C}"/>
              </a:ext>
            </a:extLst>
          </p:cNvPr>
          <p:cNvSpPr>
            <a:spLocks noGrp="1"/>
          </p:cNvSpPr>
          <p:nvPr>
            <p:ph type="title"/>
          </p:nvPr>
        </p:nvSpPr>
        <p:spPr/>
        <p:txBody>
          <a:bodyPr/>
          <a:lstStyle/>
          <a:p>
            <a:r>
              <a:rPr lang="en-US"/>
              <a:t>Sub-Applications</a:t>
            </a:r>
            <a:r>
              <a:rPr lang="en-US" dirty="0"/>
              <a:t>/Router</a:t>
            </a:r>
          </a:p>
        </p:txBody>
      </p:sp>
      <p:pic>
        <p:nvPicPr>
          <p:cNvPr id="4" name="Picture 3">
            <a:extLst>
              <a:ext uri="{FF2B5EF4-FFF2-40B4-BE49-F238E27FC236}">
                <a16:creationId xmlns:a16="http://schemas.microsoft.com/office/drawing/2014/main" id="{1515B6B4-456C-4560-A937-FAFD9227B94D}"/>
              </a:ext>
            </a:extLst>
          </p:cNvPr>
          <p:cNvPicPr>
            <a:picLocks noChangeAspect="1"/>
          </p:cNvPicPr>
          <p:nvPr/>
        </p:nvPicPr>
        <p:blipFill>
          <a:blip r:embed="rId2"/>
          <a:stretch>
            <a:fillRect/>
          </a:stretch>
        </p:blipFill>
        <p:spPr>
          <a:xfrm>
            <a:off x="3124200" y="3414466"/>
            <a:ext cx="3483000" cy="2592634"/>
          </a:xfrm>
          <a:prstGeom prst="rect">
            <a:avLst/>
          </a:prstGeom>
        </p:spPr>
      </p:pic>
    </p:spTree>
    <p:extLst>
      <p:ext uri="{BB962C8B-B14F-4D97-AF65-F5344CB8AC3E}">
        <p14:creationId xmlns:p14="http://schemas.microsoft.com/office/powerpoint/2010/main" val="170016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3658CF-2600-4F97-BDD7-6E03F21AB641}"/>
              </a:ext>
            </a:extLst>
          </p:cNvPr>
          <p:cNvSpPr>
            <a:spLocks noGrp="1"/>
          </p:cNvSpPr>
          <p:nvPr>
            <p:ph idx="1"/>
          </p:nvPr>
        </p:nvSpPr>
        <p:spPr>
          <a:xfrm>
            <a:off x="457200" y="1481138"/>
            <a:ext cx="8077200" cy="4525962"/>
          </a:xfrm>
        </p:spPr>
        <p:txBody>
          <a:bodyPr/>
          <a:lstStyle/>
          <a:p>
            <a:r>
              <a:rPr lang="en-US" sz="2400" dirty="0"/>
              <a:t>To make all request handler functions easier to write, Express has added a bunch of niceties. </a:t>
            </a:r>
          </a:p>
          <a:p>
            <a:pPr lvl="1"/>
            <a:r>
              <a:rPr lang="en-US" sz="2000" dirty="0"/>
              <a:t>In raw Node.js, if you want to write a request handler function that sends a JPEG file from a folder, that’s a fair bit of code. </a:t>
            </a:r>
          </a:p>
          <a:p>
            <a:r>
              <a:rPr lang="en-US" sz="2400" dirty="0"/>
              <a:t>In Express, that’s only one call to the </a:t>
            </a:r>
            <a:r>
              <a:rPr lang="en-US" sz="2400" dirty="0" err="1"/>
              <a:t>sendFile</a:t>
            </a:r>
            <a:r>
              <a:rPr lang="en-US" sz="2400" dirty="0"/>
              <a:t> method. </a:t>
            </a:r>
          </a:p>
          <a:p>
            <a:r>
              <a:rPr lang="en-US" sz="2400" dirty="0"/>
              <a:t>Express has a bunch of functionality for rendering HTML more easily; </a:t>
            </a:r>
          </a:p>
          <a:p>
            <a:r>
              <a:rPr lang="en-US" sz="2400" dirty="0"/>
              <a:t>Node.js keeps mum. It also comes with numerous functions that make it easier to parse requests as they come in, like grabbing the client’s IP address.</a:t>
            </a:r>
            <a:endParaRPr lang="en-US" sz="18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516B8083-563E-4685-80E2-1DAFE880115B}"/>
              </a:ext>
            </a:extLst>
          </p:cNvPr>
          <p:cNvSpPr>
            <a:spLocks noGrp="1"/>
          </p:cNvSpPr>
          <p:nvPr>
            <p:ph type="title"/>
          </p:nvPr>
        </p:nvSpPr>
        <p:spPr/>
        <p:txBody>
          <a:bodyPr/>
          <a:lstStyle/>
          <a:p>
            <a:r>
              <a:rPr lang="en-US" dirty="0"/>
              <a:t>Conveniences</a:t>
            </a:r>
          </a:p>
        </p:txBody>
      </p:sp>
    </p:spTree>
    <p:extLst>
      <p:ext uri="{BB962C8B-B14F-4D97-AF65-F5344CB8AC3E}">
        <p14:creationId xmlns:p14="http://schemas.microsoft.com/office/powerpoint/2010/main" val="351257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D0039B-82E2-4AB0-9475-BB6949F55432}"/>
              </a:ext>
            </a:extLst>
          </p:cNvPr>
          <p:cNvSpPr>
            <a:spLocks noGrp="1"/>
          </p:cNvSpPr>
          <p:nvPr>
            <p:ph idx="1"/>
          </p:nvPr>
        </p:nvSpPr>
        <p:spPr>
          <a:xfrm>
            <a:off x="457200" y="1481138"/>
            <a:ext cx="8686800" cy="5072062"/>
          </a:xfrm>
        </p:spPr>
        <p:txBody>
          <a:bodyPr/>
          <a:lstStyle/>
          <a:p>
            <a:r>
              <a:rPr lang="en-US" dirty="0"/>
              <a:t>Express is often used to power single-page applications (SPAs). </a:t>
            </a:r>
          </a:p>
          <a:p>
            <a:r>
              <a:rPr lang="en-US" dirty="0"/>
              <a:t>SPAs are very JavaScript-heavy on the front end, and they usually require a server component.</a:t>
            </a:r>
          </a:p>
          <a:p>
            <a:r>
              <a:rPr lang="en-US" dirty="0"/>
              <a:t>The server is usually required to simply serve the HTML, CSS, and JavaScript, but there’s often a REST API, too.</a:t>
            </a:r>
          </a:p>
          <a:p>
            <a:r>
              <a:rPr lang="en-US" dirty="0"/>
              <a:t>There are </a:t>
            </a:r>
            <a:r>
              <a:rPr lang="en-US" i="1" dirty="0"/>
              <a:t>loads </a:t>
            </a:r>
            <a:r>
              <a:rPr lang="en-US" dirty="0"/>
              <a:t>of third-party modules for Express. Some are made specifically for Express and are compatible with its routing and middleware features.</a:t>
            </a:r>
            <a:endParaRPr lang="en-US" sz="1600" dirty="0"/>
          </a:p>
        </p:txBody>
      </p:sp>
      <p:sp>
        <p:nvSpPr>
          <p:cNvPr id="3" name="Title 2">
            <a:extLst>
              <a:ext uri="{FF2B5EF4-FFF2-40B4-BE49-F238E27FC236}">
                <a16:creationId xmlns:a16="http://schemas.microsoft.com/office/drawing/2014/main" id="{10B634E7-D77A-4BF2-A387-5D09594D63A4}"/>
              </a:ext>
            </a:extLst>
          </p:cNvPr>
          <p:cNvSpPr>
            <a:spLocks noGrp="1"/>
          </p:cNvSpPr>
          <p:nvPr>
            <p:ph type="title"/>
          </p:nvPr>
        </p:nvSpPr>
        <p:spPr/>
        <p:txBody>
          <a:bodyPr/>
          <a:lstStyle/>
          <a:p>
            <a:r>
              <a:rPr lang="en-US" dirty="0"/>
              <a:t>Express usage</a:t>
            </a:r>
          </a:p>
        </p:txBody>
      </p:sp>
    </p:spTree>
    <p:extLst>
      <p:ext uri="{BB962C8B-B14F-4D97-AF65-F5344CB8AC3E}">
        <p14:creationId xmlns:p14="http://schemas.microsoft.com/office/powerpoint/2010/main" val="392139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14A912-E4E6-48E0-9B50-1554503B8E56}"/>
              </a:ext>
            </a:extLst>
          </p:cNvPr>
          <p:cNvSpPr>
            <a:spLocks noGrp="1"/>
          </p:cNvSpPr>
          <p:nvPr>
            <p:ph idx="1"/>
          </p:nvPr>
        </p:nvSpPr>
        <p:spPr/>
        <p:txBody>
          <a:bodyPr/>
          <a:lstStyle/>
          <a:p>
            <a:r>
              <a:rPr lang="en-US" sz="2400" dirty="0"/>
              <a:t>Consisting of an HTTP verb and a path.</a:t>
            </a:r>
          </a:p>
          <a:p>
            <a:r>
              <a:rPr lang="en-US" sz="2400" dirty="0"/>
              <a:t>The HTTP verb, or method, is generally one of four:</a:t>
            </a:r>
          </a:p>
          <a:p>
            <a:pPr lvl="1"/>
            <a:r>
              <a:rPr lang="en-US" sz="1800" dirty="0"/>
              <a:t>GET</a:t>
            </a:r>
          </a:p>
          <a:p>
            <a:pPr lvl="1"/>
            <a:r>
              <a:rPr lang="en-US" sz="1800" dirty="0"/>
              <a:t>POST</a:t>
            </a:r>
          </a:p>
          <a:p>
            <a:pPr lvl="1"/>
            <a:r>
              <a:rPr lang="en-US" sz="1800" dirty="0"/>
              <a:t>PUT</a:t>
            </a:r>
          </a:p>
          <a:p>
            <a:pPr lvl="1"/>
            <a:r>
              <a:rPr lang="en-US" sz="1800" dirty="0"/>
              <a:t>DELETE</a:t>
            </a:r>
          </a:p>
          <a:p>
            <a:r>
              <a:rPr lang="en-US" sz="2200" dirty="0"/>
              <a:t>GET:</a:t>
            </a:r>
          </a:p>
          <a:p>
            <a:pPr lvl="1"/>
            <a:r>
              <a:rPr lang="en-US" sz="1800" dirty="0"/>
              <a:t>A GET request is used to get data(static or dynamic) from a web server.</a:t>
            </a:r>
          </a:p>
          <a:p>
            <a:r>
              <a:rPr lang="en-US" sz="2200" dirty="0"/>
              <a:t>POST:</a:t>
            </a:r>
          </a:p>
          <a:p>
            <a:pPr lvl="1"/>
            <a:r>
              <a:rPr lang="en-US" sz="1800" dirty="0"/>
              <a:t>Used to send data to a web server.</a:t>
            </a:r>
          </a:p>
          <a:p>
            <a:r>
              <a:rPr lang="en-US" sz="1800" dirty="0"/>
              <a:t>DELETE </a:t>
            </a:r>
            <a:r>
              <a:rPr lang="en-US" sz="2000" dirty="0"/>
              <a:t>is used to delete information from a web server</a:t>
            </a:r>
          </a:p>
          <a:p>
            <a:r>
              <a:rPr lang="en-US" sz="1800" dirty="0"/>
              <a:t>PUT </a:t>
            </a:r>
            <a:r>
              <a:rPr lang="en-US" sz="2000" dirty="0"/>
              <a:t>is generally used to update existing data on a server.</a:t>
            </a:r>
            <a:endParaRPr lang="en-US" sz="4400" dirty="0"/>
          </a:p>
        </p:txBody>
      </p:sp>
      <p:sp>
        <p:nvSpPr>
          <p:cNvPr id="3" name="Title 2">
            <a:extLst>
              <a:ext uri="{FF2B5EF4-FFF2-40B4-BE49-F238E27FC236}">
                <a16:creationId xmlns:a16="http://schemas.microsoft.com/office/drawing/2014/main" id="{E67011AF-8F4F-4213-A0A3-C213699C8F34}"/>
              </a:ext>
            </a:extLst>
          </p:cNvPr>
          <p:cNvSpPr>
            <a:spLocks noGrp="1"/>
          </p:cNvSpPr>
          <p:nvPr>
            <p:ph type="title"/>
          </p:nvPr>
        </p:nvSpPr>
        <p:spPr/>
        <p:txBody>
          <a:bodyPr/>
          <a:lstStyle/>
          <a:p>
            <a:r>
              <a:rPr lang="en-US" dirty="0"/>
              <a:t>Routes Verbs</a:t>
            </a:r>
          </a:p>
        </p:txBody>
      </p:sp>
    </p:spTree>
    <p:extLst>
      <p:ext uri="{BB962C8B-B14F-4D97-AF65-F5344CB8AC3E}">
        <p14:creationId xmlns:p14="http://schemas.microsoft.com/office/powerpoint/2010/main" val="144425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14A912-E4E6-48E0-9B50-1554503B8E56}"/>
              </a:ext>
            </a:extLst>
          </p:cNvPr>
          <p:cNvSpPr>
            <a:spLocks noGrp="1"/>
          </p:cNvSpPr>
          <p:nvPr>
            <p:ph idx="1"/>
          </p:nvPr>
        </p:nvSpPr>
        <p:spPr/>
        <p:txBody>
          <a:bodyPr/>
          <a:lstStyle/>
          <a:p>
            <a:r>
              <a:rPr lang="en-US" sz="2400" b="1" dirty="0"/>
              <a:t>Verbs</a:t>
            </a:r>
            <a:endParaRPr lang="en-US" sz="1800" b="1" dirty="0"/>
          </a:p>
          <a:p>
            <a:r>
              <a:rPr lang="en-US" sz="1800" dirty="0" err="1"/>
              <a:t>expressApp.get</a:t>
            </a:r>
            <a:r>
              <a:rPr lang="en-US" sz="1800" dirty="0"/>
              <a:t>(</a:t>
            </a:r>
            <a:r>
              <a:rPr lang="en-US" sz="1800" dirty="0" err="1"/>
              <a:t>urlPath</a:t>
            </a:r>
            <a:r>
              <a:rPr lang="en-US" sz="1800" dirty="0"/>
              <a:t>, </a:t>
            </a:r>
            <a:r>
              <a:rPr lang="en-US" sz="1800" dirty="0" err="1"/>
              <a:t>requestProcessFunction</a:t>
            </a:r>
            <a:r>
              <a:rPr lang="en-US" sz="1800" dirty="0"/>
              <a:t>);</a:t>
            </a:r>
          </a:p>
          <a:p>
            <a:r>
              <a:rPr lang="en-US" sz="1800" dirty="0" err="1"/>
              <a:t>expressApp.post</a:t>
            </a:r>
            <a:r>
              <a:rPr lang="en-US" sz="1800" dirty="0"/>
              <a:t>(</a:t>
            </a:r>
            <a:r>
              <a:rPr lang="en-US" sz="1800" dirty="0" err="1"/>
              <a:t>urlPath</a:t>
            </a:r>
            <a:r>
              <a:rPr lang="en-US" sz="1800" dirty="0"/>
              <a:t>, </a:t>
            </a:r>
            <a:r>
              <a:rPr lang="en-US" sz="1800" dirty="0" err="1"/>
              <a:t>requestProcessFunction</a:t>
            </a:r>
            <a:r>
              <a:rPr lang="en-US" sz="1800" dirty="0"/>
              <a:t>);</a:t>
            </a:r>
          </a:p>
          <a:p>
            <a:r>
              <a:rPr lang="en-US" sz="1800" dirty="0" err="1"/>
              <a:t>expressApp.put</a:t>
            </a:r>
            <a:r>
              <a:rPr lang="en-US" sz="1800" dirty="0"/>
              <a:t>(</a:t>
            </a:r>
            <a:r>
              <a:rPr lang="en-US" sz="1800" dirty="0" err="1"/>
              <a:t>urlPath</a:t>
            </a:r>
            <a:r>
              <a:rPr lang="en-US" sz="1800" dirty="0"/>
              <a:t>, </a:t>
            </a:r>
            <a:r>
              <a:rPr lang="en-US" sz="1800" dirty="0" err="1"/>
              <a:t>requestProcessFunction</a:t>
            </a:r>
            <a:r>
              <a:rPr lang="en-US" sz="1800" dirty="0"/>
              <a:t>);</a:t>
            </a:r>
          </a:p>
          <a:p>
            <a:r>
              <a:rPr lang="en-US" sz="1800" dirty="0" err="1"/>
              <a:t>expressApp.delete</a:t>
            </a:r>
            <a:r>
              <a:rPr lang="en-US" sz="1800" dirty="0"/>
              <a:t>(</a:t>
            </a:r>
            <a:r>
              <a:rPr lang="en-US" sz="1800" dirty="0" err="1"/>
              <a:t>urlPath</a:t>
            </a:r>
            <a:r>
              <a:rPr lang="en-US" sz="1800" dirty="0"/>
              <a:t>, </a:t>
            </a:r>
            <a:r>
              <a:rPr lang="en-US" sz="1800" dirty="0" err="1"/>
              <a:t>requestProcessFunction</a:t>
            </a:r>
            <a:r>
              <a:rPr lang="en-US" sz="1800" dirty="0"/>
              <a:t>);</a:t>
            </a:r>
          </a:p>
          <a:p>
            <a:r>
              <a:rPr lang="en-US" sz="1800" dirty="0" err="1"/>
              <a:t>expressApp.all</a:t>
            </a:r>
            <a:r>
              <a:rPr lang="en-US" sz="1800" dirty="0"/>
              <a:t>(</a:t>
            </a:r>
            <a:r>
              <a:rPr lang="en-US" sz="1800" dirty="0" err="1"/>
              <a:t>urlPath</a:t>
            </a:r>
            <a:r>
              <a:rPr lang="en-US" sz="1800" dirty="0"/>
              <a:t>, </a:t>
            </a:r>
            <a:r>
              <a:rPr lang="en-US" sz="1800" dirty="0" err="1"/>
              <a:t>requestProcessFunction</a:t>
            </a:r>
            <a:r>
              <a:rPr lang="en-US" sz="1800" dirty="0"/>
              <a:t>);</a:t>
            </a:r>
          </a:p>
          <a:p>
            <a:endParaRPr lang="en-US" sz="1800" dirty="0"/>
          </a:p>
          <a:p>
            <a:r>
              <a:rPr lang="en-US" sz="1800" dirty="0"/>
              <a:t>Interposing on all request using the route mechanism in middleware</a:t>
            </a:r>
          </a:p>
          <a:p>
            <a:r>
              <a:rPr lang="en-US" sz="1800" dirty="0" err="1"/>
              <a:t>expressApp.use</a:t>
            </a:r>
            <a:r>
              <a:rPr lang="en-US" sz="1800" dirty="0"/>
              <a:t>(function (request, response, next) {...});</a:t>
            </a:r>
          </a:p>
        </p:txBody>
      </p:sp>
      <p:sp>
        <p:nvSpPr>
          <p:cNvPr id="3" name="Title 2">
            <a:extLst>
              <a:ext uri="{FF2B5EF4-FFF2-40B4-BE49-F238E27FC236}">
                <a16:creationId xmlns:a16="http://schemas.microsoft.com/office/drawing/2014/main" id="{E67011AF-8F4F-4213-A0A3-C213699C8F34}"/>
              </a:ext>
            </a:extLst>
          </p:cNvPr>
          <p:cNvSpPr>
            <a:spLocks noGrp="1"/>
          </p:cNvSpPr>
          <p:nvPr>
            <p:ph type="title"/>
          </p:nvPr>
        </p:nvSpPr>
        <p:spPr/>
        <p:txBody>
          <a:bodyPr/>
          <a:lstStyle/>
          <a:p>
            <a:r>
              <a:rPr lang="en-US" dirty="0"/>
              <a:t>Routes Verbs</a:t>
            </a:r>
          </a:p>
        </p:txBody>
      </p:sp>
    </p:spTree>
    <p:extLst>
      <p:ext uri="{BB962C8B-B14F-4D97-AF65-F5344CB8AC3E}">
        <p14:creationId xmlns:p14="http://schemas.microsoft.com/office/powerpoint/2010/main" val="138928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E597CE-7738-4D6E-A746-E9685723F2FE}"/>
              </a:ext>
            </a:extLst>
          </p:cNvPr>
          <p:cNvSpPr>
            <a:spLocks noGrp="1"/>
          </p:cNvSpPr>
          <p:nvPr>
            <p:ph idx="1"/>
          </p:nvPr>
        </p:nvSpPr>
        <p:spPr>
          <a:xfrm>
            <a:off x="304800" y="1481138"/>
            <a:ext cx="8686800" cy="4691062"/>
          </a:xfrm>
        </p:spPr>
        <p:txBody>
          <a:bodyPr/>
          <a:lstStyle/>
          <a:p>
            <a:r>
              <a:rPr lang="en-US" sz="2000" dirty="0"/>
              <a:t>Typical Express path with route parameters looks like this: /teams/:</a:t>
            </a:r>
            <a:r>
              <a:rPr lang="en-US" sz="2000" dirty="0" err="1"/>
              <a:t>teamName</a:t>
            </a:r>
            <a:r>
              <a:rPr lang="en-US" sz="2000" dirty="0"/>
              <a:t>/employees/:</a:t>
            </a:r>
            <a:r>
              <a:rPr lang="en-US" sz="2000" dirty="0" err="1"/>
              <a:t>employeeId</a:t>
            </a:r>
            <a:r>
              <a:rPr lang="en-US" sz="2000" dirty="0"/>
              <a:t>.</a:t>
            </a:r>
          </a:p>
          <a:p>
            <a:r>
              <a:rPr lang="en-US" sz="2000" dirty="0"/>
              <a:t>When the request comes into the Express router, the route parameters :</a:t>
            </a:r>
            <a:r>
              <a:rPr lang="en-US" sz="2000" dirty="0" err="1"/>
              <a:t>teamName</a:t>
            </a:r>
            <a:r>
              <a:rPr lang="en-US" sz="2000" dirty="0"/>
              <a:t> and :</a:t>
            </a:r>
            <a:r>
              <a:rPr lang="en-US" sz="2000" dirty="0" err="1"/>
              <a:t>employeeId</a:t>
            </a:r>
            <a:r>
              <a:rPr lang="en-US" sz="2000" dirty="0"/>
              <a:t> will be parsed from the incoming URI and made available via </a:t>
            </a:r>
            <a:r>
              <a:rPr lang="en-US" sz="2000" dirty="0" err="1"/>
              <a:t>req.params.teamName</a:t>
            </a:r>
            <a:r>
              <a:rPr lang="en-US" sz="2000" dirty="0"/>
              <a:t> and </a:t>
            </a:r>
            <a:r>
              <a:rPr lang="en-US" sz="2000" dirty="0" err="1"/>
              <a:t>req.params.employeeId</a:t>
            </a:r>
            <a:r>
              <a:rPr lang="en-US" sz="2000" dirty="0"/>
              <a:t>.</a:t>
            </a:r>
          </a:p>
          <a:p>
            <a:r>
              <a:rPr lang="en-US" sz="2000" dirty="0"/>
              <a:t>The query-string part of the URI is not used in routing decisions.</a:t>
            </a:r>
          </a:p>
          <a:p>
            <a:r>
              <a:rPr lang="en-US" sz="2000" dirty="0"/>
              <a:t>Optional Parameter. We can set path as to return all the employees on the </a:t>
            </a:r>
            <a:r>
              <a:rPr lang="en-US" sz="2000" dirty="0" err="1"/>
              <a:t>teamName</a:t>
            </a:r>
            <a:r>
              <a:rPr lang="en-US" sz="2000" dirty="0"/>
              <a:t> team and specific if id is given If we postfix a parameter with ?, it becomes optional. </a:t>
            </a:r>
          </a:p>
          <a:p>
            <a:r>
              <a:rPr lang="en-US" sz="2000" dirty="0"/>
              <a:t>The updated path parameter would become /teams/:</a:t>
            </a:r>
            <a:r>
              <a:rPr lang="en-US" sz="2000" dirty="0" err="1"/>
              <a:t>teamName</a:t>
            </a:r>
            <a:r>
              <a:rPr lang="en-US" sz="2000" dirty="0"/>
              <a:t>/employees/:</a:t>
            </a:r>
            <a:r>
              <a:rPr lang="en-US" sz="2000" dirty="0" err="1"/>
              <a:t>employeeId</a:t>
            </a:r>
            <a:r>
              <a:rPr lang="en-US" sz="2000" dirty="0"/>
              <a:t>?.</a:t>
            </a:r>
          </a:p>
          <a:p>
            <a:r>
              <a:rPr lang="en-US" sz="2000" dirty="0"/>
              <a:t>Express also allows regular expressions to be used as URIs.</a:t>
            </a:r>
          </a:p>
          <a:p>
            <a:endParaRPr lang="en-US" sz="1600" dirty="0"/>
          </a:p>
        </p:txBody>
      </p:sp>
      <p:sp>
        <p:nvSpPr>
          <p:cNvPr id="3" name="Title 2">
            <a:extLst>
              <a:ext uri="{FF2B5EF4-FFF2-40B4-BE49-F238E27FC236}">
                <a16:creationId xmlns:a16="http://schemas.microsoft.com/office/drawing/2014/main" id="{FB91B0D6-C5AF-41C2-831A-4BFF72CC1DD9}"/>
              </a:ext>
            </a:extLst>
          </p:cNvPr>
          <p:cNvSpPr>
            <a:spLocks noGrp="1"/>
          </p:cNvSpPr>
          <p:nvPr>
            <p:ph type="title"/>
          </p:nvPr>
        </p:nvSpPr>
        <p:spPr/>
        <p:txBody>
          <a:bodyPr/>
          <a:lstStyle/>
          <a:p>
            <a:r>
              <a:rPr lang="en-US" dirty="0"/>
              <a:t>Route-Path</a:t>
            </a:r>
          </a:p>
        </p:txBody>
      </p:sp>
    </p:spTree>
    <p:extLst>
      <p:ext uri="{BB962C8B-B14F-4D97-AF65-F5344CB8AC3E}">
        <p14:creationId xmlns:p14="http://schemas.microsoft.com/office/powerpoint/2010/main" val="304216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E597CE-7738-4D6E-A746-E9685723F2FE}"/>
              </a:ext>
            </a:extLst>
          </p:cNvPr>
          <p:cNvSpPr>
            <a:spLocks noGrp="1"/>
          </p:cNvSpPr>
          <p:nvPr>
            <p:ph idx="1"/>
          </p:nvPr>
        </p:nvSpPr>
        <p:spPr>
          <a:xfrm>
            <a:off x="304800" y="1481138"/>
            <a:ext cx="8686800" cy="4691062"/>
          </a:xfrm>
        </p:spPr>
        <p:txBody>
          <a:bodyPr/>
          <a:lstStyle/>
          <a:p>
            <a:r>
              <a:rPr lang="en-US" sz="2400" dirty="0"/>
              <a:t>Middleware (like JSON body parser, session manager, etc.) can add properties</a:t>
            </a:r>
          </a:p>
          <a:p>
            <a:r>
              <a:rPr lang="en-US" sz="2000" dirty="0" err="1"/>
              <a:t>request.params</a:t>
            </a:r>
            <a:r>
              <a:rPr lang="en-US" sz="2000" dirty="0"/>
              <a:t> - Object containing </a:t>
            </a:r>
            <a:r>
              <a:rPr lang="en-US" sz="2000" dirty="0" err="1"/>
              <a:t>url</a:t>
            </a:r>
            <a:r>
              <a:rPr lang="en-US" sz="2000" dirty="0"/>
              <a:t> route </a:t>
            </a:r>
            <a:r>
              <a:rPr lang="en-US" sz="2000" dirty="0" err="1"/>
              <a:t>params</a:t>
            </a:r>
            <a:r>
              <a:rPr lang="en-US" sz="2000" dirty="0"/>
              <a:t> (e.g. </a:t>
            </a:r>
            <a:r>
              <a:rPr lang="en-US" sz="2000" dirty="0" err="1"/>
              <a:t>user_id</a:t>
            </a:r>
            <a:r>
              <a:rPr lang="en-US" sz="2000" dirty="0"/>
              <a:t>)</a:t>
            </a:r>
          </a:p>
          <a:p>
            <a:r>
              <a:rPr lang="en-US" sz="2000" dirty="0" err="1"/>
              <a:t>request.query</a:t>
            </a:r>
            <a:r>
              <a:rPr lang="en-US" sz="2000" dirty="0"/>
              <a:t> - Object containing query </a:t>
            </a:r>
            <a:r>
              <a:rPr lang="en-US" sz="2000" dirty="0" err="1"/>
              <a:t>params</a:t>
            </a:r>
            <a:r>
              <a:rPr lang="en-US" sz="2000" dirty="0"/>
              <a:t> (e.g. &amp;foo=9 ⇒ {foo: '9'})</a:t>
            </a:r>
          </a:p>
          <a:p>
            <a:r>
              <a:rPr lang="en-US" sz="2000" dirty="0" err="1"/>
              <a:t>request.body</a:t>
            </a:r>
            <a:r>
              <a:rPr lang="en-US" sz="2000" dirty="0"/>
              <a:t> - Object containing the parsed body</a:t>
            </a:r>
          </a:p>
          <a:p>
            <a:r>
              <a:rPr lang="en-US" sz="2000" dirty="0" err="1"/>
              <a:t>request.get</a:t>
            </a:r>
            <a:r>
              <a:rPr lang="en-US" sz="2000" dirty="0"/>
              <a:t>(field) - Return the value of the specified HTTP header field</a:t>
            </a:r>
            <a:endParaRPr lang="en-US" sz="1600" dirty="0"/>
          </a:p>
        </p:txBody>
      </p:sp>
      <p:sp>
        <p:nvSpPr>
          <p:cNvPr id="3" name="Title 2">
            <a:extLst>
              <a:ext uri="{FF2B5EF4-FFF2-40B4-BE49-F238E27FC236}">
                <a16:creationId xmlns:a16="http://schemas.microsoft.com/office/drawing/2014/main" id="{FB91B0D6-C5AF-41C2-831A-4BFF72CC1DD9}"/>
              </a:ext>
            </a:extLst>
          </p:cNvPr>
          <p:cNvSpPr>
            <a:spLocks noGrp="1"/>
          </p:cNvSpPr>
          <p:nvPr>
            <p:ph type="title"/>
          </p:nvPr>
        </p:nvSpPr>
        <p:spPr/>
        <p:txBody>
          <a:bodyPr/>
          <a:lstStyle/>
          <a:p>
            <a:r>
              <a:rPr lang="en-US" dirty="0"/>
              <a:t>Route-Path</a:t>
            </a:r>
          </a:p>
        </p:txBody>
      </p:sp>
    </p:spTree>
    <p:extLst>
      <p:ext uri="{BB962C8B-B14F-4D97-AF65-F5344CB8AC3E}">
        <p14:creationId xmlns:p14="http://schemas.microsoft.com/office/powerpoint/2010/main" val="357286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7A8DCD-BA87-42E2-896C-757759AE5085}"/>
              </a:ext>
            </a:extLst>
          </p:cNvPr>
          <p:cNvSpPr>
            <a:spLocks noGrp="1"/>
          </p:cNvSpPr>
          <p:nvPr>
            <p:ph idx="1"/>
          </p:nvPr>
        </p:nvSpPr>
        <p:spPr/>
        <p:txBody>
          <a:bodyPr/>
          <a:lstStyle/>
          <a:p>
            <a:r>
              <a:rPr lang="en-US" sz="2400" dirty="0"/>
              <a:t>Object with a number of methods for setting HTTP response fields</a:t>
            </a:r>
          </a:p>
          <a:p>
            <a:pPr lvl="1"/>
            <a:r>
              <a:rPr lang="en-US" sz="1800" dirty="0" err="1"/>
              <a:t>response.write</a:t>
            </a:r>
            <a:r>
              <a:rPr lang="en-US" sz="1800" dirty="0"/>
              <a:t>(content) - Build up the response body with content</a:t>
            </a:r>
          </a:p>
          <a:p>
            <a:pPr lvl="1"/>
            <a:r>
              <a:rPr lang="en-US" sz="1800" dirty="0" err="1"/>
              <a:t>response.status</a:t>
            </a:r>
            <a:r>
              <a:rPr lang="en-US" sz="1800" dirty="0"/>
              <a:t>(code) - Set the HTTP status code of the reply</a:t>
            </a:r>
          </a:p>
          <a:p>
            <a:pPr lvl="1"/>
            <a:r>
              <a:rPr lang="en-US" sz="1800" dirty="0" err="1"/>
              <a:t>response.set</a:t>
            </a:r>
            <a:r>
              <a:rPr lang="en-US" sz="1800" dirty="0"/>
              <a:t>(prop, value) - Set the response header property to value</a:t>
            </a:r>
          </a:p>
          <a:p>
            <a:pPr lvl="1"/>
            <a:r>
              <a:rPr lang="en-US" sz="1800" dirty="0" err="1"/>
              <a:t>response.end</a:t>
            </a:r>
            <a:r>
              <a:rPr lang="en-US" sz="1800" dirty="0"/>
              <a:t>() - End the request by responding to it</a:t>
            </a:r>
          </a:p>
          <a:p>
            <a:pPr lvl="1"/>
            <a:r>
              <a:rPr lang="en-US" sz="1800" dirty="0" err="1"/>
              <a:t>response.end</a:t>
            </a:r>
            <a:r>
              <a:rPr lang="en-US" sz="1800" dirty="0"/>
              <a:t>(</a:t>
            </a:r>
            <a:r>
              <a:rPr lang="en-US" sz="1800" dirty="0" err="1"/>
              <a:t>msg</a:t>
            </a:r>
            <a:r>
              <a:rPr lang="en-US" sz="1800" dirty="0"/>
              <a:t>) - End the request by responding with </a:t>
            </a:r>
            <a:r>
              <a:rPr lang="en-US" sz="1800" dirty="0" err="1"/>
              <a:t>msg</a:t>
            </a:r>
            <a:endParaRPr lang="en-US" sz="1800" dirty="0"/>
          </a:p>
          <a:p>
            <a:pPr lvl="1"/>
            <a:r>
              <a:rPr lang="en-US" sz="1800" dirty="0" err="1"/>
              <a:t>response.send</a:t>
            </a:r>
            <a:r>
              <a:rPr lang="en-US" sz="1800" dirty="0"/>
              <a:t>(content) - Do a write() and end()</a:t>
            </a:r>
          </a:p>
          <a:p>
            <a:r>
              <a:rPr lang="en-US" sz="2000" dirty="0"/>
              <a:t>Methods return the response object so they stack</a:t>
            </a:r>
          </a:p>
          <a:p>
            <a:pPr lvl="1"/>
            <a:r>
              <a:rPr lang="en-US" sz="1600" dirty="0" err="1"/>
              <a:t>response.status</a:t>
            </a:r>
            <a:r>
              <a:rPr lang="en-US" sz="1600" dirty="0"/>
              <a:t>(code).write(content1).write(content2).end();</a:t>
            </a:r>
          </a:p>
        </p:txBody>
      </p:sp>
      <p:sp>
        <p:nvSpPr>
          <p:cNvPr id="3" name="Title 2">
            <a:extLst>
              <a:ext uri="{FF2B5EF4-FFF2-40B4-BE49-F238E27FC236}">
                <a16:creationId xmlns:a16="http://schemas.microsoft.com/office/drawing/2014/main" id="{1FFC490F-4ADD-4A5F-B556-C536222D644C}"/>
              </a:ext>
            </a:extLst>
          </p:cNvPr>
          <p:cNvSpPr>
            <a:spLocks noGrp="1"/>
          </p:cNvSpPr>
          <p:nvPr>
            <p:ph type="title"/>
          </p:nvPr>
        </p:nvSpPr>
        <p:spPr/>
        <p:txBody>
          <a:bodyPr/>
          <a:lstStyle/>
          <a:p>
            <a:r>
              <a:rPr lang="en-US" b="0" dirty="0" err="1"/>
              <a:t>httpResponse</a:t>
            </a:r>
            <a:r>
              <a:rPr lang="en-US" b="0" dirty="0"/>
              <a:t> object</a:t>
            </a:r>
            <a:endParaRPr lang="en-US" dirty="0"/>
          </a:p>
        </p:txBody>
      </p:sp>
    </p:spTree>
    <p:extLst>
      <p:ext uri="{BB962C8B-B14F-4D97-AF65-F5344CB8AC3E}">
        <p14:creationId xmlns:p14="http://schemas.microsoft.com/office/powerpoint/2010/main" val="197005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3AA4BD-58C0-42F3-A874-F395DC351573}"/>
              </a:ext>
            </a:extLst>
          </p:cNvPr>
          <p:cNvPicPr>
            <a:picLocks noGrp="1" noChangeAspect="1"/>
          </p:cNvPicPr>
          <p:nvPr>
            <p:ph idx="1"/>
          </p:nvPr>
        </p:nvPicPr>
        <p:blipFill>
          <a:blip r:embed="rId2"/>
          <a:stretch>
            <a:fillRect/>
          </a:stretch>
        </p:blipFill>
        <p:spPr>
          <a:xfrm>
            <a:off x="230727" y="2286000"/>
            <a:ext cx="8682546" cy="3581400"/>
          </a:xfrm>
          <a:prstGeom prst="rect">
            <a:avLst/>
          </a:prstGeom>
        </p:spPr>
      </p:pic>
      <p:sp>
        <p:nvSpPr>
          <p:cNvPr id="3" name="Title 2">
            <a:extLst>
              <a:ext uri="{FF2B5EF4-FFF2-40B4-BE49-F238E27FC236}">
                <a16:creationId xmlns:a16="http://schemas.microsoft.com/office/drawing/2014/main" id="{752D8BFB-A60B-40A4-95A5-9864A3B7A4DD}"/>
              </a:ext>
            </a:extLst>
          </p:cNvPr>
          <p:cNvSpPr>
            <a:spLocks noGrp="1"/>
          </p:cNvSpPr>
          <p:nvPr>
            <p:ph type="title"/>
          </p:nvPr>
        </p:nvSpPr>
        <p:spPr/>
        <p:txBody>
          <a:bodyPr/>
          <a:lstStyle/>
          <a:p>
            <a:r>
              <a:rPr lang="en-US" dirty="0"/>
              <a:t>Starting with express</a:t>
            </a:r>
          </a:p>
        </p:txBody>
      </p:sp>
      <p:sp>
        <p:nvSpPr>
          <p:cNvPr id="5" name="Rectangle 4">
            <a:extLst>
              <a:ext uri="{FF2B5EF4-FFF2-40B4-BE49-F238E27FC236}">
                <a16:creationId xmlns:a16="http://schemas.microsoft.com/office/drawing/2014/main" id="{0E8790A3-81DC-4C45-9D1E-4E879AB76797}"/>
              </a:ext>
            </a:extLst>
          </p:cNvPr>
          <p:cNvSpPr/>
          <p:nvPr/>
        </p:nvSpPr>
        <p:spPr>
          <a:xfrm>
            <a:off x="762000" y="1295400"/>
            <a:ext cx="5878532" cy="707886"/>
          </a:xfrm>
          <a:prstGeom prst="rect">
            <a:avLst/>
          </a:prstGeom>
        </p:spPr>
        <p:txBody>
          <a:bodyPr wrap="none">
            <a:spAutoFit/>
          </a:bodyPr>
          <a:lstStyle/>
          <a:p>
            <a:r>
              <a:rPr lang="en-US" sz="2000" dirty="0" err="1">
                <a:latin typeface="+mj-lt"/>
              </a:rPr>
              <a:t>npm</a:t>
            </a:r>
            <a:r>
              <a:rPr lang="en-US" sz="2000" dirty="0">
                <a:latin typeface="+mj-lt"/>
              </a:rPr>
              <a:t> install express –save</a:t>
            </a:r>
          </a:p>
          <a:p>
            <a:r>
              <a:rPr lang="en-US" sz="2000" dirty="0">
                <a:latin typeface="+mj-lt"/>
              </a:rPr>
              <a:t>--save to add in </a:t>
            </a:r>
            <a:r>
              <a:rPr lang="en-US" sz="2000" dirty="0" err="1">
                <a:latin typeface="+mj-lt"/>
              </a:rPr>
              <a:t>package.json</a:t>
            </a:r>
            <a:r>
              <a:rPr lang="en-US" sz="2000" dirty="0">
                <a:latin typeface="+mj-lt"/>
              </a:rPr>
              <a:t> as dependency</a:t>
            </a:r>
          </a:p>
        </p:txBody>
      </p:sp>
    </p:spTree>
    <p:extLst>
      <p:ext uri="{BB962C8B-B14F-4D97-AF65-F5344CB8AC3E}">
        <p14:creationId xmlns:p14="http://schemas.microsoft.com/office/powerpoint/2010/main" val="1823882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D499E1-F819-41C7-8FE7-15D5BBB1B2B9}"/>
              </a:ext>
            </a:extLst>
          </p:cNvPr>
          <p:cNvSpPr>
            <a:spLocks noGrp="1"/>
          </p:cNvSpPr>
          <p:nvPr>
            <p:ph idx="1"/>
          </p:nvPr>
        </p:nvSpPr>
        <p:spPr/>
        <p:txBody>
          <a:bodyPr/>
          <a:lstStyle/>
          <a:p>
            <a:pPr marL="109537" indent="0">
              <a:buNone/>
            </a:pPr>
            <a:r>
              <a:rPr lang="en-US" sz="1800" dirty="0" err="1"/>
              <a:t>var</a:t>
            </a:r>
            <a:r>
              <a:rPr lang="en-US" sz="1800" dirty="0"/>
              <a:t> express = require('express');</a:t>
            </a:r>
          </a:p>
          <a:p>
            <a:pPr marL="109537" indent="0">
              <a:buNone/>
            </a:pPr>
            <a:r>
              <a:rPr lang="en-US" sz="1800" dirty="0" err="1"/>
              <a:t>var</a:t>
            </a:r>
            <a:r>
              <a:rPr lang="en-US" sz="1800" dirty="0"/>
              <a:t> app = express(); // Creating an Express "App"</a:t>
            </a:r>
          </a:p>
          <a:p>
            <a:pPr marL="109537" indent="0">
              <a:buNone/>
            </a:pPr>
            <a:r>
              <a:rPr lang="en-US" sz="1800" dirty="0" err="1"/>
              <a:t>app.use</a:t>
            </a:r>
            <a:r>
              <a:rPr lang="en-US" sz="1800" dirty="0"/>
              <a:t>(</a:t>
            </a:r>
            <a:r>
              <a:rPr lang="en-US" sz="1800" dirty="0" err="1"/>
              <a:t>express.static</a:t>
            </a:r>
            <a:r>
              <a:rPr lang="en-US" sz="1800" dirty="0"/>
              <a:t>(__</a:t>
            </a:r>
            <a:r>
              <a:rPr lang="en-US" sz="1800" dirty="0" err="1"/>
              <a:t>dirname</a:t>
            </a:r>
            <a:r>
              <a:rPr lang="en-US" sz="1800" dirty="0"/>
              <a:t>)); // Adding middleware</a:t>
            </a:r>
          </a:p>
          <a:p>
            <a:pPr marL="109537" indent="0">
              <a:buNone/>
            </a:pPr>
            <a:r>
              <a:rPr lang="en-US" sz="1800" dirty="0" err="1"/>
              <a:t>app.get</a:t>
            </a:r>
            <a:r>
              <a:rPr lang="en-US" sz="1800" dirty="0"/>
              <a:t>('/', function (request, response) { // A simple request handler</a:t>
            </a:r>
          </a:p>
          <a:p>
            <a:pPr marL="109537" indent="0">
              <a:buNone/>
            </a:pPr>
            <a:r>
              <a:rPr lang="en-US" sz="1800" dirty="0" err="1"/>
              <a:t>response.send</a:t>
            </a:r>
            <a:r>
              <a:rPr lang="en-US" sz="1800" dirty="0"/>
              <a:t>('Simple web server of files from ' + __</a:t>
            </a:r>
            <a:r>
              <a:rPr lang="en-US" sz="1800" dirty="0" err="1"/>
              <a:t>dirname</a:t>
            </a:r>
            <a:r>
              <a:rPr lang="en-US" sz="1800" dirty="0"/>
              <a:t>);</a:t>
            </a:r>
          </a:p>
          <a:p>
            <a:pPr marL="109537" indent="0">
              <a:buNone/>
            </a:pPr>
            <a:r>
              <a:rPr lang="en-US" sz="1800" dirty="0"/>
              <a:t>});</a:t>
            </a:r>
          </a:p>
          <a:p>
            <a:pPr marL="109537" indent="0">
              <a:buNone/>
            </a:pPr>
            <a:r>
              <a:rPr lang="en-US" sz="1800" dirty="0" err="1"/>
              <a:t>app.listen</a:t>
            </a:r>
            <a:r>
              <a:rPr lang="en-US" sz="1800" dirty="0"/>
              <a:t>(3000, function () { // Start Express on the requests</a:t>
            </a:r>
          </a:p>
          <a:p>
            <a:pPr marL="109537" indent="0">
              <a:buNone/>
            </a:pPr>
            <a:r>
              <a:rPr lang="en-US" sz="1800" dirty="0"/>
              <a:t>console.log('Listening at http://localhost:3000 exporting the directory ' +</a:t>
            </a:r>
          </a:p>
          <a:p>
            <a:pPr marL="109537" indent="0">
              <a:buNone/>
            </a:pPr>
            <a:r>
              <a:rPr lang="en-US" sz="1800" dirty="0"/>
              <a:t>__</a:t>
            </a:r>
            <a:r>
              <a:rPr lang="en-US" sz="1800" dirty="0" err="1"/>
              <a:t>dirname</a:t>
            </a:r>
            <a:r>
              <a:rPr lang="en-US" sz="1800" dirty="0"/>
              <a:t>);</a:t>
            </a:r>
          </a:p>
          <a:p>
            <a:pPr marL="109537" indent="0">
              <a:buNone/>
            </a:pPr>
            <a:r>
              <a:rPr lang="en-US" sz="1800" dirty="0"/>
              <a:t>})</a:t>
            </a:r>
            <a:endParaRPr lang="en-US" sz="1400" dirty="0"/>
          </a:p>
        </p:txBody>
      </p:sp>
      <p:sp>
        <p:nvSpPr>
          <p:cNvPr id="3" name="Title 2">
            <a:extLst>
              <a:ext uri="{FF2B5EF4-FFF2-40B4-BE49-F238E27FC236}">
                <a16:creationId xmlns:a16="http://schemas.microsoft.com/office/drawing/2014/main" id="{075536B8-DFA0-459B-AC08-017181331110}"/>
              </a:ext>
            </a:extLst>
          </p:cNvPr>
          <p:cNvSpPr>
            <a:spLocks noGrp="1"/>
          </p:cNvSpPr>
          <p:nvPr>
            <p:ph type="title"/>
          </p:nvPr>
        </p:nvSpPr>
        <p:spPr/>
        <p:txBody>
          <a:bodyPr/>
          <a:lstStyle/>
          <a:p>
            <a:r>
              <a:rPr lang="en-US" dirty="0"/>
              <a:t>Starting with express</a:t>
            </a:r>
          </a:p>
        </p:txBody>
      </p:sp>
    </p:spTree>
    <p:extLst>
      <p:ext uri="{BB962C8B-B14F-4D97-AF65-F5344CB8AC3E}">
        <p14:creationId xmlns:p14="http://schemas.microsoft.com/office/powerpoint/2010/main" val="171871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14AA6-E00D-4AC7-B6B1-89FC09651CD7}"/>
              </a:ext>
            </a:extLst>
          </p:cNvPr>
          <p:cNvSpPr>
            <a:spLocks noGrp="1"/>
          </p:cNvSpPr>
          <p:nvPr>
            <p:ph idx="1"/>
          </p:nvPr>
        </p:nvSpPr>
        <p:spPr>
          <a:xfrm>
            <a:off x="457200" y="1481138"/>
            <a:ext cx="8229600" cy="5376862"/>
          </a:xfrm>
        </p:spPr>
        <p:txBody>
          <a:bodyPr/>
          <a:lstStyle/>
          <a:p>
            <a:r>
              <a:rPr lang="en-US" sz="2800" dirty="0"/>
              <a:t>Express is small framework that sits on top of Node.js’s web server functionality to simplify its APIs and add helpful new features.</a:t>
            </a:r>
          </a:p>
          <a:p>
            <a:pPr lvl="1"/>
            <a:r>
              <a:rPr lang="en-US" dirty="0"/>
              <a:t>provides request routing, a static file server, view engine integration, and a plethora of community modules.</a:t>
            </a:r>
          </a:p>
          <a:p>
            <a:pPr lvl="1"/>
            <a:r>
              <a:rPr lang="en-US" dirty="0"/>
              <a:t>Facilitates the rendering of dynamic HTML views;</a:t>
            </a:r>
          </a:p>
          <a:p>
            <a:pPr lvl="1"/>
            <a:r>
              <a:rPr lang="en-US" dirty="0"/>
              <a:t>Easier to organize application’s functionality with middleware.</a:t>
            </a:r>
          </a:p>
          <a:p>
            <a:pPr lvl="1"/>
            <a:r>
              <a:rPr lang="en-US" dirty="0"/>
              <a:t>Adds helpful utilities to Node.js</a:t>
            </a:r>
          </a:p>
        </p:txBody>
      </p:sp>
      <p:sp>
        <p:nvSpPr>
          <p:cNvPr id="3" name="Title 2">
            <a:extLst>
              <a:ext uri="{FF2B5EF4-FFF2-40B4-BE49-F238E27FC236}">
                <a16:creationId xmlns:a16="http://schemas.microsoft.com/office/drawing/2014/main" id="{2A34ACDD-D031-4DB1-8822-BB26FF8478DC}"/>
              </a:ext>
            </a:extLst>
          </p:cNvPr>
          <p:cNvSpPr>
            <a:spLocks noGrp="1"/>
          </p:cNvSpPr>
          <p:nvPr>
            <p:ph type="title"/>
          </p:nvPr>
        </p:nvSpPr>
        <p:spPr/>
        <p:txBody>
          <a:bodyPr/>
          <a:lstStyle/>
          <a:p>
            <a:r>
              <a:rPr lang="en-US" dirty="0"/>
              <a:t>Express</a:t>
            </a:r>
          </a:p>
        </p:txBody>
      </p:sp>
    </p:spTree>
    <p:extLst>
      <p:ext uri="{BB962C8B-B14F-4D97-AF65-F5344CB8AC3E}">
        <p14:creationId xmlns:p14="http://schemas.microsoft.com/office/powerpoint/2010/main" val="3423258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C26104-7673-4002-811C-9E8B0A7989DD}"/>
              </a:ext>
            </a:extLst>
          </p:cNvPr>
          <p:cNvSpPr>
            <a:spLocks noGrp="1"/>
          </p:cNvSpPr>
          <p:nvPr>
            <p:ph idx="1"/>
          </p:nvPr>
        </p:nvSpPr>
        <p:spPr>
          <a:xfrm>
            <a:off x="457200" y="1481138"/>
            <a:ext cx="8229600" cy="5224462"/>
          </a:xfrm>
        </p:spPr>
        <p:txBody>
          <a:bodyPr/>
          <a:lstStyle/>
          <a:p>
            <a:r>
              <a:rPr lang="en-US" dirty="0"/>
              <a:t>Let’s now install the express-generator module globally. </a:t>
            </a:r>
          </a:p>
          <a:p>
            <a:pPr lvl="1"/>
            <a:r>
              <a:rPr lang="en-US" dirty="0"/>
              <a:t>Once the install is complete, create an empty directory and run express from the command line.</a:t>
            </a:r>
          </a:p>
          <a:p>
            <a:pPr lvl="1"/>
            <a:r>
              <a:rPr lang="en-US" dirty="0"/>
              <a:t>Generator creates several folders and files, giving developers a reasonable and predictable project structure to work in. </a:t>
            </a:r>
          </a:p>
          <a:p>
            <a:pPr lvl="1"/>
            <a:r>
              <a:rPr lang="en-US" dirty="0"/>
              <a:t>The generator also creates a </a:t>
            </a:r>
            <a:r>
              <a:rPr lang="en-US" dirty="0" err="1"/>
              <a:t>package.json</a:t>
            </a:r>
            <a:r>
              <a:rPr lang="en-US" dirty="0"/>
              <a:t> file with some dependencies pre-filled in.</a:t>
            </a:r>
          </a:p>
          <a:p>
            <a:pPr lvl="1"/>
            <a:r>
              <a:rPr lang="en-US" dirty="0"/>
              <a:t>Use the application generator tool, express-generator, to quickly create an application skeleton.</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F7E4E16C-8489-45DD-94A2-9BE9EA6451E4}"/>
              </a:ext>
            </a:extLst>
          </p:cNvPr>
          <p:cNvSpPr>
            <a:spLocks noGrp="1"/>
          </p:cNvSpPr>
          <p:nvPr>
            <p:ph type="title"/>
          </p:nvPr>
        </p:nvSpPr>
        <p:spPr/>
        <p:txBody>
          <a:bodyPr/>
          <a:lstStyle/>
          <a:p>
            <a:r>
              <a:rPr lang="en-US" dirty="0"/>
              <a:t>Generating express App</a:t>
            </a:r>
          </a:p>
        </p:txBody>
      </p:sp>
    </p:spTree>
    <p:extLst>
      <p:ext uri="{BB962C8B-B14F-4D97-AF65-F5344CB8AC3E}">
        <p14:creationId xmlns:p14="http://schemas.microsoft.com/office/powerpoint/2010/main" val="3439991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4E0878-AEC6-4FE0-A47D-4B7819FE5B61}"/>
              </a:ext>
            </a:extLst>
          </p:cNvPr>
          <p:cNvSpPr>
            <a:spLocks noGrp="1"/>
          </p:cNvSpPr>
          <p:nvPr>
            <p:ph idx="1"/>
          </p:nvPr>
        </p:nvSpPr>
        <p:spPr/>
        <p:txBody>
          <a:bodyPr/>
          <a:lstStyle/>
          <a:p>
            <a:pPr lvl="1"/>
            <a:r>
              <a:rPr lang="en-US" dirty="0"/>
              <a:t>$ </a:t>
            </a:r>
            <a:r>
              <a:rPr lang="en-US" dirty="0" err="1"/>
              <a:t>npm</a:t>
            </a:r>
            <a:r>
              <a:rPr lang="en-US" dirty="0"/>
              <a:t> install express-generator –g</a:t>
            </a:r>
          </a:p>
          <a:p>
            <a:pPr lvl="1"/>
            <a:r>
              <a:rPr lang="en-US" dirty="0"/>
              <a:t>Express app(it will create app in current </a:t>
            </a:r>
            <a:r>
              <a:rPr lang="en-US" dirty="0" err="1"/>
              <a:t>dir</a:t>
            </a:r>
            <a:r>
              <a:rPr lang="en-US" dirty="0"/>
              <a:t>)</a:t>
            </a:r>
          </a:p>
          <a:p>
            <a:pPr lvl="1"/>
            <a:r>
              <a:rPr lang="en-US" dirty="0"/>
              <a:t>Then install dependencies</a:t>
            </a:r>
          </a:p>
          <a:p>
            <a:pPr lvl="1"/>
            <a:r>
              <a:rPr lang="en-US" dirty="0"/>
              <a:t>$ cd app</a:t>
            </a:r>
          </a:p>
          <a:p>
            <a:pPr lvl="1"/>
            <a:r>
              <a:rPr lang="en-US" dirty="0"/>
              <a:t>$ </a:t>
            </a:r>
            <a:r>
              <a:rPr lang="en-US" dirty="0" err="1"/>
              <a:t>npm</a:t>
            </a:r>
            <a:r>
              <a:rPr lang="en-US" dirty="0"/>
              <a:t> install</a:t>
            </a:r>
          </a:p>
          <a:p>
            <a:pPr lvl="1"/>
            <a:r>
              <a:rPr lang="nn-NO" dirty="0"/>
              <a:t>&gt; set DEBUG=app:* &amp; npm start</a:t>
            </a:r>
          </a:p>
          <a:p>
            <a:pPr lvl="1"/>
            <a:r>
              <a:rPr lang="en-US" dirty="0"/>
              <a:t>Then load http://localhost:3000/ in your browser to access the app.</a:t>
            </a:r>
          </a:p>
          <a:p>
            <a:pPr lvl="1"/>
            <a:endParaRPr lang="en-US" dirty="0"/>
          </a:p>
          <a:p>
            <a:pPr lvl="1"/>
            <a:endParaRPr lang="en-US" dirty="0"/>
          </a:p>
          <a:p>
            <a:endParaRPr lang="en-US" dirty="0"/>
          </a:p>
        </p:txBody>
      </p:sp>
      <p:sp>
        <p:nvSpPr>
          <p:cNvPr id="3" name="Title 2">
            <a:extLst>
              <a:ext uri="{FF2B5EF4-FFF2-40B4-BE49-F238E27FC236}">
                <a16:creationId xmlns:a16="http://schemas.microsoft.com/office/drawing/2014/main" id="{C8E2269F-F90A-4765-98C6-2778F3F0AB10}"/>
              </a:ext>
            </a:extLst>
          </p:cNvPr>
          <p:cNvSpPr>
            <a:spLocks noGrp="1"/>
          </p:cNvSpPr>
          <p:nvPr>
            <p:ph type="title"/>
          </p:nvPr>
        </p:nvSpPr>
        <p:spPr/>
        <p:txBody>
          <a:bodyPr/>
          <a:lstStyle/>
          <a:p>
            <a:r>
              <a:rPr lang="en-US" dirty="0"/>
              <a:t>Generating Express App</a:t>
            </a:r>
          </a:p>
        </p:txBody>
      </p:sp>
    </p:spTree>
    <p:extLst>
      <p:ext uri="{BB962C8B-B14F-4D97-AF65-F5344CB8AC3E}">
        <p14:creationId xmlns:p14="http://schemas.microsoft.com/office/powerpoint/2010/main" val="138291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4E0878-AEC6-4FE0-A47D-4B7819FE5B61}"/>
              </a:ext>
            </a:extLst>
          </p:cNvPr>
          <p:cNvSpPr>
            <a:spLocks noGrp="1"/>
          </p:cNvSpPr>
          <p:nvPr>
            <p:ph idx="1"/>
          </p:nvPr>
        </p:nvSpPr>
        <p:spPr>
          <a:xfrm>
            <a:off x="2514600" y="1481138"/>
            <a:ext cx="6172200" cy="4525962"/>
          </a:xfrm>
        </p:spPr>
        <p:txBody>
          <a:bodyPr/>
          <a:lstStyle/>
          <a:p>
            <a:pPr marL="392113" lvl="1" indent="0">
              <a:buNone/>
            </a:pPr>
            <a:r>
              <a:rPr lang="en-US" sz="1400" dirty="0"/>
              <a:t>.</a:t>
            </a:r>
          </a:p>
          <a:p>
            <a:pPr marL="392113" lvl="1" indent="0">
              <a:buNone/>
            </a:pPr>
            <a:r>
              <a:rPr lang="en-US" sz="1400" dirty="0"/>
              <a:t>├── app.js</a:t>
            </a:r>
          </a:p>
          <a:p>
            <a:pPr marL="392113" lvl="1" indent="0">
              <a:buNone/>
            </a:pPr>
            <a:r>
              <a:rPr lang="en-US" sz="1400" dirty="0"/>
              <a:t>├── bin</a:t>
            </a:r>
          </a:p>
          <a:p>
            <a:pPr marL="392113" lvl="1" indent="0">
              <a:buNone/>
            </a:pPr>
            <a:r>
              <a:rPr lang="en-US" sz="1400" dirty="0"/>
              <a:t>│   └── www</a:t>
            </a:r>
          </a:p>
          <a:p>
            <a:pPr marL="392113" lvl="1" indent="0">
              <a:buNone/>
            </a:pPr>
            <a:r>
              <a:rPr lang="en-US" sz="1400" dirty="0"/>
              <a:t>├── </a:t>
            </a:r>
            <a:r>
              <a:rPr lang="en-US" sz="1400" dirty="0" err="1"/>
              <a:t>package.json</a:t>
            </a:r>
            <a:endParaRPr lang="en-US" sz="1400" dirty="0"/>
          </a:p>
          <a:p>
            <a:pPr marL="392113" lvl="1" indent="0">
              <a:buNone/>
            </a:pPr>
            <a:r>
              <a:rPr lang="en-US" sz="1400" dirty="0"/>
              <a:t>├── public</a:t>
            </a:r>
          </a:p>
          <a:p>
            <a:pPr marL="392113" lvl="1" indent="0">
              <a:buNone/>
            </a:pPr>
            <a:r>
              <a:rPr lang="en-US" sz="1400" dirty="0"/>
              <a:t>│   ├── images</a:t>
            </a:r>
          </a:p>
          <a:p>
            <a:pPr marL="392113" lvl="1" indent="0">
              <a:buNone/>
            </a:pPr>
            <a:r>
              <a:rPr lang="en-US" sz="1400" dirty="0"/>
              <a:t>│   ├── </a:t>
            </a:r>
            <a:r>
              <a:rPr lang="en-US" sz="1400" dirty="0" err="1"/>
              <a:t>javascripts</a:t>
            </a:r>
            <a:endParaRPr lang="en-US" sz="1400" dirty="0"/>
          </a:p>
          <a:p>
            <a:pPr marL="392113" lvl="1" indent="0">
              <a:buNone/>
            </a:pPr>
            <a:r>
              <a:rPr lang="en-US" sz="1400" dirty="0"/>
              <a:t>│   └── stylesheets</a:t>
            </a:r>
          </a:p>
          <a:p>
            <a:pPr marL="392113" lvl="1" indent="0">
              <a:buNone/>
            </a:pPr>
            <a:r>
              <a:rPr lang="en-US" sz="1400" dirty="0"/>
              <a:t>│       └── style.css</a:t>
            </a:r>
          </a:p>
          <a:p>
            <a:pPr marL="392113" lvl="1" indent="0">
              <a:buNone/>
            </a:pPr>
            <a:r>
              <a:rPr lang="en-US" sz="1400" dirty="0"/>
              <a:t>├── routes</a:t>
            </a:r>
          </a:p>
          <a:p>
            <a:pPr marL="392113" lvl="1" indent="0">
              <a:buNone/>
            </a:pPr>
            <a:r>
              <a:rPr lang="en-US" sz="1400" dirty="0"/>
              <a:t>│   ├── index.js</a:t>
            </a:r>
          </a:p>
          <a:p>
            <a:pPr marL="392113" lvl="1" indent="0">
              <a:buNone/>
            </a:pPr>
            <a:r>
              <a:rPr lang="en-US" sz="1400" dirty="0"/>
              <a:t>│   └── users.js</a:t>
            </a:r>
          </a:p>
          <a:p>
            <a:pPr marL="392113" lvl="1" indent="0">
              <a:buNone/>
            </a:pPr>
            <a:r>
              <a:rPr lang="en-US" sz="1400" dirty="0"/>
              <a:t>└── views</a:t>
            </a:r>
          </a:p>
          <a:p>
            <a:pPr marL="392113" lvl="1" indent="0">
              <a:buNone/>
            </a:pPr>
            <a:r>
              <a:rPr lang="en-US" sz="1400" dirty="0"/>
              <a:t>    ├── </a:t>
            </a:r>
            <a:r>
              <a:rPr lang="en-US" sz="1400" dirty="0" err="1"/>
              <a:t>error.pug</a:t>
            </a:r>
            <a:endParaRPr lang="en-US" sz="1400" dirty="0"/>
          </a:p>
          <a:p>
            <a:pPr marL="392113" lvl="1" indent="0">
              <a:buNone/>
            </a:pPr>
            <a:r>
              <a:rPr lang="en-US" sz="1400" dirty="0"/>
              <a:t>    ├── </a:t>
            </a:r>
            <a:r>
              <a:rPr lang="en-US" sz="1400" dirty="0" err="1"/>
              <a:t>index.pug</a:t>
            </a:r>
            <a:endParaRPr lang="en-US" sz="1400" dirty="0"/>
          </a:p>
          <a:p>
            <a:pPr marL="392113" lvl="1" indent="0">
              <a:buNone/>
            </a:pPr>
            <a:r>
              <a:rPr lang="en-US" sz="1400" dirty="0"/>
              <a:t>    └── </a:t>
            </a:r>
            <a:r>
              <a:rPr lang="en-US" sz="1400" dirty="0" err="1"/>
              <a:t>layout.pug</a:t>
            </a:r>
            <a:endParaRPr lang="en-US" sz="1400" dirty="0"/>
          </a:p>
          <a:p>
            <a:pPr marL="392113" lvl="1" indent="0">
              <a:buNone/>
            </a:pPr>
            <a:endParaRPr lang="en-US" sz="1400" dirty="0"/>
          </a:p>
          <a:p>
            <a:pPr marL="392113" lvl="1" indent="0">
              <a:buNone/>
            </a:pPr>
            <a:r>
              <a:rPr lang="en-US" sz="1400" dirty="0"/>
              <a:t>7 directories, 9 files</a:t>
            </a:r>
          </a:p>
        </p:txBody>
      </p:sp>
      <p:sp>
        <p:nvSpPr>
          <p:cNvPr id="3" name="Title 2">
            <a:extLst>
              <a:ext uri="{FF2B5EF4-FFF2-40B4-BE49-F238E27FC236}">
                <a16:creationId xmlns:a16="http://schemas.microsoft.com/office/drawing/2014/main" id="{C8E2269F-F90A-4765-98C6-2778F3F0AB10}"/>
              </a:ext>
            </a:extLst>
          </p:cNvPr>
          <p:cNvSpPr>
            <a:spLocks noGrp="1"/>
          </p:cNvSpPr>
          <p:nvPr>
            <p:ph type="title"/>
          </p:nvPr>
        </p:nvSpPr>
        <p:spPr/>
        <p:txBody>
          <a:bodyPr/>
          <a:lstStyle/>
          <a:p>
            <a:r>
              <a:rPr lang="en-US" dirty="0"/>
              <a:t>Generating Express App</a:t>
            </a:r>
          </a:p>
        </p:txBody>
      </p:sp>
    </p:spTree>
    <p:extLst>
      <p:ext uri="{BB962C8B-B14F-4D97-AF65-F5344CB8AC3E}">
        <p14:creationId xmlns:p14="http://schemas.microsoft.com/office/powerpoint/2010/main" val="1704342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B248F5-282E-4C0D-867E-A334773B573F}"/>
              </a:ext>
            </a:extLst>
          </p:cNvPr>
          <p:cNvSpPr>
            <a:spLocks noGrp="1"/>
          </p:cNvSpPr>
          <p:nvPr>
            <p:ph idx="1"/>
          </p:nvPr>
        </p:nvSpPr>
        <p:spPr>
          <a:xfrm>
            <a:off x="457200" y="1481138"/>
            <a:ext cx="8229600" cy="5072062"/>
          </a:xfrm>
        </p:spPr>
        <p:txBody>
          <a:bodyPr/>
          <a:lstStyle/>
          <a:p>
            <a:pPr lvl="1"/>
            <a:r>
              <a:rPr lang="en-US" dirty="0"/>
              <a:t>app.js is the main entry point for the application and where logic for the web server resides.</a:t>
            </a:r>
          </a:p>
          <a:p>
            <a:pPr lvl="1"/>
            <a:r>
              <a:rPr lang="en-US" dirty="0"/>
              <a:t>Remember our static file server that was configured to look inside the public folder? The public folder was created and seeded with subfolders for images, JavaScript files, and style sheets. We’ll have a use for those folders later.</a:t>
            </a:r>
          </a:p>
          <a:p>
            <a:pPr lvl="1"/>
            <a:r>
              <a:rPr lang="en-US" dirty="0"/>
              <a:t>Inside the routes folder are several files for declaring and attaching routes to the Express app. This is a good pattern to follow.</a:t>
            </a:r>
          </a:p>
          <a:p>
            <a:pPr lvl="2"/>
            <a:r>
              <a:rPr lang="en-US" sz="1800" dirty="0"/>
              <a:t>For a complete web server there could be thousands of routes, making the app.js file completely unmaintainable.</a:t>
            </a:r>
          </a:p>
          <a:p>
            <a:pPr lvl="2"/>
            <a:r>
              <a:rPr lang="en-US" sz="1800" dirty="0"/>
              <a:t>It would also be difficult to work in a team because that file would constantly be changing.</a:t>
            </a:r>
          </a:p>
        </p:txBody>
      </p:sp>
      <p:sp>
        <p:nvSpPr>
          <p:cNvPr id="3" name="Title 2">
            <a:extLst>
              <a:ext uri="{FF2B5EF4-FFF2-40B4-BE49-F238E27FC236}">
                <a16:creationId xmlns:a16="http://schemas.microsoft.com/office/drawing/2014/main" id="{EFDBE7E6-F3B4-40A1-9C6A-CAFA45B2DF03}"/>
              </a:ext>
            </a:extLst>
          </p:cNvPr>
          <p:cNvSpPr>
            <a:spLocks noGrp="1"/>
          </p:cNvSpPr>
          <p:nvPr>
            <p:ph type="title"/>
          </p:nvPr>
        </p:nvSpPr>
        <p:spPr/>
        <p:txBody>
          <a:bodyPr/>
          <a:lstStyle/>
          <a:p>
            <a:r>
              <a:rPr lang="en-US" dirty="0"/>
              <a:t>Structure of Express App</a:t>
            </a:r>
          </a:p>
        </p:txBody>
      </p:sp>
    </p:spTree>
    <p:extLst>
      <p:ext uri="{BB962C8B-B14F-4D97-AF65-F5344CB8AC3E}">
        <p14:creationId xmlns:p14="http://schemas.microsoft.com/office/powerpoint/2010/main" val="50651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0CFC22-E624-40C4-B6EF-AA5C9AD7A4EA}"/>
              </a:ext>
            </a:extLst>
          </p:cNvPr>
          <p:cNvPicPr>
            <a:picLocks noGrp="1" noChangeAspect="1"/>
          </p:cNvPicPr>
          <p:nvPr>
            <p:ph idx="1"/>
          </p:nvPr>
        </p:nvPicPr>
        <p:blipFill>
          <a:blip r:embed="rId2"/>
          <a:stretch>
            <a:fillRect/>
          </a:stretch>
        </p:blipFill>
        <p:spPr>
          <a:xfrm>
            <a:off x="-11545" y="4119731"/>
            <a:ext cx="8709215" cy="2756742"/>
          </a:xfrm>
          <a:prstGeom prst="rect">
            <a:avLst/>
          </a:prstGeom>
        </p:spPr>
      </p:pic>
      <p:sp>
        <p:nvSpPr>
          <p:cNvPr id="3" name="Title 2">
            <a:extLst>
              <a:ext uri="{FF2B5EF4-FFF2-40B4-BE49-F238E27FC236}">
                <a16:creationId xmlns:a16="http://schemas.microsoft.com/office/drawing/2014/main" id="{6B5BD747-B8E3-4782-B9A2-51CB5E0715DC}"/>
              </a:ext>
            </a:extLst>
          </p:cNvPr>
          <p:cNvSpPr>
            <a:spLocks noGrp="1"/>
          </p:cNvSpPr>
          <p:nvPr>
            <p:ph type="title"/>
          </p:nvPr>
        </p:nvSpPr>
        <p:spPr/>
        <p:txBody>
          <a:bodyPr/>
          <a:lstStyle/>
          <a:p>
            <a:r>
              <a:rPr lang="en-US" dirty="0"/>
              <a:t>Express Role</a:t>
            </a:r>
          </a:p>
        </p:txBody>
      </p:sp>
      <p:sp>
        <p:nvSpPr>
          <p:cNvPr id="5" name="Rectangle 4">
            <a:extLst>
              <a:ext uri="{FF2B5EF4-FFF2-40B4-BE49-F238E27FC236}">
                <a16:creationId xmlns:a16="http://schemas.microsoft.com/office/drawing/2014/main" id="{9FAA3CFF-2081-4393-920B-DCF3231CDCDC}"/>
              </a:ext>
            </a:extLst>
          </p:cNvPr>
          <p:cNvSpPr/>
          <p:nvPr/>
        </p:nvSpPr>
        <p:spPr>
          <a:xfrm>
            <a:off x="571500" y="1431493"/>
            <a:ext cx="8001000" cy="2031325"/>
          </a:xfrm>
          <a:prstGeom prst="rect">
            <a:avLst/>
          </a:prstGeom>
        </p:spPr>
        <p:txBody>
          <a:bodyPr wrap="square">
            <a:spAutoFit/>
          </a:bodyPr>
          <a:lstStyle/>
          <a:p>
            <a:pPr marL="285750" indent="-285750">
              <a:buFont typeface="Arial" panose="020B0604020202020204" pitchFamily="34" charset="0"/>
              <a:buChar char="•"/>
            </a:pPr>
            <a:r>
              <a:rPr lang="en-US" dirty="0">
                <a:latin typeface="NewBaskerville-Roman"/>
              </a:rPr>
              <a:t>It adds a number of helpful conveniences to Node.js’s </a:t>
            </a:r>
            <a:r>
              <a:rPr lang="en-US" sz="1600" dirty="0">
                <a:latin typeface="NewBaskerville-Roman"/>
              </a:rPr>
              <a:t>HTTP </a:t>
            </a:r>
            <a:r>
              <a:rPr lang="en-US" dirty="0">
                <a:latin typeface="NewBaskerville-Roman"/>
              </a:rPr>
              <a:t>server, abstracting away a lot of its complexity. For example, sending a single </a:t>
            </a:r>
            <a:r>
              <a:rPr lang="en-US" sz="1600" dirty="0">
                <a:latin typeface="NewBaskerville-Roman"/>
              </a:rPr>
              <a:t>JPEG </a:t>
            </a:r>
            <a:r>
              <a:rPr lang="en-US" dirty="0">
                <a:latin typeface="NewBaskerville-Roman"/>
              </a:rPr>
              <a:t>file is fairly complex in raw Node.js (especially if you have performance in mind); Express reduces it to one line.</a:t>
            </a:r>
          </a:p>
          <a:p>
            <a:pPr marL="285750" indent="-285750">
              <a:buFont typeface="Arial" panose="020B0604020202020204" pitchFamily="34" charset="0"/>
              <a:buChar char="•"/>
            </a:pPr>
            <a:r>
              <a:rPr lang="en-US" dirty="0">
                <a:latin typeface="NewBaskerville-Roman"/>
              </a:rPr>
              <a:t>It lets you refactor one monolithic request handler function into many smaller request handlers that handle only specific bits and pieces. This is more maintainable and more modular.</a:t>
            </a:r>
            <a:endParaRPr lang="en-US" dirty="0"/>
          </a:p>
        </p:txBody>
      </p:sp>
    </p:spTree>
    <p:extLst>
      <p:ext uri="{BB962C8B-B14F-4D97-AF65-F5344CB8AC3E}">
        <p14:creationId xmlns:p14="http://schemas.microsoft.com/office/powerpoint/2010/main" val="84788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3F1EF-34BA-4853-9E65-E97E6300F2E2}"/>
              </a:ext>
            </a:extLst>
          </p:cNvPr>
          <p:cNvSpPr>
            <a:spLocks noGrp="1"/>
          </p:cNvSpPr>
          <p:nvPr>
            <p:ph idx="1"/>
          </p:nvPr>
        </p:nvSpPr>
        <p:spPr/>
        <p:txBody>
          <a:bodyPr/>
          <a:lstStyle/>
          <a:p>
            <a:r>
              <a:rPr lang="en-US" sz="2400" dirty="0"/>
              <a:t>Four major parts: </a:t>
            </a:r>
          </a:p>
          <a:p>
            <a:pPr lvl="1"/>
            <a:r>
              <a:rPr lang="en-US" sz="2000" dirty="0"/>
              <a:t>middleware,</a:t>
            </a:r>
          </a:p>
          <a:p>
            <a:pPr lvl="1"/>
            <a:r>
              <a:rPr lang="en-US" sz="2000" dirty="0"/>
              <a:t>Routing</a:t>
            </a:r>
          </a:p>
          <a:p>
            <a:pPr lvl="1"/>
            <a:r>
              <a:rPr lang="en-US" sz="2000" dirty="0"/>
              <a:t>Sub applications</a:t>
            </a:r>
          </a:p>
          <a:p>
            <a:pPr lvl="1"/>
            <a:r>
              <a:rPr lang="en-US" sz="2000" dirty="0"/>
              <a:t>conveniences.</a:t>
            </a:r>
          </a:p>
          <a:p>
            <a:r>
              <a:rPr lang="en-US" dirty="0"/>
              <a:t>Middleware</a:t>
            </a:r>
          </a:p>
          <a:p>
            <a:pPr lvl="1"/>
            <a:r>
              <a:rPr lang="en-US" dirty="0"/>
              <a:t>Rather than one monolithic request handler function of server, you call several request handler functions that each deal with a small chunk of the work. </a:t>
            </a:r>
          </a:p>
          <a:p>
            <a:pPr lvl="1"/>
            <a:r>
              <a:rPr lang="en-US" dirty="0"/>
              <a:t>These smaller request handler functions are called middleware functions, or middleware.</a:t>
            </a:r>
          </a:p>
          <a:p>
            <a:pPr lvl="1"/>
            <a:endParaRPr lang="en-US" dirty="0"/>
          </a:p>
        </p:txBody>
      </p:sp>
      <p:sp>
        <p:nvSpPr>
          <p:cNvPr id="3" name="Title 2">
            <a:extLst>
              <a:ext uri="{FF2B5EF4-FFF2-40B4-BE49-F238E27FC236}">
                <a16:creationId xmlns:a16="http://schemas.microsoft.com/office/drawing/2014/main" id="{DF835744-4037-4C89-9723-349FD7F6E79E}"/>
              </a:ext>
            </a:extLst>
          </p:cNvPr>
          <p:cNvSpPr>
            <a:spLocks noGrp="1"/>
          </p:cNvSpPr>
          <p:nvPr>
            <p:ph type="title"/>
          </p:nvPr>
        </p:nvSpPr>
        <p:spPr/>
        <p:txBody>
          <a:bodyPr/>
          <a:lstStyle/>
          <a:p>
            <a:r>
              <a:rPr lang="en-US" dirty="0"/>
              <a:t>Express Parts</a:t>
            </a:r>
          </a:p>
        </p:txBody>
      </p:sp>
    </p:spTree>
    <p:extLst>
      <p:ext uri="{BB962C8B-B14F-4D97-AF65-F5344CB8AC3E}">
        <p14:creationId xmlns:p14="http://schemas.microsoft.com/office/powerpoint/2010/main" val="171175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7F7FF84-4DA2-4725-B54E-F71DFB191267}"/>
              </a:ext>
            </a:extLst>
          </p:cNvPr>
          <p:cNvPicPr>
            <a:picLocks noGrp="1" noChangeAspect="1"/>
          </p:cNvPicPr>
          <p:nvPr>
            <p:ph idx="1"/>
          </p:nvPr>
        </p:nvPicPr>
        <p:blipFill>
          <a:blip r:embed="rId2"/>
          <a:stretch>
            <a:fillRect/>
          </a:stretch>
        </p:blipFill>
        <p:spPr>
          <a:xfrm>
            <a:off x="181398" y="1752600"/>
            <a:ext cx="8734001" cy="3961628"/>
          </a:xfrm>
          <a:prstGeom prst="rect">
            <a:avLst/>
          </a:prstGeom>
        </p:spPr>
      </p:pic>
      <p:sp>
        <p:nvSpPr>
          <p:cNvPr id="3" name="Title 2">
            <a:extLst>
              <a:ext uri="{FF2B5EF4-FFF2-40B4-BE49-F238E27FC236}">
                <a16:creationId xmlns:a16="http://schemas.microsoft.com/office/drawing/2014/main" id="{0F80E5F6-74CA-4844-AC54-34865A60F6A9}"/>
              </a:ext>
            </a:extLst>
          </p:cNvPr>
          <p:cNvSpPr>
            <a:spLocks noGrp="1"/>
          </p:cNvSpPr>
          <p:nvPr>
            <p:ph type="title"/>
          </p:nvPr>
        </p:nvSpPr>
        <p:spPr>
          <a:xfrm>
            <a:off x="457200" y="274638"/>
            <a:ext cx="8229600" cy="1143000"/>
          </a:xfrm>
        </p:spPr>
        <p:txBody>
          <a:bodyPr/>
          <a:lstStyle/>
          <a:p>
            <a:r>
              <a:rPr lang="en-US" dirty="0"/>
              <a:t>Middleware</a:t>
            </a:r>
          </a:p>
        </p:txBody>
      </p:sp>
    </p:spTree>
    <p:extLst>
      <p:ext uri="{BB962C8B-B14F-4D97-AF65-F5344CB8AC3E}">
        <p14:creationId xmlns:p14="http://schemas.microsoft.com/office/powerpoint/2010/main" val="405652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19AF0F-B151-4465-9C9F-E1F29895B33E}"/>
              </a:ext>
            </a:extLst>
          </p:cNvPr>
          <p:cNvSpPr>
            <a:spLocks noGrp="1"/>
          </p:cNvSpPr>
          <p:nvPr>
            <p:ph idx="1"/>
          </p:nvPr>
        </p:nvSpPr>
        <p:spPr>
          <a:xfrm>
            <a:off x="457200" y="1481138"/>
            <a:ext cx="8229600" cy="5376862"/>
          </a:xfrm>
        </p:spPr>
        <p:txBody>
          <a:bodyPr/>
          <a:lstStyle/>
          <a:p>
            <a:r>
              <a:rPr lang="en-US" sz="2400" dirty="0"/>
              <a:t>Middleware can handle tasks from logging requests to sending static files to setting HTTP headers. </a:t>
            </a:r>
          </a:p>
          <a:p>
            <a:pPr lvl="1"/>
            <a:r>
              <a:rPr lang="en-US" sz="1800" dirty="0"/>
              <a:t>The first middleware function you might use in an application is a logger.</a:t>
            </a:r>
          </a:p>
          <a:p>
            <a:pPr lvl="1"/>
            <a:r>
              <a:rPr lang="en-US" sz="1800" dirty="0"/>
              <a:t>It logs every request that comes into web server.</a:t>
            </a:r>
          </a:p>
          <a:p>
            <a:pPr lvl="1"/>
            <a:r>
              <a:rPr lang="en-US" sz="1800" dirty="0"/>
              <a:t>When the logger has finished logging, it will continue on to the next middleware in the chain. </a:t>
            </a:r>
          </a:p>
          <a:p>
            <a:pPr lvl="1"/>
            <a:r>
              <a:rPr lang="en-US" sz="1800" dirty="0"/>
              <a:t>This next middleware function might authenticate users. If they’re visiting a forbidden URL, it will respond with a “not authorized” page. If they are allowed to visit it, they can continue to the next function in the chain. </a:t>
            </a:r>
          </a:p>
          <a:p>
            <a:pPr lvl="1"/>
            <a:r>
              <a:rPr lang="en-US" sz="1800" dirty="0"/>
              <a:t>The next function might send the homepage and be done.</a:t>
            </a:r>
          </a:p>
          <a:p>
            <a:pPr lvl="1"/>
            <a:r>
              <a:rPr lang="en-US" sz="1800" dirty="0"/>
              <a:t>signature function(</a:t>
            </a:r>
            <a:r>
              <a:rPr lang="en-US" sz="1800" dirty="0" err="1"/>
              <a:t>req</a:t>
            </a:r>
            <a:r>
              <a:rPr lang="en-US" sz="1800" dirty="0"/>
              <a:t>, res, next)</a:t>
            </a:r>
          </a:p>
          <a:p>
            <a:pPr lvl="1"/>
            <a:r>
              <a:rPr lang="en-US" sz="1800" dirty="0"/>
              <a:t>A middleware function could be used to set a cookie or header, check a user log in status, compress JavaScript, and thousands of other purposes.</a:t>
            </a:r>
          </a:p>
        </p:txBody>
      </p:sp>
      <p:sp>
        <p:nvSpPr>
          <p:cNvPr id="3" name="Title 2">
            <a:extLst>
              <a:ext uri="{FF2B5EF4-FFF2-40B4-BE49-F238E27FC236}">
                <a16:creationId xmlns:a16="http://schemas.microsoft.com/office/drawing/2014/main" id="{F58DDC85-D0D7-42FF-BF21-DCC4EB9E2BEF}"/>
              </a:ext>
            </a:extLst>
          </p:cNvPr>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5873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F8B01-5679-4027-A623-957A3A6880DD}"/>
              </a:ext>
            </a:extLst>
          </p:cNvPr>
          <p:cNvSpPr>
            <a:spLocks noGrp="1"/>
          </p:cNvSpPr>
          <p:nvPr>
            <p:ph idx="1"/>
          </p:nvPr>
        </p:nvSpPr>
        <p:spPr/>
        <p:txBody>
          <a:bodyPr/>
          <a:lstStyle/>
          <a:p>
            <a:r>
              <a:rPr lang="en-US" sz="2000" dirty="0"/>
              <a:t>Routing is better named than middleware. </a:t>
            </a:r>
          </a:p>
          <a:p>
            <a:r>
              <a:rPr lang="en-US" sz="2000" dirty="0"/>
              <a:t>Like middleware, it breaks the one monolithic request handler function into smaller pieces. </a:t>
            </a:r>
          </a:p>
          <a:p>
            <a:r>
              <a:rPr lang="en-US" sz="2000" dirty="0"/>
              <a:t>Unlike middleware, these request handlers are executed conditionally, depending on what URL and HTTP method a client sends.</a:t>
            </a:r>
          </a:p>
          <a:p>
            <a:r>
              <a:rPr lang="en-US" sz="1800" dirty="0"/>
              <a:t>For example, you might build a web page with a homepage and a guestbook.</a:t>
            </a:r>
          </a:p>
          <a:p>
            <a:r>
              <a:rPr lang="en-US" sz="1800" dirty="0"/>
              <a:t>When the user sends an HTTP GET to the homepage URL, Express should send the homepage. But when they visit the guestbook URL, it should send them the HTML for the guestbook, not for the homepage! </a:t>
            </a:r>
            <a:r>
              <a:rPr lang="en-US" sz="1800" dirty="0" err="1"/>
              <a:t>app.get</a:t>
            </a:r>
            <a:r>
              <a:rPr lang="en-US" sz="1800" dirty="0"/>
              <a:t>('/employees/:id', function(res, res, next){...});</a:t>
            </a:r>
          </a:p>
          <a:p>
            <a:r>
              <a:rPr lang="en-US" sz="1800" dirty="0"/>
              <a:t>And if they post a comment in the guestbook (with an HTTP POST to a particular URL), this should update the guestbook. </a:t>
            </a:r>
          </a:p>
          <a:p>
            <a:r>
              <a:rPr lang="en-US" sz="1800" dirty="0"/>
              <a:t>Routing allows you to partition your application’s behavior by route.</a:t>
            </a:r>
          </a:p>
        </p:txBody>
      </p:sp>
      <p:sp>
        <p:nvSpPr>
          <p:cNvPr id="3" name="Title 2">
            <a:extLst>
              <a:ext uri="{FF2B5EF4-FFF2-40B4-BE49-F238E27FC236}">
                <a16:creationId xmlns:a16="http://schemas.microsoft.com/office/drawing/2014/main" id="{0F80E5F6-74CA-4844-AC54-34865A60F6A9}"/>
              </a:ext>
            </a:extLst>
          </p:cNvPr>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279865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ED3B8-EAE7-468A-B5E1-73A8B8A4409F}"/>
              </a:ext>
            </a:extLst>
          </p:cNvPr>
          <p:cNvSpPr>
            <a:spLocks noGrp="1"/>
          </p:cNvSpPr>
          <p:nvPr>
            <p:ph idx="1"/>
          </p:nvPr>
        </p:nvSpPr>
        <p:spPr/>
        <p:txBody>
          <a:bodyPr/>
          <a:lstStyle/>
          <a:p>
            <a:r>
              <a:rPr lang="en-US" b="1" dirty="0"/>
              <a:t>Route Lookup</a:t>
            </a:r>
          </a:p>
          <a:p>
            <a:pPr lvl="1"/>
            <a:r>
              <a:rPr lang="en-US" dirty="0"/>
              <a:t>When a request comes into the web server, the URI is run through the routing table. </a:t>
            </a:r>
          </a:p>
          <a:p>
            <a:pPr lvl="1"/>
            <a:r>
              <a:rPr lang="en-US" dirty="0"/>
              <a:t>The first match in the table is the code that is going to execute. </a:t>
            </a:r>
          </a:p>
          <a:p>
            <a:pPr lvl="1"/>
            <a:r>
              <a:rPr lang="en-US" dirty="0"/>
              <a:t>If there is a second matching route further down the route table, it will not be executed unless you do some internal re-routing. </a:t>
            </a:r>
          </a:p>
          <a:p>
            <a:pPr lvl="1"/>
            <a:r>
              <a:rPr lang="en-US" dirty="0"/>
              <a:t>Even if the second route is technically more specific, the first match will always be the one that runs.</a:t>
            </a:r>
          </a:p>
        </p:txBody>
      </p:sp>
      <p:sp>
        <p:nvSpPr>
          <p:cNvPr id="3" name="Title 2">
            <a:extLst>
              <a:ext uri="{FF2B5EF4-FFF2-40B4-BE49-F238E27FC236}">
                <a16:creationId xmlns:a16="http://schemas.microsoft.com/office/drawing/2014/main" id="{374D33D3-17A1-4B4D-8237-129278BEEA8F}"/>
              </a:ext>
            </a:extLst>
          </p:cNvPr>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143542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ED3B8-EAE7-468A-B5E1-73A8B8A4409F}"/>
              </a:ext>
            </a:extLst>
          </p:cNvPr>
          <p:cNvSpPr>
            <a:spLocks noGrp="1"/>
          </p:cNvSpPr>
          <p:nvPr>
            <p:ph idx="1"/>
          </p:nvPr>
        </p:nvSpPr>
        <p:spPr/>
        <p:txBody>
          <a:bodyPr/>
          <a:lstStyle/>
          <a:p>
            <a:r>
              <a:rPr lang="en-US" b="1" dirty="0"/>
              <a:t>Static files</a:t>
            </a:r>
          </a:p>
          <a:p>
            <a:pPr lvl="1"/>
            <a:r>
              <a:rPr lang="en-US" dirty="0"/>
              <a:t>With Express, this is accomplished with </a:t>
            </a:r>
            <a:r>
              <a:rPr lang="en-US" dirty="0" err="1"/>
              <a:t>express.static</a:t>
            </a:r>
            <a:r>
              <a:rPr lang="en-US" dirty="0"/>
              <a:t>(directory). </a:t>
            </a:r>
          </a:p>
          <a:p>
            <a:pPr lvl="1"/>
            <a:r>
              <a:rPr lang="en-US" dirty="0"/>
              <a:t>This essentially creates a rule in the routing table to look for files in directory and, if they are found, serve the files. </a:t>
            </a:r>
          </a:p>
          <a:p>
            <a:pPr lvl="1"/>
            <a:r>
              <a:rPr lang="en-US" dirty="0"/>
              <a:t>If they are not found, it will continue down the routing table and try to match files on another route.</a:t>
            </a:r>
          </a:p>
        </p:txBody>
      </p:sp>
      <p:sp>
        <p:nvSpPr>
          <p:cNvPr id="3" name="Title 2">
            <a:extLst>
              <a:ext uri="{FF2B5EF4-FFF2-40B4-BE49-F238E27FC236}">
                <a16:creationId xmlns:a16="http://schemas.microsoft.com/office/drawing/2014/main" id="{374D33D3-17A1-4B4D-8237-129278BEEA8F}"/>
              </a:ext>
            </a:extLst>
          </p:cNvPr>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2269652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2563</TotalTime>
  <Words>1817</Words>
  <Application>Microsoft Office PowerPoint</Application>
  <PresentationFormat>On-screen Show (4:3)</PresentationFormat>
  <Paragraphs>166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Lucida Sans Unicode</vt:lpstr>
      <vt:lpstr>NewBaskerville-Roman</vt:lpstr>
      <vt:lpstr>Verdana</vt:lpstr>
      <vt:lpstr>Wingdings 2</vt:lpstr>
      <vt:lpstr>Wingdings 3</vt:lpstr>
      <vt:lpstr>Concourse</vt:lpstr>
      <vt:lpstr>Express.JS</vt:lpstr>
      <vt:lpstr>Express</vt:lpstr>
      <vt:lpstr>Express Role</vt:lpstr>
      <vt:lpstr>Express Parts</vt:lpstr>
      <vt:lpstr>Middleware</vt:lpstr>
      <vt:lpstr>Middleware</vt:lpstr>
      <vt:lpstr>Routing</vt:lpstr>
      <vt:lpstr>Routing</vt:lpstr>
      <vt:lpstr>Routing</vt:lpstr>
      <vt:lpstr>Sub-Applications/Router</vt:lpstr>
      <vt:lpstr>Conveniences</vt:lpstr>
      <vt:lpstr>Express usage</vt:lpstr>
      <vt:lpstr>Routes Verbs</vt:lpstr>
      <vt:lpstr>Routes Verbs</vt:lpstr>
      <vt:lpstr>Route-Path</vt:lpstr>
      <vt:lpstr>Route-Path</vt:lpstr>
      <vt:lpstr>httpResponse object</vt:lpstr>
      <vt:lpstr>Starting with express</vt:lpstr>
      <vt:lpstr>Starting with express</vt:lpstr>
      <vt:lpstr>Generating express App</vt:lpstr>
      <vt:lpstr>Generating Express App</vt:lpstr>
      <vt:lpstr>Generating Express App</vt:lpstr>
      <vt:lpstr>Structure of Express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Craig</dc:creator>
  <cp:lastModifiedBy>Muhammad Rashid Mukhtar</cp:lastModifiedBy>
  <cp:revision>293</cp:revision>
  <dcterms:created xsi:type="dcterms:W3CDTF">2011-04-09T16:04:53Z</dcterms:created>
  <dcterms:modified xsi:type="dcterms:W3CDTF">2020-03-24T18:41:51Z</dcterms:modified>
</cp:coreProperties>
</file>