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02" r:id="rId2"/>
    <p:sldId id="313" r:id="rId3"/>
    <p:sldId id="339" r:id="rId4"/>
    <p:sldId id="340" r:id="rId5"/>
    <p:sldId id="341" r:id="rId6"/>
    <p:sldId id="342" r:id="rId7"/>
    <p:sldId id="347" r:id="rId8"/>
    <p:sldId id="346" r:id="rId9"/>
    <p:sldId id="349" r:id="rId10"/>
    <p:sldId id="350" r:id="rId11"/>
    <p:sldId id="351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panose="020B0604020202020204" pitchFamily="34" charset="0"/>
              </a:defRPr>
            </a:lvl1pPr>
          </a:lstStyle>
          <a:p>
            <a:fld id="{6E4CCF8A-9AB2-4C70-8CDA-343F1F1D7BD2}" type="datetimeFigureOut">
              <a:rPr lang="en-US" altLang="en-US"/>
              <a:pPr/>
              <a:t>11/3/2020</a:t>
            </a:fld>
            <a:endParaRPr lang="en-US" alt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panose="020B0604020202020204" pitchFamily="34" charset="0"/>
              </a:defRPr>
            </a:lvl1pPr>
          </a:lstStyle>
          <a:p>
            <a:fld id="{C4FF40FC-E7B1-4DE3-8B36-1ADC01E6611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9108074 w 5760"/>
                <a:gd name="T3" fmla="*/ 0 h 528"/>
                <a:gd name="T4" fmla="*/ 9108074 w 5760"/>
                <a:gd name="T5" fmla="*/ 838869 h 528"/>
                <a:gd name="T6" fmla="*/ 7590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C21FA5-4BB3-4441-8B97-D21D8A09C370}" type="datetimeFigureOut">
              <a:rPr lang="en-US" altLang="en-US"/>
              <a:pPr/>
              <a:t>11/3/2020</a:t>
            </a:fld>
            <a:endParaRPr lang="en-US" alt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42E99C-A1FF-4093-B509-40C421697F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38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EA38BE-66C9-4BA0-AED3-FA3B7F76656F}" type="datetimeFigureOut">
              <a:rPr lang="en-US" altLang="en-US"/>
              <a:pPr/>
              <a:t>11/3/2020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40229-305C-41B2-9CB4-A2B426B492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2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8E3062-92D7-4F2C-86AA-70F31EB3F166}" type="datetimeFigureOut">
              <a:rPr lang="en-US" altLang="en-US"/>
              <a:pPr/>
              <a:t>11/3/2020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F039F-4125-4821-B6E6-3E84713322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96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26DE01-18C9-430D-B325-DB95CA52AD68}" type="datetimeFigureOut">
              <a:rPr lang="en-US" altLang="en-US"/>
              <a:pPr/>
              <a:t>11/3/2020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BDC4DF-9667-4400-A356-C34DD3F61F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79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0"/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Chevron 11"/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8A5650-A7F5-468A-AC7C-CC39B664E961}" type="datetimeFigureOut">
              <a:rPr lang="en-US" altLang="en-US"/>
              <a:pPr/>
              <a:t>11/3/2020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BA973E-6A8E-4ABA-8D89-50D0CA8CBE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974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957422-1CCD-4558-B126-E01CEF9CCB9B}" type="datetimeFigureOut">
              <a:rPr lang="en-US" altLang="en-US"/>
              <a:pPr/>
              <a:t>11/3/2020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38F364-5E6E-40DF-B92F-9F47B72D19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055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F9D990-5E8C-4387-B53E-582BBAAF38A6}" type="datetimeFigureOut">
              <a:rPr lang="en-US" altLang="en-US"/>
              <a:pPr/>
              <a:t>11/3/2020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1934EC-D233-485B-BF0F-DE641F734B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56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FCA446-E44B-4A98-A8D9-8DFCF2E3C6BA}" type="datetimeFigureOut">
              <a:rPr lang="en-US" altLang="en-US"/>
              <a:pPr/>
              <a:t>11/3/2020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14130F-9576-4D63-A3E0-BFA25CA52C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567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49DA8-B820-465B-A78A-28777EC1E98C}" type="datetimeFigureOut">
              <a:rPr lang="en-US" altLang="en-US"/>
              <a:pPr/>
              <a:t>11/3/2020</a:t>
            </a:fld>
            <a:endParaRPr lang="en-US" alt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0D906-68D5-4AEC-B54A-95715E396F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6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05DA42-E27B-4E6B-8816-03F5B50624AB}" type="datetimeFigureOut">
              <a:rPr lang="en-US" altLang="en-US"/>
              <a:pPr/>
              <a:t>11/3/2020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436AC-C642-446A-A2FA-B21716DC87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970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3802063 w 5760"/>
              <a:gd name="T3" fmla="*/ 0 h 528"/>
              <a:gd name="T4" fmla="*/ 3802063 w 5760"/>
              <a:gd name="T5" fmla="*/ 838200 h 528"/>
              <a:gd name="T6" fmla="*/ 31684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8"/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Chevron 19"/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E33357-3660-48B6-8EFF-B7468AFBD51E}" type="datetimeFigureOut">
              <a:rPr lang="en-US" altLang="en-US"/>
              <a:pPr/>
              <a:t>11/3/2020</a:t>
            </a:fld>
            <a:endParaRPr lang="en-US" alt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31080-3E05-4805-9AD6-F5EFD73690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717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3802063 w 5760"/>
              <a:gd name="T3" fmla="*/ 0 h 528"/>
              <a:gd name="T4" fmla="*/ 3802063 w 5760"/>
              <a:gd name="T5" fmla="*/ 838200 h 528"/>
              <a:gd name="T6" fmla="*/ 31684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</a:lstStyle>
          <a:p>
            <a:fld id="{51C2A217-0A3A-4CEF-81AE-8B9AEC243AE8}" type="datetimeFigureOut">
              <a:rPr lang="en-US" altLang="en-US"/>
              <a:pPr/>
              <a:t>11/3/2020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</a:lstStyle>
          <a:p>
            <a:fld id="{0A663D5C-B9DB-46F8-AD69-76C2108BB9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7" r:id="rId2"/>
    <p:sldLayoutId id="2147483792" r:id="rId3"/>
    <p:sldLayoutId id="2147483793" r:id="rId4"/>
    <p:sldLayoutId id="2147483794" r:id="rId5"/>
    <p:sldLayoutId id="2147483795" r:id="rId6"/>
    <p:sldLayoutId id="2147483788" r:id="rId7"/>
    <p:sldLayoutId id="2147483796" r:id="rId8"/>
    <p:sldLayoutId id="2147483797" r:id="rId9"/>
    <p:sldLayoutId id="2147483789" r:id="rId10"/>
    <p:sldLayoutId id="21474837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12</a:t>
            </a:r>
          </a:p>
          <a:p>
            <a:r>
              <a:rPr lang="en-US" dirty="0"/>
              <a:t>Architecture of Express.JS</a:t>
            </a:r>
          </a:p>
        </p:txBody>
      </p:sp>
    </p:spTree>
    <p:extLst>
      <p:ext uri="{BB962C8B-B14F-4D97-AF65-F5344CB8AC3E}">
        <p14:creationId xmlns:p14="http://schemas.microsoft.com/office/powerpoint/2010/main" val="100981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F9F97F-2E27-4A54-AAA8-6F814ADB0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If we look in /routes/users.js, we’ll see a nice example of how to work with the Router object.</a:t>
            </a:r>
          </a:p>
          <a:p>
            <a:r>
              <a:rPr lang="en-US" sz="2000" dirty="0"/>
              <a:t>First, we receive a reference to the Router object via </a:t>
            </a:r>
            <a:r>
              <a:rPr lang="en-US" sz="2000" dirty="0" err="1"/>
              <a:t>express.Router</a:t>
            </a:r>
            <a:r>
              <a:rPr lang="en-US" sz="2000" dirty="0"/>
              <a:t>(); and from there, it has the exact same interface that we’ve been working with when using app.</a:t>
            </a:r>
          </a:p>
          <a:p>
            <a:r>
              <a:rPr lang="en-US" sz="2000" dirty="0"/>
              <a:t>You can register routes and middleware, even include additional </a:t>
            </a:r>
            <a:r>
              <a:rPr lang="en-US" sz="2000" dirty="0" err="1"/>
              <a:t>router.use</a:t>
            </a:r>
            <a:r>
              <a:rPr lang="en-US" sz="2000" dirty="0"/>
              <a:t> commands.</a:t>
            </a:r>
          </a:p>
          <a:p>
            <a:r>
              <a:rPr lang="en-US" sz="2000" dirty="0"/>
              <a:t>In app.js, </a:t>
            </a:r>
            <a:r>
              <a:rPr lang="en-US" sz="2000" dirty="0" err="1"/>
              <a:t>app.use</a:t>
            </a:r>
            <a:r>
              <a:rPr lang="en-US" sz="2000" dirty="0"/>
              <a:t>('/users', users); is setting up a mount point under /users and any route that starts with /users should use the users middleware function. </a:t>
            </a:r>
          </a:p>
          <a:p>
            <a:r>
              <a:rPr lang="en-US" sz="2000" dirty="0"/>
              <a:t>We exported the router from users.js that had only a single route attached to it.</a:t>
            </a:r>
          </a:p>
          <a:p>
            <a:r>
              <a:rPr lang="en-US" sz="2000" dirty="0"/>
              <a:t>route registered is GET /, which sends "respond with a resource".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4AE743-ED77-4B2B-9B79-E865609A0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router object</a:t>
            </a:r>
          </a:p>
        </p:txBody>
      </p:sp>
    </p:spTree>
    <p:extLst>
      <p:ext uri="{BB962C8B-B14F-4D97-AF65-F5344CB8AC3E}">
        <p14:creationId xmlns:p14="http://schemas.microsoft.com/office/powerpoint/2010/main" val="2459439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1EC557-45DC-4030-A048-9C1B8D58E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When the GET request for /users comes into the server, it will match on the /users mount point. /users will be stripped from the path and become / and response will be served.</a:t>
            </a:r>
          </a:p>
          <a:p>
            <a:r>
              <a:rPr lang="en-US" sz="2000" dirty="0"/>
              <a:t>Execution will continue into the registered middleware.</a:t>
            </a:r>
          </a:p>
          <a:p>
            <a:r>
              <a:rPr lang="en-US" sz="2000" dirty="0"/>
              <a:t>The registered middleware is an Express router and has a single route set up for /, so that is the code that will execute and send the desired response.</a:t>
            </a:r>
          </a:p>
          <a:p>
            <a:r>
              <a:rPr lang="en-US" sz="2000" dirty="0"/>
              <a:t>To tie together everything we’ve covered, let’s make the request to /users actually send back some user data and the current time. </a:t>
            </a:r>
          </a:p>
          <a:p>
            <a:r>
              <a:rPr lang="en-US" sz="2000" dirty="0"/>
              <a:t>Instead of just sending back JSON, lets send some simple HTML as well.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76490-C301-4125-97AA-0C23D655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3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C26104-7673-4002-811C-9E8B0A798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224462"/>
          </a:xfrm>
        </p:spPr>
        <p:txBody>
          <a:bodyPr/>
          <a:lstStyle/>
          <a:p>
            <a:r>
              <a:rPr lang="en-US" dirty="0"/>
              <a:t>Let’s now install the express-generator module globally. </a:t>
            </a:r>
          </a:p>
          <a:p>
            <a:pPr lvl="1"/>
            <a:r>
              <a:rPr lang="en-US" dirty="0"/>
              <a:t>Once the install is complete, create an empty directory and run express from the command line.</a:t>
            </a:r>
          </a:p>
          <a:p>
            <a:pPr lvl="1"/>
            <a:r>
              <a:rPr lang="en-US" dirty="0"/>
              <a:t>Generator creates several folders and files, giving developers a reasonable and predictable project structure to work in. </a:t>
            </a:r>
          </a:p>
          <a:p>
            <a:pPr lvl="1"/>
            <a:r>
              <a:rPr lang="en-US" dirty="0"/>
              <a:t>The generator also creates a </a:t>
            </a:r>
            <a:r>
              <a:rPr lang="en-US" dirty="0" err="1"/>
              <a:t>package.json</a:t>
            </a:r>
            <a:r>
              <a:rPr lang="en-US" dirty="0"/>
              <a:t> file with some dependencies pre-filled in.</a:t>
            </a:r>
          </a:p>
          <a:p>
            <a:pPr lvl="1"/>
            <a:r>
              <a:rPr lang="en-US" dirty="0"/>
              <a:t>Use the application generator tool, express-generator, to quickly create an application skeleton.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E4E16C-8489-45DD-94A2-9BE9EA645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express App</a:t>
            </a:r>
          </a:p>
        </p:txBody>
      </p:sp>
    </p:spTree>
    <p:extLst>
      <p:ext uri="{BB962C8B-B14F-4D97-AF65-F5344CB8AC3E}">
        <p14:creationId xmlns:p14="http://schemas.microsoft.com/office/powerpoint/2010/main" val="343999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4E0878-AEC6-4FE0-A47D-4B7819FE5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install express-generator –g</a:t>
            </a:r>
          </a:p>
          <a:p>
            <a:pPr lvl="1"/>
            <a:r>
              <a:rPr lang="en-US" dirty="0"/>
              <a:t>Express app(it will create app in current </a:t>
            </a:r>
            <a:r>
              <a:rPr lang="en-US" dirty="0" err="1"/>
              <a:t>dir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Then install dependencies</a:t>
            </a:r>
          </a:p>
          <a:p>
            <a:pPr lvl="1"/>
            <a:r>
              <a:rPr lang="en-US" dirty="0"/>
              <a:t>$ cd app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 lvl="1"/>
            <a:r>
              <a:rPr lang="nn-NO" dirty="0"/>
              <a:t>&gt; set DEBUG=app:* &amp; npm start</a:t>
            </a:r>
          </a:p>
          <a:p>
            <a:pPr lvl="1"/>
            <a:r>
              <a:rPr lang="en-US" dirty="0"/>
              <a:t>Then load http://localhost:3000/ in your browser to access the app.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E2269F-F90A-4765-98C6-2778F3F0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Express App</a:t>
            </a:r>
          </a:p>
        </p:txBody>
      </p:sp>
    </p:spTree>
    <p:extLst>
      <p:ext uri="{BB962C8B-B14F-4D97-AF65-F5344CB8AC3E}">
        <p14:creationId xmlns:p14="http://schemas.microsoft.com/office/powerpoint/2010/main" val="138291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4E0878-AEC6-4FE0-A47D-4B7819FE5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1481138"/>
            <a:ext cx="6172200" cy="4525962"/>
          </a:xfrm>
        </p:spPr>
        <p:txBody>
          <a:bodyPr/>
          <a:lstStyle/>
          <a:p>
            <a:pPr marL="392113" lvl="1" indent="0">
              <a:buNone/>
            </a:pPr>
            <a:r>
              <a:rPr lang="en-US" sz="1400" dirty="0"/>
              <a:t>.</a:t>
            </a:r>
          </a:p>
          <a:p>
            <a:pPr marL="392113" lvl="1" indent="0">
              <a:buNone/>
            </a:pPr>
            <a:r>
              <a:rPr lang="en-US" sz="1400" dirty="0"/>
              <a:t>├── app.js</a:t>
            </a:r>
          </a:p>
          <a:p>
            <a:pPr marL="392113" lvl="1" indent="0">
              <a:buNone/>
            </a:pPr>
            <a:r>
              <a:rPr lang="en-US" sz="1400" dirty="0"/>
              <a:t>├── bin</a:t>
            </a:r>
          </a:p>
          <a:p>
            <a:pPr marL="392113" lvl="1" indent="0">
              <a:buNone/>
            </a:pPr>
            <a:r>
              <a:rPr lang="en-US" sz="1400" dirty="0"/>
              <a:t>│   └── www</a:t>
            </a:r>
          </a:p>
          <a:p>
            <a:pPr marL="392113" lvl="1" indent="0">
              <a:buNone/>
            </a:pPr>
            <a:r>
              <a:rPr lang="en-US" sz="1400" dirty="0"/>
              <a:t>├── </a:t>
            </a:r>
            <a:r>
              <a:rPr lang="en-US" sz="1400" dirty="0" err="1"/>
              <a:t>package.json</a:t>
            </a:r>
            <a:endParaRPr lang="en-US" sz="1400" dirty="0"/>
          </a:p>
          <a:p>
            <a:pPr marL="392113" lvl="1" indent="0">
              <a:buNone/>
            </a:pPr>
            <a:r>
              <a:rPr lang="en-US" sz="1400" dirty="0"/>
              <a:t>├── public</a:t>
            </a:r>
          </a:p>
          <a:p>
            <a:pPr marL="392113" lvl="1" indent="0">
              <a:buNone/>
            </a:pPr>
            <a:r>
              <a:rPr lang="en-US" sz="1400" dirty="0"/>
              <a:t>│   ├── images</a:t>
            </a:r>
          </a:p>
          <a:p>
            <a:pPr marL="392113" lvl="1" indent="0">
              <a:buNone/>
            </a:pPr>
            <a:r>
              <a:rPr lang="en-US" sz="1400" dirty="0"/>
              <a:t>│   ├── </a:t>
            </a:r>
            <a:r>
              <a:rPr lang="en-US" sz="1400" dirty="0" err="1"/>
              <a:t>javascripts</a:t>
            </a:r>
            <a:endParaRPr lang="en-US" sz="1400" dirty="0"/>
          </a:p>
          <a:p>
            <a:pPr marL="392113" lvl="1" indent="0">
              <a:buNone/>
            </a:pPr>
            <a:r>
              <a:rPr lang="en-US" sz="1400" dirty="0"/>
              <a:t>│   └── stylesheets</a:t>
            </a:r>
          </a:p>
          <a:p>
            <a:pPr marL="392113" lvl="1" indent="0">
              <a:buNone/>
            </a:pPr>
            <a:r>
              <a:rPr lang="en-US" sz="1400" dirty="0"/>
              <a:t>│       └── style.css</a:t>
            </a:r>
          </a:p>
          <a:p>
            <a:pPr marL="392113" lvl="1" indent="0">
              <a:buNone/>
            </a:pPr>
            <a:r>
              <a:rPr lang="en-US" sz="1400" dirty="0"/>
              <a:t>├── routes</a:t>
            </a:r>
          </a:p>
          <a:p>
            <a:pPr marL="392113" lvl="1" indent="0">
              <a:buNone/>
            </a:pPr>
            <a:r>
              <a:rPr lang="en-US" sz="1400" dirty="0"/>
              <a:t>│   ├── index.js</a:t>
            </a:r>
          </a:p>
          <a:p>
            <a:pPr marL="392113" lvl="1" indent="0">
              <a:buNone/>
            </a:pPr>
            <a:r>
              <a:rPr lang="en-US" sz="1400" dirty="0"/>
              <a:t>│   └── users.js</a:t>
            </a:r>
          </a:p>
          <a:p>
            <a:pPr marL="392113" lvl="1" indent="0">
              <a:buNone/>
            </a:pPr>
            <a:r>
              <a:rPr lang="en-US" sz="1400" dirty="0"/>
              <a:t>└── views</a:t>
            </a:r>
          </a:p>
          <a:p>
            <a:pPr marL="392113" lvl="1" indent="0">
              <a:buNone/>
            </a:pPr>
            <a:r>
              <a:rPr lang="en-US" sz="1400" dirty="0"/>
              <a:t>    ├── </a:t>
            </a:r>
            <a:r>
              <a:rPr lang="en-US" sz="1400" dirty="0" err="1"/>
              <a:t>error.jade</a:t>
            </a:r>
            <a:endParaRPr lang="en-US" sz="1400" dirty="0"/>
          </a:p>
          <a:p>
            <a:pPr marL="392113" lvl="1" indent="0">
              <a:buNone/>
            </a:pPr>
            <a:r>
              <a:rPr lang="en-US" sz="1400" dirty="0"/>
              <a:t>    ├── </a:t>
            </a:r>
            <a:r>
              <a:rPr lang="en-US" sz="1400" dirty="0" err="1"/>
              <a:t>index.jade</a:t>
            </a:r>
            <a:endParaRPr lang="en-US" sz="1400" dirty="0"/>
          </a:p>
          <a:p>
            <a:pPr marL="392113" lvl="1" indent="0">
              <a:buNone/>
            </a:pPr>
            <a:r>
              <a:rPr lang="en-US" sz="1400" dirty="0"/>
              <a:t>    └── </a:t>
            </a:r>
            <a:r>
              <a:rPr lang="en-US" sz="1400" dirty="0" err="1"/>
              <a:t>layout.jade</a:t>
            </a:r>
            <a:endParaRPr lang="en-US" sz="1400" dirty="0"/>
          </a:p>
          <a:p>
            <a:pPr marL="392113" lvl="1" indent="0">
              <a:buNone/>
            </a:pPr>
            <a:endParaRPr lang="en-US" sz="1400" dirty="0"/>
          </a:p>
          <a:p>
            <a:pPr marL="392113" lvl="1" indent="0">
              <a:buNone/>
            </a:pPr>
            <a:r>
              <a:rPr lang="en-US" sz="1400" dirty="0"/>
              <a:t>7 directories, 9 files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E2269F-F90A-4765-98C6-2778F3F0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Express App</a:t>
            </a:r>
          </a:p>
        </p:txBody>
      </p:sp>
    </p:spTree>
    <p:extLst>
      <p:ext uri="{BB962C8B-B14F-4D97-AF65-F5344CB8AC3E}">
        <p14:creationId xmlns:p14="http://schemas.microsoft.com/office/powerpoint/2010/main" val="170434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E89167-ED1F-48E2-B2D3-01835BBA5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run app.js. Nothing happens</a:t>
            </a:r>
          </a:p>
          <a:p>
            <a:r>
              <a:rPr lang="en-US" dirty="0"/>
              <a:t>The generator created a bin folder with a www file inside of it. </a:t>
            </a:r>
          </a:p>
          <a:p>
            <a:pPr lvl="1"/>
            <a:r>
              <a:rPr lang="en-US" dirty="0"/>
              <a:t>The intention is to use this to start the server instead of app.js</a:t>
            </a:r>
          </a:p>
          <a:p>
            <a:pPr lvl="1"/>
            <a:r>
              <a:rPr lang="en-US" sz="2400" dirty="0"/>
              <a:t>start your server, run </a:t>
            </a:r>
            <a:r>
              <a:rPr lang="en-US" sz="2000" dirty="0"/>
              <a:t>node </a:t>
            </a:r>
            <a:r>
              <a:rPr lang="en-US" sz="2400" dirty="0"/>
              <a:t>bin/www. You can also run </a:t>
            </a:r>
            <a:r>
              <a:rPr lang="en-US" sz="2400" dirty="0" err="1"/>
              <a:t>npm</a:t>
            </a:r>
            <a:r>
              <a:rPr lang="en-US" sz="2400" dirty="0"/>
              <a:t> start</a:t>
            </a:r>
          </a:p>
          <a:p>
            <a:pPr lvl="1"/>
            <a:r>
              <a:rPr lang="en-US" sz="2400" dirty="0"/>
              <a:t>point a web browser to localhost:3000</a:t>
            </a:r>
          </a:p>
          <a:p>
            <a:pPr lvl="1"/>
            <a:r>
              <a:rPr lang="en-US" dirty="0"/>
              <a:t>Will be greeted with a simple welcome page.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ADA05F-D97F-4BEF-8952-6D8ED29F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Server</a:t>
            </a:r>
          </a:p>
        </p:txBody>
      </p:sp>
    </p:spTree>
    <p:extLst>
      <p:ext uri="{BB962C8B-B14F-4D97-AF65-F5344CB8AC3E}">
        <p14:creationId xmlns:p14="http://schemas.microsoft.com/office/powerpoint/2010/main" val="607454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167C1D-BEB4-45EB-A640-A8262372E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contain </a:t>
            </a:r>
            <a:r>
              <a:rPr lang="en-US" dirty="0" err="1"/>
              <a:t>app.use</a:t>
            </a:r>
            <a:endParaRPr lang="en-US" dirty="0"/>
          </a:p>
          <a:p>
            <a:pPr lvl="1"/>
            <a:r>
              <a:rPr lang="en-US" sz="2000" dirty="0" err="1"/>
              <a:t>app.use</a:t>
            </a:r>
            <a:r>
              <a:rPr lang="en-US" sz="2000" dirty="0"/>
              <a:t> </a:t>
            </a:r>
            <a:r>
              <a:rPr lang="en-US" sz="2400" dirty="0"/>
              <a:t>registers a middleware function that will be called on every request that comes into the web server.</a:t>
            </a:r>
          </a:p>
          <a:p>
            <a:pPr lvl="1"/>
            <a:r>
              <a:rPr lang="en-US" sz="2400" dirty="0"/>
              <a:t>It’s useful for tasks that you need to happen on every request.</a:t>
            </a:r>
          </a:p>
          <a:p>
            <a:pPr lvl="1"/>
            <a:r>
              <a:rPr lang="en-US" sz="2400" dirty="0"/>
              <a:t>The statements will execute in the order in which they are registered, top to bottom, every time a new request comes in.</a:t>
            </a:r>
          </a:p>
          <a:p>
            <a:pPr marL="109537" indent="0">
              <a:buNone/>
            </a:pPr>
            <a:r>
              <a:rPr lang="en-US" sz="1600" dirty="0" err="1"/>
              <a:t>app.use</a:t>
            </a:r>
            <a:r>
              <a:rPr lang="en-US" sz="1600" dirty="0"/>
              <a:t>(function (</a:t>
            </a:r>
            <a:r>
              <a:rPr lang="en-US" sz="1600" dirty="0" err="1"/>
              <a:t>req</a:t>
            </a:r>
            <a:r>
              <a:rPr lang="en-US" sz="1600" dirty="0"/>
              <a:t>, res, next) {</a:t>
            </a:r>
          </a:p>
          <a:p>
            <a:pPr marL="109537" indent="0">
              <a:buNone/>
            </a:pPr>
            <a:r>
              <a:rPr lang="en-US" sz="1600" dirty="0"/>
              <a:t>console.log(</a:t>
            </a:r>
            <a:r>
              <a:rPr lang="en-US" sz="1600" dirty="0" err="1"/>
              <a:t>req.method</a:t>
            </a:r>
            <a:r>
              <a:rPr lang="en-US" sz="1600" dirty="0"/>
              <a:t> + ' ' + req.url);</a:t>
            </a:r>
          </a:p>
          <a:p>
            <a:pPr marL="109537" indent="0">
              <a:buNone/>
            </a:pPr>
            <a:r>
              <a:rPr lang="en-US" sz="1600" dirty="0"/>
              <a:t>next();</a:t>
            </a:r>
          </a:p>
          <a:p>
            <a:pPr marL="109537" indent="0">
              <a:buNone/>
            </a:pPr>
            <a:r>
              <a:rPr lang="en-US" sz="1600" dirty="0"/>
              <a:t>});</a:t>
            </a:r>
            <a:endParaRPr lang="en-US" sz="4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38C6EF-A0CE-4CC4-A765-CE9D9A39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App.js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383F08-CB44-43AB-A9B4-45ED5831755A}"/>
              </a:ext>
            </a:extLst>
          </p:cNvPr>
          <p:cNvSpPr/>
          <p:nvPr/>
        </p:nvSpPr>
        <p:spPr>
          <a:xfrm>
            <a:off x="4953000" y="48006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Monospace821BT-Roman"/>
              </a:rPr>
              <a:t>app.use</a:t>
            </a:r>
            <a:r>
              <a:rPr lang="en-US" dirty="0">
                <a:latin typeface="Monospace821BT-Roman"/>
              </a:rPr>
              <a:t>('/</a:t>
            </a:r>
            <a:r>
              <a:rPr lang="en-US" dirty="0" err="1">
                <a:latin typeface="Monospace821BT-Roman"/>
              </a:rPr>
              <a:t>api</a:t>
            </a:r>
            <a:r>
              <a:rPr lang="en-US" dirty="0">
                <a:latin typeface="Monospace821BT-Roman"/>
              </a:rPr>
              <a:t>', function (</a:t>
            </a:r>
            <a:r>
              <a:rPr lang="en-US" dirty="0" err="1">
                <a:latin typeface="Monospace821BT-Roman"/>
              </a:rPr>
              <a:t>req</a:t>
            </a:r>
            <a:r>
              <a:rPr lang="en-US" dirty="0">
                <a:latin typeface="Monospace821BT-Roman"/>
              </a:rPr>
              <a:t>, res, next) {</a:t>
            </a:r>
          </a:p>
          <a:p>
            <a:r>
              <a:rPr lang="en-US" dirty="0">
                <a:latin typeface="Monospace821BT-Roman"/>
              </a:rPr>
              <a:t>console.log('/</a:t>
            </a:r>
            <a:r>
              <a:rPr lang="en-US" dirty="0" err="1">
                <a:latin typeface="Monospace821BT-Roman"/>
              </a:rPr>
              <a:t>api</a:t>
            </a:r>
            <a:r>
              <a:rPr lang="en-US" dirty="0">
                <a:latin typeface="Monospace821BT-Roman"/>
              </a:rPr>
              <a:t> logger');</a:t>
            </a:r>
          </a:p>
          <a:p>
            <a:r>
              <a:rPr lang="en-US" dirty="0">
                <a:latin typeface="Monospace821BT-Roman"/>
              </a:rPr>
              <a:t>console.log(</a:t>
            </a:r>
            <a:r>
              <a:rPr lang="en-US" dirty="0" err="1">
                <a:latin typeface="Monospace821BT-Roman"/>
              </a:rPr>
              <a:t>req.method</a:t>
            </a:r>
            <a:r>
              <a:rPr lang="en-US" dirty="0">
                <a:latin typeface="Monospace821BT-Roman"/>
              </a:rPr>
              <a:t> + ' ' + req.url);</a:t>
            </a:r>
          </a:p>
          <a:p>
            <a:r>
              <a:rPr lang="en-US" dirty="0">
                <a:latin typeface="Monospace821BT-Roman"/>
              </a:rPr>
              <a:t>next();</a:t>
            </a:r>
          </a:p>
          <a:p>
            <a:r>
              <a:rPr lang="en-US" dirty="0">
                <a:latin typeface="Monospace821BT-Roman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2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DA2BAB-8AB4-4125-9AE5-F8E0147B6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2400" dirty="0"/>
              <a:t>function </a:t>
            </a:r>
            <a:r>
              <a:rPr lang="en-US" sz="2400" dirty="0" err="1"/>
              <a:t>retrieveEmployee</a:t>
            </a:r>
            <a:r>
              <a:rPr lang="en-US" sz="2400" dirty="0"/>
              <a:t> (</a:t>
            </a:r>
            <a:r>
              <a:rPr lang="en-US" sz="2400" dirty="0" err="1"/>
              <a:t>req</a:t>
            </a:r>
            <a:r>
              <a:rPr lang="en-US" sz="2400" dirty="0"/>
              <a:t>, res, next) {</a:t>
            </a:r>
          </a:p>
          <a:p>
            <a:pPr marL="109537" indent="0">
              <a:buNone/>
            </a:pPr>
            <a:r>
              <a:rPr lang="en-US" sz="2400" dirty="0" err="1"/>
              <a:t>Employee.findOne</a:t>
            </a:r>
            <a:r>
              <a:rPr lang="en-US" sz="2400" dirty="0"/>
              <a:t>({</a:t>
            </a:r>
          </a:p>
          <a:p>
            <a:pPr marL="109537" indent="0">
              <a:buNone/>
            </a:pPr>
            <a:r>
              <a:rPr lang="en-US" sz="2400" dirty="0"/>
              <a:t>_id: </a:t>
            </a:r>
            <a:r>
              <a:rPr lang="en-US" sz="2400" dirty="0" err="1"/>
              <a:t>req.params.employeeId</a:t>
            </a:r>
            <a:endParaRPr lang="en-US" sz="2400" dirty="0"/>
          </a:p>
          <a:p>
            <a:pPr marL="109537" indent="0">
              <a:buNone/>
            </a:pPr>
            <a:r>
              <a:rPr lang="en-US" sz="2400" dirty="0"/>
              <a:t>}).exec(function (error, employee) {</a:t>
            </a:r>
          </a:p>
          <a:p>
            <a:pPr marL="109537" indent="0">
              <a:buNone/>
            </a:pPr>
            <a:r>
              <a:rPr lang="en-US" sz="2400" dirty="0"/>
              <a:t>if (error) {</a:t>
            </a:r>
          </a:p>
          <a:p>
            <a:pPr marL="109537" indent="0">
              <a:buNone/>
            </a:pPr>
            <a:r>
              <a:rPr lang="en-US" sz="2400" dirty="0"/>
              <a:t>return next(error);</a:t>
            </a:r>
          </a:p>
          <a:p>
            <a:pPr marL="109537" indent="0">
              <a:buNone/>
            </a:pPr>
            <a:r>
              <a:rPr lang="en-US" sz="2400" dirty="0"/>
              <a:t>}</a:t>
            </a:r>
          </a:p>
          <a:p>
            <a:pPr marL="109537" indent="0">
              <a:buNone/>
            </a:pPr>
            <a:r>
              <a:rPr lang="en-US" sz="2400" dirty="0" err="1"/>
              <a:t>res.locals.employee</a:t>
            </a:r>
            <a:r>
              <a:rPr lang="en-US" sz="2400" dirty="0"/>
              <a:t> = employee;</a:t>
            </a:r>
          </a:p>
          <a:p>
            <a:pPr marL="109537" indent="0">
              <a:buNone/>
            </a:pPr>
            <a:r>
              <a:rPr lang="en-US" sz="2400" dirty="0"/>
              <a:t>return next();</a:t>
            </a:r>
          </a:p>
          <a:p>
            <a:pPr marL="109537" indent="0">
              <a:buNone/>
            </a:pPr>
            <a:r>
              <a:rPr lang="en-US" sz="2400" dirty="0"/>
              <a:t>});</a:t>
            </a:r>
          </a:p>
          <a:p>
            <a:pPr marL="109537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1359E4-A53B-42DD-BB96-FE90317CC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127908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B7FB3C-D70D-4E08-A414-1046F886F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6096000" cy="5148262"/>
          </a:xfrm>
        </p:spPr>
        <p:txBody>
          <a:bodyPr/>
          <a:lstStyle/>
          <a:p>
            <a:r>
              <a:rPr lang="en-US" sz="2000" dirty="0"/>
              <a:t>Any time you pass a truthy value into next, you are alerting Express that there has been an error.</a:t>
            </a:r>
          </a:p>
          <a:p>
            <a:pPr marL="109537" indent="0">
              <a:buNone/>
            </a:pPr>
            <a:r>
              <a:rPr lang="en-US" sz="2000" dirty="0" err="1"/>
              <a:t>app.use</a:t>
            </a:r>
            <a:r>
              <a:rPr lang="en-US" sz="2000" dirty="0"/>
              <a:t>(function(err, </a:t>
            </a:r>
            <a:r>
              <a:rPr lang="en-US" sz="2000" dirty="0" err="1"/>
              <a:t>req</a:t>
            </a:r>
            <a:r>
              <a:rPr lang="en-US" sz="2000" dirty="0"/>
              <a:t>, res, next) {</a:t>
            </a:r>
          </a:p>
          <a:p>
            <a:pPr marL="109537" indent="0">
              <a:buNone/>
            </a:pPr>
            <a:r>
              <a:rPr lang="en-US" sz="2000" dirty="0" err="1"/>
              <a:t>res.status</a:t>
            </a:r>
            <a:r>
              <a:rPr lang="en-US" sz="2000" dirty="0"/>
              <a:t>(</a:t>
            </a:r>
            <a:r>
              <a:rPr lang="en-US" sz="2000" dirty="0" err="1"/>
              <a:t>err.status</a:t>
            </a:r>
            <a:r>
              <a:rPr lang="en-US" sz="2000" dirty="0"/>
              <a:t> || 500);</a:t>
            </a:r>
          </a:p>
          <a:p>
            <a:pPr marL="109537" indent="0">
              <a:buNone/>
            </a:pPr>
            <a:r>
              <a:rPr lang="en-US" sz="2000" dirty="0" err="1"/>
              <a:t>res.render</a:t>
            </a:r>
            <a:r>
              <a:rPr lang="en-US" sz="2000" dirty="0"/>
              <a:t>('error', {</a:t>
            </a:r>
          </a:p>
          <a:p>
            <a:pPr marL="109537" indent="0">
              <a:buNone/>
            </a:pPr>
            <a:r>
              <a:rPr lang="en-US" sz="2000" dirty="0"/>
              <a:t>message: </a:t>
            </a:r>
            <a:r>
              <a:rPr lang="en-US" sz="2000" dirty="0" err="1"/>
              <a:t>err.message</a:t>
            </a:r>
            <a:r>
              <a:rPr lang="en-US" sz="2000" dirty="0"/>
              <a:t>,</a:t>
            </a:r>
          </a:p>
          <a:p>
            <a:pPr marL="109537" indent="0">
              <a:buNone/>
            </a:pPr>
            <a:r>
              <a:rPr lang="en-US" sz="2000" dirty="0"/>
              <a:t>error: err</a:t>
            </a:r>
          </a:p>
          <a:p>
            <a:pPr marL="109537" indent="0">
              <a:buNone/>
            </a:pPr>
            <a:r>
              <a:rPr lang="en-US" sz="2000" dirty="0"/>
              <a:t>});</a:t>
            </a:r>
          </a:p>
          <a:p>
            <a:pPr marL="109537" indent="0">
              <a:buNone/>
            </a:pPr>
            <a:r>
              <a:rPr lang="en-US" sz="2000" dirty="0"/>
              <a:t>});</a:t>
            </a:r>
          </a:p>
          <a:p>
            <a:r>
              <a:rPr lang="en-US" sz="2000" dirty="0"/>
              <a:t>middleware function expects an err argument as the first parameter whereas other middleware functions expect a request object as the first parameter.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DB49F6-B1A1-49FA-AD71-D993FD1D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324D53-6A21-45A4-87D1-9215C138C335}"/>
              </a:ext>
            </a:extLst>
          </p:cNvPr>
          <p:cNvSpPr/>
          <p:nvPr/>
        </p:nvSpPr>
        <p:spPr>
          <a:xfrm>
            <a:off x="6324600" y="2133600"/>
            <a:ext cx="2590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lior"/>
              </a:rPr>
              <a:t>The truthy value you pass into </a:t>
            </a:r>
            <a:r>
              <a:rPr lang="en-US" sz="1600" dirty="0">
                <a:latin typeface="Monospace821BT-Roman"/>
              </a:rPr>
              <a:t>next </a:t>
            </a:r>
            <a:r>
              <a:rPr lang="en-US" dirty="0">
                <a:latin typeface="Melior"/>
              </a:rPr>
              <a:t>becomes the </a:t>
            </a:r>
            <a:r>
              <a:rPr lang="en-US" sz="1600" dirty="0">
                <a:latin typeface="Monospace821BT-Roman"/>
              </a:rPr>
              <a:t>err </a:t>
            </a:r>
            <a:r>
              <a:rPr lang="en-US" dirty="0">
                <a:latin typeface="Melior"/>
              </a:rPr>
              <a:t>value in the Express error handling function. In the default error handling function, we are using </a:t>
            </a:r>
            <a:r>
              <a:rPr lang="en-US" sz="1600" dirty="0" err="1">
                <a:latin typeface="Monospace821BT-Roman"/>
              </a:rPr>
              <a:t>res.render</a:t>
            </a:r>
            <a:r>
              <a:rPr lang="en-US" sz="1600" dirty="0">
                <a:latin typeface="Monospace821BT-Roman"/>
              </a:rPr>
              <a:t> </a:t>
            </a:r>
            <a:r>
              <a:rPr lang="en-US" dirty="0">
                <a:latin typeface="Melior"/>
              </a:rPr>
              <a:t>to render the error template and pass</a:t>
            </a:r>
          </a:p>
          <a:p>
            <a:r>
              <a:rPr lang="en-US" dirty="0">
                <a:latin typeface="Melior"/>
              </a:rPr>
              <a:t>information about the error into the view.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8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F05743-277F-4C86-8FDA-D6230326C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app.set</a:t>
            </a:r>
            <a:r>
              <a:rPr lang="en-US" sz="2400" dirty="0"/>
              <a:t> gives us a common place to read and write application-wide settings.</a:t>
            </a:r>
          </a:p>
          <a:p>
            <a:r>
              <a:rPr lang="en-US" sz="2400" dirty="0" err="1"/>
              <a:t>app.set</a:t>
            </a:r>
            <a:r>
              <a:rPr lang="en-US" sz="2400" dirty="0"/>
              <a:t>('title', 'Express Server’);//assign the server setting title to Express Server.</a:t>
            </a:r>
          </a:p>
          <a:p>
            <a:r>
              <a:rPr lang="en-US" sz="2400" dirty="0"/>
              <a:t>You can get these values back using </a:t>
            </a:r>
            <a:r>
              <a:rPr lang="en-US" sz="2400" dirty="0" err="1"/>
              <a:t>app.get</a:t>
            </a:r>
            <a:r>
              <a:rPr lang="en-US" sz="2400" dirty="0"/>
              <a:t>('title’). </a:t>
            </a:r>
          </a:p>
          <a:p>
            <a:r>
              <a:rPr lang="en-US" sz="2400" dirty="0"/>
              <a:t> When rendering views, you can access the application settings via settings.</a:t>
            </a:r>
          </a:p>
          <a:p>
            <a:r>
              <a:rPr lang="en-US" sz="2400" dirty="0"/>
              <a:t>Most of the settings are for the developers' use; </a:t>
            </a:r>
          </a:p>
          <a:p>
            <a:r>
              <a:rPr lang="en-US" sz="2400" dirty="0"/>
              <a:t>However, Express does use this mechanism internally to manage internal settings such as views, view engine, </a:t>
            </a:r>
            <a:r>
              <a:rPr lang="en-US" sz="2400" dirty="0" err="1"/>
              <a:t>jsonp</a:t>
            </a:r>
            <a:r>
              <a:rPr lang="en-US" sz="2400" dirty="0"/>
              <a:t> callback name, and several others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848852-D5B1-488A-9D32-398BEE149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984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7412</TotalTime>
  <Words>978</Words>
  <Application>Microsoft Office PowerPoint</Application>
  <PresentationFormat>On-screen Show (4:3)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Lucida Sans Unicode</vt:lpstr>
      <vt:lpstr>Melior</vt:lpstr>
      <vt:lpstr>Monospace821BT-Roman</vt:lpstr>
      <vt:lpstr>Verdana</vt:lpstr>
      <vt:lpstr>Wingdings 2</vt:lpstr>
      <vt:lpstr>Wingdings 3</vt:lpstr>
      <vt:lpstr>Concourse</vt:lpstr>
      <vt:lpstr>Express.JS</vt:lpstr>
      <vt:lpstr>Generating express App</vt:lpstr>
      <vt:lpstr>Generating Express App</vt:lpstr>
      <vt:lpstr>Generating Express App</vt:lpstr>
      <vt:lpstr>Starting the Server</vt:lpstr>
      <vt:lpstr>App.js</vt:lpstr>
      <vt:lpstr>Error Handling</vt:lpstr>
      <vt:lpstr>Error Handling</vt:lpstr>
      <vt:lpstr>App.set</vt:lpstr>
      <vt:lpstr>Using the router object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Craig</dc:creator>
  <cp:lastModifiedBy>Muhammad Rashid Mukhtar</cp:lastModifiedBy>
  <cp:revision>317</cp:revision>
  <dcterms:created xsi:type="dcterms:W3CDTF">2011-04-09T16:04:53Z</dcterms:created>
  <dcterms:modified xsi:type="dcterms:W3CDTF">2020-11-03T09:31:21Z</dcterms:modified>
</cp:coreProperties>
</file>