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302" r:id="rId2"/>
    <p:sldId id="434" r:id="rId3"/>
    <p:sldId id="384" r:id="rId4"/>
    <p:sldId id="393" r:id="rId5"/>
    <p:sldId id="389" r:id="rId6"/>
    <p:sldId id="435" r:id="rId7"/>
    <p:sldId id="390" r:id="rId8"/>
    <p:sldId id="391" r:id="rId9"/>
    <p:sldId id="392" r:id="rId10"/>
    <p:sldId id="396" r:id="rId11"/>
    <p:sldId id="394" r:id="rId12"/>
    <p:sldId id="395" r:id="rId13"/>
    <p:sldId id="399" r:id="rId14"/>
    <p:sldId id="397" r:id="rId15"/>
    <p:sldId id="398" r:id="rId16"/>
    <p:sldId id="400" r:id="rId17"/>
    <p:sldId id="406" r:id="rId18"/>
    <p:sldId id="401" r:id="rId19"/>
    <p:sldId id="402" r:id="rId20"/>
    <p:sldId id="403" r:id="rId21"/>
    <p:sldId id="410" r:id="rId22"/>
    <p:sldId id="408" r:id="rId23"/>
    <p:sldId id="411" r:id="rId24"/>
    <p:sldId id="409" r:id="rId25"/>
    <p:sldId id="413" r:id="rId26"/>
    <p:sldId id="367" r:id="rId27"/>
    <p:sldId id="431" r:id="rId28"/>
    <p:sldId id="340" r:id="rId29"/>
    <p:sldId id="341" r:id="rId30"/>
    <p:sldId id="342" r:id="rId31"/>
    <p:sldId id="345" r:id="rId32"/>
    <p:sldId id="385" r:id="rId33"/>
    <p:sldId id="347" r:id="rId34"/>
    <p:sldId id="427" r:id="rId35"/>
    <p:sldId id="414" r:id="rId36"/>
    <p:sldId id="415" r:id="rId37"/>
    <p:sldId id="417" r:id="rId38"/>
    <p:sldId id="416" r:id="rId39"/>
    <p:sldId id="433" r:id="rId40"/>
    <p:sldId id="432"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EE1CB9FE-7FEA-4011-A4DB-CC305C2FA899}">
          <p14:sldIdLst>
            <p14:sldId id="302"/>
            <p14:sldId id="434"/>
            <p14:sldId id="384"/>
            <p14:sldId id="393"/>
            <p14:sldId id="389"/>
            <p14:sldId id="435"/>
            <p14:sldId id="390"/>
            <p14:sldId id="391"/>
            <p14:sldId id="392"/>
            <p14:sldId id="396"/>
            <p14:sldId id="394"/>
            <p14:sldId id="395"/>
            <p14:sldId id="399"/>
            <p14:sldId id="397"/>
            <p14:sldId id="398"/>
            <p14:sldId id="400"/>
            <p14:sldId id="406"/>
            <p14:sldId id="401"/>
            <p14:sldId id="402"/>
            <p14:sldId id="403"/>
            <p14:sldId id="410"/>
            <p14:sldId id="408"/>
            <p14:sldId id="411"/>
            <p14:sldId id="409"/>
            <p14:sldId id="413"/>
            <p14:sldId id="367"/>
            <p14:sldId id="431"/>
            <p14:sldId id="340"/>
            <p14:sldId id="341"/>
            <p14:sldId id="342"/>
            <p14:sldId id="345"/>
            <p14:sldId id="385"/>
            <p14:sldId id="347"/>
            <p14:sldId id="427"/>
            <p14:sldId id="414"/>
            <p14:sldId id="415"/>
            <p14:sldId id="417"/>
            <p14:sldId id="416"/>
            <p14:sldId id="433"/>
            <p14:sldId id="43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85" autoAdjust="0"/>
  </p:normalViewPr>
  <p:slideViewPr>
    <p:cSldViewPr>
      <p:cViewPr varScale="1">
        <p:scale>
          <a:sx n="60" d="100"/>
          <a:sy n="60" d="100"/>
        </p:scale>
        <p:origin x="2098" y="38"/>
      </p:cViewPr>
      <p:guideLst>
        <p:guide orient="horz" pos="2160"/>
        <p:guide pos="2880"/>
      </p:guideLst>
    </p:cSldViewPr>
  </p:slideViewPr>
  <p:outlineViewPr>
    <p:cViewPr>
      <p:scale>
        <a:sx n="33" d="100"/>
        <a:sy n="33" d="100"/>
      </p:scale>
      <p:origin x="12" y="8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charset="0"/>
                <a:cs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eaLnBrk="0" hangingPunct="0">
              <a:defRPr sz="1200">
                <a:cs typeface="Arial" panose="020B0604020202020204" pitchFamily="34" charset="0"/>
              </a:defRPr>
            </a:lvl1pPr>
          </a:lstStyle>
          <a:p>
            <a:fld id="{6E4CCF8A-9AB2-4C70-8CDA-343F1F1D7BD2}" type="datetimeFigureOut">
              <a:rPr lang="en-US" altLang="en-US"/>
              <a:pPr/>
              <a:t>4/7/2020</a:t>
            </a:fld>
            <a:endParaRPr lang="en-US" alt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charset="0"/>
                <a:cs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eaLnBrk="0" hangingPunct="0">
              <a:defRPr sz="1200">
                <a:cs typeface="Arial" panose="020B0604020202020204" pitchFamily="34" charset="0"/>
              </a:defRPr>
            </a:lvl1pPr>
          </a:lstStyle>
          <a:p>
            <a:fld id="{C4FF40FC-E7B1-4DE3-8B36-1ADC01E6611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6337267F-04E1-4325-8EDE-0ADE30B6CB2B}"/>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4C9598B3-9729-442C-8604-AF74BE4350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32772" name="Slide Number Placeholder 3">
            <a:extLst>
              <a:ext uri="{FF2B5EF4-FFF2-40B4-BE49-F238E27FC236}">
                <a16:creationId xmlns:a16="http://schemas.microsoft.com/office/drawing/2014/main" id="{031AB846-DB27-4DFD-A3F9-FBCEC16551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BBDE4C10-3B69-4FE7-8DC0-D80F0649BE24}" type="slidenum">
              <a:rPr lang="en-US" altLang="en-US"/>
              <a:pPr/>
              <a:t>5</a:t>
            </a:fld>
            <a:endParaRPr lang="en-US" altLang="en-US"/>
          </a:p>
        </p:txBody>
      </p:sp>
    </p:spTree>
    <p:extLst>
      <p:ext uri="{BB962C8B-B14F-4D97-AF65-F5344CB8AC3E}">
        <p14:creationId xmlns:p14="http://schemas.microsoft.com/office/powerpoint/2010/main" val="788447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1485977B-828A-4930-BB57-590D2990CF5C}"/>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811F10FF-8B9C-41BA-A1D7-2F6EC9EA1B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The forward slashes suggest a hierarchical breakdown</a:t>
            </a:r>
          </a:p>
        </p:txBody>
      </p:sp>
      <p:sp>
        <p:nvSpPr>
          <p:cNvPr id="34820" name="Slide Number Placeholder 3">
            <a:extLst>
              <a:ext uri="{FF2B5EF4-FFF2-40B4-BE49-F238E27FC236}">
                <a16:creationId xmlns:a16="http://schemas.microsoft.com/office/drawing/2014/main" id="{A6EF441B-4A7F-4930-9040-8EC0A53277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709522DB-3186-4CFB-8E28-277E742A3F4C}" type="slidenum">
              <a:rPr lang="en-US" altLang="en-US"/>
              <a:pPr/>
              <a:t>7</a:t>
            </a:fld>
            <a:endParaRPr lang="en-US" altLang="en-US"/>
          </a:p>
        </p:txBody>
      </p:sp>
    </p:spTree>
    <p:extLst>
      <p:ext uri="{BB962C8B-B14F-4D97-AF65-F5344CB8AC3E}">
        <p14:creationId xmlns:p14="http://schemas.microsoft.com/office/powerpoint/2010/main" val="1394568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E5C24513-2AED-4437-9CF9-4CF9CE1C4146}"/>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DA48AEF5-2DAA-40C5-A2BE-1BE88323E2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err="1"/>
              <a:t>Stateful</a:t>
            </a:r>
            <a:r>
              <a:rPr lang="en-US" altLang="en-US" dirty="0"/>
              <a:t> examples: Disabled ‘back button’ in browser when filling a form etc. that needs to be filled in a specific order and the application disallows you to go to a previous ‘state’ in essence. </a:t>
            </a:r>
          </a:p>
          <a:p>
            <a:pPr>
              <a:spcBef>
                <a:spcPct val="0"/>
              </a:spcBef>
            </a:pPr>
            <a:endParaRPr lang="en-US" altLang="en-US" dirty="0"/>
          </a:p>
          <a:p>
            <a:pPr>
              <a:spcBef>
                <a:spcPct val="0"/>
              </a:spcBef>
            </a:pPr>
            <a:r>
              <a:rPr lang="en-US" altLang="en-US" dirty="0"/>
              <a:t>Statelessness: Assume that the client requests a document 100 pages long and the server only returns 1 page at a time. To request subsequent pages the client makes more HTTP requests. Each page is a distinct ‘state’ of the application and the URIs could (should) be designed as: www.ex.com/some-long-report?page=10 – this way you may bookmark the state or send it to someone or embed it in a document etc. The user is not forced to view a sequential order of the pages. The ‘state’ of the application (i.e. on page 10) has now been exposed as a resource.</a:t>
            </a:r>
          </a:p>
        </p:txBody>
      </p:sp>
      <p:sp>
        <p:nvSpPr>
          <p:cNvPr id="39940" name="Slide Number Placeholder 3">
            <a:extLst>
              <a:ext uri="{FF2B5EF4-FFF2-40B4-BE49-F238E27FC236}">
                <a16:creationId xmlns:a16="http://schemas.microsoft.com/office/drawing/2014/main" id="{727AFD74-A3D0-46D6-A965-E12305AC0A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6896C1EF-F029-449F-8136-FFD2FC3E2DBA}" type="slidenum">
              <a:rPr lang="en-US" altLang="en-US"/>
              <a:pPr/>
              <a:t>11</a:t>
            </a:fld>
            <a:endParaRPr lang="en-US" altLang="en-US"/>
          </a:p>
        </p:txBody>
      </p:sp>
    </p:spTree>
    <p:extLst>
      <p:ext uri="{BB962C8B-B14F-4D97-AF65-F5344CB8AC3E}">
        <p14:creationId xmlns:p14="http://schemas.microsoft.com/office/powerpoint/2010/main" val="957588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EDB3F8CD-FC89-402C-B6B8-51117058E1FB}"/>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CCE42722-3CE9-400E-9116-59E93539B2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44036" name="Slide Number Placeholder 3">
            <a:extLst>
              <a:ext uri="{FF2B5EF4-FFF2-40B4-BE49-F238E27FC236}">
                <a16:creationId xmlns:a16="http://schemas.microsoft.com/office/drawing/2014/main" id="{698FBF84-044B-422F-90AF-FFBAEB6559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9C21BBCF-C2B5-43C9-9116-C72F31A139D4}" type="slidenum">
              <a:rPr lang="en-US" altLang="en-US"/>
              <a:pPr/>
              <a:t>15</a:t>
            </a:fld>
            <a:endParaRPr lang="en-US" altLang="en-US"/>
          </a:p>
        </p:txBody>
      </p:sp>
    </p:spTree>
    <p:extLst>
      <p:ext uri="{BB962C8B-B14F-4D97-AF65-F5344CB8AC3E}">
        <p14:creationId xmlns:p14="http://schemas.microsoft.com/office/powerpoint/2010/main" val="2823203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FF40FC-E7B1-4DE3-8B36-1ADC01E66111}" type="slidenum">
              <a:rPr lang="en-US" altLang="en-US" smtClean="0"/>
              <a:pPr/>
              <a:t>34</a:t>
            </a:fld>
            <a:endParaRPr lang="en-US" altLang="en-US"/>
          </a:p>
        </p:txBody>
      </p:sp>
    </p:spTree>
    <p:extLst>
      <p:ext uri="{BB962C8B-B14F-4D97-AF65-F5344CB8AC3E}">
        <p14:creationId xmlns:p14="http://schemas.microsoft.com/office/powerpoint/2010/main" val="24615337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1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7" name="Freeform 18"/>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8" name="Freeform 18"/>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lstStyle>
          <a:p>
            <a:fld id="{27C21FA5-4BB3-4441-8B97-D21D8A09C370}" type="datetimeFigureOut">
              <a:rPr lang="en-US" altLang="en-US"/>
              <a:pPr/>
              <a:t>4/7/2020</a:t>
            </a:fld>
            <a:endParaRPr lang="en-US" alt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9342E99C-A1FF-4093-B509-40C421697F98}" type="slidenum">
              <a:rPr lang="en-US" altLang="en-US"/>
              <a:pPr/>
              <a:t>‹#›</a:t>
            </a:fld>
            <a:endParaRPr lang="en-US" altLang="en-US"/>
          </a:p>
        </p:txBody>
      </p:sp>
    </p:spTree>
    <p:extLst>
      <p:ext uri="{BB962C8B-B14F-4D97-AF65-F5344CB8AC3E}">
        <p14:creationId xmlns:p14="http://schemas.microsoft.com/office/powerpoint/2010/main" val="210638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1CEA38BE-66C9-4BA0-AED3-FA3B7F76656F}" type="datetimeFigureOut">
              <a:rPr lang="en-US" altLang="en-US"/>
              <a:pPr/>
              <a:t>4/7/2020</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8C540229-305C-41B2-9CB4-A2B426B49262}" type="slidenum">
              <a:rPr lang="en-US" altLang="en-US"/>
              <a:pPr/>
              <a:t>‹#›</a:t>
            </a:fld>
            <a:endParaRPr lang="en-US" altLang="en-US"/>
          </a:p>
        </p:txBody>
      </p:sp>
    </p:spTree>
    <p:extLst>
      <p:ext uri="{BB962C8B-B14F-4D97-AF65-F5344CB8AC3E}">
        <p14:creationId xmlns:p14="http://schemas.microsoft.com/office/powerpoint/2010/main" val="36162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C88E3062-92D7-4F2C-86AA-70F31EB3F166}" type="datetimeFigureOut">
              <a:rPr lang="en-US" altLang="en-US"/>
              <a:pPr/>
              <a:t>4/7/2020</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934F039F-4125-4821-B6E6-3E8471332273}" type="slidenum">
              <a:rPr lang="en-US" altLang="en-US"/>
              <a:pPr/>
              <a:t>‹#›</a:t>
            </a:fld>
            <a:endParaRPr lang="en-US" altLang="en-US"/>
          </a:p>
        </p:txBody>
      </p:sp>
    </p:spTree>
    <p:extLst>
      <p:ext uri="{BB962C8B-B14F-4D97-AF65-F5344CB8AC3E}">
        <p14:creationId xmlns:p14="http://schemas.microsoft.com/office/powerpoint/2010/main" val="144896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fld id="{2D26DE01-18C9-430D-B325-DB95CA52AD68}" type="datetimeFigureOut">
              <a:rPr lang="en-US" altLang="en-US"/>
              <a:pPr/>
              <a:t>4/7/2020</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E3BDC4DF-9667-4400-A356-C34DD3F61F28}" type="slidenum">
              <a:rPr lang="en-US" altLang="en-US"/>
              <a:pPr/>
              <a:t>‹#›</a:t>
            </a:fld>
            <a:endParaRPr lang="en-US" altLang="en-US"/>
          </a:p>
        </p:txBody>
      </p:sp>
    </p:spTree>
    <p:extLst>
      <p:ext uri="{BB962C8B-B14F-4D97-AF65-F5344CB8AC3E}">
        <p14:creationId xmlns:p14="http://schemas.microsoft.com/office/powerpoint/2010/main" val="156279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p:cNvSpPr>
            <a:spLocks noChangeArrowheads="1"/>
          </p:cNvSpPr>
          <p:nvPr/>
        </p:nvSpPr>
        <p:spPr bwMode="auto">
          <a:xfrm>
            <a:off x="3636963" y="3005138"/>
            <a:ext cx="182562"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5" name="Chevron 11"/>
          <p:cNvSpPr>
            <a:spLocks noChangeArrowheads="1"/>
          </p:cNvSpPr>
          <p:nvPr/>
        </p:nvSpPr>
        <p:spPr bwMode="auto">
          <a:xfrm>
            <a:off x="3449638" y="3005138"/>
            <a:ext cx="184150"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fld id="{998A5650-A7F5-468A-AC7C-CC39B664E961}" type="datetimeFigureOut">
              <a:rPr lang="en-US" altLang="en-US"/>
              <a:pPr/>
              <a:t>4/7/2020</a:t>
            </a:fld>
            <a:endParaRPr lang="en-US" alt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8BA973E-6A8E-4ABA-8D89-50D0CA8CBEEC}" type="slidenum">
              <a:rPr lang="en-US" altLang="en-US"/>
              <a:pPr/>
              <a:t>‹#›</a:t>
            </a:fld>
            <a:endParaRPr lang="en-US" altLang="en-US"/>
          </a:p>
        </p:txBody>
      </p:sp>
    </p:spTree>
    <p:extLst>
      <p:ext uri="{BB962C8B-B14F-4D97-AF65-F5344CB8AC3E}">
        <p14:creationId xmlns:p14="http://schemas.microsoft.com/office/powerpoint/2010/main" val="12739741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fld id="{F1957422-1CCD-4558-B126-E01CEF9CCB9B}" type="datetimeFigureOut">
              <a:rPr lang="en-US" altLang="en-US"/>
              <a:pPr/>
              <a:t>4/7/2020</a:t>
            </a:fld>
            <a:endParaRPr lang="en-US" alt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7138F364-5E6E-40DF-B92F-9F47B72D19E2}" type="slidenum">
              <a:rPr lang="en-US" altLang="en-US"/>
              <a:pPr/>
              <a:t>‹#›</a:t>
            </a:fld>
            <a:endParaRPr lang="en-US" altLang="en-US"/>
          </a:p>
        </p:txBody>
      </p:sp>
    </p:spTree>
    <p:extLst>
      <p:ext uri="{BB962C8B-B14F-4D97-AF65-F5344CB8AC3E}">
        <p14:creationId xmlns:p14="http://schemas.microsoft.com/office/powerpoint/2010/main" val="200605587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8FF9D990-5E8C-4387-B53E-582BBAAF38A6}" type="datetimeFigureOut">
              <a:rPr lang="en-US" altLang="en-US"/>
              <a:pPr/>
              <a:t>4/7/2020</a:t>
            </a:fld>
            <a:endParaRPr lang="en-US" alt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B81934EC-D233-485B-BF0F-DE641F734BB2}" type="slidenum">
              <a:rPr lang="en-US" altLang="en-US"/>
              <a:pPr/>
              <a:t>‹#›</a:t>
            </a:fld>
            <a:endParaRPr lang="en-US" altLang="en-US"/>
          </a:p>
        </p:txBody>
      </p:sp>
    </p:spTree>
    <p:extLst>
      <p:ext uri="{BB962C8B-B14F-4D97-AF65-F5344CB8AC3E}">
        <p14:creationId xmlns:p14="http://schemas.microsoft.com/office/powerpoint/2010/main" val="38455615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A2FCA446-E44B-4A98-A8D9-8DFCF2E3C6BA}" type="datetimeFigureOut">
              <a:rPr lang="en-US" altLang="en-US"/>
              <a:pPr/>
              <a:t>4/7/2020</a:t>
            </a:fld>
            <a:endParaRPr lang="en-US" alt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A114130F-9576-4D63-A3E0-BFA25CA52CC4}" type="slidenum">
              <a:rPr lang="en-US" altLang="en-US"/>
              <a:pPr/>
              <a:t>‹#›</a:t>
            </a:fld>
            <a:endParaRPr lang="en-US" altLang="en-US"/>
          </a:p>
        </p:txBody>
      </p:sp>
    </p:spTree>
    <p:extLst>
      <p:ext uri="{BB962C8B-B14F-4D97-AF65-F5344CB8AC3E}">
        <p14:creationId xmlns:p14="http://schemas.microsoft.com/office/powerpoint/2010/main" val="428256767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03C49DA8-B820-465B-A78A-28777EC1E98C}" type="datetimeFigureOut">
              <a:rPr lang="en-US" altLang="en-US"/>
              <a:pPr/>
              <a:t>4/7/2020</a:t>
            </a:fld>
            <a:endParaRPr lang="en-US" alt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6630D906-68D5-4AEC-B54A-95715E396FEE}" type="slidenum">
              <a:rPr lang="en-US" altLang="en-US"/>
              <a:pPr/>
              <a:t>‹#›</a:t>
            </a:fld>
            <a:endParaRPr lang="en-US" altLang="en-US"/>
          </a:p>
        </p:txBody>
      </p:sp>
    </p:spTree>
    <p:extLst>
      <p:ext uri="{BB962C8B-B14F-4D97-AF65-F5344CB8AC3E}">
        <p14:creationId xmlns:p14="http://schemas.microsoft.com/office/powerpoint/2010/main" val="42316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A405DA42-E27B-4E6B-8816-03F5B50624AB}" type="datetimeFigureOut">
              <a:rPr lang="en-US" altLang="en-US"/>
              <a:pPr/>
              <a:t>4/7/2020</a:t>
            </a:fld>
            <a:endParaRPr lang="en-US" alt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6D4436AC-C642-446A-A2FA-B21716DC87B0}" type="slidenum">
              <a:rPr lang="en-US" altLang="en-US"/>
              <a:pPr/>
              <a:t>‹#›</a:t>
            </a:fld>
            <a:endParaRPr lang="en-US" altLang="en-US"/>
          </a:p>
        </p:txBody>
      </p:sp>
    </p:spTree>
    <p:extLst>
      <p:ext uri="{BB962C8B-B14F-4D97-AF65-F5344CB8AC3E}">
        <p14:creationId xmlns:p14="http://schemas.microsoft.com/office/powerpoint/2010/main" val="153197003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Freeform 15"/>
          <p:cNvSpPr>
            <a:spLocks/>
          </p:cNvSpPr>
          <p:nvPr/>
        </p:nvSpPr>
        <p:spPr bwMode="auto">
          <a:xfrm>
            <a:off x="-53975" y="5784850"/>
            <a:ext cx="3802063" cy="838200"/>
          </a:xfrm>
          <a:custGeom>
            <a:avLst/>
            <a:gdLst>
              <a:gd name="T0" fmla="*/ 0 w 5760"/>
              <a:gd name="T1" fmla="*/ 0 h 528"/>
              <a:gd name="T2" fmla="*/ 3802063 w 5760"/>
              <a:gd name="T3" fmla="*/ 0 h 528"/>
              <a:gd name="T4" fmla="*/ 3802063 w 5760"/>
              <a:gd name="T5" fmla="*/ 838200 h 528"/>
              <a:gd name="T6" fmla="*/ 31684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p:cNvSpPr>
            <a:spLocks noChangeArrowheads="1"/>
          </p:cNvSpPr>
          <p:nvPr/>
        </p:nvSpPr>
        <p:spPr bwMode="auto">
          <a:xfrm>
            <a:off x="8664575"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10" name="Chevron 19"/>
          <p:cNvSpPr>
            <a:spLocks noChangeArrowheads="1"/>
          </p:cNvSpPr>
          <p:nvPr/>
        </p:nvSpPr>
        <p:spPr bwMode="auto">
          <a:xfrm>
            <a:off x="8477250"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fld id="{C1E33357-3660-48B6-8EFF-B7468AFBD51E}" type="datetimeFigureOut">
              <a:rPr lang="en-US" altLang="en-US"/>
              <a:pPr/>
              <a:t>4/7/2020</a:t>
            </a:fld>
            <a:endParaRPr lang="en-US" alt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fld id="{BF931080-3E05-4805-9AD6-F5EFD7369000}" type="slidenum">
              <a:rPr lang="en-US" altLang="en-US"/>
              <a:pPr/>
              <a:t>‹#›</a:t>
            </a:fld>
            <a:endParaRPr lang="en-US" altLang="en-US"/>
          </a:p>
        </p:txBody>
      </p:sp>
    </p:spTree>
    <p:extLst>
      <p:ext uri="{BB962C8B-B14F-4D97-AF65-F5344CB8AC3E}">
        <p14:creationId xmlns:p14="http://schemas.microsoft.com/office/powerpoint/2010/main" val="213171767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27" name="Freeform 11"/>
          <p:cNvSpPr>
            <a:spLocks/>
          </p:cNvSpPr>
          <p:nvPr/>
        </p:nvSpPr>
        <p:spPr bwMode="auto">
          <a:xfrm>
            <a:off x="-53975" y="5784850"/>
            <a:ext cx="3802063" cy="838200"/>
          </a:xfrm>
          <a:custGeom>
            <a:avLst/>
            <a:gdLst>
              <a:gd name="T0" fmla="*/ 0 w 5760"/>
              <a:gd name="T1" fmla="*/ 0 h 528"/>
              <a:gd name="T2" fmla="*/ 3802063 w 5760"/>
              <a:gd name="T3" fmla="*/ 0 h 528"/>
              <a:gd name="T4" fmla="*/ 3802063 w 5760"/>
              <a:gd name="T5" fmla="*/ 838200 h 528"/>
              <a:gd name="T6" fmla="*/ 31684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anose="020B0602030504020204" pitchFamily="34" charset="0"/>
                <a:cs typeface="Arial" panose="020B0604020202020204" pitchFamily="34" charset="0"/>
              </a:defRPr>
            </a:lvl1pPr>
          </a:lstStyle>
          <a:p>
            <a:fld id="{51C2A217-0A3A-4CEF-81AE-8B9AEC243AE8}" type="datetimeFigureOut">
              <a:rPr lang="en-US" altLang="en-US"/>
              <a:pPr/>
              <a:t>4/7/2020</a:t>
            </a:fld>
            <a:endParaRPr lang="en-US" alt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cs typeface="+mn-cs"/>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cs typeface="Arial" panose="020B0604020202020204" pitchFamily="34" charset="0"/>
              </a:defRPr>
            </a:lvl1pPr>
          </a:lstStyle>
          <a:p>
            <a:fld id="{0A663D5C-B9DB-46F8-AD69-76C2108BB9A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91" r:id="rId1"/>
    <p:sldLayoutId id="2147483787" r:id="rId2"/>
    <p:sldLayoutId id="2147483792" r:id="rId3"/>
    <p:sldLayoutId id="2147483793" r:id="rId4"/>
    <p:sldLayoutId id="2147483794" r:id="rId5"/>
    <p:sldLayoutId id="2147483795" r:id="rId6"/>
    <p:sldLayoutId id="2147483788" r:id="rId7"/>
    <p:sldLayoutId id="2147483796" r:id="rId8"/>
    <p:sldLayoutId id="2147483797" r:id="rId9"/>
    <p:sldLayoutId id="2147483789" r:id="rId10"/>
    <p:sldLayoutId id="2147483790"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S PGothic" panose="020B0600070205080204" pitchFamily="34" charset="-128"/>
          <a:cs typeface="ＭＳ Ｐゴシック" charset="0"/>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S PGothic" panose="020B0600070205080204" pitchFamily="34" charset="-128"/>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S PGothic" panose="020B0600070205080204" pitchFamily="34" charset="-128"/>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S PGothic" panose="020B0600070205080204" pitchFamily="34" charset="-128"/>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S PGothic" panose="020B0600070205080204" pitchFamily="34"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code.google.com/p/implementing-rest/wiki/RESTFramework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Express.JS</a:t>
            </a:r>
          </a:p>
        </p:txBody>
      </p:sp>
      <p:sp>
        <p:nvSpPr>
          <p:cNvPr id="5" name="Subtitle 4"/>
          <p:cNvSpPr>
            <a:spLocks noGrp="1"/>
          </p:cNvSpPr>
          <p:nvPr>
            <p:ph type="subTitle" idx="1"/>
          </p:nvPr>
        </p:nvSpPr>
        <p:spPr/>
        <p:txBody>
          <a:bodyPr/>
          <a:lstStyle/>
          <a:p>
            <a:r>
              <a:rPr lang="en-US" dirty="0"/>
              <a:t>Lecture 14</a:t>
            </a:r>
          </a:p>
          <a:p>
            <a:r>
              <a:rPr lang="en-US" dirty="0"/>
              <a:t>REST Architecture</a:t>
            </a:r>
          </a:p>
        </p:txBody>
      </p:sp>
    </p:spTree>
    <p:extLst>
      <p:ext uri="{BB962C8B-B14F-4D97-AF65-F5344CB8AC3E}">
        <p14:creationId xmlns:p14="http://schemas.microsoft.com/office/powerpoint/2010/main" val="1009814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6B8FAC90-E684-424F-8DF0-ACF002C02D7D}"/>
              </a:ext>
            </a:extLst>
          </p:cNvPr>
          <p:cNvSpPr>
            <a:spLocks noGrp="1"/>
          </p:cNvSpPr>
          <p:nvPr>
            <p:ph type="ctrTitle"/>
          </p:nvPr>
        </p:nvSpPr>
        <p:spPr>
          <a:xfrm>
            <a:off x="685800" y="2057400"/>
            <a:ext cx="7772400" cy="914400"/>
          </a:xfrm>
        </p:spPr>
        <p:txBody>
          <a:bodyPr/>
          <a:lstStyle/>
          <a:p>
            <a:r>
              <a:rPr lang="en-US" altLang="en-US"/>
              <a:t>REST Principle #2*</a:t>
            </a:r>
          </a:p>
        </p:txBody>
      </p:sp>
      <p:sp>
        <p:nvSpPr>
          <p:cNvPr id="3" name="Content Placeholder 2">
            <a:extLst>
              <a:ext uri="{FF2B5EF4-FFF2-40B4-BE49-F238E27FC236}">
                <a16:creationId xmlns:a16="http://schemas.microsoft.com/office/drawing/2014/main" id="{7532A387-6DDD-4B6D-ABC4-AE0BB3DEDF49}"/>
              </a:ext>
            </a:extLst>
          </p:cNvPr>
          <p:cNvSpPr>
            <a:spLocks noGrp="1"/>
          </p:cNvSpPr>
          <p:nvPr>
            <p:ph type="subTitle" idx="1"/>
          </p:nvPr>
        </p:nvSpPr>
        <p:spPr>
          <a:xfrm>
            <a:off x="457200" y="2971800"/>
            <a:ext cx="8229600" cy="1752600"/>
          </a:xfrm>
        </p:spPr>
        <p:txBody>
          <a:bodyPr>
            <a:normAutofit fontScale="92500" lnSpcReduction="20000"/>
          </a:bodyPr>
          <a:lstStyle/>
          <a:p>
            <a:pPr>
              <a:lnSpc>
                <a:spcPct val="90000"/>
              </a:lnSpc>
            </a:pPr>
            <a:r>
              <a:rPr lang="en-US" altLang="en-US" sz="3000" dirty="0">
                <a:solidFill>
                  <a:srgbClr val="000000"/>
                </a:solidFill>
              </a:rPr>
              <a:t>All interactions are context-free: each interaction contains all of the information necessary to understand the request, independent of any requests that may have preceded it.</a:t>
            </a:r>
            <a:endParaRPr lang="en-US" altLang="en-US" sz="3000" dirty="0">
              <a:solidFill>
                <a:srgbClr val="898989"/>
              </a:solidFill>
            </a:endParaRPr>
          </a:p>
        </p:txBody>
      </p:sp>
      <p:sp>
        <p:nvSpPr>
          <p:cNvPr id="5" name="Slide Number Placeholder 4">
            <a:extLst>
              <a:ext uri="{FF2B5EF4-FFF2-40B4-BE49-F238E27FC236}">
                <a16:creationId xmlns:a16="http://schemas.microsoft.com/office/drawing/2014/main" id="{8DD93CB4-3664-4A53-8349-808ABDE25A70}"/>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40C6FD45-7A72-4C3D-9F78-7E45C18A7D60}" type="slidenum">
              <a:rPr lang="en-US" altLang="en-US">
                <a:solidFill>
                  <a:srgbClr val="898989"/>
                </a:solidFill>
              </a:rPr>
              <a:pPr/>
              <a:t>10</a:t>
            </a:fld>
            <a:endParaRPr lang="en-US" altLang="en-US">
              <a:solidFill>
                <a:srgbClr val="898989"/>
              </a:solidFill>
            </a:endParaRPr>
          </a:p>
        </p:txBody>
      </p:sp>
    </p:spTree>
    <p:extLst>
      <p:ext uri="{BB962C8B-B14F-4D97-AF65-F5344CB8AC3E}">
        <p14:creationId xmlns:p14="http://schemas.microsoft.com/office/powerpoint/2010/main" val="3537339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18C5F1A0-D378-4A80-B01B-A8F7100A223E}"/>
              </a:ext>
            </a:extLst>
          </p:cNvPr>
          <p:cNvSpPr>
            <a:spLocks noGrp="1"/>
          </p:cNvSpPr>
          <p:nvPr>
            <p:ph type="title"/>
          </p:nvPr>
        </p:nvSpPr>
        <p:spPr/>
        <p:txBody>
          <a:bodyPr>
            <a:normAutofit fontScale="90000"/>
          </a:bodyPr>
          <a:lstStyle/>
          <a:p>
            <a:r>
              <a:rPr lang="en-US" altLang="en-US"/>
              <a:t>Understanding REST - Statelessness</a:t>
            </a:r>
          </a:p>
        </p:txBody>
      </p:sp>
      <p:sp>
        <p:nvSpPr>
          <p:cNvPr id="3" name="Content Placeholder 2">
            <a:extLst>
              <a:ext uri="{FF2B5EF4-FFF2-40B4-BE49-F238E27FC236}">
                <a16:creationId xmlns:a16="http://schemas.microsoft.com/office/drawing/2014/main" id="{6121B812-2DA0-4058-997C-AA3E9F7EEC4C}"/>
              </a:ext>
            </a:extLst>
          </p:cNvPr>
          <p:cNvSpPr>
            <a:spLocks noGrp="1"/>
          </p:cNvSpPr>
          <p:nvPr>
            <p:ph idx="1"/>
          </p:nvPr>
        </p:nvSpPr>
        <p:spPr/>
        <p:txBody>
          <a:bodyPr/>
          <a:lstStyle/>
          <a:p>
            <a:r>
              <a:rPr lang="en-US" altLang="en-US"/>
              <a:t>Every HTTP request happens in complete isolation</a:t>
            </a:r>
          </a:p>
          <a:p>
            <a:pPr lvl="1"/>
            <a:r>
              <a:rPr lang="en-US" altLang="en-US"/>
              <a:t>Server NEVER relies on information from prior requests</a:t>
            </a:r>
          </a:p>
          <a:p>
            <a:pPr lvl="1"/>
            <a:r>
              <a:rPr lang="en-US" altLang="en-US"/>
              <a:t>There is no specific ‘ordering’ of client requests (i.e. page 2 may be requested before page 1)</a:t>
            </a:r>
          </a:p>
          <a:p>
            <a:pPr lvl="1"/>
            <a:r>
              <a:rPr lang="en-US" altLang="en-US"/>
              <a:t>If the server restarts a client can resend the request and continue from it left off</a:t>
            </a:r>
          </a:p>
          <a:p>
            <a:r>
              <a:rPr lang="en-US" altLang="en-US" i="1"/>
              <a:t>Possible states</a:t>
            </a:r>
            <a:r>
              <a:rPr lang="en-US" altLang="en-US"/>
              <a:t> of a server are also resources and should be given their own URIs!</a:t>
            </a:r>
            <a:endParaRPr lang="en-US" altLang="en-US" i="1"/>
          </a:p>
          <a:p>
            <a:endParaRPr lang="en-US" altLang="en-US"/>
          </a:p>
        </p:txBody>
      </p:sp>
      <p:sp>
        <p:nvSpPr>
          <p:cNvPr id="4" name="Slide Number Placeholder 3">
            <a:extLst>
              <a:ext uri="{FF2B5EF4-FFF2-40B4-BE49-F238E27FC236}">
                <a16:creationId xmlns:a16="http://schemas.microsoft.com/office/drawing/2014/main" id="{7C6CD51B-60A5-4F36-9F6D-1C7A33238709}"/>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30DEAA4A-4413-4ABA-ACE0-0FBD15F34C9B}" type="slidenum">
              <a:rPr lang="en-US" altLang="en-US">
                <a:solidFill>
                  <a:srgbClr val="898989"/>
                </a:solidFill>
              </a:rPr>
              <a:pPr/>
              <a:t>11</a:t>
            </a:fld>
            <a:endParaRPr lang="en-US" altLang="en-US">
              <a:solidFill>
                <a:srgbClr val="898989"/>
              </a:solidFill>
            </a:endParaRPr>
          </a:p>
        </p:txBody>
      </p:sp>
    </p:spTree>
    <p:extLst>
      <p:ext uri="{BB962C8B-B14F-4D97-AF65-F5344CB8AC3E}">
        <p14:creationId xmlns:p14="http://schemas.microsoft.com/office/powerpoint/2010/main" val="721137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F39A2B-5D86-4FCB-B448-0641DE1B42DF}"/>
              </a:ext>
            </a:extLst>
          </p:cNvPr>
          <p:cNvSpPr>
            <a:spLocks noGrp="1"/>
          </p:cNvSpPr>
          <p:nvPr>
            <p:ph idx="1"/>
          </p:nvPr>
        </p:nvSpPr>
        <p:spPr>
          <a:xfrm>
            <a:off x="457200" y="1481138"/>
            <a:ext cx="8229600" cy="4767262"/>
          </a:xfrm>
        </p:spPr>
        <p:txBody>
          <a:bodyPr/>
          <a:lstStyle/>
          <a:p>
            <a:pPr>
              <a:spcBef>
                <a:spcPct val="0"/>
              </a:spcBef>
            </a:pPr>
            <a:r>
              <a:rPr lang="en-US" altLang="en-US" sz="2000" dirty="0" err="1"/>
              <a:t>Stateful</a:t>
            </a:r>
            <a:r>
              <a:rPr lang="en-US" altLang="en-US" sz="2000" dirty="0"/>
              <a:t> examples: Disabled ‘back button’ in browser when filling a form etc. that needs to be filled in a specific order and the application disallows you to go to a previous ‘state’ in essence. </a:t>
            </a:r>
          </a:p>
          <a:p>
            <a:pPr>
              <a:spcBef>
                <a:spcPct val="0"/>
              </a:spcBef>
            </a:pPr>
            <a:r>
              <a:rPr lang="en-US" altLang="en-US" sz="2000" dirty="0"/>
              <a:t>Statelessness: Assume that the client requests a document 100 pages long and the server only returns 1 page at a time. To request subsequent pages the client makes more HTTP requests. Each page is a distinct ‘state’ of the application and the URIs could (should) be designed as: www.ex.com/some-long-report?page=10 – this way you may bookmark the state or send it to someone or embed it in a document etc. The user is not forced to view a sequential order of the pages. The ‘state’ of the application (i.e. on page 10) has now been exposed as a resource.</a:t>
            </a:r>
          </a:p>
          <a:p>
            <a:endParaRPr lang="en-US" dirty="0"/>
          </a:p>
        </p:txBody>
      </p:sp>
      <p:sp>
        <p:nvSpPr>
          <p:cNvPr id="3" name="Title 2">
            <a:extLst>
              <a:ext uri="{FF2B5EF4-FFF2-40B4-BE49-F238E27FC236}">
                <a16:creationId xmlns:a16="http://schemas.microsoft.com/office/drawing/2014/main" id="{71455328-7D72-438A-9849-DC6CCC16FE65}"/>
              </a:ext>
            </a:extLst>
          </p:cNvPr>
          <p:cNvSpPr>
            <a:spLocks noGrp="1"/>
          </p:cNvSpPr>
          <p:nvPr>
            <p:ph type="title"/>
          </p:nvPr>
        </p:nvSpPr>
        <p:spPr/>
        <p:txBody>
          <a:bodyPr/>
          <a:lstStyle/>
          <a:p>
            <a:r>
              <a:rPr lang="en-US" dirty="0" err="1"/>
              <a:t>Stateful</a:t>
            </a:r>
            <a:r>
              <a:rPr lang="en-US" dirty="0"/>
              <a:t> and Stateless</a:t>
            </a:r>
          </a:p>
        </p:txBody>
      </p:sp>
    </p:spTree>
    <p:extLst>
      <p:ext uri="{BB962C8B-B14F-4D97-AF65-F5344CB8AC3E}">
        <p14:creationId xmlns:p14="http://schemas.microsoft.com/office/powerpoint/2010/main" val="828556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E2F87903-015F-4DEC-B8DD-493DF3391A47}"/>
              </a:ext>
            </a:extLst>
          </p:cNvPr>
          <p:cNvSpPr>
            <a:spLocks noGrp="1"/>
          </p:cNvSpPr>
          <p:nvPr>
            <p:ph type="ctrTitle"/>
          </p:nvPr>
        </p:nvSpPr>
        <p:spPr>
          <a:xfrm>
            <a:off x="685800" y="1981200"/>
            <a:ext cx="7772400" cy="914400"/>
          </a:xfrm>
        </p:spPr>
        <p:txBody>
          <a:bodyPr/>
          <a:lstStyle/>
          <a:p>
            <a:r>
              <a:rPr lang="en-US" altLang="en-US"/>
              <a:t>REST Principle #3*</a:t>
            </a:r>
          </a:p>
        </p:txBody>
      </p:sp>
      <p:sp>
        <p:nvSpPr>
          <p:cNvPr id="3" name="Content Placeholder 2">
            <a:extLst>
              <a:ext uri="{FF2B5EF4-FFF2-40B4-BE49-F238E27FC236}">
                <a16:creationId xmlns:a16="http://schemas.microsoft.com/office/drawing/2014/main" id="{CF865B79-AE6A-42B8-AC90-F1FF4D95D83A}"/>
              </a:ext>
            </a:extLst>
          </p:cNvPr>
          <p:cNvSpPr>
            <a:spLocks noGrp="1"/>
          </p:cNvSpPr>
          <p:nvPr>
            <p:ph type="subTitle" idx="1"/>
          </p:nvPr>
        </p:nvSpPr>
        <p:spPr>
          <a:xfrm>
            <a:off x="457200" y="2895600"/>
            <a:ext cx="8229600" cy="2057400"/>
          </a:xfrm>
        </p:spPr>
        <p:txBody>
          <a:bodyPr>
            <a:normAutofit/>
          </a:bodyPr>
          <a:lstStyle/>
          <a:p>
            <a:pPr>
              <a:lnSpc>
                <a:spcPct val="80000"/>
              </a:lnSpc>
            </a:pPr>
            <a:r>
              <a:rPr lang="en-US" altLang="en-US" sz="3000" dirty="0">
                <a:solidFill>
                  <a:schemeClr val="tx1"/>
                </a:solidFill>
              </a:rPr>
              <a:t>The representation of a resource is a sequence of bytes, representable into different formats and languages. </a:t>
            </a:r>
          </a:p>
        </p:txBody>
      </p:sp>
      <p:sp>
        <p:nvSpPr>
          <p:cNvPr id="5" name="Slide Number Placeholder 4">
            <a:extLst>
              <a:ext uri="{FF2B5EF4-FFF2-40B4-BE49-F238E27FC236}">
                <a16:creationId xmlns:a16="http://schemas.microsoft.com/office/drawing/2014/main" id="{0AE3CFFD-BD49-4385-B704-998562B0B02C}"/>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3E7F2550-301B-4568-9DCC-F198D0BE6720}" type="slidenum">
              <a:rPr lang="en-US" altLang="en-US">
                <a:solidFill>
                  <a:srgbClr val="898989"/>
                </a:solidFill>
              </a:rPr>
              <a:pPr/>
              <a:t>13</a:t>
            </a:fld>
            <a:endParaRPr lang="en-US" altLang="en-US">
              <a:solidFill>
                <a:srgbClr val="898989"/>
              </a:solidFill>
            </a:endParaRPr>
          </a:p>
        </p:txBody>
      </p:sp>
    </p:spTree>
    <p:extLst>
      <p:ext uri="{BB962C8B-B14F-4D97-AF65-F5344CB8AC3E}">
        <p14:creationId xmlns:p14="http://schemas.microsoft.com/office/powerpoint/2010/main" val="1417077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39A7-2C65-42BD-A75C-E47FA9117706}"/>
              </a:ext>
            </a:extLst>
          </p:cNvPr>
          <p:cNvSpPr>
            <a:spLocks noGrp="1"/>
          </p:cNvSpPr>
          <p:nvPr>
            <p:ph type="title"/>
          </p:nvPr>
        </p:nvSpPr>
        <p:spPr/>
        <p:txBody>
          <a:bodyPr>
            <a:normAutofit fontScale="90000"/>
          </a:bodyPr>
          <a:lstStyle/>
          <a:p>
            <a:r>
              <a:rPr lang="en-US" altLang="en-US" sz="4000"/>
              <a:t>Understanding REST - Representations</a:t>
            </a:r>
          </a:p>
        </p:txBody>
      </p:sp>
      <p:sp>
        <p:nvSpPr>
          <p:cNvPr id="41987" name="Content Placeholder 2">
            <a:extLst>
              <a:ext uri="{FF2B5EF4-FFF2-40B4-BE49-F238E27FC236}">
                <a16:creationId xmlns:a16="http://schemas.microsoft.com/office/drawing/2014/main" id="{820764B9-0D3B-4346-94D3-A90F496E1816}"/>
              </a:ext>
            </a:extLst>
          </p:cNvPr>
          <p:cNvSpPr>
            <a:spLocks noGrp="1"/>
          </p:cNvSpPr>
          <p:nvPr>
            <p:ph idx="1"/>
          </p:nvPr>
        </p:nvSpPr>
        <p:spPr/>
        <p:txBody>
          <a:bodyPr/>
          <a:lstStyle/>
          <a:p>
            <a:r>
              <a:rPr lang="en-US" altLang="en-US"/>
              <a:t>Resources are NOT data – they are an abstraction of how the information/data is split up for presentation/consumption</a:t>
            </a:r>
          </a:p>
          <a:p>
            <a:r>
              <a:rPr lang="en-US" altLang="en-US"/>
              <a:t>The web server must respond to a request by sending a series of bytes in a specific file format, in a specific language – i.e. a </a:t>
            </a:r>
            <a:r>
              <a:rPr lang="en-US" altLang="en-US" i="1"/>
              <a:t>representation</a:t>
            </a:r>
            <a:r>
              <a:rPr lang="en-US" altLang="en-US"/>
              <a:t> of the resource</a:t>
            </a:r>
          </a:p>
          <a:p>
            <a:pPr lvl="1"/>
            <a:r>
              <a:rPr lang="en-US" altLang="en-US"/>
              <a:t>Formats: XML/JSON, HTML, PDF, PPT, DOCX...</a:t>
            </a:r>
          </a:p>
          <a:p>
            <a:pPr lvl="1"/>
            <a:r>
              <a:rPr lang="en-US" altLang="en-US"/>
              <a:t>Languages: English, Spanish, Hindi, Portuguese…</a:t>
            </a:r>
          </a:p>
        </p:txBody>
      </p:sp>
      <p:sp>
        <p:nvSpPr>
          <p:cNvPr id="4" name="Slide Number Placeholder 3">
            <a:extLst>
              <a:ext uri="{FF2B5EF4-FFF2-40B4-BE49-F238E27FC236}">
                <a16:creationId xmlns:a16="http://schemas.microsoft.com/office/drawing/2014/main" id="{E543D2B4-169D-482D-B3CD-62CAD6CB69FC}"/>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8F09E837-78A3-4ECD-8AD5-60F5C363602E}" type="slidenum">
              <a:rPr lang="en-US" altLang="en-US">
                <a:solidFill>
                  <a:srgbClr val="898989"/>
                </a:solidFill>
              </a:rPr>
              <a:pPr/>
              <a:t>14</a:t>
            </a:fld>
            <a:endParaRPr lang="en-US" altLang="en-US">
              <a:solidFill>
                <a:srgbClr val="898989"/>
              </a:solidFill>
            </a:endParaRPr>
          </a:p>
        </p:txBody>
      </p:sp>
    </p:spTree>
    <p:extLst>
      <p:ext uri="{BB962C8B-B14F-4D97-AF65-F5344CB8AC3E}">
        <p14:creationId xmlns:p14="http://schemas.microsoft.com/office/powerpoint/2010/main" val="1533060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7EDE67B0-4C8B-42E9-89CC-543B544E7814}"/>
              </a:ext>
            </a:extLst>
          </p:cNvPr>
          <p:cNvSpPr>
            <a:spLocks noGrp="1"/>
          </p:cNvSpPr>
          <p:nvPr>
            <p:ph type="title"/>
          </p:nvPr>
        </p:nvSpPr>
        <p:spPr/>
        <p:txBody>
          <a:bodyPr>
            <a:normAutofit fontScale="90000"/>
          </a:bodyPr>
          <a:lstStyle/>
          <a:p>
            <a:r>
              <a:rPr lang="en-US" altLang="en-US"/>
              <a:t>Which Representation to Request?</a:t>
            </a:r>
          </a:p>
        </p:txBody>
      </p:sp>
      <p:sp>
        <p:nvSpPr>
          <p:cNvPr id="3" name="Content Placeholder 2">
            <a:extLst>
              <a:ext uri="{FF2B5EF4-FFF2-40B4-BE49-F238E27FC236}">
                <a16:creationId xmlns:a16="http://schemas.microsoft.com/office/drawing/2014/main" id="{42FFDFCD-6039-4BE3-9A8A-7F70B4B4E505}"/>
              </a:ext>
            </a:extLst>
          </p:cNvPr>
          <p:cNvSpPr>
            <a:spLocks noGrp="1"/>
          </p:cNvSpPr>
          <p:nvPr>
            <p:ph idx="1"/>
          </p:nvPr>
        </p:nvSpPr>
        <p:spPr/>
        <p:txBody>
          <a:bodyPr>
            <a:normAutofit/>
          </a:bodyPr>
          <a:lstStyle/>
          <a:p>
            <a:pPr>
              <a:lnSpc>
                <a:spcPct val="90000"/>
              </a:lnSpc>
            </a:pPr>
            <a:r>
              <a:rPr lang="en-US" altLang="en-US"/>
              <a:t>Style 1: Distinct URI for each representation:</a:t>
            </a:r>
          </a:p>
          <a:p>
            <a:pPr lvl="1">
              <a:lnSpc>
                <a:spcPct val="90000"/>
              </a:lnSpc>
            </a:pPr>
            <a:r>
              <a:rPr lang="en-US" altLang="en-US"/>
              <a:t>ex.com/press-release/2012-11.en (English)</a:t>
            </a:r>
          </a:p>
          <a:p>
            <a:pPr lvl="1">
              <a:lnSpc>
                <a:spcPct val="90000"/>
              </a:lnSpc>
            </a:pPr>
            <a:r>
              <a:rPr lang="en-US" altLang="en-US"/>
              <a:t>ex.com/press-release/2012.11.fr (French) </a:t>
            </a:r>
          </a:p>
          <a:p>
            <a:pPr lvl="1">
              <a:lnSpc>
                <a:spcPct val="90000"/>
              </a:lnSpc>
            </a:pPr>
            <a:r>
              <a:rPr lang="en-US" altLang="en-US"/>
              <a:t>…and so on</a:t>
            </a:r>
          </a:p>
          <a:p>
            <a:pPr>
              <a:lnSpc>
                <a:spcPct val="90000"/>
              </a:lnSpc>
            </a:pPr>
            <a:r>
              <a:rPr lang="en-US" altLang="en-US"/>
              <a:t>Style 2: Content Negotiation</a:t>
            </a:r>
          </a:p>
          <a:p>
            <a:pPr lvl="1">
              <a:lnSpc>
                <a:spcPct val="90000"/>
              </a:lnSpc>
            </a:pPr>
            <a:r>
              <a:rPr lang="en-US" altLang="en-US"/>
              <a:t>Expose Platonic form URI:</a:t>
            </a:r>
          </a:p>
          <a:p>
            <a:pPr lvl="2">
              <a:lnSpc>
                <a:spcPct val="90000"/>
              </a:lnSpc>
            </a:pPr>
            <a:r>
              <a:rPr lang="en-US" altLang="en-US"/>
              <a:t>ex.com/press-release/2012-11</a:t>
            </a:r>
          </a:p>
          <a:p>
            <a:pPr lvl="1">
              <a:lnSpc>
                <a:spcPct val="90000"/>
              </a:lnSpc>
            </a:pPr>
            <a:r>
              <a:rPr lang="en-US" altLang="en-US"/>
              <a:t>Client sets specific HTTP request headers to signal what representations it’s willing to accept</a:t>
            </a:r>
          </a:p>
          <a:p>
            <a:pPr lvl="2">
              <a:lnSpc>
                <a:spcPct val="90000"/>
              </a:lnSpc>
            </a:pPr>
            <a:r>
              <a:rPr lang="en-US" altLang="en-US" b="1"/>
              <a:t>Accept:</a:t>
            </a:r>
            <a:r>
              <a:rPr lang="en-US" altLang="en-US"/>
              <a:t> Acceptable file formats</a:t>
            </a:r>
          </a:p>
          <a:p>
            <a:pPr lvl="2">
              <a:lnSpc>
                <a:spcPct val="90000"/>
              </a:lnSpc>
            </a:pPr>
            <a:r>
              <a:rPr lang="en-US" altLang="en-US" b="1"/>
              <a:t>Accept-Language:</a:t>
            </a:r>
            <a:r>
              <a:rPr lang="en-US" altLang="en-US"/>
              <a:t> Preferred language</a:t>
            </a:r>
            <a:endParaRPr lang="en-US" altLang="en-US" b="1"/>
          </a:p>
        </p:txBody>
      </p:sp>
      <p:sp>
        <p:nvSpPr>
          <p:cNvPr id="4" name="Slide Number Placeholder 3">
            <a:extLst>
              <a:ext uri="{FF2B5EF4-FFF2-40B4-BE49-F238E27FC236}">
                <a16:creationId xmlns:a16="http://schemas.microsoft.com/office/drawing/2014/main" id="{C9BDDFEF-C9F7-4D50-BEB3-90C6A9CA9951}"/>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3626FF5-A80C-4AAD-B065-284EAC00F291}" type="slidenum">
              <a:rPr lang="en-US" altLang="en-US">
                <a:solidFill>
                  <a:srgbClr val="898989"/>
                </a:solidFill>
              </a:rPr>
              <a:pPr/>
              <a:t>15</a:t>
            </a:fld>
            <a:endParaRPr lang="en-US" altLang="en-US">
              <a:solidFill>
                <a:srgbClr val="898989"/>
              </a:solidFill>
            </a:endParaRPr>
          </a:p>
        </p:txBody>
      </p:sp>
    </p:spTree>
    <p:extLst>
      <p:ext uri="{BB962C8B-B14F-4D97-AF65-F5344CB8AC3E}">
        <p14:creationId xmlns:p14="http://schemas.microsoft.com/office/powerpoint/2010/main" val="12337473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0C854E-DCEE-4F3D-BF90-22C44DC0FAE9}"/>
              </a:ext>
            </a:extLst>
          </p:cNvPr>
          <p:cNvSpPr>
            <a:spLocks noGrp="1"/>
          </p:cNvSpPr>
          <p:nvPr>
            <p:ph idx="1"/>
          </p:nvPr>
        </p:nvSpPr>
        <p:spPr/>
        <p:txBody>
          <a:bodyPr/>
          <a:lstStyle/>
          <a:p>
            <a:pPr>
              <a:spcBef>
                <a:spcPct val="0"/>
              </a:spcBef>
            </a:pPr>
            <a:r>
              <a:rPr lang="en-US" altLang="en-US" sz="2800" dirty="0"/>
              <a:t>Both are RESTful and you can pick either one.</a:t>
            </a:r>
          </a:p>
          <a:p>
            <a:pPr>
              <a:spcBef>
                <a:spcPct val="0"/>
              </a:spcBef>
            </a:pPr>
            <a:r>
              <a:rPr lang="en-US" altLang="en-US" sz="2800" dirty="0"/>
              <a:t>Style 1: </a:t>
            </a:r>
          </a:p>
          <a:p>
            <a:pPr lvl="1">
              <a:spcBef>
                <a:spcPct val="0"/>
              </a:spcBef>
            </a:pPr>
            <a:r>
              <a:rPr lang="en-US" altLang="en-US" sz="2400" dirty="0"/>
              <a:t>Pros – easy to know what is being requested and a distinct URI for each representation</a:t>
            </a:r>
          </a:p>
          <a:p>
            <a:pPr lvl="1">
              <a:spcBef>
                <a:spcPct val="0"/>
              </a:spcBef>
            </a:pPr>
            <a:r>
              <a:rPr lang="en-US" altLang="en-US" sz="2400" dirty="0"/>
              <a:t>Cons – too many URIs</a:t>
            </a:r>
          </a:p>
          <a:p>
            <a:pPr>
              <a:spcBef>
                <a:spcPct val="0"/>
              </a:spcBef>
            </a:pPr>
            <a:r>
              <a:rPr lang="en-US" altLang="en-US" sz="2800" dirty="0"/>
              <a:t>Style 2:</a:t>
            </a:r>
          </a:p>
          <a:p>
            <a:pPr lvl="1">
              <a:spcBef>
                <a:spcPct val="0"/>
              </a:spcBef>
            </a:pPr>
            <a:r>
              <a:rPr lang="en-US" altLang="en-US" sz="2400" dirty="0"/>
              <a:t>Pros – single URI entry point and everything else part of request metadata i.e. HTTP headers</a:t>
            </a:r>
          </a:p>
          <a:p>
            <a:pPr lvl="1">
              <a:spcBef>
                <a:spcPct val="0"/>
              </a:spcBef>
            </a:pPr>
            <a:r>
              <a:rPr lang="en-US" altLang="en-US" sz="2400" dirty="0"/>
              <a:t>Cons – A default representation will be returned if the headers are not set properly. Client must know what options to set and what to request.</a:t>
            </a:r>
            <a:endParaRPr lang="en-US" altLang="en-US" sz="2800" dirty="0"/>
          </a:p>
          <a:p>
            <a:endParaRPr lang="en-US" sz="2800" dirty="0"/>
          </a:p>
        </p:txBody>
      </p:sp>
      <p:sp>
        <p:nvSpPr>
          <p:cNvPr id="3" name="Title 2">
            <a:extLst>
              <a:ext uri="{FF2B5EF4-FFF2-40B4-BE49-F238E27FC236}">
                <a16:creationId xmlns:a16="http://schemas.microsoft.com/office/drawing/2014/main" id="{76706125-857D-492E-BCA3-D3E705F2E081}"/>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3099140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2BA7B64F-7402-47CD-9371-01687E4CE86B}"/>
              </a:ext>
            </a:extLst>
          </p:cNvPr>
          <p:cNvSpPr>
            <a:spLocks noGrp="1"/>
          </p:cNvSpPr>
          <p:nvPr>
            <p:ph type="ctrTitle"/>
          </p:nvPr>
        </p:nvSpPr>
        <p:spPr>
          <a:xfrm>
            <a:off x="685800" y="1600200"/>
            <a:ext cx="7772400" cy="914400"/>
          </a:xfrm>
        </p:spPr>
        <p:txBody>
          <a:bodyPr/>
          <a:lstStyle/>
          <a:p>
            <a:r>
              <a:rPr lang="en-US" altLang="en-US"/>
              <a:t>REST Principle #4</a:t>
            </a:r>
          </a:p>
        </p:txBody>
      </p:sp>
      <p:sp>
        <p:nvSpPr>
          <p:cNvPr id="3" name="Content Placeholder 2">
            <a:extLst>
              <a:ext uri="{FF2B5EF4-FFF2-40B4-BE49-F238E27FC236}">
                <a16:creationId xmlns:a16="http://schemas.microsoft.com/office/drawing/2014/main" id="{E0850D55-DFCE-474D-9C3E-4EFFDE2A8860}"/>
              </a:ext>
            </a:extLst>
          </p:cNvPr>
          <p:cNvSpPr>
            <a:spLocks noGrp="1"/>
          </p:cNvSpPr>
          <p:nvPr>
            <p:ph type="subTitle" idx="1"/>
          </p:nvPr>
        </p:nvSpPr>
        <p:spPr>
          <a:xfrm>
            <a:off x="457200" y="2514600"/>
            <a:ext cx="8382000" cy="2819400"/>
          </a:xfrm>
        </p:spPr>
        <p:txBody>
          <a:bodyPr>
            <a:normAutofit/>
          </a:bodyPr>
          <a:lstStyle/>
          <a:p>
            <a:pPr algn="just">
              <a:lnSpc>
                <a:spcPct val="80000"/>
              </a:lnSpc>
            </a:pPr>
            <a:r>
              <a:rPr lang="en-US" altLang="en-US" sz="2400" dirty="0">
                <a:solidFill>
                  <a:srgbClr val="000000"/>
                </a:solidFill>
              </a:rPr>
              <a:t>Components perform only a small set of well-defined methods on a resource producing a representation the current state of that resource.</a:t>
            </a:r>
            <a:endParaRPr lang="en-US" altLang="en-US" sz="2400" dirty="0">
              <a:solidFill>
                <a:schemeClr val="tx1"/>
              </a:solidFill>
            </a:endParaRPr>
          </a:p>
        </p:txBody>
      </p:sp>
      <p:sp>
        <p:nvSpPr>
          <p:cNvPr id="5" name="Slide Number Placeholder 4">
            <a:extLst>
              <a:ext uri="{FF2B5EF4-FFF2-40B4-BE49-F238E27FC236}">
                <a16:creationId xmlns:a16="http://schemas.microsoft.com/office/drawing/2014/main" id="{E672E59F-EC61-49F1-B9FF-AC0407028689}"/>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93ECD851-275B-40DD-AB8D-6C91601BDA84}" type="slidenum">
              <a:rPr lang="en-US" altLang="en-US">
                <a:solidFill>
                  <a:srgbClr val="898989"/>
                </a:solidFill>
              </a:rPr>
              <a:pPr/>
              <a:t>17</a:t>
            </a:fld>
            <a:endParaRPr lang="en-US" altLang="en-US">
              <a:solidFill>
                <a:srgbClr val="898989"/>
              </a:solidFill>
            </a:endParaRPr>
          </a:p>
        </p:txBody>
      </p:sp>
    </p:spTree>
    <p:extLst>
      <p:ext uri="{BB962C8B-B14F-4D97-AF65-F5344CB8AC3E}">
        <p14:creationId xmlns:p14="http://schemas.microsoft.com/office/powerpoint/2010/main" val="1372199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F2B875-8349-4C4F-86CE-76DCE1AD8880}"/>
              </a:ext>
            </a:extLst>
          </p:cNvPr>
          <p:cNvSpPr>
            <a:spLocks noGrp="1"/>
          </p:cNvSpPr>
          <p:nvPr>
            <p:ph idx="1"/>
          </p:nvPr>
        </p:nvSpPr>
        <p:spPr>
          <a:xfrm>
            <a:off x="457200" y="1481138"/>
            <a:ext cx="8382000" cy="4525962"/>
          </a:xfrm>
        </p:spPr>
        <p:txBody>
          <a:bodyPr/>
          <a:lstStyle/>
          <a:p>
            <a:r>
              <a:rPr lang="en-US" sz="2000" dirty="0"/>
              <a:t>GET: </a:t>
            </a:r>
            <a:r>
              <a:rPr lang="en-US" sz="1600" dirty="0"/>
              <a:t>This method is used to retrieve information for the requested resource.</a:t>
            </a:r>
          </a:p>
          <a:p>
            <a:r>
              <a:rPr lang="en-US" sz="2000" dirty="0"/>
              <a:t>HEAD: </a:t>
            </a:r>
            <a:r>
              <a:rPr lang="en-US" sz="1600" dirty="0"/>
              <a:t>This method is similar to GET, but should not contain the message body in the response. It is useful to check the validity, accessibility, and modification of resources.</a:t>
            </a:r>
            <a:r>
              <a:rPr lang="en-US" altLang="en-US" sz="1600" dirty="0"/>
              <a:t> Fetch meta-data of representation only (i.e. a metadata representation)</a:t>
            </a:r>
            <a:endParaRPr lang="en-US" sz="1600" dirty="0"/>
          </a:p>
          <a:p>
            <a:r>
              <a:rPr lang="en-US" sz="2000" dirty="0"/>
              <a:t>POST: </a:t>
            </a:r>
            <a:r>
              <a:rPr lang="en-US" sz="1600" dirty="0"/>
              <a:t>This method sends a new subordinate of the resource to the server. If a new resource has been created, the server should respond with the 201 Created status code; however, if the action did not result in an identifiable resource, it should respond with 200 OK or 204 No Content.</a:t>
            </a:r>
          </a:p>
          <a:p>
            <a:r>
              <a:rPr lang="en-US" sz="2000" dirty="0"/>
              <a:t>PUT: </a:t>
            </a:r>
            <a:r>
              <a:rPr lang="en-US" sz="1600" dirty="0"/>
              <a:t>This method requests that the entity sent is stored at the requested URI. It can be used to update a resource or create a new one if the URI does not point to an existing one.</a:t>
            </a:r>
          </a:p>
          <a:p>
            <a:r>
              <a:rPr lang="en-US" sz="2000" dirty="0"/>
              <a:t>DELETE: </a:t>
            </a:r>
            <a:r>
              <a:rPr lang="en-US" sz="1600" dirty="0"/>
              <a:t>This method is used to remove the entity stored at the requested URI; it should respond with 200 OK, 204 No Content, or 202 Accepted (which means the deletion has not occurred yet, but it will).</a:t>
            </a:r>
          </a:p>
          <a:p>
            <a:r>
              <a:rPr lang="en-US" altLang="en-US" sz="1800" dirty="0"/>
              <a:t>OPTIONS:</a:t>
            </a:r>
            <a:r>
              <a:rPr lang="en-US" altLang="en-US" sz="1600" dirty="0"/>
              <a:t> Check which HTTP methods a particular resource supports</a:t>
            </a:r>
          </a:p>
          <a:p>
            <a:endParaRPr lang="en-US" sz="1600" dirty="0"/>
          </a:p>
        </p:txBody>
      </p:sp>
      <p:sp>
        <p:nvSpPr>
          <p:cNvPr id="3" name="Title 2">
            <a:extLst>
              <a:ext uri="{FF2B5EF4-FFF2-40B4-BE49-F238E27FC236}">
                <a16:creationId xmlns:a16="http://schemas.microsoft.com/office/drawing/2014/main" id="{D9ACE0EE-F393-4236-B248-E29FAF249FB8}"/>
              </a:ext>
            </a:extLst>
          </p:cNvPr>
          <p:cNvSpPr>
            <a:spLocks noGrp="1"/>
          </p:cNvSpPr>
          <p:nvPr>
            <p:ph type="title"/>
          </p:nvPr>
        </p:nvSpPr>
        <p:spPr/>
        <p:txBody>
          <a:bodyPr/>
          <a:lstStyle/>
          <a:p>
            <a:r>
              <a:rPr lang="en-US" dirty="0"/>
              <a:t>HTTP Methods</a:t>
            </a:r>
          </a:p>
        </p:txBody>
      </p:sp>
    </p:spTree>
    <p:extLst>
      <p:ext uri="{BB962C8B-B14F-4D97-AF65-F5344CB8AC3E}">
        <p14:creationId xmlns:p14="http://schemas.microsoft.com/office/powerpoint/2010/main" val="4249943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F2B875-8349-4C4F-86CE-76DCE1AD8880}"/>
              </a:ext>
            </a:extLst>
          </p:cNvPr>
          <p:cNvSpPr>
            <a:spLocks noGrp="1"/>
          </p:cNvSpPr>
          <p:nvPr>
            <p:ph idx="1"/>
          </p:nvPr>
        </p:nvSpPr>
        <p:spPr>
          <a:xfrm>
            <a:off x="457200" y="1481138"/>
            <a:ext cx="8534400" cy="4525962"/>
          </a:xfrm>
        </p:spPr>
        <p:txBody>
          <a:bodyPr/>
          <a:lstStyle/>
          <a:p>
            <a:r>
              <a:rPr lang="en-US" sz="2800" dirty="0"/>
              <a:t>PATCH is similar to PUT since it is used to modify the resource identified by the requested URI or create a new one in case it does not exist. </a:t>
            </a:r>
          </a:p>
          <a:p>
            <a:r>
              <a:rPr lang="en-US" sz="2800" dirty="0"/>
              <a:t>The difference is, PATCH performs a partial update on a resource, so it will not send the whole updated resource, but instead just send the pieces that have been modified.</a:t>
            </a:r>
          </a:p>
          <a:p>
            <a:r>
              <a:rPr lang="en-US" sz="2800" dirty="0"/>
              <a:t>Moreover, entity sent by PATCH should contain instructions on how the resource needs to be modified</a:t>
            </a:r>
          </a:p>
        </p:txBody>
      </p:sp>
      <p:sp>
        <p:nvSpPr>
          <p:cNvPr id="3" name="Title 2">
            <a:extLst>
              <a:ext uri="{FF2B5EF4-FFF2-40B4-BE49-F238E27FC236}">
                <a16:creationId xmlns:a16="http://schemas.microsoft.com/office/drawing/2014/main" id="{D9ACE0EE-F393-4236-B248-E29FAF249FB8}"/>
              </a:ext>
            </a:extLst>
          </p:cNvPr>
          <p:cNvSpPr>
            <a:spLocks noGrp="1"/>
          </p:cNvSpPr>
          <p:nvPr>
            <p:ph type="title"/>
          </p:nvPr>
        </p:nvSpPr>
        <p:spPr/>
        <p:txBody>
          <a:bodyPr/>
          <a:lstStyle/>
          <a:p>
            <a:r>
              <a:rPr lang="en-US" dirty="0"/>
              <a:t>PATCH</a:t>
            </a:r>
          </a:p>
        </p:txBody>
      </p:sp>
    </p:spTree>
    <p:extLst>
      <p:ext uri="{BB962C8B-B14F-4D97-AF65-F5344CB8AC3E}">
        <p14:creationId xmlns:p14="http://schemas.microsoft.com/office/powerpoint/2010/main" val="426750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4F26C6-7A8A-48C4-A87A-6BDD95AF56EA}"/>
              </a:ext>
            </a:extLst>
          </p:cNvPr>
          <p:cNvSpPr>
            <a:spLocks noGrp="1"/>
          </p:cNvSpPr>
          <p:nvPr>
            <p:ph idx="1"/>
          </p:nvPr>
        </p:nvSpPr>
        <p:spPr>
          <a:xfrm>
            <a:off x="457200" y="1481138"/>
            <a:ext cx="8229600" cy="5102224"/>
          </a:xfrm>
        </p:spPr>
        <p:txBody>
          <a:bodyPr/>
          <a:lstStyle/>
          <a:p>
            <a:r>
              <a:rPr lang="en-US" dirty="0"/>
              <a:t>Node.JS</a:t>
            </a:r>
          </a:p>
          <a:p>
            <a:pPr lvl="1"/>
            <a:r>
              <a:rPr lang="en-US" dirty="0"/>
              <a:t>HTTP</a:t>
            </a:r>
          </a:p>
          <a:p>
            <a:pPr lvl="1"/>
            <a:r>
              <a:rPr lang="en-US" dirty="0"/>
              <a:t>File and Streams</a:t>
            </a:r>
          </a:p>
          <a:p>
            <a:r>
              <a:rPr lang="en-US" dirty="0"/>
              <a:t>MongoDB</a:t>
            </a:r>
          </a:p>
          <a:p>
            <a:pPr lvl="1"/>
            <a:r>
              <a:rPr lang="en-US" dirty="0"/>
              <a:t>DB</a:t>
            </a:r>
          </a:p>
          <a:p>
            <a:pPr lvl="1"/>
            <a:r>
              <a:rPr lang="en-US" dirty="0"/>
              <a:t>MongoDB connector to connect</a:t>
            </a:r>
          </a:p>
          <a:p>
            <a:pPr lvl="1"/>
            <a:r>
              <a:rPr lang="en-US" dirty="0"/>
              <a:t>Mongoose as ODM</a:t>
            </a:r>
          </a:p>
          <a:p>
            <a:r>
              <a:rPr lang="en-US" dirty="0"/>
              <a:t>Express.JS</a:t>
            </a:r>
          </a:p>
          <a:p>
            <a:pPr lvl="1"/>
            <a:r>
              <a:rPr lang="en-US" dirty="0"/>
              <a:t>Express Generator</a:t>
            </a:r>
          </a:p>
          <a:p>
            <a:pPr lvl="1"/>
            <a:r>
              <a:rPr lang="en-US" dirty="0"/>
              <a:t>MVC</a:t>
            </a:r>
          </a:p>
          <a:p>
            <a:pPr lvl="1"/>
            <a:r>
              <a:rPr lang="en-US" dirty="0"/>
              <a:t>View Generators.</a:t>
            </a:r>
          </a:p>
        </p:txBody>
      </p:sp>
      <p:sp>
        <p:nvSpPr>
          <p:cNvPr id="3" name="Title 2">
            <a:extLst>
              <a:ext uri="{FF2B5EF4-FFF2-40B4-BE49-F238E27FC236}">
                <a16:creationId xmlns:a16="http://schemas.microsoft.com/office/drawing/2014/main" id="{80A845BA-B15B-4C13-987D-6CBE4D6F610F}"/>
              </a:ext>
            </a:extLst>
          </p:cNvPr>
          <p:cNvSpPr>
            <a:spLocks noGrp="1"/>
          </p:cNvSpPr>
          <p:nvPr>
            <p:ph type="title"/>
          </p:nvPr>
        </p:nvSpPr>
        <p:spPr/>
        <p:txBody>
          <a:bodyPr/>
          <a:lstStyle/>
          <a:p>
            <a:r>
              <a:rPr lang="en-US" dirty="0"/>
              <a:t>What we have covered so far</a:t>
            </a:r>
          </a:p>
        </p:txBody>
      </p:sp>
    </p:spTree>
    <p:extLst>
      <p:ext uri="{BB962C8B-B14F-4D97-AF65-F5344CB8AC3E}">
        <p14:creationId xmlns:p14="http://schemas.microsoft.com/office/powerpoint/2010/main" val="2399272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E2269F-F90A-4765-98C6-2778F3F0AB10}"/>
              </a:ext>
            </a:extLst>
          </p:cNvPr>
          <p:cNvSpPr>
            <a:spLocks noGrp="1"/>
          </p:cNvSpPr>
          <p:nvPr>
            <p:ph type="title"/>
          </p:nvPr>
        </p:nvSpPr>
        <p:spPr/>
        <p:txBody>
          <a:bodyPr/>
          <a:lstStyle/>
          <a:p>
            <a:r>
              <a:rPr lang="en-US" dirty="0"/>
              <a:t>PATCH</a:t>
            </a:r>
          </a:p>
        </p:txBody>
      </p:sp>
      <p:sp>
        <p:nvSpPr>
          <p:cNvPr id="6" name="Content Placeholder 5">
            <a:extLst>
              <a:ext uri="{FF2B5EF4-FFF2-40B4-BE49-F238E27FC236}">
                <a16:creationId xmlns:a16="http://schemas.microsoft.com/office/drawing/2014/main" id="{879256C5-7B6C-4975-8F80-8A78576E363A}"/>
              </a:ext>
            </a:extLst>
          </p:cNvPr>
          <p:cNvSpPr>
            <a:spLocks noGrp="1"/>
          </p:cNvSpPr>
          <p:nvPr>
            <p:ph idx="1"/>
          </p:nvPr>
        </p:nvSpPr>
        <p:spPr/>
        <p:txBody>
          <a:bodyPr/>
          <a:lstStyle/>
          <a:p>
            <a:pPr marL="109537" indent="0">
              <a:buNone/>
            </a:pPr>
            <a:r>
              <a:rPr lang="en-US" sz="1800" dirty="0"/>
              <a:t>PATCH /</a:t>
            </a:r>
            <a:r>
              <a:rPr lang="en-US" sz="1800" dirty="0" err="1"/>
              <a:t>api</a:t>
            </a:r>
            <a:r>
              <a:rPr lang="en-US" sz="1800" dirty="0"/>
              <a:t>/users/john HTTP/1.1</a:t>
            </a:r>
          </a:p>
          <a:p>
            <a:pPr marL="109537" indent="0">
              <a:buNone/>
            </a:pPr>
            <a:r>
              <a:rPr lang="en-US" sz="1800" dirty="0"/>
              <a:t>Host: www.example.com</a:t>
            </a:r>
          </a:p>
          <a:p>
            <a:pPr marL="109537" indent="0">
              <a:buNone/>
            </a:pPr>
            <a:r>
              <a:rPr lang="en-US" sz="1800" dirty="0"/>
              <a:t>Content-Type: application/</a:t>
            </a:r>
            <a:r>
              <a:rPr lang="en-US" sz="1800" dirty="0" err="1"/>
              <a:t>json-patch+json</a:t>
            </a:r>
            <a:endParaRPr lang="en-US" sz="1800" dirty="0"/>
          </a:p>
          <a:p>
            <a:pPr marL="109537" indent="0">
              <a:buNone/>
            </a:pPr>
            <a:r>
              <a:rPr lang="en-US" sz="1800" dirty="0"/>
              <a:t>[{</a:t>
            </a:r>
          </a:p>
          <a:p>
            <a:pPr marL="109537" indent="0">
              <a:buNone/>
            </a:pPr>
            <a:r>
              <a:rPr lang="en-US" sz="1800" dirty="0"/>
              <a:t>"op": "replace",</a:t>
            </a:r>
          </a:p>
          <a:p>
            <a:pPr marL="109537" indent="0">
              <a:buNone/>
            </a:pPr>
            <a:r>
              <a:rPr lang="en-US" sz="1800" dirty="0"/>
              <a:t>"path": "/age",</a:t>
            </a:r>
          </a:p>
          <a:p>
            <a:pPr marL="109537" indent="0">
              <a:buNone/>
            </a:pPr>
            <a:r>
              <a:rPr lang="en-US" sz="1800" dirty="0"/>
              <a:t>"value": 32</a:t>
            </a:r>
          </a:p>
          <a:p>
            <a:pPr marL="109537" indent="0">
              <a:buNone/>
            </a:pPr>
            <a:r>
              <a:rPr lang="en-US" sz="1800" dirty="0"/>
              <a:t>}, {</a:t>
            </a:r>
          </a:p>
          <a:p>
            <a:pPr marL="109537" indent="0">
              <a:buNone/>
            </a:pPr>
            <a:r>
              <a:rPr lang="en-US" sz="1800" dirty="0"/>
              <a:t>"op": "replace",</a:t>
            </a:r>
          </a:p>
          <a:p>
            <a:pPr marL="109537" indent="0">
              <a:buNone/>
            </a:pPr>
            <a:r>
              <a:rPr lang="en-US" sz="1800" dirty="0"/>
              <a:t>"path": "/website",</a:t>
            </a:r>
          </a:p>
          <a:p>
            <a:pPr marL="109537" indent="0">
              <a:buNone/>
            </a:pPr>
            <a:r>
              <a:rPr lang="en-US" sz="1800" dirty="0"/>
              <a:t>"value": "</a:t>
            </a:r>
            <a:r>
              <a:rPr lang="en-US" sz="1800" dirty="0" err="1"/>
              <a:t>johndoe.domain</a:t>
            </a:r>
            <a:r>
              <a:rPr lang="en-US" sz="1800" dirty="0"/>
              <a:t>"</a:t>
            </a:r>
          </a:p>
          <a:p>
            <a:pPr marL="109537" indent="0">
              <a:buNone/>
            </a:pPr>
            <a:r>
              <a:rPr lang="en-US" sz="1800" dirty="0"/>
              <a:t>}]</a:t>
            </a:r>
          </a:p>
          <a:p>
            <a:pPr marL="109537" indent="0">
              <a:buNone/>
            </a:pPr>
            <a:r>
              <a:rPr lang="en-US" sz="1800" dirty="0"/>
              <a:t>Now it is clear to update two things. Age and Website</a:t>
            </a:r>
          </a:p>
        </p:txBody>
      </p:sp>
    </p:spTree>
    <p:extLst>
      <p:ext uri="{BB962C8B-B14F-4D97-AF65-F5344CB8AC3E}">
        <p14:creationId xmlns:p14="http://schemas.microsoft.com/office/powerpoint/2010/main" val="3487887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AB09316E-43D6-4EAF-BC51-BB95F68A3E9F}"/>
              </a:ext>
            </a:extLst>
          </p:cNvPr>
          <p:cNvSpPr>
            <a:spLocks noGrp="1"/>
          </p:cNvSpPr>
          <p:nvPr>
            <p:ph type="ctrTitle"/>
          </p:nvPr>
        </p:nvSpPr>
        <p:spPr>
          <a:xfrm>
            <a:off x="685800" y="2438400"/>
            <a:ext cx="7772400" cy="914400"/>
          </a:xfrm>
        </p:spPr>
        <p:txBody>
          <a:bodyPr/>
          <a:lstStyle/>
          <a:p>
            <a:r>
              <a:rPr lang="en-US" altLang="en-US"/>
              <a:t>REST Principle #5</a:t>
            </a:r>
          </a:p>
        </p:txBody>
      </p:sp>
      <p:sp>
        <p:nvSpPr>
          <p:cNvPr id="54275" name="Content Placeholder 2">
            <a:extLst>
              <a:ext uri="{FF2B5EF4-FFF2-40B4-BE49-F238E27FC236}">
                <a16:creationId xmlns:a16="http://schemas.microsoft.com/office/drawing/2014/main" id="{4C969426-2816-4E07-B109-9A7795686581}"/>
              </a:ext>
            </a:extLst>
          </p:cNvPr>
          <p:cNvSpPr>
            <a:spLocks noGrp="1"/>
          </p:cNvSpPr>
          <p:nvPr>
            <p:ph type="subTitle" idx="1"/>
          </p:nvPr>
        </p:nvSpPr>
        <p:spPr>
          <a:xfrm>
            <a:off x="457200" y="3352800"/>
            <a:ext cx="8229600" cy="1752600"/>
          </a:xfrm>
        </p:spPr>
        <p:txBody>
          <a:bodyPr/>
          <a:lstStyle/>
          <a:p>
            <a:r>
              <a:rPr lang="en-US" altLang="en-US">
                <a:solidFill>
                  <a:srgbClr val="000000"/>
                </a:solidFill>
              </a:rPr>
              <a:t>Idempotent operations and representation metadata are encouraged in support of caching and representation reuse.</a:t>
            </a:r>
            <a:endParaRPr lang="en-US" altLang="en-US">
              <a:solidFill>
                <a:schemeClr val="tx1"/>
              </a:solidFill>
            </a:endParaRPr>
          </a:p>
        </p:txBody>
      </p:sp>
      <p:sp>
        <p:nvSpPr>
          <p:cNvPr id="7" name="Slide Number Placeholder 6">
            <a:extLst>
              <a:ext uri="{FF2B5EF4-FFF2-40B4-BE49-F238E27FC236}">
                <a16:creationId xmlns:a16="http://schemas.microsoft.com/office/drawing/2014/main" id="{0CF859BA-5059-491F-8095-4C352401700A}"/>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96FE40BD-DA6F-4395-9AE5-B6DCB04FC0B4}" type="slidenum">
              <a:rPr lang="en-US" altLang="en-US">
                <a:solidFill>
                  <a:srgbClr val="898989"/>
                </a:solidFill>
              </a:rPr>
              <a:pPr/>
              <a:t>21</a:t>
            </a:fld>
            <a:endParaRPr lang="en-US" altLang="en-US">
              <a:solidFill>
                <a:srgbClr val="898989"/>
              </a:solidFill>
            </a:endParaRPr>
          </a:p>
        </p:txBody>
      </p:sp>
    </p:spTree>
    <p:extLst>
      <p:ext uri="{BB962C8B-B14F-4D97-AF65-F5344CB8AC3E}">
        <p14:creationId xmlns:p14="http://schemas.microsoft.com/office/powerpoint/2010/main" val="963532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80C27FE8-13D9-4C66-A902-E1FBFAD8F18B}"/>
              </a:ext>
            </a:extLst>
          </p:cNvPr>
          <p:cNvSpPr>
            <a:spLocks noGrp="1"/>
          </p:cNvSpPr>
          <p:nvPr>
            <p:ph type="title"/>
          </p:nvPr>
        </p:nvSpPr>
        <p:spPr/>
        <p:txBody>
          <a:bodyPr/>
          <a:lstStyle/>
          <a:p>
            <a:r>
              <a:rPr lang="en-US" altLang="en-US" sz="3600"/>
              <a:t>Understanding REST </a:t>
            </a:r>
            <a:r>
              <a:rPr lang="en-US" altLang="en-US" sz="3200"/>
              <a:t>– Safety &amp; Idempotence</a:t>
            </a:r>
          </a:p>
        </p:txBody>
      </p:sp>
      <p:sp>
        <p:nvSpPr>
          <p:cNvPr id="3" name="Content Placeholder 2">
            <a:extLst>
              <a:ext uri="{FF2B5EF4-FFF2-40B4-BE49-F238E27FC236}">
                <a16:creationId xmlns:a16="http://schemas.microsoft.com/office/drawing/2014/main" id="{57B8098E-1959-41E4-9248-5DC9EA5D6F4C}"/>
              </a:ext>
            </a:extLst>
          </p:cNvPr>
          <p:cNvSpPr>
            <a:spLocks noGrp="1"/>
          </p:cNvSpPr>
          <p:nvPr>
            <p:ph idx="1"/>
          </p:nvPr>
        </p:nvSpPr>
        <p:spPr/>
        <p:txBody>
          <a:bodyPr/>
          <a:lstStyle/>
          <a:p>
            <a:r>
              <a:rPr lang="en-US" altLang="en-US" sz="2400" b="1" dirty="0"/>
              <a:t>Safety:</a:t>
            </a:r>
            <a:r>
              <a:rPr lang="en-US" altLang="en-US" sz="2400" dirty="0"/>
              <a:t> The request doesn’t change server state i.e. no side effects </a:t>
            </a:r>
            <a:r>
              <a:rPr lang="en-US" altLang="en-US" sz="2400" dirty="0">
                <a:sym typeface="Wingdings" panose="05000000000000000000" pitchFamily="2" charset="2"/>
              </a:rPr>
              <a:t></a:t>
            </a:r>
            <a:r>
              <a:rPr lang="en-US" altLang="en-US" sz="2400" dirty="0"/>
              <a:t> no changing state of resource</a:t>
            </a:r>
          </a:p>
          <a:p>
            <a:pPr lvl="1"/>
            <a:r>
              <a:rPr lang="en-US" altLang="en-US" sz="2000" dirty="0"/>
              <a:t>Making 10 requests is same as making one or none at all</a:t>
            </a:r>
          </a:p>
          <a:p>
            <a:r>
              <a:rPr lang="en-US" altLang="en-US" sz="2400" b="1" dirty="0"/>
              <a:t>Idempotence:</a:t>
            </a:r>
            <a:r>
              <a:rPr lang="en-US" altLang="en-US" sz="2400" dirty="0"/>
              <a:t> Executing the same operation multiple times is the same as executing it once</a:t>
            </a:r>
          </a:p>
          <a:p>
            <a:pPr lvl="1"/>
            <a:r>
              <a:rPr lang="en-US" altLang="en-US" sz="2000" dirty="0"/>
              <a:t>Deleting an already DELETE-</a:t>
            </a:r>
            <a:r>
              <a:rPr lang="en-US" altLang="en-US" sz="2000" dirty="0" err="1"/>
              <a:t>ed</a:t>
            </a:r>
            <a:r>
              <a:rPr lang="en-US" altLang="en-US" sz="2000" dirty="0"/>
              <a:t> resource is still deleted</a:t>
            </a:r>
          </a:p>
          <a:p>
            <a:pPr lvl="1"/>
            <a:r>
              <a:rPr lang="en-US" altLang="en-US" sz="2000" dirty="0"/>
              <a:t>Updating an already updated resource with PUT has no effect</a:t>
            </a:r>
          </a:p>
          <a:p>
            <a:pPr marL="392113" lvl="1" indent="0">
              <a:buNone/>
            </a:pPr>
            <a:r>
              <a:rPr lang="en-US" altLang="en-US" sz="2000" dirty="0"/>
              <a:t>When </a:t>
            </a:r>
            <a:r>
              <a:rPr lang="en-US" altLang="en-US" sz="2000" i="1" u="sng" dirty="0"/>
              <a:t>correctly used</a:t>
            </a:r>
            <a:r>
              <a:rPr lang="en-US" altLang="en-US" sz="2000" dirty="0"/>
              <a:t> GET and HEAD requests are </a:t>
            </a:r>
            <a:r>
              <a:rPr lang="en-US" altLang="en-US" sz="2000" b="1" i="1" dirty="0"/>
              <a:t>safe</a:t>
            </a:r>
            <a:r>
              <a:rPr lang="en-US" altLang="en-US" sz="2000" dirty="0"/>
              <a:t> and GET, HEAD, PUT, DELETE are </a:t>
            </a:r>
            <a:r>
              <a:rPr lang="en-US" altLang="en-US" sz="2000" b="1" i="1" dirty="0"/>
              <a:t>idempotent</a:t>
            </a:r>
            <a:r>
              <a:rPr lang="en-US" altLang="en-US" sz="2000" dirty="0"/>
              <a:t>. POST is neither safe nor idempotent</a:t>
            </a:r>
          </a:p>
          <a:p>
            <a:pPr marL="392113" lvl="1" indent="0">
              <a:buNone/>
            </a:pPr>
            <a:endParaRPr lang="en-US" altLang="en-US" sz="2000" dirty="0"/>
          </a:p>
        </p:txBody>
      </p:sp>
      <p:sp>
        <p:nvSpPr>
          <p:cNvPr id="4" name="Slide Number Placeholder 3">
            <a:extLst>
              <a:ext uri="{FF2B5EF4-FFF2-40B4-BE49-F238E27FC236}">
                <a16:creationId xmlns:a16="http://schemas.microsoft.com/office/drawing/2014/main" id="{5F1B98B9-1DC1-44D6-B6C3-4ED677F21178}"/>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872020A5-1184-4D62-B635-C15B29B94619}" type="slidenum">
              <a:rPr lang="en-US" altLang="en-US">
                <a:solidFill>
                  <a:srgbClr val="898989"/>
                </a:solidFill>
              </a:rPr>
              <a:pPr/>
              <a:t>22</a:t>
            </a:fld>
            <a:endParaRPr lang="en-US" altLang="en-US">
              <a:solidFill>
                <a:srgbClr val="898989"/>
              </a:solidFill>
            </a:endParaRPr>
          </a:p>
        </p:txBody>
      </p:sp>
    </p:spTree>
    <p:extLst>
      <p:ext uri="{BB962C8B-B14F-4D97-AF65-F5344CB8AC3E}">
        <p14:creationId xmlns:p14="http://schemas.microsoft.com/office/powerpoint/2010/main" val="6188539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9504A-E907-48F2-ABC3-B8D7DA2C8338}"/>
              </a:ext>
            </a:extLst>
          </p:cNvPr>
          <p:cNvSpPr>
            <a:spLocks noGrp="1"/>
          </p:cNvSpPr>
          <p:nvPr>
            <p:ph idx="1"/>
          </p:nvPr>
        </p:nvSpPr>
        <p:spPr/>
        <p:txBody>
          <a:bodyPr/>
          <a:lstStyle/>
          <a:p>
            <a:r>
              <a:rPr lang="en-US" sz="2400" dirty="0"/>
              <a:t>Other than renowned, CONNECT and TRACE</a:t>
            </a:r>
            <a:endParaRPr lang="en-US" sz="2000" dirty="0"/>
          </a:p>
          <a:p>
            <a:r>
              <a:rPr lang="en-US" sz="2400" dirty="0"/>
              <a:t>Safe methods. </a:t>
            </a:r>
          </a:p>
          <a:p>
            <a:pPr lvl="1"/>
            <a:r>
              <a:rPr lang="en-US" sz="2000" dirty="0"/>
              <a:t>GET, HEAD, OPTIONS, and TRACE</a:t>
            </a:r>
          </a:p>
          <a:p>
            <a:r>
              <a:rPr lang="en-US" sz="2400" dirty="0"/>
              <a:t>Unsafe Methods</a:t>
            </a:r>
          </a:p>
          <a:p>
            <a:pPr lvl="1"/>
            <a:r>
              <a:rPr lang="en-US" sz="2000" dirty="0"/>
              <a:t>POST, PUT, PATCH, and DELETE</a:t>
            </a:r>
          </a:p>
          <a:p>
            <a:pPr lvl="1"/>
            <a:r>
              <a:rPr lang="en-US" sz="2000" dirty="0"/>
              <a:t>because they are normally used to change the state of a resource on the server.</a:t>
            </a:r>
          </a:p>
        </p:txBody>
      </p:sp>
      <p:sp>
        <p:nvSpPr>
          <p:cNvPr id="3" name="Title 2">
            <a:extLst>
              <a:ext uri="{FF2B5EF4-FFF2-40B4-BE49-F238E27FC236}">
                <a16:creationId xmlns:a16="http://schemas.microsoft.com/office/drawing/2014/main" id="{2F6F4935-8733-45B9-86A6-C0C70345AADF}"/>
              </a:ext>
            </a:extLst>
          </p:cNvPr>
          <p:cNvSpPr>
            <a:spLocks noGrp="1"/>
          </p:cNvSpPr>
          <p:nvPr>
            <p:ph type="title"/>
          </p:nvPr>
        </p:nvSpPr>
        <p:spPr/>
        <p:txBody>
          <a:bodyPr>
            <a:normAutofit fontScale="90000"/>
          </a:bodyPr>
          <a:lstStyle/>
          <a:p>
            <a:r>
              <a:rPr lang="en-US" dirty="0"/>
              <a:t>HTTP methods (verbs) and properties</a:t>
            </a:r>
          </a:p>
        </p:txBody>
      </p:sp>
    </p:spTree>
    <p:extLst>
      <p:ext uri="{BB962C8B-B14F-4D97-AF65-F5344CB8AC3E}">
        <p14:creationId xmlns:p14="http://schemas.microsoft.com/office/powerpoint/2010/main" val="2608303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82F8B1F5-438F-485B-AC86-EDD2FF0D562F}"/>
              </a:ext>
            </a:extLst>
          </p:cNvPr>
          <p:cNvSpPr>
            <a:spLocks noGrp="1"/>
          </p:cNvSpPr>
          <p:nvPr>
            <p:ph type="title"/>
          </p:nvPr>
        </p:nvSpPr>
        <p:spPr/>
        <p:txBody>
          <a:bodyPr/>
          <a:lstStyle/>
          <a:p>
            <a:r>
              <a:rPr lang="en-US" altLang="en-US"/>
              <a:t>Safety and Idempotence</a:t>
            </a:r>
          </a:p>
        </p:txBody>
      </p:sp>
      <p:sp>
        <p:nvSpPr>
          <p:cNvPr id="3" name="Content Placeholder 2">
            <a:extLst>
              <a:ext uri="{FF2B5EF4-FFF2-40B4-BE49-F238E27FC236}">
                <a16:creationId xmlns:a16="http://schemas.microsoft.com/office/drawing/2014/main" id="{A8DB3AAC-1B2C-4E86-810B-0001B7257353}"/>
              </a:ext>
            </a:extLst>
          </p:cNvPr>
          <p:cNvSpPr>
            <a:spLocks noGrp="1"/>
          </p:cNvSpPr>
          <p:nvPr>
            <p:ph idx="1"/>
          </p:nvPr>
        </p:nvSpPr>
        <p:spPr/>
        <p:txBody>
          <a:bodyPr>
            <a:normAutofit/>
          </a:bodyPr>
          <a:lstStyle/>
          <a:p>
            <a:pPr>
              <a:lnSpc>
                <a:spcPct val="90000"/>
              </a:lnSpc>
            </a:pPr>
            <a:r>
              <a:rPr lang="en-US" altLang="en-US" dirty="0"/>
              <a:t>Why do they matter?</a:t>
            </a:r>
          </a:p>
          <a:p>
            <a:pPr>
              <a:lnSpc>
                <a:spcPct val="90000"/>
              </a:lnSpc>
            </a:pPr>
            <a:r>
              <a:rPr lang="en-US" altLang="en-US" dirty="0"/>
              <a:t>Lets a client make reliable HTTP requests over an unreliable connection</a:t>
            </a:r>
          </a:p>
          <a:p>
            <a:pPr>
              <a:lnSpc>
                <a:spcPct val="90000"/>
              </a:lnSpc>
            </a:pPr>
            <a:r>
              <a:rPr lang="en-US" altLang="en-US" dirty="0"/>
              <a:t>If no response then just reissue the request </a:t>
            </a:r>
            <a:endParaRPr lang="en-US" altLang="en-US" dirty="0">
              <a:sym typeface="Wingdings" panose="05000000000000000000" pitchFamily="2" charset="2"/>
            </a:endParaRPr>
          </a:p>
          <a:p>
            <a:pPr>
              <a:lnSpc>
                <a:spcPct val="90000"/>
              </a:lnSpc>
            </a:pPr>
            <a:r>
              <a:rPr lang="en-US" altLang="en-US" dirty="0">
                <a:sym typeface="Wingdings" panose="05000000000000000000" pitchFamily="2" charset="2"/>
              </a:rPr>
              <a:t>Some common mistakes/misuses:</a:t>
            </a:r>
          </a:p>
          <a:p>
            <a:pPr lvl="1">
              <a:lnSpc>
                <a:spcPct val="90000"/>
              </a:lnSpc>
            </a:pPr>
            <a:r>
              <a:rPr lang="en-US" altLang="en-US" dirty="0">
                <a:sym typeface="Wingdings" panose="05000000000000000000" pitchFamily="2" charset="2"/>
              </a:rPr>
              <a:t>GET https://some.api.com/item/delete</a:t>
            </a:r>
          </a:p>
          <a:p>
            <a:pPr lvl="1">
              <a:lnSpc>
                <a:spcPct val="90000"/>
              </a:lnSpc>
            </a:pPr>
            <a:r>
              <a:rPr lang="en-US" altLang="en-US" dirty="0">
                <a:sym typeface="Wingdings" panose="05000000000000000000" pitchFamily="2" charset="2"/>
              </a:rPr>
              <a:t>(Overloaded )POST https://some.api.com/item</a:t>
            </a:r>
          </a:p>
          <a:p>
            <a:pPr lvl="2">
              <a:lnSpc>
                <a:spcPct val="90000"/>
              </a:lnSpc>
            </a:pPr>
            <a:r>
              <a:rPr lang="en-US" altLang="en-US" dirty="0"/>
              <a:t>Entity-body: Method=fetch</a:t>
            </a:r>
          </a:p>
          <a:p>
            <a:pPr lvl="2">
              <a:lnSpc>
                <a:spcPct val="90000"/>
              </a:lnSpc>
            </a:pPr>
            <a:r>
              <a:rPr lang="en-US" altLang="en-US" dirty="0"/>
              <a:t>Or setting different query parameters</a:t>
            </a:r>
          </a:p>
          <a:p>
            <a:pPr lvl="2">
              <a:lnSpc>
                <a:spcPct val="90000"/>
              </a:lnSpc>
            </a:pPr>
            <a:r>
              <a:rPr lang="en-US" altLang="en-US" dirty="0"/>
              <a:t>Basically using POST for everything </a:t>
            </a:r>
          </a:p>
        </p:txBody>
      </p:sp>
      <p:sp>
        <p:nvSpPr>
          <p:cNvPr id="4" name="Slide Number Placeholder 3">
            <a:extLst>
              <a:ext uri="{FF2B5EF4-FFF2-40B4-BE49-F238E27FC236}">
                <a16:creationId xmlns:a16="http://schemas.microsoft.com/office/drawing/2014/main" id="{A6A5F9FF-D5E2-4833-9EEE-B51885D7E21B}"/>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8F3D9516-9A61-4527-B384-44D40FF0CBF8}" type="slidenum">
              <a:rPr lang="en-US" altLang="en-US">
                <a:solidFill>
                  <a:srgbClr val="898989"/>
                </a:solidFill>
              </a:rPr>
              <a:pPr/>
              <a:t>24</a:t>
            </a:fld>
            <a:endParaRPr lang="en-US" altLang="en-US">
              <a:solidFill>
                <a:srgbClr val="898989"/>
              </a:solidFill>
            </a:endParaRPr>
          </a:p>
        </p:txBody>
      </p:sp>
    </p:spTree>
    <p:extLst>
      <p:ext uri="{BB962C8B-B14F-4D97-AF65-F5344CB8AC3E}">
        <p14:creationId xmlns:p14="http://schemas.microsoft.com/office/powerpoint/2010/main" val="695294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770994CB-D36B-4727-B143-D1153C0740E5}"/>
              </a:ext>
            </a:extLst>
          </p:cNvPr>
          <p:cNvSpPr>
            <a:spLocks noGrp="1"/>
          </p:cNvSpPr>
          <p:nvPr>
            <p:ph type="title"/>
          </p:nvPr>
        </p:nvSpPr>
        <p:spPr/>
        <p:txBody>
          <a:bodyPr/>
          <a:lstStyle/>
          <a:p>
            <a:r>
              <a:rPr lang="en-US" altLang="en-US"/>
              <a:t>Steps to a RESTful Architecture</a:t>
            </a:r>
          </a:p>
        </p:txBody>
      </p:sp>
      <p:sp>
        <p:nvSpPr>
          <p:cNvPr id="3" name="Content Placeholder 2">
            <a:extLst>
              <a:ext uri="{FF2B5EF4-FFF2-40B4-BE49-F238E27FC236}">
                <a16:creationId xmlns:a16="http://schemas.microsoft.com/office/drawing/2014/main" id="{51C8E1EC-34E9-4A9D-8E23-2D7EC0F89CD9}"/>
              </a:ext>
            </a:extLst>
          </p:cNvPr>
          <p:cNvSpPr>
            <a:spLocks noGrp="1"/>
          </p:cNvSpPr>
          <p:nvPr>
            <p:ph idx="1"/>
          </p:nvPr>
        </p:nvSpPr>
        <p:spPr/>
        <p:txBody>
          <a:bodyPr>
            <a:normAutofit fontScale="92500"/>
          </a:bodyPr>
          <a:lstStyle/>
          <a:p>
            <a:pPr marL="0" indent="0">
              <a:lnSpc>
                <a:spcPct val="80000"/>
              </a:lnSpc>
              <a:buFont typeface="Arial" panose="020B0604020202020204" pitchFamily="34" charset="0"/>
              <a:buNone/>
            </a:pPr>
            <a:r>
              <a:rPr lang="en-US" altLang="en-US" sz="2500" dirty="0"/>
              <a:t>Read the Requirements and turn them into resources</a:t>
            </a:r>
            <a:endParaRPr lang="en-US" altLang="en-US" sz="2500" dirty="0">
              <a:sym typeface="Wingdings" panose="05000000000000000000" pitchFamily="2" charset="2"/>
            </a:endParaRPr>
          </a:p>
          <a:p>
            <a:pPr marL="0" indent="0">
              <a:lnSpc>
                <a:spcPct val="80000"/>
              </a:lnSpc>
              <a:buFont typeface="Calibri" panose="020F0502020204030204" pitchFamily="34" charset="0"/>
              <a:buAutoNum type="arabicPeriod"/>
            </a:pPr>
            <a:r>
              <a:rPr lang="en-US" altLang="en-US" sz="2500" dirty="0">
                <a:sym typeface="Wingdings" panose="05000000000000000000" pitchFamily="2" charset="2"/>
              </a:rPr>
              <a:t>Figure out the data set</a:t>
            </a:r>
          </a:p>
          <a:p>
            <a:pPr marL="0" indent="0">
              <a:lnSpc>
                <a:spcPct val="80000"/>
              </a:lnSpc>
              <a:buFont typeface="Calibri" panose="020F0502020204030204" pitchFamily="34" charset="0"/>
              <a:buAutoNum type="arabicPeriod"/>
            </a:pPr>
            <a:r>
              <a:rPr lang="en-US" altLang="en-US" sz="2500" dirty="0">
                <a:sym typeface="Wingdings" panose="05000000000000000000" pitchFamily="2" charset="2"/>
              </a:rPr>
              <a:t>Split the data set into resources</a:t>
            </a:r>
          </a:p>
          <a:p>
            <a:pPr marL="0" indent="0">
              <a:lnSpc>
                <a:spcPct val="80000"/>
              </a:lnSpc>
              <a:buFont typeface="Arial" panose="020B0604020202020204" pitchFamily="34" charset="0"/>
              <a:buNone/>
            </a:pPr>
            <a:r>
              <a:rPr lang="en-US" altLang="en-US" sz="2500" dirty="0">
                <a:sym typeface="Wingdings" panose="05000000000000000000" pitchFamily="2" charset="2"/>
              </a:rPr>
              <a:t>	</a:t>
            </a:r>
            <a:r>
              <a:rPr lang="en-US" altLang="en-US" sz="2500" u="sng" dirty="0">
                <a:sym typeface="Wingdings" panose="05000000000000000000" pitchFamily="2" charset="2"/>
              </a:rPr>
              <a:t>For each kind of resource:</a:t>
            </a:r>
          </a:p>
          <a:p>
            <a:pPr marL="0" indent="0">
              <a:lnSpc>
                <a:spcPct val="80000"/>
              </a:lnSpc>
              <a:buFont typeface="Calibri" panose="020F0502020204030204" pitchFamily="34" charset="0"/>
              <a:buAutoNum type="arabicPeriod" startAt="3"/>
            </a:pPr>
            <a:r>
              <a:rPr lang="en-US" altLang="en-US" sz="2500" dirty="0">
                <a:sym typeface="Wingdings" panose="05000000000000000000" pitchFamily="2" charset="2"/>
              </a:rPr>
              <a:t>Name resources with URIs</a:t>
            </a:r>
          </a:p>
          <a:p>
            <a:pPr marL="0" indent="0">
              <a:lnSpc>
                <a:spcPct val="80000"/>
              </a:lnSpc>
              <a:buFont typeface="Calibri" panose="020F0502020204030204" pitchFamily="34" charset="0"/>
              <a:buAutoNum type="arabicPeriod" startAt="3"/>
            </a:pPr>
            <a:r>
              <a:rPr lang="en-US" altLang="en-US" sz="2500" dirty="0">
                <a:sym typeface="Wingdings" panose="05000000000000000000" pitchFamily="2" charset="2"/>
              </a:rPr>
              <a:t>Expose a subset of uniform interface</a:t>
            </a:r>
          </a:p>
          <a:p>
            <a:pPr marL="0" indent="0">
              <a:lnSpc>
                <a:spcPct val="80000"/>
              </a:lnSpc>
              <a:buFont typeface="Calibri" panose="020F0502020204030204" pitchFamily="34" charset="0"/>
              <a:buAutoNum type="arabicPeriod" startAt="3"/>
            </a:pPr>
            <a:r>
              <a:rPr lang="en-US" altLang="en-US" sz="2500" dirty="0">
                <a:sym typeface="Wingdings" panose="05000000000000000000" pitchFamily="2" charset="2"/>
              </a:rPr>
              <a:t>Design representation(s) accepted from client (Form-data, JSON, XML to be sent to server)</a:t>
            </a:r>
          </a:p>
          <a:p>
            <a:pPr marL="0" indent="0">
              <a:lnSpc>
                <a:spcPct val="80000"/>
              </a:lnSpc>
              <a:buFont typeface="Calibri" panose="020F0502020204030204" pitchFamily="34" charset="0"/>
              <a:buAutoNum type="arabicPeriod" startAt="3"/>
            </a:pPr>
            <a:r>
              <a:rPr lang="en-US" altLang="en-US" sz="2500" dirty="0">
                <a:sym typeface="Wingdings" panose="05000000000000000000" pitchFamily="2" charset="2"/>
              </a:rPr>
              <a:t>Design representation(s) served to client (file-format, language and/or (which) status message to be sent)</a:t>
            </a:r>
          </a:p>
          <a:p>
            <a:pPr marL="0" indent="0">
              <a:lnSpc>
                <a:spcPct val="80000"/>
              </a:lnSpc>
              <a:buFont typeface="Calibri" panose="020F0502020204030204" pitchFamily="34" charset="0"/>
              <a:buAutoNum type="arabicPeriod" startAt="3"/>
            </a:pPr>
            <a:r>
              <a:rPr lang="en-US" altLang="en-US" sz="2500" dirty="0">
                <a:sym typeface="Wingdings" panose="05000000000000000000" pitchFamily="2" charset="2"/>
              </a:rPr>
              <a:t>Consider typical course of events: sunny-day scenarios</a:t>
            </a:r>
          </a:p>
          <a:p>
            <a:pPr marL="0" indent="0">
              <a:lnSpc>
                <a:spcPct val="80000"/>
              </a:lnSpc>
              <a:buFont typeface="Calibri" panose="020F0502020204030204" pitchFamily="34" charset="0"/>
              <a:buAutoNum type="arabicPeriod" startAt="3"/>
            </a:pPr>
            <a:r>
              <a:rPr lang="en-US" altLang="en-US" sz="2500" dirty="0">
                <a:sym typeface="Wingdings" panose="05000000000000000000" pitchFamily="2" charset="2"/>
              </a:rPr>
              <a:t>Consider alternative/error conditions: rainy-day scenarios</a:t>
            </a:r>
          </a:p>
          <a:p>
            <a:pPr marL="0" indent="0">
              <a:lnSpc>
                <a:spcPct val="80000"/>
              </a:lnSpc>
              <a:buFont typeface="Calibri" panose="020F0502020204030204" pitchFamily="34" charset="0"/>
              <a:buAutoNum type="arabicPeriod" startAt="3"/>
            </a:pPr>
            <a:endParaRPr lang="en-US" altLang="en-US" sz="2500" dirty="0">
              <a:sym typeface="Wingdings" panose="05000000000000000000" pitchFamily="2" charset="2"/>
            </a:endParaRPr>
          </a:p>
          <a:p>
            <a:pPr marL="0" indent="0">
              <a:lnSpc>
                <a:spcPct val="80000"/>
              </a:lnSpc>
              <a:buFont typeface="Calibri" panose="020F0502020204030204" pitchFamily="34" charset="0"/>
              <a:buAutoNum type="arabicPeriod" startAt="3"/>
            </a:pPr>
            <a:endParaRPr lang="en-US" altLang="en-US" sz="2500" dirty="0"/>
          </a:p>
          <a:p>
            <a:pPr marL="0" indent="0">
              <a:lnSpc>
                <a:spcPct val="80000"/>
              </a:lnSpc>
              <a:buFont typeface="Calibri" panose="020F0502020204030204" pitchFamily="34" charset="0"/>
              <a:buAutoNum type="arabicPeriod" startAt="3"/>
            </a:pPr>
            <a:endParaRPr lang="en-US" altLang="en-US" sz="2500" dirty="0"/>
          </a:p>
        </p:txBody>
      </p:sp>
      <p:sp>
        <p:nvSpPr>
          <p:cNvPr id="4" name="Slide Number Placeholder 3">
            <a:extLst>
              <a:ext uri="{FF2B5EF4-FFF2-40B4-BE49-F238E27FC236}">
                <a16:creationId xmlns:a16="http://schemas.microsoft.com/office/drawing/2014/main" id="{594FCDF5-4109-4CF2-A191-61F8D9931671}"/>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10BBDF79-6C02-4B28-848E-1AA9878C1CCA}" type="slidenum">
              <a:rPr lang="en-US" altLang="en-US">
                <a:solidFill>
                  <a:srgbClr val="898989"/>
                </a:solidFill>
              </a:rPr>
              <a:pPr/>
              <a:t>25</a:t>
            </a:fld>
            <a:endParaRPr lang="en-US" altLang="en-US">
              <a:solidFill>
                <a:srgbClr val="898989"/>
              </a:solidFill>
            </a:endParaRPr>
          </a:p>
        </p:txBody>
      </p:sp>
    </p:spTree>
    <p:extLst>
      <p:ext uri="{BB962C8B-B14F-4D97-AF65-F5344CB8AC3E}">
        <p14:creationId xmlns:p14="http://schemas.microsoft.com/office/powerpoint/2010/main" val="1716531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179B27E-9502-4C33-A050-B5EEDB38EFBD}"/>
              </a:ext>
            </a:extLst>
          </p:cNvPr>
          <p:cNvPicPr>
            <a:picLocks noGrp="1" noChangeAspect="1"/>
          </p:cNvPicPr>
          <p:nvPr>
            <p:ph idx="1"/>
          </p:nvPr>
        </p:nvPicPr>
        <p:blipFill>
          <a:blip r:embed="rId2"/>
          <a:stretch>
            <a:fillRect/>
          </a:stretch>
        </p:blipFill>
        <p:spPr>
          <a:xfrm>
            <a:off x="457200" y="1600200"/>
            <a:ext cx="7391400" cy="2359917"/>
          </a:xfrm>
          <a:prstGeom prst="rect">
            <a:avLst/>
          </a:prstGeom>
        </p:spPr>
      </p:pic>
      <p:sp>
        <p:nvSpPr>
          <p:cNvPr id="3" name="Title 2">
            <a:extLst>
              <a:ext uri="{FF2B5EF4-FFF2-40B4-BE49-F238E27FC236}">
                <a16:creationId xmlns:a16="http://schemas.microsoft.com/office/drawing/2014/main" id="{73EB8462-42D0-47ED-899F-818C12E187F2}"/>
              </a:ext>
            </a:extLst>
          </p:cNvPr>
          <p:cNvSpPr>
            <a:spLocks noGrp="1"/>
          </p:cNvSpPr>
          <p:nvPr>
            <p:ph type="title"/>
          </p:nvPr>
        </p:nvSpPr>
        <p:spPr/>
        <p:txBody>
          <a:bodyPr>
            <a:normAutofit/>
          </a:bodyPr>
          <a:lstStyle/>
          <a:p>
            <a:r>
              <a:rPr lang="en-US" dirty="0"/>
              <a:t>Creating RESTful URLs</a:t>
            </a:r>
          </a:p>
        </p:txBody>
      </p:sp>
      <p:pic>
        <p:nvPicPr>
          <p:cNvPr id="5" name="Picture 4">
            <a:extLst>
              <a:ext uri="{FF2B5EF4-FFF2-40B4-BE49-F238E27FC236}">
                <a16:creationId xmlns:a16="http://schemas.microsoft.com/office/drawing/2014/main" id="{3B1AA02C-B3EE-4380-9EEE-128B7616F5B7}"/>
              </a:ext>
            </a:extLst>
          </p:cNvPr>
          <p:cNvPicPr>
            <a:picLocks noChangeAspect="1"/>
          </p:cNvPicPr>
          <p:nvPr/>
        </p:nvPicPr>
        <p:blipFill>
          <a:blip r:embed="rId3"/>
          <a:stretch>
            <a:fillRect/>
          </a:stretch>
        </p:blipFill>
        <p:spPr>
          <a:xfrm>
            <a:off x="457200" y="3960513"/>
            <a:ext cx="7391400" cy="2675431"/>
          </a:xfrm>
          <a:prstGeom prst="rect">
            <a:avLst/>
          </a:prstGeom>
        </p:spPr>
      </p:pic>
    </p:spTree>
    <p:extLst>
      <p:ext uri="{BB962C8B-B14F-4D97-AF65-F5344CB8AC3E}">
        <p14:creationId xmlns:p14="http://schemas.microsoft.com/office/powerpoint/2010/main" val="2040904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4B715B-4AB8-4B4F-B64F-FEDD13265D9B}"/>
              </a:ext>
            </a:extLst>
          </p:cNvPr>
          <p:cNvSpPr>
            <a:spLocks noGrp="1"/>
          </p:cNvSpPr>
          <p:nvPr>
            <p:ph type="title"/>
          </p:nvPr>
        </p:nvSpPr>
        <p:spPr/>
        <p:txBody>
          <a:bodyPr/>
          <a:lstStyle/>
          <a:p>
            <a:r>
              <a:rPr lang="en-US" dirty="0"/>
              <a:t>HTTP Status Codes</a:t>
            </a:r>
          </a:p>
        </p:txBody>
      </p:sp>
      <p:sp>
        <p:nvSpPr>
          <p:cNvPr id="5" name="Text Placeholder 4">
            <a:extLst>
              <a:ext uri="{FF2B5EF4-FFF2-40B4-BE49-F238E27FC236}">
                <a16:creationId xmlns:a16="http://schemas.microsoft.com/office/drawing/2014/main" id="{F32CAEC8-3155-4E45-9E91-5D93899359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9317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4E0878-AEC6-4FE0-A47D-4B7819FE5B61}"/>
              </a:ext>
            </a:extLst>
          </p:cNvPr>
          <p:cNvSpPr>
            <a:spLocks noGrp="1"/>
          </p:cNvSpPr>
          <p:nvPr>
            <p:ph idx="1"/>
          </p:nvPr>
        </p:nvSpPr>
        <p:spPr>
          <a:xfrm>
            <a:off x="304800" y="1481138"/>
            <a:ext cx="8686800" cy="5376862"/>
          </a:xfrm>
        </p:spPr>
        <p:txBody>
          <a:bodyPr/>
          <a:lstStyle/>
          <a:p>
            <a:r>
              <a:rPr lang="en-US" dirty="0"/>
              <a:t>Status codes represent three-digit integers sent by the server to the client</a:t>
            </a:r>
          </a:p>
          <a:p>
            <a:r>
              <a:rPr lang="en-US" dirty="0"/>
              <a:t>It describe the result of the action performed.</a:t>
            </a:r>
          </a:p>
          <a:p>
            <a:r>
              <a:rPr lang="en-US" dirty="0"/>
              <a:t>The first digit of the code is an indication of the class of the response, which can be one of the following:</a:t>
            </a:r>
          </a:p>
          <a:p>
            <a:pPr lvl="1"/>
            <a:r>
              <a:rPr lang="en-US" dirty="0"/>
              <a:t>1xx – informational</a:t>
            </a:r>
          </a:p>
          <a:p>
            <a:pPr lvl="1"/>
            <a:r>
              <a:rPr lang="en-US" dirty="0"/>
              <a:t>2xx – success</a:t>
            </a:r>
          </a:p>
          <a:p>
            <a:pPr lvl="1"/>
            <a:r>
              <a:rPr lang="en-US" dirty="0"/>
              <a:t>3xx – redirection</a:t>
            </a:r>
          </a:p>
          <a:p>
            <a:pPr lvl="1"/>
            <a:r>
              <a:rPr lang="en-US" dirty="0"/>
              <a:t>4xx – client error</a:t>
            </a:r>
          </a:p>
          <a:p>
            <a:pPr lvl="1"/>
            <a:r>
              <a:rPr lang="en-US" dirty="0"/>
              <a:t>5xx – server error</a:t>
            </a:r>
            <a:endParaRPr lang="en-US" sz="3600" dirty="0"/>
          </a:p>
        </p:txBody>
      </p:sp>
      <p:sp>
        <p:nvSpPr>
          <p:cNvPr id="3" name="Title 2">
            <a:extLst>
              <a:ext uri="{FF2B5EF4-FFF2-40B4-BE49-F238E27FC236}">
                <a16:creationId xmlns:a16="http://schemas.microsoft.com/office/drawing/2014/main" id="{C8E2269F-F90A-4765-98C6-2778F3F0AB10}"/>
              </a:ext>
            </a:extLst>
          </p:cNvPr>
          <p:cNvSpPr>
            <a:spLocks noGrp="1"/>
          </p:cNvSpPr>
          <p:nvPr>
            <p:ph type="title"/>
          </p:nvPr>
        </p:nvSpPr>
        <p:spPr/>
        <p:txBody>
          <a:bodyPr/>
          <a:lstStyle/>
          <a:p>
            <a:r>
              <a:rPr lang="en-US" dirty="0"/>
              <a:t>HTTP Status Codes</a:t>
            </a:r>
          </a:p>
        </p:txBody>
      </p:sp>
    </p:spTree>
    <p:extLst>
      <p:ext uri="{BB962C8B-B14F-4D97-AF65-F5344CB8AC3E}">
        <p14:creationId xmlns:p14="http://schemas.microsoft.com/office/powerpoint/2010/main" val="3229708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E89167-ED1F-48E2-B2D3-01835BBA5C14}"/>
              </a:ext>
            </a:extLst>
          </p:cNvPr>
          <p:cNvSpPr>
            <a:spLocks noGrp="1"/>
          </p:cNvSpPr>
          <p:nvPr>
            <p:ph idx="1"/>
          </p:nvPr>
        </p:nvSpPr>
        <p:spPr/>
        <p:txBody>
          <a:bodyPr/>
          <a:lstStyle/>
          <a:p>
            <a:r>
              <a:rPr lang="en-US" sz="2400" dirty="0"/>
              <a:t>The following Successful 2xx class of status codes tell us that the request has been received, understood, and accepted by the server:</a:t>
            </a:r>
          </a:p>
          <a:p>
            <a:pPr lvl="1"/>
            <a:r>
              <a:rPr lang="en-US" sz="2000" dirty="0"/>
              <a:t>200 OK: This status code indicates that the request has succeeded</a:t>
            </a:r>
          </a:p>
          <a:p>
            <a:pPr lvl="1"/>
            <a:r>
              <a:rPr lang="en-US" sz="2000" dirty="0"/>
              <a:t>201 Created: This status code indicates that the request has succeeded and a new resource has been created</a:t>
            </a:r>
            <a:endParaRPr lang="en-US" sz="2400" dirty="0"/>
          </a:p>
          <a:p>
            <a:pPr lvl="1"/>
            <a:r>
              <a:rPr lang="en-US" sz="2000" dirty="0"/>
              <a:t>202 Accepted: This status code does not say anything about the actual result; it only states that the request has been accepted and that it is being processed asynchronously</a:t>
            </a:r>
          </a:p>
          <a:p>
            <a:pPr lvl="1"/>
            <a:r>
              <a:rPr lang="en-US" sz="2000" dirty="0"/>
              <a:t>204 No Content: This status code indicates that the request has succeeded, but it does not include a message body</a:t>
            </a:r>
            <a:endParaRPr lang="en-US" sz="1400" dirty="0"/>
          </a:p>
        </p:txBody>
      </p:sp>
      <p:sp>
        <p:nvSpPr>
          <p:cNvPr id="3" name="Title 2">
            <a:extLst>
              <a:ext uri="{FF2B5EF4-FFF2-40B4-BE49-F238E27FC236}">
                <a16:creationId xmlns:a16="http://schemas.microsoft.com/office/drawing/2014/main" id="{86ADA05F-D97F-4BEF-8952-6D8ED29F62B4}"/>
              </a:ext>
            </a:extLst>
          </p:cNvPr>
          <p:cNvSpPr>
            <a:spLocks noGrp="1"/>
          </p:cNvSpPr>
          <p:nvPr>
            <p:ph type="title"/>
          </p:nvPr>
        </p:nvSpPr>
        <p:spPr/>
        <p:txBody>
          <a:bodyPr/>
          <a:lstStyle/>
          <a:p>
            <a:r>
              <a:rPr lang="en-US" dirty="0"/>
              <a:t>Successful 2xx</a:t>
            </a:r>
          </a:p>
        </p:txBody>
      </p:sp>
    </p:spTree>
    <p:extLst>
      <p:ext uri="{BB962C8B-B14F-4D97-AF65-F5344CB8AC3E}">
        <p14:creationId xmlns:p14="http://schemas.microsoft.com/office/powerpoint/2010/main" val="3773143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6A031E-4F52-4294-A38E-9F4B1A0C0583}"/>
              </a:ext>
            </a:extLst>
          </p:cNvPr>
          <p:cNvSpPr>
            <a:spLocks noGrp="1"/>
          </p:cNvSpPr>
          <p:nvPr>
            <p:ph idx="1"/>
          </p:nvPr>
        </p:nvSpPr>
        <p:spPr>
          <a:xfrm>
            <a:off x="457200" y="1481138"/>
            <a:ext cx="8229600" cy="5224462"/>
          </a:xfrm>
        </p:spPr>
        <p:txBody>
          <a:bodyPr/>
          <a:lstStyle/>
          <a:p>
            <a:r>
              <a:rPr lang="en-US" sz="2400" b="1" dirty="0"/>
              <a:t>Representational State Transfer </a:t>
            </a:r>
            <a:r>
              <a:rPr lang="en-US" sz="2400" dirty="0"/>
              <a:t>(</a:t>
            </a:r>
            <a:r>
              <a:rPr lang="en-US" sz="2400" b="1" dirty="0"/>
              <a:t>REST</a:t>
            </a:r>
            <a:r>
              <a:rPr lang="en-US" sz="2400" dirty="0"/>
              <a:t>) is an architecture style for designing network applications. </a:t>
            </a:r>
          </a:p>
          <a:p>
            <a:r>
              <a:rPr lang="en-US" dirty="0"/>
              <a:t>It means when a RESTful API is called, the server will </a:t>
            </a:r>
            <a:r>
              <a:rPr lang="en-US" i="1" dirty="0"/>
              <a:t>transfer</a:t>
            </a:r>
            <a:r>
              <a:rPr lang="en-US" dirty="0"/>
              <a:t> to the client a </a:t>
            </a:r>
            <a:r>
              <a:rPr lang="en-US" i="1" dirty="0"/>
              <a:t>representation</a:t>
            </a:r>
            <a:r>
              <a:rPr lang="en-US" dirty="0"/>
              <a:t> of the </a:t>
            </a:r>
            <a:r>
              <a:rPr lang="en-US" i="1" dirty="0"/>
              <a:t>state</a:t>
            </a:r>
            <a:r>
              <a:rPr lang="en-US" dirty="0"/>
              <a:t> of the requested resource.</a:t>
            </a:r>
            <a:endParaRPr lang="en-US" altLang="en-US" dirty="0"/>
          </a:p>
          <a:p>
            <a:r>
              <a:rPr lang="en-US" altLang="en-US" dirty="0"/>
              <a:t>An Application that follows REST Principles </a:t>
            </a:r>
            <a:r>
              <a:rPr lang="en-US" altLang="en-US"/>
              <a:t>is called REST </a:t>
            </a:r>
            <a:r>
              <a:rPr lang="en-US" altLang="en-US" dirty="0"/>
              <a:t>API</a:t>
            </a:r>
          </a:p>
          <a:p>
            <a:r>
              <a:rPr lang="en-US" altLang="en-US" dirty="0"/>
              <a:t>Five Principles of REST</a:t>
            </a:r>
          </a:p>
          <a:p>
            <a:endParaRPr lang="en-US" sz="2400" dirty="0"/>
          </a:p>
        </p:txBody>
      </p:sp>
      <p:sp>
        <p:nvSpPr>
          <p:cNvPr id="3" name="Title 2">
            <a:extLst>
              <a:ext uri="{FF2B5EF4-FFF2-40B4-BE49-F238E27FC236}">
                <a16:creationId xmlns:a16="http://schemas.microsoft.com/office/drawing/2014/main" id="{3019F076-5F25-457F-884F-7888E6F3D9EC}"/>
              </a:ext>
            </a:extLst>
          </p:cNvPr>
          <p:cNvSpPr>
            <a:spLocks noGrp="1"/>
          </p:cNvSpPr>
          <p:nvPr>
            <p:ph type="title"/>
          </p:nvPr>
        </p:nvSpPr>
        <p:spPr/>
        <p:txBody>
          <a:bodyPr/>
          <a:lstStyle/>
          <a:p>
            <a:r>
              <a:rPr lang="en-US" dirty="0"/>
              <a:t>REST</a:t>
            </a:r>
          </a:p>
        </p:txBody>
      </p:sp>
    </p:spTree>
    <p:extLst>
      <p:ext uri="{BB962C8B-B14F-4D97-AF65-F5344CB8AC3E}">
        <p14:creationId xmlns:p14="http://schemas.microsoft.com/office/powerpoint/2010/main" val="2620685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167C1D-BEB4-45EB-A640-A8262372E41F}"/>
              </a:ext>
            </a:extLst>
          </p:cNvPr>
          <p:cNvSpPr>
            <a:spLocks noGrp="1"/>
          </p:cNvSpPr>
          <p:nvPr>
            <p:ph idx="1"/>
          </p:nvPr>
        </p:nvSpPr>
        <p:spPr/>
        <p:txBody>
          <a:bodyPr/>
          <a:lstStyle/>
          <a:p>
            <a:r>
              <a:rPr lang="en-US" sz="2400" dirty="0"/>
              <a:t>The following Redirection 3xx status codes are all about sending the client somewhere else for the actual resource:</a:t>
            </a:r>
          </a:p>
          <a:p>
            <a:pPr lvl="1"/>
            <a:r>
              <a:rPr lang="en-US" sz="2000" dirty="0"/>
              <a:t>301 Moved Permanently: This status code indicates that the resource has a new permanent URI, provided by the Location response header</a:t>
            </a:r>
          </a:p>
          <a:p>
            <a:pPr lvl="1"/>
            <a:r>
              <a:rPr lang="en-US" sz="2000" dirty="0"/>
              <a:t>302 Found: This status code indicates that the resource is temporarily located at another URI, provided by the Location field</a:t>
            </a:r>
          </a:p>
          <a:p>
            <a:pPr lvl="1"/>
            <a:r>
              <a:rPr lang="en-US" sz="2000" dirty="0"/>
              <a:t>304 Not Modified: This status code should be used when the client makes a conditional GET request but the document has not been modified</a:t>
            </a:r>
            <a:endParaRPr lang="en-US" sz="3200" dirty="0"/>
          </a:p>
        </p:txBody>
      </p:sp>
      <p:sp>
        <p:nvSpPr>
          <p:cNvPr id="3" name="Title 2">
            <a:extLst>
              <a:ext uri="{FF2B5EF4-FFF2-40B4-BE49-F238E27FC236}">
                <a16:creationId xmlns:a16="http://schemas.microsoft.com/office/drawing/2014/main" id="{5238C6EF-A0CE-4CC4-A765-CE9D9A39A049}"/>
              </a:ext>
            </a:extLst>
          </p:cNvPr>
          <p:cNvSpPr>
            <a:spLocks noGrp="1"/>
          </p:cNvSpPr>
          <p:nvPr>
            <p:ph type="title"/>
          </p:nvPr>
        </p:nvSpPr>
        <p:spPr/>
        <p:txBody>
          <a:bodyPr/>
          <a:lstStyle/>
          <a:p>
            <a:r>
              <a:rPr lang="en-US" dirty="0"/>
              <a:t>Redirection 3xx</a:t>
            </a:r>
          </a:p>
        </p:txBody>
      </p:sp>
    </p:spTree>
    <p:extLst>
      <p:ext uri="{BB962C8B-B14F-4D97-AF65-F5344CB8AC3E}">
        <p14:creationId xmlns:p14="http://schemas.microsoft.com/office/powerpoint/2010/main" val="2424223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A1C535-5F10-4EF8-AF47-BA6ED204D4C3}"/>
              </a:ext>
            </a:extLst>
          </p:cNvPr>
          <p:cNvSpPr>
            <a:spLocks noGrp="1"/>
          </p:cNvSpPr>
          <p:nvPr>
            <p:ph idx="1"/>
          </p:nvPr>
        </p:nvSpPr>
        <p:spPr/>
        <p:txBody>
          <a:bodyPr/>
          <a:lstStyle/>
          <a:p>
            <a:r>
              <a:rPr lang="en-US" sz="2000" dirty="0"/>
              <a:t>The following Client error 4xx group of status codes are intended for situations related to a client error, and the server should indicate whether it is a temporary or permanent error:</a:t>
            </a:r>
          </a:p>
          <a:p>
            <a:pPr lvl="1"/>
            <a:r>
              <a:rPr lang="en-US" sz="1800" dirty="0"/>
              <a:t>400 Bad Request: This indicates that the syntax of the request is malformed and could not be understood by the server.</a:t>
            </a:r>
          </a:p>
          <a:p>
            <a:pPr lvl="1"/>
            <a:r>
              <a:rPr lang="en-US" sz="1800" dirty="0"/>
              <a:t>401 Unauthorized: This indicates that the client is not authenticated and thus cannot access the resource.</a:t>
            </a:r>
          </a:p>
          <a:p>
            <a:pPr lvl="1"/>
            <a:r>
              <a:rPr lang="en-US" sz="1800" dirty="0"/>
              <a:t>403 Forbidden: This indicates that the client does not have access to the resource, and authorization will not help. The server might not want to let the user know that the resource exists at this URI and could respond with 404 Not Found (for example, because of privacy or security reasons).</a:t>
            </a:r>
          </a:p>
          <a:p>
            <a:pPr lvl="1"/>
            <a:r>
              <a:rPr lang="en-US" sz="1800" dirty="0"/>
              <a:t>404 Not Found: This indicates that the server could not find anything at the requested URI.</a:t>
            </a:r>
          </a:p>
        </p:txBody>
      </p:sp>
      <p:sp>
        <p:nvSpPr>
          <p:cNvPr id="3" name="Title 2">
            <a:extLst>
              <a:ext uri="{FF2B5EF4-FFF2-40B4-BE49-F238E27FC236}">
                <a16:creationId xmlns:a16="http://schemas.microsoft.com/office/drawing/2014/main" id="{CC1E4AAF-7222-4773-92FD-A33A8A92B88C}"/>
              </a:ext>
            </a:extLst>
          </p:cNvPr>
          <p:cNvSpPr>
            <a:spLocks noGrp="1"/>
          </p:cNvSpPr>
          <p:nvPr>
            <p:ph type="title"/>
          </p:nvPr>
        </p:nvSpPr>
        <p:spPr/>
        <p:txBody>
          <a:bodyPr/>
          <a:lstStyle/>
          <a:p>
            <a:r>
              <a:rPr lang="en-US" dirty="0"/>
              <a:t>Client error 4xx</a:t>
            </a:r>
          </a:p>
        </p:txBody>
      </p:sp>
    </p:spTree>
    <p:extLst>
      <p:ext uri="{BB962C8B-B14F-4D97-AF65-F5344CB8AC3E}">
        <p14:creationId xmlns:p14="http://schemas.microsoft.com/office/powerpoint/2010/main" val="1726041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A1C535-5F10-4EF8-AF47-BA6ED204D4C3}"/>
              </a:ext>
            </a:extLst>
          </p:cNvPr>
          <p:cNvSpPr>
            <a:spLocks noGrp="1"/>
          </p:cNvSpPr>
          <p:nvPr>
            <p:ph idx="1"/>
          </p:nvPr>
        </p:nvSpPr>
        <p:spPr/>
        <p:txBody>
          <a:bodyPr/>
          <a:lstStyle/>
          <a:p>
            <a:r>
              <a:rPr lang="en-US" sz="2000" dirty="0"/>
              <a:t>409 Conflict: This indicates that the request was not completed because of a conflict with the current state of the resource.</a:t>
            </a:r>
          </a:p>
          <a:p>
            <a:r>
              <a:rPr lang="en-US" sz="2000" dirty="0"/>
              <a:t>429 Too Many Requests: This status code indicates that the client has exceeded the imposed rate limit (the client has sent too many requests) and they should only retry after a certain period (defined by the Retry-After header).</a:t>
            </a:r>
          </a:p>
          <a:p>
            <a:r>
              <a:rPr lang="en-US" sz="2000" dirty="0"/>
              <a:t>422 un-processable Entity: This status code indicates that the content type is understood and the syntax is not malformed, but it was not able to process the request.</a:t>
            </a:r>
            <a:endParaRPr lang="en-US" sz="1800" dirty="0"/>
          </a:p>
        </p:txBody>
      </p:sp>
      <p:sp>
        <p:nvSpPr>
          <p:cNvPr id="3" name="Title 2">
            <a:extLst>
              <a:ext uri="{FF2B5EF4-FFF2-40B4-BE49-F238E27FC236}">
                <a16:creationId xmlns:a16="http://schemas.microsoft.com/office/drawing/2014/main" id="{CC1E4AAF-7222-4773-92FD-A33A8A92B88C}"/>
              </a:ext>
            </a:extLst>
          </p:cNvPr>
          <p:cNvSpPr>
            <a:spLocks noGrp="1"/>
          </p:cNvSpPr>
          <p:nvPr>
            <p:ph type="title"/>
          </p:nvPr>
        </p:nvSpPr>
        <p:spPr/>
        <p:txBody>
          <a:bodyPr/>
          <a:lstStyle/>
          <a:p>
            <a:r>
              <a:rPr lang="en-US" dirty="0"/>
              <a:t>Client error 4xx</a:t>
            </a:r>
          </a:p>
        </p:txBody>
      </p:sp>
    </p:spTree>
    <p:extLst>
      <p:ext uri="{BB962C8B-B14F-4D97-AF65-F5344CB8AC3E}">
        <p14:creationId xmlns:p14="http://schemas.microsoft.com/office/powerpoint/2010/main" val="3935541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DA2BAB-8AB4-4125-9AE5-F8E0147B6643}"/>
              </a:ext>
            </a:extLst>
          </p:cNvPr>
          <p:cNvSpPr>
            <a:spLocks noGrp="1"/>
          </p:cNvSpPr>
          <p:nvPr>
            <p:ph idx="1"/>
          </p:nvPr>
        </p:nvSpPr>
        <p:spPr/>
        <p:txBody>
          <a:bodyPr/>
          <a:lstStyle/>
          <a:p>
            <a:r>
              <a:rPr lang="en-US" sz="2400" dirty="0"/>
              <a:t>The following Server error 5xx group of HTTP status codes indicate a problem on the server, which can be temporary or permanent:</a:t>
            </a:r>
          </a:p>
          <a:p>
            <a:pPr lvl="1"/>
            <a:r>
              <a:rPr lang="en-US" sz="2000" dirty="0"/>
              <a:t>500 Internal Server Error: This indicates that the server could not fulfill the request due to an unexpected error.</a:t>
            </a:r>
          </a:p>
          <a:p>
            <a:pPr lvl="1"/>
            <a:r>
              <a:rPr lang="en-US" sz="2000" dirty="0"/>
              <a:t>501 Not Implemented: This is used when the server does not recognize the request method</a:t>
            </a:r>
          </a:p>
          <a:p>
            <a:pPr lvl="1"/>
            <a:r>
              <a:rPr lang="en-US" sz="2000" dirty="0"/>
              <a:t>503 Service Unavailable: This indicates that the server was unable to handle the request at the time due to a temporary overload or maintenance</a:t>
            </a:r>
            <a:endParaRPr lang="en-US" sz="1000" dirty="0"/>
          </a:p>
        </p:txBody>
      </p:sp>
      <p:sp>
        <p:nvSpPr>
          <p:cNvPr id="3" name="Title 2">
            <a:extLst>
              <a:ext uri="{FF2B5EF4-FFF2-40B4-BE49-F238E27FC236}">
                <a16:creationId xmlns:a16="http://schemas.microsoft.com/office/drawing/2014/main" id="{C61359E4-A53B-42DD-BB96-FE90317CCE14}"/>
              </a:ext>
            </a:extLst>
          </p:cNvPr>
          <p:cNvSpPr>
            <a:spLocks noGrp="1"/>
          </p:cNvSpPr>
          <p:nvPr>
            <p:ph type="title"/>
          </p:nvPr>
        </p:nvSpPr>
        <p:spPr/>
        <p:txBody>
          <a:bodyPr/>
          <a:lstStyle/>
          <a:p>
            <a:r>
              <a:rPr lang="en-US" dirty="0"/>
              <a:t>Server error 5xx</a:t>
            </a:r>
          </a:p>
        </p:txBody>
      </p:sp>
    </p:spTree>
    <p:extLst>
      <p:ext uri="{BB962C8B-B14F-4D97-AF65-F5344CB8AC3E}">
        <p14:creationId xmlns:p14="http://schemas.microsoft.com/office/powerpoint/2010/main" val="450892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278349D-E9DE-4EF4-8211-897ECD5944A8}"/>
              </a:ext>
            </a:extLst>
          </p:cNvPr>
          <p:cNvPicPr>
            <a:picLocks noGrp="1" noChangeAspect="1"/>
          </p:cNvPicPr>
          <p:nvPr>
            <p:ph idx="1"/>
          </p:nvPr>
        </p:nvPicPr>
        <p:blipFill>
          <a:blip r:embed="rId3"/>
          <a:stretch>
            <a:fillRect/>
          </a:stretch>
        </p:blipFill>
        <p:spPr>
          <a:xfrm>
            <a:off x="-76200" y="381000"/>
            <a:ext cx="9443410" cy="5715000"/>
          </a:xfrm>
          <a:prstGeom prst="rect">
            <a:avLst/>
          </a:prstGeom>
        </p:spPr>
      </p:pic>
    </p:spTree>
    <p:extLst>
      <p:ext uri="{BB962C8B-B14F-4D97-AF65-F5344CB8AC3E}">
        <p14:creationId xmlns:p14="http://schemas.microsoft.com/office/powerpoint/2010/main" val="3680863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F13DD4E3-0BE5-4BE3-A323-5A5B45E022AE}"/>
              </a:ext>
            </a:extLst>
          </p:cNvPr>
          <p:cNvSpPr>
            <a:spLocks noGrp="1"/>
          </p:cNvSpPr>
          <p:nvPr>
            <p:ph type="title"/>
          </p:nvPr>
        </p:nvSpPr>
        <p:spPr>
          <a:xfrm>
            <a:off x="457200" y="76200"/>
            <a:ext cx="8229600" cy="868363"/>
          </a:xfrm>
        </p:spPr>
        <p:txBody>
          <a:bodyPr/>
          <a:lstStyle/>
          <a:p>
            <a:r>
              <a:rPr lang="en-US" altLang="en-US"/>
              <a:t>Points to Note</a:t>
            </a:r>
          </a:p>
        </p:txBody>
      </p:sp>
      <p:sp>
        <p:nvSpPr>
          <p:cNvPr id="3" name="Content Placeholder 2">
            <a:extLst>
              <a:ext uri="{FF2B5EF4-FFF2-40B4-BE49-F238E27FC236}">
                <a16:creationId xmlns:a16="http://schemas.microsoft.com/office/drawing/2014/main" id="{0CDF8183-B9E8-4D90-A2B3-450623154C9D}"/>
              </a:ext>
            </a:extLst>
          </p:cNvPr>
          <p:cNvSpPr>
            <a:spLocks noGrp="1"/>
          </p:cNvSpPr>
          <p:nvPr>
            <p:ph idx="1"/>
          </p:nvPr>
        </p:nvSpPr>
        <p:spPr>
          <a:xfrm>
            <a:off x="457200" y="838200"/>
            <a:ext cx="8229600" cy="5638800"/>
          </a:xfrm>
        </p:spPr>
        <p:txBody>
          <a:bodyPr>
            <a:normAutofit/>
          </a:bodyPr>
          <a:lstStyle/>
          <a:p>
            <a:pPr>
              <a:lnSpc>
                <a:spcPct val="80000"/>
              </a:lnSpc>
            </a:pPr>
            <a:r>
              <a:rPr lang="en-US" altLang="en-US" sz="2400" dirty="0"/>
              <a:t>Authentication/Authorization data sent with every request like </a:t>
            </a:r>
          </a:p>
          <a:p>
            <a:pPr>
              <a:lnSpc>
                <a:spcPct val="80000"/>
              </a:lnSpc>
            </a:pPr>
            <a:r>
              <a:rPr lang="en-US" altLang="en-US" sz="2400" dirty="0"/>
              <a:t>Sessions are NOT RESTful (i.e. sessions = state)</a:t>
            </a:r>
          </a:p>
          <a:p>
            <a:pPr>
              <a:lnSpc>
                <a:spcPct val="80000"/>
              </a:lnSpc>
            </a:pPr>
            <a:r>
              <a:rPr lang="en-US" altLang="en-US" sz="2400" dirty="0"/>
              <a:t>Cookies, if used appropriately (for storing client state) are RESTful</a:t>
            </a:r>
          </a:p>
          <a:p>
            <a:pPr>
              <a:lnSpc>
                <a:spcPct val="80000"/>
              </a:lnSpc>
            </a:pPr>
            <a:r>
              <a:rPr lang="en-US" altLang="en-US" sz="2400" dirty="0"/>
              <a:t>100% RESTful architecture is not practical and not valuable either</a:t>
            </a:r>
          </a:p>
          <a:p>
            <a:pPr>
              <a:lnSpc>
                <a:spcPct val="80000"/>
              </a:lnSpc>
            </a:pPr>
            <a:r>
              <a:rPr lang="en-US" altLang="en-US" sz="2400" dirty="0"/>
              <a:t>Need to be </a:t>
            </a:r>
            <a:r>
              <a:rPr lang="en-US" altLang="en-US" sz="2400" dirty="0" err="1"/>
              <a:t>unRESTful</a:t>
            </a:r>
            <a:r>
              <a:rPr lang="en-US" altLang="en-US" sz="2400" dirty="0"/>
              <a:t> at times (</a:t>
            </a:r>
            <a:r>
              <a:rPr lang="en-US" altLang="en-US" sz="2400" dirty="0" err="1"/>
              <a:t>Eg</a:t>
            </a:r>
            <a:r>
              <a:rPr lang="en-US" altLang="en-US" sz="2400" dirty="0"/>
              <a:t>.: Login/Logout)</a:t>
            </a:r>
          </a:p>
          <a:p>
            <a:pPr lvl="1">
              <a:lnSpc>
                <a:spcPct val="80000"/>
              </a:lnSpc>
            </a:pPr>
            <a:r>
              <a:rPr lang="en-US" altLang="en-US" sz="2000" dirty="0"/>
              <a:t>These are actions and not a resource per session</a:t>
            </a:r>
          </a:p>
          <a:p>
            <a:pPr lvl="1">
              <a:lnSpc>
                <a:spcPct val="80000"/>
              </a:lnSpc>
            </a:pPr>
            <a:r>
              <a:rPr lang="en-US" altLang="en-US" sz="2000" dirty="0"/>
              <a:t>Usually POST requests sent to some URI for logging in/out</a:t>
            </a:r>
          </a:p>
          <a:p>
            <a:pPr lvl="1">
              <a:lnSpc>
                <a:spcPct val="80000"/>
              </a:lnSpc>
            </a:pPr>
            <a:r>
              <a:rPr lang="en-US" altLang="en-US" sz="2000" dirty="0"/>
              <a:t>Advantages: Gives login page, provides ability of “Forgot your password” type functionalities etc. </a:t>
            </a:r>
          </a:p>
          <a:p>
            <a:pPr lvl="1">
              <a:lnSpc>
                <a:spcPct val="80000"/>
              </a:lnSpc>
            </a:pPr>
            <a:r>
              <a:rPr lang="en-US" altLang="en-US" sz="2000" dirty="0"/>
              <a:t>Benefits of </a:t>
            </a:r>
            <a:r>
              <a:rPr lang="en-US" altLang="en-US" sz="2000" dirty="0" err="1"/>
              <a:t>UnRESTful</a:t>
            </a:r>
            <a:r>
              <a:rPr lang="en-US" altLang="en-US" sz="2000" dirty="0"/>
              <a:t>-ness outweigh adherence to style</a:t>
            </a:r>
          </a:p>
          <a:p>
            <a:pPr>
              <a:lnSpc>
                <a:spcPct val="80000"/>
              </a:lnSpc>
            </a:pPr>
            <a:r>
              <a:rPr lang="en-US" altLang="en-US" sz="2400" dirty="0"/>
              <a:t>Some server frameworks only support GET/POST forcing one to overload POST requests for PUT/DELETE</a:t>
            </a:r>
          </a:p>
        </p:txBody>
      </p:sp>
      <p:sp>
        <p:nvSpPr>
          <p:cNvPr id="4" name="Slide Number Placeholder 3">
            <a:extLst>
              <a:ext uri="{FF2B5EF4-FFF2-40B4-BE49-F238E27FC236}">
                <a16:creationId xmlns:a16="http://schemas.microsoft.com/office/drawing/2014/main" id="{959E1CC1-F4EE-4D11-B706-45296AEF7486}"/>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22EED77F-660C-4716-BD47-A829D315AF8E}" type="slidenum">
              <a:rPr lang="en-US" altLang="en-US">
                <a:solidFill>
                  <a:srgbClr val="898989"/>
                </a:solidFill>
              </a:rPr>
              <a:pPr/>
              <a:t>35</a:t>
            </a:fld>
            <a:endParaRPr lang="en-US" altLang="en-US">
              <a:solidFill>
                <a:srgbClr val="898989"/>
              </a:solidFill>
            </a:endParaRPr>
          </a:p>
        </p:txBody>
      </p:sp>
    </p:spTree>
    <p:extLst>
      <p:ext uri="{BB962C8B-B14F-4D97-AF65-F5344CB8AC3E}">
        <p14:creationId xmlns:p14="http://schemas.microsoft.com/office/powerpoint/2010/main" val="3787311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86FE6EBD-A0D9-4ADF-AA17-393239B0AE6F}"/>
              </a:ext>
            </a:extLst>
          </p:cNvPr>
          <p:cNvSpPr>
            <a:spLocks noGrp="1"/>
          </p:cNvSpPr>
          <p:nvPr>
            <p:ph type="title"/>
          </p:nvPr>
        </p:nvSpPr>
        <p:spPr/>
        <p:txBody>
          <a:bodyPr/>
          <a:lstStyle/>
          <a:p>
            <a:r>
              <a:rPr lang="en-US" altLang="en-US"/>
              <a:t>Benefits of RESTful Design</a:t>
            </a:r>
          </a:p>
        </p:txBody>
      </p:sp>
      <p:sp>
        <p:nvSpPr>
          <p:cNvPr id="3" name="Content Placeholder 2">
            <a:extLst>
              <a:ext uri="{FF2B5EF4-FFF2-40B4-BE49-F238E27FC236}">
                <a16:creationId xmlns:a16="http://schemas.microsoft.com/office/drawing/2014/main" id="{445B48E2-4031-4C30-9EDA-FA111C743D89}"/>
              </a:ext>
            </a:extLst>
          </p:cNvPr>
          <p:cNvSpPr>
            <a:spLocks noGrp="1"/>
          </p:cNvSpPr>
          <p:nvPr>
            <p:ph idx="1"/>
          </p:nvPr>
        </p:nvSpPr>
        <p:spPr/>
        <p:txBody>
          <a:bodyPr>
            <a:normAutofit fontScale="92500"/>
          </a:bodyPr>
          <a:lstStyle/>
          <a:p>
            <a:pPr>
              <a:lnSpc>
                <a:spcPct val="80000"/>
              </a:lnSpc>
            </a:pPr>
            <a:r>
              <a:rPr lang="en-US" altLang="en-US" sz="2500" dirty="0"/>
              <a:t>Simpler and intuitive design – easier navigability</a:t>
            </a:r>
          </a:p>
          <a:p>
            <a:pPr>
              <a:lnSpc>
                <a:spcPct val="80000"/>
              </a:lnSpc>
            </a:pPr>
            <a:r>
              <a:rPr lang="en-US" altLang="en-US" sz="2500" dirty="0"/>
              <a:t>Server doesn’t have to worry about client timeout</a:t>
            </a:r>
          </a:p>
          <a:p>
            <a:pPr>
              <a:lnSpc>
                <a:spcPct val="80000"/>
              </a:lnSpc>
            </a:pPr>
            <a:r>
              <a:rPr lang="en-US" altLang="en-US" sz="2500" dirty="0"/>
              <a:t>Clients can easily survive a server restart (state controlled by client instead of server)</a:t>
            </a:r>
          </a:p>
          <a:p>
            <a:pPr>
              <a:lnSpc>
                <a:spcPct val="80000"/>
              </a:lnSpc>
            </a:pPr>
            <a:r>
              <a:rPr lang="en-US" altLang="en-US" sz="2500" dirty="0"/>
              <a:t>Easy distribution – since requests are independent they can be handled by different servers</a:t>
            </a:r>
          </a:p>
          <a:p>
            <a:pPr>
              <a:lnSpc>
                <a:spcPct val="80000"/>
              </a:lnSpc>
            </a:pPr>
            <a:r>
              <a:rPr lang="en-US" altLang="en-US" sz="2500" dirty="0"/>
              <a:t>Scalability: As simple as connecting more servers</a:t>
            </a:r>
            <a:endParaRPr lang="en-US" altLang="en-US" sz="2500" dirty="0">
              <a:sym typeface="Wingdings" panose="05000000000000000000" pitchFamily="2" charset="2"/>
            </a:endParaRPr>
          </a:p>
          <a:p>
            <a:pPr>
              <a:lnSpc>
                <a:spcPct val="80000"/>
              </a:lnSpc>
            </a:pPr>
            <a:r>
              <a:rPr lang="en-US" altLang="en-US" sz="2500" dirty="0">
                <a:sym typeface="Wingdings" panose="05000000000000000000" pitchFamily="2" charset="2"/>
              </a:rPr>
              <a:t>Stateless applications are easier to cache – applications can decide which response to cache without worrying about ‘state’ of a previous request</a:t>
            </a:r>
          </a:p>
          <a:p>
            <a:pPr>
              <a:lnSpc>
                <a:spcPct val="80000"/>
              </a:lnSpc>
            </a:pPr>
            <a:r>
              <a:rPr lang="en-US" altLang="en-US" sz="2500" dirty="0">
                <a:sym typeface="Wingdings" panose="05000000000000000000" pitchFamily="2" charset="2"/>
              </a:rPr>
              <a:t>Bookmark-able URIs/Application States</a:t>
            </a:r>
          </a:p>
          <a:p>
            <a:pPr>
              <a:lnSpc>
                <a:spcPct val="80000"/>
              </a:lnSpc>
            </a:pPr>
            <a:r>
              <a:rPr lang="en-US" altLang="en-US" sz="2500" dirty="0">
                <a:sym typeface="Wingdings" panose="05000000000000000000" pitchFamily="2" charset="2"/>
              </a:rPr>
              <a:t>HTTP is stateless by default – developing applications around it gets above benefits (unless you wish to break them on purpose)</a:t>
            </a:r>
            <a:endParaRPr lang="en-US" altLang="en-US" sz="2500" dirty="0"/>
          </a:p>
        </p:txBody>
      </p:sp>
      <p:sp>
        <p:nvSpPr>
          <p:cNvPr id="4" name="Slide Number Placeholder 3">
            <a:extLst>
              <a:ext uri="{FF2B5EF4-FFF2-40B4-BE49-F238E27FC236}">
                <a16:creationId xmlns:a16="http://schemas.microsoft.com/office/drawing/2014/main" id="{1F7115F9-3055-4886-B61D-2197AFEE1016}"/>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D5D49F1C-0492-4DCC-8ECF-8C12E7AF25B3}" type="slidenum">
              <a:rPr lang="en-US" altLang="en-US">
                <a:solidFill>
                  <a:srgbClr val="898989"/>
                </a:solidFill>
              </a:rPr>
              <a:pPr/>
              <a:t>36</a:t>
            </a:fld>
            <a:endParaRPr lang="en-US" altLang="en-US">
              <a:solidFill>
                <a:srgbClr val="898989"/>
              </a:solidFill>
            </a:endParaRPr>
          </a:p>
        </p:txBody>
      </p:sp>
    </p:spTree>
    <p:extLst>
      <p:ext uri="{BB962C8B-B14F-4D97-AF65-F5344CB8AC3E}">
        <p14:creationId xmlns:p14="http://schemas.microsoft.com/office/powerpoint/2010/main" val="811208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675335A8-5123-45A3-A537-BC4C282003DB}"/>
              </a:ext>
            </a:extLst>
          </p:cNvPr>
          <p:cNvSpPr>
            <a:spLocks noGrp="1"/>
          </p:cNvSpPr>
          <p:nvPr>
            <p:ph type="title"/>
          </p:nvPr>
        </p:nvSpPr>
        <p:spPr/>
        <p:txBody>
          <a:bodyPr/>
          <a:lstStyle/>
          <a:p>
            <a:r>
              <a:rPr lang="en-US" altLang="en-US"/>
              <a:t>RESTful Frameworks</a:t>
            </a:r>
          </a:p>
        </p:txBody>
      </p:sp>
      <p:sp>
        <p:nvSpPr>
          <p:cNvPr id="3" name="Content Placeholder 2">
            <a:extLst>
              <a:ext uri="{FF2B5EF4-FFF2-40B4-BE49-F238E27FC236}">
                <a16:creationId xmlns:a16="http://schemas.microsoft.com/office/drawing/2014/main" id="{9540DD64-2671-4560-8B56-573CED3C3EE2}"/>
              </a:ext>
            </a:extLst>
          </p:cNvPr>
          <p:cNvSpPr>
            <a:spLocks noGrp="1"/>
          </p:cNvSpPr>
          <p:nvPr>
            <p:ph idx="1"/>
          </p:nvPr>
        </p:nvSpPr>
        <p:spPr/>
        <p:txBody>
          <a:bodyPr>
            <a:normAutofit/>
          </a:bodyPr>
          <a:lstStyle/>
          <a:p>
            <a:r>
              <a:rPr lang="en-US" altLang="en-US" dirty="0"/>
              <a:t>Almost all frameworks allow you to:</a:t>
            </a:r>
          </a:p>
          <a:p>
            <a:pPr marL="971550" lvl="1" indent="-514350">
              <a:buFont typeface="Calibri" panose="020F0502020204030204" pitchFamily="34" charset="0"/>
              <a:buAutoNum type="arabicPeriod"/>
            </a:pPr>
            <a:r>
              <a:rPr lang="en-US" altLang="en-US" dirty="0"/>
              <a:t>Specify URI Patterns for routing HTTP requests</a:t>
            </a:r>
          </a:p>
          <a:p>
            <a:pPr marL="971550" lvl="1" indent="-514350">
              <a:buFont typeface="Calibri" panose="020F0502020204030204" pitchFamily="34" charset="0"/>
              <a:buAutoNum type="arabicPeriod"/>
            </a:pPr>
            <a:r>
              <a:rPr lang="en-US" altLang="en-US" dirty="0"/>
              <a:t>Set allowable HTTP Methods on resources</a:t>
            </a:r>
          </a:p>
          <a:p>
            <a:pPr marL="971550" lvl="1" indent="-514350">
              <a:buFont typeface="Calibri" panose="020F0502020204030204" pitchFamily="34" charset="0"/>
              <a:buAutoNum type="arabicPeriod"/>
            </a:pPr>
            <a:r>
              <a:rPr lang="en-US" altLang="en-US" dirty="0"/>
              <a:t>Return various different representations (JSON, XML, HTML most popular)</a:t>
            </a:r>
          </a:p>
          <a:p>
            <a:pPr marL="971550" lvl="1" indent="-514350">
              <a:buFont typeface="Calibri" panose="020F0502020204030204" pitchFamily="34" charset="0"/>
              <a:buAutoNum type="arabicPeriod"/>
            </a:pPr>
            <a:r>
              <a:rPr lang="en-US" altLang="en-US" dirty="0"/>
              <a:t>Support content negotiation</a:t>
            </a:r>
          </a:p>
          <a:p>
            <a:pPr marL="971550" lvl="1" indent="-514350">
              <a:buFont typeface="Calibri" panose="020F0502020204030204" pitchFamily="34" charset="0"/>
              <a:buAutoNum type="arabicPeriod"/>
            </a:pPr>
            <a:r>
              <a:rPr lang="en-US" altLang="en-US" dirty="0"/>
              <a:t>Implement/follow the studied REST principles</a:t>
            </a:r>
          </a:p>
          <a:p>
            <a:r>
              <a:rPr lang="en-US" altLang="en-US" dirty="0"/>
              <a:t>Express.JS is ONE of the many frameworks…</a:t>
            </a:r>
          </a:p>
        </p:txBody>
      </p:sp>
      <p:sp>
        <p:nvSpPr>
          <p:cNvPr id="4" name="Slide Number Placeholder 3">
            <a:extLst>
              <a:ext uri="{FF2B5EF4-FFF2-40B4-BE49-F238E27FC236}">
                <a16:creationId xmlns:a16="http://schemas.microsoft.com/office/drawing/2014/main" id="{D56C63B2-4DC9-4814-8144-CF0321060BE4}"/>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779DB7C7-2547-4636-95D1-69B344CD8F5E}" type="slidenum">
              <a:rPr lang="en-US" altLang="en-US">
                <a:solidFill>
                  <a:srgbClr val="898989"/>
                </a:solidFill>
              </a:rPr>
              <a:pPr/>
              <a:t>37</a:t>
            </a:fld>
            <a:endParaRPr lang="en-US" altLang="en-US">
              <a:solidFill>
                <a:srgbClr val="898989"/>
              </a:solidFill>
            </a:endParaRPr>
          </a:p>
        </p:txBody>
      </p:sp>
    </p:spTree>
    <p:extLst>
      <p:ext uri="{BB962C8B-B14F-4D97-AF65-F5344CB8AC3E}">
        <p14:creationId xmlns:p14="http://schemas.microsoft.com/office/powerpoint/2010/main" val="10680707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E1A3FE08-52BC-496D-B196-01F793320349}"/>
              </a:ext>
            </a:extLst>
          </p:cNvPr>
          <p:cNvSpPr>
            <a:spLocks noGrp="1"/>
          </p:cNvSpPr>
          <p:nvPr>
            <p:ph type="title"/>
          </p:nvPr>
        </p:nvSpPr>
        <p:spPr/>
        <p:txBody>
          <a:bodyPr/>
          <a:lstStyle/>
          <a:p>
            <a:r>
              <a:rPr lang="en-US" altLang="en-US"/>
              <a:t>List of REST Frameworks</a:t>
            </a:r>
          </a:p>
        </p:txBody>
      </p:sp>
      <p:sp>
        <p:nvSpPr>
          <p:cNvPr id="73731" name="Content Placeholder 2">
            <a:extLst>
              <a:ext uri="{FF2B5EF4-FFF2-40B4-BE49-F238E27FC236}">
                <a16:creationId xmlns:a16="http://schemas.microsoft.com/office/drawing/2014/main" id="{E87949A2-953D-4D8A-A66A-BBB620BD2060}"/>
              </a:ext>
            </a:extLst>
          </p:cNvPr>
          <p:cNvSpPr>
            <a:spLocks noGrp="1"/>
          </p:cNvSpPr>
          <p:nvPr>
            <p:ph idx="1"/>
          </p:nvPr>
        </p:nvSpPr>
        <p:spPr/>
        <p:txBody>
          <a:bodyPr/>
          <a:lstStyle/>
          <a:p>
            <a:r>
              <a:rPr lang="en-US" altLang="en-US"/>
              <a:t>Rails Framework for Ruby (Ruby on Rails)</a:t>
            </a:r>
          </a:p>
          <a:p>
            <a:r>
              <a:rPr lang="en-US" altLang="en-US"/>
              <a:t>Django (Python)</a:t>
            </a:r>
          </a:p>
          <a:p>
            <a:r>
              <a:rPr lang="en-US" altLang="en-US"/>
              <a:t>Jersey /JAX-RS (Java)  </a:t>
            </a:r>
          </a:p>
          <a:p>
            <a:r>
              <a:rPr lang="en-US" altLang="en-US"/>
              <a:t>Restlet (Java)</a:t>
            </a:r>
          </a:p>
          <a:p>
            <a:r>
              <a:rPr lang="en-US" altLang="en-US"/>
              <a:t>Sinatra (Ruby)</a:t>
            </a:r>
          </a:p>
          <a:p>
            <a:r>
              <a:rPr lang="en-US" altLang="en-US"/>
              <a:t>Express.js (JavaScript/Node.js)</a:t>
            </a:r>
          </a:p>
          <a:p>
            <a:r>
              <a:rPr lang="en-US" altLang="en-US"/>
              <a:t>…and many others: View complete list at: </a:t>
            </a:r>
            <a:r>
              <a:rPr lang="en-US" altLang="en-US">
                <a:hlinkClick r:id="rId2"/>
              </a:rPr>
              <a:t>http://code.google.com/p/implementing-rest/wiki/RESTFrameworks</a:t>
            </a:r>
            <a:endParaRPr lang="en-US" altLang="en-US"/>
          </a:p>
        </p:txBody>
      </p:sp>
      <p:sp>
        <p:nvSpPr>
          <p:cNvPr id="4" name="Slide Number Placeholder 3">
            <a:extLst>
              <a:ext uri="{FF2B5EF4-FFF2-40B4-BE49-F238E27FC236}">
                <a16:creationId xmlns:a16="http://schemas.microsoft.com/office/drawing/2014/main" id="{46399DF6-4CD5-4645-87BB-7113E378030B}"/>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1C80F21-21B8-4B18-8292-0F67E2AEFF9C}" type="slidenum">
              <a:rPr lang="en-US" altLang="en-US">
                <a:solidFill>
                  <a:srgbClr val="898989"/>
                </a:solidFill>
              </a:rPr>
              <a:pPr/>
              <a:t>38</a:t>
            </a:fld>
            <a:endParaRPr lang="en-US" altLang="en-US">
              <a:solidFill>
                <a:srgbClr val="898989"/>
              </a:solidFill>
            </a:endParaRPr>
          </a:p>
        </p:txBody>
      </p:sp>
    </p:spTree>
    <p:extLst>
      <p:ext uri="{BB962C8B-B14F-4D97-AF65-F5344CB8AC3E}">
        <p14:creationId xmlns:p14="http://schemas.microsoft.com/office/powerpoint/2010/main" val="1549852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A2C32A-864C-4220-A382-AD244E579ED6}"/>
              </a:ext>
            </a:extLst>
          </p:cNvPr>
          <p:cNvSpPr>
            <a:spLocks noGrp="1"/>
          </p:cNvSpPr>
          <p:nvPr>
            <p:ph idx="1"/>
          </p:nvPr>
        </p:nvSpPr>
        <p:spPr/>
        <p:txBody>
          <a:bodyPr/>
          <a:lstStyle/>
          <a:p>
            <a:r>
              <a:rPr lang="en-US" dirty="0"/>
              <a:t>Basic Authentication</a:t>
            </a:r>
          </a:p>
          <a:p>
            <a:r>
              <a:rPr lang="en-US" dirty="0"/>
              <a:t>Third Party Authentication using Passport</a:t>
            </a:r>
          </a:p>
          <a:p>
            <a:r>
              <a:rPr lang="en-US" dirty="0"/>
              <a:t>Session information storage</a:t>
            </a:r>
          </a:p>
          <a:p>
            <a:r>
              <a:rPr lang="en-US" dirty="0"/>
              <a:t>JSON Web Token(JWT)</a:t>
            </a:r>
          </a:p>
          <a:p>
            <a:endParaRPr lang="en-US" dirty="0"/>
          </a:p>
          <a:p>
            <a:endParaRPr lang="en-US" dirty="0"/>
          </a:p>
        </p:txBody>
      </p:sp>
      <p:sp>
        <p:nvSpPr>
          <p:cNvPr id="3" name="Title 2">
            <a:extLst>
              <a:ext uri="{FF2B5EF4-FFF2-40B4-BE49-F238E27FC236}">
                <a16:creationId xmlns:a16="http://schemas.microsoft.com/office/drawing/2014/main" id="{433873AB-7B16-4BD0-B7C0-5862832C5079}"/>
              </a:ext>
            </a:extLst>
          </p:cNvPr>
          <p:cNvSpPr>
            <a:spLocks noGrp="1"/>
          </p:cNvSpPr>
          <p:nvPr>
            <p:ph type="title"/>
          </p:nvPr>
        </p:nvSpPr>
        <p:spPr/>
        <p:txBody>
          <a:bodyPr/>
          <a:lstStyle/>
          <a:p>
            <a:r>
              <a:rPr lang="en-US" dirty="0"/>
              <a:t>What is not REST but will study</a:t>
            </a:r>
          </a:p>
        </p:txBody>
      </p:sp>
    </p:spTree>
    <p:extLst>
      <p:ext uri="{BB962C8B-B14F-4D97-AF65-F5344CB8AC3E}">
        <p14:creationId xmlns:p14="http://schemas.microsoft.com/office/powerpoint/2010/main" val="1684173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350C05C2-5AC1-40AE-A04F-B0D72EA54CAA}"/>
              </a:ext>
            </a:extLst>
          </p:cNvPr>
          <p:cNvSpPr>
            <a:spLocks noGrp="1"/>
          </p:cNvSpPr>
          <p:nvPr>
            <p:ph type="ctrTitle"/>
          </p:nvPr>
        </p:nvSpPr>
        <p:spPr>
          <a:xfrm>
            <a:off x="685800" y="2438400"/>
            <a:ext cx="7772400" cy="914400"/>
          </a:xfrm>
        </p:spPr>
        <p:txBody>
          <a:bodyPr/>
          <a:lstStyle/>
          <a:p>
            <a:r>
              <a:rPr lang="en-US" altLang="en-US"/>
              <a:t>REST Principle #1</a:t>
            </a:r>
          </a:p>
        </p:txBody>
      </p:sp>
      <p:sp>
        <p:nvSpPr>
          <p:cNvPr id="3" name="Content Placeholder 2">
            <a:extLst>
              <a:ext uri="{FF2B5EF4-FFF2-40B4-BE49-F238E27FC236}">
                <a16:creationId xmlns:a16="http://schemas.microsoft.com/office/drawing/2014/main" id="{234FB9BA-0610-4B8E-9806-1FB30D57B685}"/>
              </a:ext>
            </a:extLst>
          </p:cNvPr>
          <p:cNvSpPr>
            <a:spLocks noGrp="1"/>
          </p:cNvSpPr>
          <p:nvPr>
            <p:ph type="subTitle" idx="1"/>
          </p:nvPr>
        </p:nvSpPr>
        <p:spPr>
          <a:xfrm>
            <a:off x="457200" y="3352800"/>
            <a:ext cx="8229600" cy="1752600"/>
          </a:xfrm>
        </p:spPr>
        <p:txBody>
          <a:bodyPr>
            <a:normAutofit/>
          </a:bodyPr>
          <a:lstStyle/>
          <a:p>
            <a:r>
              <a:rPr lang="en-US" altLang="en-US">
                <a:solidFill>
                  <a:schemeClr val="tx1"/>
                </a:solidFill>
              </a:rPr>
              <a:t>The key abstraction of information is a resource, named by a URI. Any information that can be named can be a resource</a:t>
            </a:r>
          </a:p>
          <a:p>
            <a:endParaRPr lang="en-US" altLang="en-US">
              <a:solidFill>
                <a:srgbClr val="898989"/>
              </a:solidFill>
            </a:endParaRPr>
          </a:p>
        </p:txBody>
      </p:sp>
      <p:sp>
        <p:nvSpPr>
          <p:cNvPr id="4" name="Slide Number Placeholder 3">
            <a:extLst>
              <a:ext uri="{FF2B5EF4-FFF2-40B4-BE49-F238E27FC236}">
                <a16:creationId xmlns:a16="http://schemas.microsoft.com/office/drawing/2014/main" id="{F903AEFB-9E9D-495C-9AF0-FCF567F78291}"/>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D3EE7457-508B-40C9-BDE3-A76C3D73E9E6}" type="slidenum">
              <a:rPr lang="en-US" altLang="en-US">
                <a:solidFill>
                  <a:srgbClr val="898989"/>
                </a:solidFill>
              </a:rPr>
              <a:pPr/>
              <a:t>4</a:t>
            </a:fld>
            <a:endParaRPr lang="en-US" altLang="en-US">
              <a:solidFill>
                <a:srgbClr val="898989"/>
              </a:solidFill>
            </a:endParaRPr>
          </a:p>
        </p:txBody>
      </p:sp>
    </p:spTree>
    <p:extLst>
      <p:ext uri="{BB962C8B-B14F-4D97-AF65-F5344CB8AC3E}">
        <p14:creationId xmlns:p14="http://schemas.microsoft.com/office/powerpoint/2010/main" val="1669146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E9D151-6CB1-49D5-9718-F7C37B59443D}"/>
              </a:ext>
            </a:extLst>
          </p:cNvPr>
          <p:cNvSpPr>
            <a:spLocks noGrp="1"/>
          </p:cNvSpPr>
          <p:nvPr>
            <p:ph idx="1"/>
          </p:nvPr>
        </p:nvSpPr>
        <p:spPr/>
        <p:txBody>
          <a:bodyPr/>
          <a:lstStyle/>
          <a:p>
            <a:pPr marL="109537" indent="0" algn="ctr">
              <a:buNone/>
            </a:pPr>
            <a:r>
              <a:rPr lang="en-US" sz="6600" dirty="0"/>
              <a:t>Example of REST API</a:t>
            </a:r>
          </a:p>
        </p:txBody>
      </p:sp>
    </p:spTree>
    <p:extLst>
      <p:ext uri="{BB962C8B-B14F-4D97-AF65-F5344CB8AC3E}">
        <p14:creationId xmlns:p14="http://schemas.microsoft.com/office/powerpoint/2010/main" val="1129818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01E70BFF-30E5-4CA8-BE9F-D45FA1919BA4}"/>
              </a:ext>
            </a:extLst>
          </p:cNvPr>
          <p:cNvSpPr>
            <a:spLocks noGrp="1"/>
          </p:cNvSpPr>
          <p:nvPr>
            <p:ph type="title"/>
          </p:nvPr>
        </p:nvSpPr>
        <p:spPr/>
        <p:txBody>
          <a:bodyPr>
            <a:normAutofit fontScale="90000"/>
          </a:bodyPr>
          <a:lstStyle/>
          <a:p>
            <a:r>
              <a:rPr lang="en-US" altLang="en-US" dirty="0"/>
              <a:t>Understanding REST – Resources</a:t>
            </a:r>
          </a:p>
        </p:txBody>
      </p:sp>
      <p:sp>
        <p:nvSpPr>
          <p:cNvPr id="31747" name="Content Placeholder 2">
            <a:extLst>
              <a:ext uri="{FF2B5EF4-FFF2-40B4-BE49-F238E27FC236}">
                <a16:creationId xmlns:a16="http://schemas.microsoft.com/office/drawing/2014/main" id="{169E85CB-3DCF-44DE-87E1-4D04550063AF}"/>
              </a:ext>
            </a:extLst>
          </p:cNvPr>
          <p:cNvSpPr>
            <a:spLocks noGrp="1"/>
          </p:cNvSpPr>
          <p:nvPr>
            <p:ph idx="1"/>
          </p:nvPr>
        </p:nvSpPr>
        <p:spPr/>
        <p:txBody>
          <a:bodyPr/>
          <a:lstStyle/>
          <a:p>
            <a:r>
              <a:rPr lang="en-US" sz="3200" dirty="0"/>
              <a:t>REST is all about resources, so when creating an API, we need to separate it into logical resources. </a:t>
            </a:r>
          </a:p>
          <a:p>
            <a:r>
              <a:rPr lang="en-US" sz="3200" dirty="0"/>
              <a:t>Resources represent information, and they need to be nouns, not verbs.</a:t>
            </a:r>
          </a:p>
          <a:p>
            <a:r>
              <a:rPr lang="en-US" sz="2000" dirty="0"/>
              <a:t>Server should export </a:t>
            </a:r>
            <a:r>
              <a:rPr lang="en-US" sz="2000" b="1" dirty="0"/>
              <a:t>resources </a:t>
            </a:r>
            <a:r>
              <a:rPr lang="en-US" sz="2000" dirty="0"/>
              <a:t>to clients using unique names (</a:t>
            </a:r>
            <a:r>
              <a:rPr lang="en-US" sz="2000" b="1" dirty="0"/>
              <a:t>URIs</a:t>
            </a:r>
            <a:r>
              <a:rPr lang="en-US" sz="2000" dirty="0"/>
              <a:t>)</a:t>
            </a:r>
          </a:p>
          <a:p>
            <a:pPr lvl="1"/>
            <a:r>
              <a:rPr lang="en-US" sz="1600" dirty="0"/>
              <a:t>Example: http://www.example.com/photo/ is a collection</a:t>
            </a:r>
          </a:p>
          <a:p>
            <a:pPr lvl="1"/>
            <a:r>
              <a:rPr lang="en-US" sz="1600" dirty="0"/>
              <a:t>Example: http://www.example.com/photo/78237489 is a resource</a:t>
            </a:r>
          </a:p>
          <a:p>
            <a:endParaRPr lang="en-US" sz="3200" dirty="0"/>
          </a:p>
          <a:p>
            <a:pPr lvl="1"/>
            <a:endParaRPr lang="en-US" altLang="en-US" sz="2800" dirty="0"/>
          </a:p>
          <a:p>
            <a:endParaRPr lang="en-US" altLang="en-US" sz="3200" dirty="0"/>
          </a:p>
          <a:p>
            <a:pPr lvl="1"/>
            <a:endParaRPr lang="en-US" altLang="en-US" sz="2800" b="1" dirty="0"/>
          </a:p>
        </p:txBody>
      </p:sp>
      <p:sp>
        <p:nvSpPr>
          <p:cNvPr id="4" name="Slide Number Placeholder 3">
            <a:extLst>
              <a:ext uri="{FF2B5EF4-FFF2-40B4-BE49-F238E27FC236}">
                <a16:creationId xmlns:a16="http://schemas.microsoft.com/office/drawing/2014/main" id="{BE49B5C4-F6BE-472C-9005-D663718DBE6E}"/>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3600EF2B-45AC-4876-9705-AB06526DB2AB}" type="slidenum">
              <a:rPr lang="en-US" altLang="en-US">
                <a:solidFill>
                  <a:srgbClr val="898989"/>
                </a:solidFill>
              </a:rPr>
              <a:pPr/>
              <a:t>5</a:t>
            </a:fld>
            <a:endParaRPr lang="en-US" altLang="en-US">
              <a:solidFill>
                <a:srgbClr val="898989"/>
              </a:solidFill>
            </a:endParaRPr>
          </a:p>
        </p:txBody>
      </p:sp>
    </p:spTree>
    <p:extLst>
      <p:ext uri="{BB962C8B-B14F-4D97-AF65-F5344CB8AC3E}">
        <p14:creationId xmlns:p14="http://schemas.microsoft.com/office/powerpoint/2010/main" val="989485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2EC879-A96E-4641-B427-1756CBF1FD32}"/>
              </a:ext>
            </a:extLst>
          </p:cNvPr>
          <p:cNvSpPr>
            <a:spLocks noGrp="1"/>
          </p:cNvSpPr>
          <p:nvPr>
            <p:ph idx="1"/>
          </p:nvPr>
        </p:nvSpPr>
        <p:spPr/>
        <p:txBody>
          <a:bodyPr/>
          <a:lstStyle/>
          <a:p>
            <a:r>
              <a:rPr lang="en-US" altLang="en-US" dirty="0"/>
              <a:t>Anything that’s important enough to be referenced as a thing in itself</a:t>
            </a:r>
          </a:p>
          <a:p>
            <a:r>
              <a:rPr lang="en-US" altLang="en-US" dirty="0"/>
              <a:t>Something that can be stored on a computer and represented as a stream of bits:</a:t>
            </a:r>
          </a:p>
          <a:p>
            <a:pPr lvl="1"/>
            <a:r>
              <a:rPr lang="en-US" altLang="en-US" dirty="0"/>
              <a:t>A document (e.g. information about Comsats)</a:t>
            </a:r>
          </a:p>
          <a:p>
            <a:pPr lvl="1"/>
            <a:r>
              <a:rPr lang="en-US" altLang="en-US" dirty="0"/>
              <a:t>Row in DB (e.g. ‘User Profile’)</a:t>
            </a:r>
          </a:p>
          <a:p>
            <a:pPr lvl="1"/>
            <a:r>
              <a:rPr lang="en-US" altLang="en-US" dirty="0"/>
              <a:t>Output of executing an algorithm (e.g. 100</a:t>
            </a:r>
            <a:r>
              <a:rPr lang="en-US" altLang="en-US" baseline="30000" dirty="0"/>
              <a:t>th</a:t>
            </a:r>
            <a:r>
              <a:rPr lang="en-US" altLang="en-US" dirty="0"/>
              <a:t> Prime number or Google Search)</a:t>
            </a:r>
          </a:p>
          <a:p>
            <a:endParaRPr lang="en-US" dirty="0"/>
          </a:p>
        </p:txBody>
      </p:sp>
      <p:sp>
        <p:nvSpPr>
          <p:cNvPr id="3" name="Title 2">
            <a:extLst>
              <a:ext uri="{FF2B5EF4-FFF2-40B4-BE49-F238E27FC236}">
                <a16:creationId xmlns:a16="http://schemas.microsoft.com/office/drawing/2014/main" id="{B27CE1C5-68C9-4D98-8AF2-FF50A86B3C6B}"/>
              </a:ext>
            </a:extLst>
          </p:cNvPr>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2634649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0BAFBBCC-6A2F-4792-AFFE-B6BDFAF646AF}"/>
              </a:ext>
            </a:extLst>
          </p:cNvPr>
          <p:cNvSpPr>
            <a:spLocks noGrp="1"/>
          </p:cNvSpPr>
          <p:nvPr>
            <p:ph type="title"/>
          </p:nvPr>
        </p:nvSpPr>
        <p:spPr/>
        <p:txBody>
          <a:bodyPr/>
          <a:lstStyle/>
          <a:p>
            <a:r>
              <a:rPr lang="en-US" altLang="en-US"/>
              <a:t>URIs and Resources</a:t>
            </a:r>
          </a:p>
        </p:txBody>
      </p:sp>
      <p:sp>
        <p:nvSpPr>
          <p:cNvPr id="3" name="Content Placeholder 2">
            <a:extLst>
              <a:ext uri="{FF2B5EF4-FFF2-40B4-BE49-F238E27FC236}">
                <a16:creationId xmlns:a16="http://schemas.microsoft.com/office/drawing/2014/main" id="{6F789D33-F34D-44C6-9B3F-4C8B9F4CCD68}"/>
              </a:ext>
            </a:extLst>
          </p:cNvPr>
          <p:cNvSpPr>
            <a:spLocks noGrp="1"/>
          </p:cNvSpPr>
          <p:nvPr>
            <p:ph idx="1"/>
          </p:nvPr>
        </p:nvSpPr>
        <p:spPr/>
        <p:txBody>
          <a:bodyPr>
            <a:normAutofit lnSpcReduction="10000"/>
          </a:bodyPr>
          <a:lstStyle/>
          <a:p>
            <a:pPr>
              <a:lnSpc>
                <a:spcPct val="90000"/>
              </a:lnSpc>
            </a:pPr>
            <a:r>
              <a:rPr lang="en-US" altLang="en-US" dirty="0"/>
              <a:t>URI is an ‘address’ of a resource</a:t>
            </a:r>
          </a:p>
          <a:p>
            <a:pPr>
              <a:lnSpc>
                <a:spcPct val="90000"/>
              </a:lnSpc>
            </a:pPr>
            <a:r>
              <a:rPr lang="en-US" altLang="en-US" dirty="0"/>
              <a:t>A resource must have </a:t>
            </a:r>
            <a:r>
              <a:rPr lang="en-US" altLang="en-US" i="1" dirty="0"/>
              <a:t>at least one </a:t>
            </a:r>
            <a:r>
              <a:rPr lang="en-US" altLang="en-US" dirty="0"/>
              <a:t>URI</a:t>
            </a:r>
          </a:p>
          <a:p>
            <a:pPr>
              <a:lnSpc>
                <a:spcPct val="90000"/>
              </a:lnSpc>
            </a:pPr>
            <a:r>
              <a:rPr lang="en-US" altLang="en-US" dirty="0"/>
              <a:t>No URI </a:t>
            </a:r>
            <a:r>
              <a:rPr lang="en-US" altLang="en-US" dirty="0">
                <a:sym typeface="Wingdings" panose="05000000000000000000" pitchFamily="2" charset="2"/>
              </a:rPr>
              <a:t></a:t>
            </a:r>
            <a:r>
              <a:rPr lang="en-US" altLang="en-US" dirty="0"/>
              <a:t> Not a resource (i.e. it’s really not on the web, so to speak</a:t>
            </a:r>
            <a:r>
              <a:rPr lang="en-US" altLang="en-US" dirty="0">
                <a:sym typeface="Wingdings" panose="05000000000000000000" pitchFamily="2" charset="2"/>
              </a:rPr>
              <a:t>)</a:t>
            </a:r>
          </a:p>
          <a:p>
            <a:pPr>
              <a:lnSpc>
                <a:spcPct val="90000"/>
              </a:lnSpc>
            </a:pPr>
            <a:r>
              <a:rPr lang="en-US" altLang="en-US" dirty="0">
                <a:sym typeface="Wingdings" panose="05000000000000000000" pitchFamily="2" charset="2"/>
              </a:rPr>
              <a:t>URIs should be descriptive (human </a:t>
            </a:r>
            <a:r>
              <a:rPr lang="en-US" altLang="en-US" dirty="0" err="1">
                <a:sym typeface="Wingdings" panose="05000000000000000000" pitchFamily="2" charset="2"/>
              </a:rPr>
              <a:t>parseable</a:t>
            </a:r>
            <a:r>
              <a:rPr lang="en-US" altLang="en-US" dirty="0">
                <a:sym typeface="Wingdings" panose="05000000000000000000" pitchFamily="2" charset="2"/>
              </a:rPr>
              <a:t>) and have structure. For Example:</a:t>
            </a:r>
          </a:p>
          <a:p>
            <a:pPr lvl="1">
              <a:lnSpc>
                <a:spcPct val="90000"/>
              </a:lnSpc>
            </a:pPr>
            <a:r>
              <a:rPr lang="en-US" altLang="en-US" sz="2400" dirty="0">
                <a:sym typeface="Wingdings" panose="05000000000000000000" pitchFamily="2" charset="2"/>
              </a:rPr>
              <a:t>http://www.ex.com/software/releases/latest.tar.gz</a:t>
            </a:r>
          </a:p>
          <a:p>
            <a:pPr lvl="1">
              <a:lnSpc>
                <a:spcPct val="90000"/>
              </a:lnSpc>
            </a:pPr>
            <a:r>
              <a:rPr lang="en-US" altLang="en-US" sz="2400" dirty="0">
                <a:sym typeface="Wingdings" panose="05000000000000000000" pitchFamily="2" charset="2"/>
              </a:rPr>
              <a:t>http://www.ex.com/map/roads/USA/CA/17_mile_drive</a:t>
            </a:r>
          </a:p>
          <a:p>
            <a:pPr lvl="1">
              <a:lnSpc>
                <a:spcPct val="90000"/>
              </a:lnSpc>
            </a:pPr>
            <a:r>
              <a:rPr lang="en-US" altLang="en-US" sz="2400" dirty="0">
                <a:sym typeface="Wingdings" panose="05000000000000000000" pitchFamily="2" charset="2"/>
              </a:rPr>
              <a:t>http://www.ex.com/search/cs578</a:t>
            </a:r>
          </a:p>
          <a:p>
            <a:pPr lvl="1">
              <a:lnSpc>
                <a:spcPct val="90000"/>
              </a:lnSpc>
            </a:pPr>
            <a:r>
              <a:rPr lang="en-US" altLang="en-US" sz="2400" dirty="0">
                <a:sym typeface="Wingdings" panose="05000000000000000000" pitchFamily="2" charset="2"/>
              </a:rPr>
              <a:t>http://www.ex.com/sales/2012/Q1</a:t>
            </a:r>
          </a:p>
          <a:p>
            <a:pPr lvl="1">
              <a:lnSpc>
                <a:spcPct val="90000"/>
              </a:lnSpc>
            </a:pPr>
            <a:r>
              <a:rPr lang="en-US" altLang="en-US" sz="2400" dirty="0">
                <a:sym typeface="Wingdings" panose="05000000000000000000" pitchFamily="2" charset="2"/>
              </a:rPr>
              <a:t>http://www.ex.com/relationships/Alice;Bob</a:t>
            </a:r>
          </a:p>
          <a:p>
            <a:pPr lvl="1">
              <a:lnSpc>
                <a:spcPct val="90000"/>
              </a:lnSpc>
            </a:pPr>
            <a:endParaRPr lang="en-US" altLang="en-US" dirty="0">
              <a:sym typeface="Wingdings" panose="05000000000000000000" pitchFamily="2" charset="2"/>
            </a:endParaRPr>
          </a:p>
          <a:p>
            <a:pPr>
              <a:lnSpc>
                <a:spcPct val="90000"/>
              </a:lnSpc>
            </a:pPr>
            <a:endParaRPr lang="en-US" altLang="en-US" dirty="0"/>
          </a:p>
        </p:txBody>
      </p:sp>
      <p:sp>
        <p:nvSpPr>
          <p:cNvPr id="4" name="Slide Number Placeholder 3">
            <a:extLst>
              <a:ext uri="{FF2B5EF4-FFF2-40B4-BE49-F238E27FC236}">
                <a16:creationId xmlns:a16="http://schemas.microsoft.com/office/drawing/2014/main" id="{ADE0E176-D4CA-4034-9960-E946CE4E1410}"/>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43B05C36-0ACC-4E0F-8148-5E77189B6518}" type="slidenum">
              <a:rPr lang="en-US" altLang="en-US">
                <a:solidFill>
                  <a:srgbClr val="898989"/>
                </a:solidFill>
              </a:rPr>
              <a:pPr/>
              <a:t>7</a:t>
            </a:fld>
            <a:endParaRPr lang="en-US" altLang="en-US">
              <a:solidFill>
                <a:srgbClr val="898989"/>
              </a:solidFill>
            </a:endParaRPr>
          </a:p>
        </p:txBody>
      </p:sp>
    </p:spTree>
    <p:extLst>
      <p:ext uri="{BB962C8B-B14F-4D97-AF65-F5344CB8AC3E}">
        <p14:creationId xmlns:p14="http://schemas.microsoft.com/office/powerpoint/2010/main" val="1059607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9DE231DF-A3A9-4CA4-A598-5AB9DC5789BF}"/>
              </a:ext>
            </a:extLst>
          </p:cNvPr>
          <p:cNvSpPr>
            <a:spLocks noGrp="1"/>
          </p:cNvSpPr>
          <p:nvPr>
            <p:ph type="title"/>
          </p:nvPr>
        </p:nvSpPr>
        <p:spPr/>
        <p:txBody>
          <a:bodyPr/>
          <a:lstStyle/>
          <a:p>
            <a:r>
              <a:rPr lang="en-US" altLang="en-US" dirty="0"/>
              <a:t>URI Structuring</a:t>
            </a:r>
          </a:p>
        </p:txBody>
      </p:sp>
      <p:sp>
        <p:nvSpPr>
          <p:cNvPr id="3" name="Content Placeholder 2">
            <a:extLst>
              <a:ext uri="{FF2B5EF4-FFF2-40B4-BE49-F238E27FC236}">
                <a16:creationId xmlns:a16="http://schemas.microsoft.com/office/drawing/2014/main" id="{837DF194-6690-4BF8-8FBF-36906415B6EF}"/>
              </a:ext>
            </a:extLst>
          </p:cNvPr>
          <p:cNvSpPr>
            <a:spLocks noGrp="1"/>
          </p:cNvSpPr>
          <p:nvPr>
            <p:ph idx="1"/>
          </p:nvPr>
        </p:nvSpPr>
        <p:spPr/>
        <p:txBody>
          <a:bodyPr>
            <a:normAutofit fontScale="92500" lnSpcReduction="20000"/>
          </a:bodyPr>
          <a:lstStyle/>
          <a:p>
            <a:pPr>
              <a:lnSpc>
                <a:spcPct val="90000"/>
              </a:lnSpc>
            </a:pPr>
            <a:r>
              <a:rPr lang="en-US" altLang="en-US" sz="2700"/>
              <a:t>Not so good URIs (everything as query parameters):</a:t>
            </a:r>
          </a:p>
          <a:p>
            <a:pPr lvl="1">
              <a:lnSpc>
                <a:spcPct val="90000"/>
              </a:lnSpc>
            </a:pPr>
            <a:r>
              <a:rPr lang="en-US" altLang="en-US" sz="2000"/>
              <a:t>http://www.ex.com?</a:t>
            </a:r>
            <a:r>
              <a:rPr lang="en-US" altLang="en-US" sz="2000" b="1"/>
              <a:t>software</a:t>
            </a:r>
            <a:r>
              <a:rPr lang="en-US" altLang="en-US" sz="2000"/>
              <a:t>=Prism&amp;</a:t>
            </a:r>
            <a:r>
              <a:rPr lang="en-US" altLang="en-US" sz="2000" b="1"/>
              <a:t>release</a:t>
            </a:r>
            <a:r>
              <a:rPr lang="en-US" altLang="en-US" sz="2000"/>
              <a:t>=latest &amp;</a:t>
            </a:r>
            <a:r>
              <a:rPr lang="en-US" altLang="en-US" sz="2000" b="1"/>
              <a:t>filetype</a:t>
            </a:r>
            <a:r>
              <a:rPr lang="en-US" altLang="en-US" sz="2000"/>
              <a:t>=tar&amp;</a:t>
            </a:r>
            <a:r>
              <a:rPr lang="en-US" altLang="en-US" sz="2000" b="1"/>
              <a:t>method</a:t>
            </a:r>
            <a:r>
              <a:rPr lang="en-US" altLang="en-US" sz="2000"/>
              <a:t>=fetch</a:t>
            </a:r>
          </a:p>
          <a:p>
            <a:pPr lvl="1">
              <a:lnSpc>
                <a:spcPct val="90000"/>
              </a:lnSpc>
            </a:pPr>
            <a:r>
              <a:rPr lang="en-US" altLang="en-US" sz="2000"/>
              <a:t>http://www.ex.com?</a:t>
            </a:r>
            <a:r>
              <a:rPr lang="en-US" altLang="en-US" sz="2000" b="1"/>
              <a:t>sessionId</a:t>
            </a:r>
            <a:r>
              <a:rPr lang="en-US" altLang="en-US" sz="2000"/>
              <a:t>=123456789087654321234567876543234567865432345678876543&amp;</a:t>
            </a:r>
            <a:r>
              <a:rPr lang="en-US" altLang="en-US" sz="2000" b="1"/>
              <a:t>itemId</a:t>
            </a:r>
            <a:r>
              <a:rPr lang="en-US" altLang="en-US" sz="2000"/>
              <a:t>=9AXFE5&amp;</a:t>
            </a:r>
            <a:r>
              <a:rPr lang="en-US" altLang="en-US" sz="2000" b="1"/>
              <a:t>method</a:t>
            </a:r>
            <a:r>
              <a:rPr lang="en-US" altLang="en-US" sz="2000"/>
              <a:t>=addToCart</a:t>
            </a:r>
          </a:p>
          <a:p>
            <a:pPr>
              <a:lnSpc>
                <a:spcPct val="90000"/>
              </a:lnSpc>
            </a:pPr>
            <a:r>
              <a:rPr lang="en-US" altLang="en-US" sz="2700"/>
              <a:t>URIs need not have structure/predictability but are valuable (and easier) for the (human) clients to navigate through the application</a:t>
            </a:r>
          </a:p>
          <a:p>
            <a:pPr>
              <a:lnSpc>
                <a:spcPct val="90000"/>
              </a:lnSpc>
            </a:pPr>
            <a:r>
              <a:rPr lang="en-US" altLang="en-US" sz="2700"/>
              <a:t>May have multiple URIs to refer to same resource – convenient but confusing</a:t>
            </a:r>
          </a:p>
          <a:p>
            <a:pPr>
              <a:lnSpc>
                <a:spcPct val="90000"/>
              </a:lnSpc>
            </a:pPr>
            <a:r>
              <a:rPr lang="en-US" altLang="en-US" sz="2700"/>
              <a:t>Each URI must refer a unique resource – although they may point to the ‘same one’ at some point in time (Ex.: …/latest.tar.gz and …/v1.5.6.tar.gz)</a:t>
            </a:r>
          </a:p>
        </p:txBody>
      </p:sp>
      <p:sp>
        <p:nvSpPr>
          <p:cNvPr id="4" name="Slide Number Placeholder 3">
            <a:extLst>
              <a:ext uri="{FF2B5EF4-FFF2-40B4-BE49-F238E27FC236}">
                <a16:creationId xmlns:a16="http://schemas.microsoft.com/office/drawing/2014/main" id="{BD420AC1-050B-4C30-98F1-C798E42DBC66}"/>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B29FF7BA-AB8B-40B0-9008-0BBBDB40CBA2}" type="slidenum">
              <a:rPr lang="en-US" altLang="en-US">
                <a:solidFill>
                  <a:srgbClr val="898989"/>
                </a:solidFill>
              </a:rPr>
              <a:pPr/>
              <a:t>8</a:t>
            </a:fld>
            <a:endParaRPr lang="en-US" altLang="en-US">
              <a:solidFill>
                <a:srgbClr val="898989"/>
              </a:solidFill>
            </a:endParaRPr>
          </a:p>
        </p:txBody>
      </p:sp>
    </p:spTree>
    <p:extLst>
      <p:ext uri="{BB962C8B-B14F-4D97-AF65-F5344CB8AC3E}">
        <p14:creationId xmlns:p14="http://schemas.microsoft.com/office/powerpoint/2010/main" val="3002995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2612B-1423-4C28-94C9-E5F46F1BEBDC}"/>
              </a:ext>
            </a:extLst>
          </p:cNvPr>
          <p:cNvSpPr>
            <a:spLocks noGrp="1"/>
          </p:cNvSpPr>
          <p:nvPr>
            <p:ph type="title"/>
          </p:nvPr>
        </p:nvSpPr>
        <p:spPr/>
        <p:txBody>
          <a:bodyPr>
            <a:normAutofit fontScale="90000"/>
          </a:bodyPr>
          <a:lstStyle/>
          <a:p>
            <a:r>
              <a:rPr lang="en-US" altLang="en-US" sz="4000" dirty="0"/>
              <a:t>Understanding REST - Addressability</a:t>
            </a:r>
          </a:p>
        </p:txBody>
      </p:sp>
      <p:sp>
        <p:nvSpPr>
          <p:cNvPr id="3" name="Content Placeholder 2">
            <a:extLst>
              <a:ext uri="{FF2B5EF4-FFF2-40B4-BE49-F238E27FC236}">
                <a16:creationId xmlns:a16="http://schemas.microsoft.com/office/drawing/2014/main" id="{57EF05A2-942B-4A42-B961-46BD568841C4}"/>
              </a:ext>
            </a:extLst>
          </p:cNvPr>
          <p:cNvSpPr>
            <a:spLocks noGrp="1"/>
          </p:cNvSpPr>
          <p:nvPr>
            <p:ph idx="1"/>
          </p:nvPr>
        </p:nvSpPr>
        <p:spPr/>
        <p:txBody>
          <a:bodyPr>
            <a:normAutofit/>
          </a:bodyPr>
          <a:lstStyle/>
          <a:p>
            <a:pPr>
              <a:lnSpc>
                <a:spcPct val="80000"/>
              </a:lnSpc>
            </a:pPr>
            <a:r>
              <a:rPr lang="en-US" altLang="en-US" sz="2400" dirty="0"/>
              <a:t>An application is addressable if it exposes interesting aspects of its data set as resources</a:t>
            </a:r>
          </a:p>
          <a:p>
            <a:pPr>
              <a:lnSpc>
                <a:spcPct val="80000"/>
              </a:lnSpc>
            </a:pPr>
            <a:r>
              <a:rPr lang="en-US" altLang="en-US" sz="2400" dirty="0"/>
              <a:t>An addressable application exposes a URI for every piece of information it might conceivably serve (usually infinitely many</a:t>
            </a:r>
            <a:r>
              <a:rPr lang="en-US" altLang="en-US" sz="2400" dirty="0">
                <a:sym typeface="Wingdings" panose="05000000000000000000" pitchFamily="2" charset="2"/>
              </a:rPr>
              <a:t>)</a:t>
            </a:r>
          </a:p>
          <a:p>
            <a:pPr>
              <a:lnSpc>
                <a:spcPct val="80000"/>
              </a:lnSpc>
            </a:pPr>
            <a:r>
              <a:rPr lang="en-US" altLang="en-US" sz="2400" dirty="0">
                <a:sym typeface="Wingdings" panose="05000000000000000000" pitchFamily="2" charset="2"/>
              </a:rPr>
              <a:t>Most important from end-user perspective</a:t>
            </a:r>
          </a:p>
          <a:p>
            <a:pPr>
              <a:lnSpc>
                <a:spcPct val="80000"/>
              </a:lnSpc>
            </a:pPr>
            <a:r>
              <a:rPr lang="en-US" altLang="en-US" sz="2400" dirty="0">
                <a:sym typeface="Wingdings" panose="05000000000000000000" pitchFamily="2" charset="2"/>
              </a:rPr>
              <a:t>Addressability allows one to bookmark URIs or embed them in presentations/books etc. Ex.:</a:t>
            </a:r>
          </a:p>
          <a:p>
            <a:pPr lvl="1">
              <a:lnSpc>
                <a:spcPct val="80000"/>
              </a:lnSpc>
            </a:pPr>
            <a:r>
              <a:rPr lang="en-US" altLang="en-US" sz="2000" dirty="0">
                <a:sym typeface="Wingdings" panose="05000000000000000000" pitchFamily="2" charset="2"/>
              </a:rPr>
              <a:t>google.com/</a:t>
            </a:r>
            <a:r>
              <a:rPr lang="en-US" altLang="en-US" sz="2000" dirty="0" err="1">
                <a:sym typeface="Wingdings" panose="05000000000000000000" pitchFamily="2" charset="2"/>
              </a:rPr>
              <a:t>search?q</a:t>
            </a:r>
            <a:r>
              <a:rPr lang="en-US" altLang="en-US" sz="2000" dirty="0">
                <a:sym typeface="Wingdings" panose="05000000000000000000" pitchFamily="2" charset="2"/>
              </a:rPr>
              <a:t>=CS578+USC</a:t>
            </a:r>
          </a:p>
          <a:p>
            <a:pPr lvl="1">
              <a:lnSpc>
                <a:spcPct val="80000"/>
              </a:lnSpc>
            </a:pPr>
            <a:r>
              <a:rPr lang="en-US" altLang="en-US" sz="2000" dirty="0">
                <a:sym typeface="Wingdings" panose="05000000000000000000" pitchFamily="2" charset="2"/>
              </a:rPr>
              <a:t>Instead of </a:t>
            </a:r>
          </a:p>
          <a:p>
            <a:pPr lvl="2">
              <a:lnSpc>
                <a:spcPct val="80000"/>
              </a:lnSpc>
            </a:pPr>
            <a:r>
              <a:rPr lang="en-US" altLang="en-US" sz="1800" dirty="0">
                <a:sym typeface="Wingdings" panose="05000000000000000000" pitchFamily="2" charset="2"/>
              </a:rPr>
              <a:t>Go to </a:t>
            </a:r>
            <a:r>
              <a:rPr lang="en-US" altLang="en-US" sz="1800" dirty="0">
                <a:sym typeface="Wingdings" panose="05000000000000000000" pitchFamily="2" charset="2"/>
                <a:hlinkClick r:id="rId2"/>
              </a:rPr>
              <a:t>www.google.com</a:t>
            </a:r>
            <a:endParaRPr lang="en-US" altLang="en-US" sz="1800" dirty="0">
              <a:sym typeface="Wingdings" panose="05000000000000000000" pitchFamily="2" charset="2"/>
            </a:endParaRPr>
          </a:p>
          <a:p>
            <a:pPr lvl="2">
              <a:lnSpc>
                <a:spcPct val="80000"/>
              </a:lnSpc>
            </a:pPr>
            <a:r>
              <a:rPr lang="en-US" altLang="en-US" sz="1800" dirty="0">
                <a:sym typeface="Wingdings" panose="05000000000000000000" pitchFamily="2" charset="2"/>
              </a:rPr>
              <a:t>Enter ‘CS578 USC’ (without quotes in search box)</a:t>
            </a:r>
          </a:p>
          <a:p>
            <a:pPr lvl="2">
              <a:lnSpc>
                <a:spcPct val="80000"/>
              </a:lnSpc>
            </a:pPr>
            <a:r>
              <a:rPr lang="en-US" altLang="en-US" sz="1800" dirty="0">
                <a:sym typeface="Wingdings" panose="05000000000000000000" pitchFamily="2" charset="2"/>
              </a:rPr>
              <a:t>Click ‘Search’ or hit the ‘Enter key’</a:t>
            </a:r>
          </a:p>
          <a:p>
            <a:pPr lvl="1">
              <a:lnSpc>
                <a:spcPct val="80000"/>
              </a:lnSpc>
            </a:pPr>
            <a:endParaRPr lang="en-US" altLang="en-US" sz="2000" dirty="0"/>
          </a:p>
        </p:txBody>
      </p:sp>
      <p:sp>
        <p:nvSpPr>
          <p:cNvPr id="4" name="Slide Number Placeholder 3">
            <a:extLst>
              <a:ext uri="{FF2B5EF4-FFF2-40B4-BE49-F238E27FC236}">
                <a16:creationId xmlns:a16="http://schemas.microsoft.com/office/drawing/2014/main" id="{E95FC45B-9548-4827-AF62-784CA41FC20F}"/>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7F0B17C-26E2-48CD-B34B-A348CBE46D58}" type="slidenum">
              <a:rPr lang="en-US" altLang="en-US">
                <a:solidFill>
                  <a:srgbClr val="898989"/>
                </a:solidFill>
              </a:rPr>
              <a:pPr/>
              <a:t>9</a:t>
            </a:fld>
            <a:endParaRPr lang="en-US" altLang="en-US">
              <a:solidFill>
                <a:srgbClr val="898989"/>
              </a:solidFill>
            </a:endParaRPr>
          </a:p>
        </p:txBody>
      </p:sp>
    </p:spTree>
    <p:extLst>
      <p:ext uri="{BB962C8B-B14F-4D97-AF65-F5344CB8AC3E}">
        <p14:creationId xmlns:p14="http://schemas.microsoft.com/office/powerpoint/2010/main" val="422772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8412</TotalTime>
  <Words>2978</Words>
  <Application>Microsoft Office PowerPoint</Application>
  <PresentationFormat>On-screen Show (4:3)</PresentationFormat>
  <Paragraphs>271</Paragraphs>
  <Slides>40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Lucida Sans Unicode</vt:lpstr>
      <vt:lpstr>Verdana</vt:lpstr>
      <vt:lpstr>Wingdings 2</vt:lpstr>
      <vt:lpstr>Wingdings 3</vt:lpstr>
      <vt:lpstr>Concourse</vt:lpstr>
      <vt:lpstr>Express.JS</vt:lpstr>
      <vt:lpstr>What we have covered so far</vt:lpstr>
      <vt:lpstr>REST</vt:lpstr>
      <vt:lpstr>REST Principle #1</vt:lpstr>
      <vt:lpstr>Understanding REST – Resources</vt:lpstr>
      <vt:lpstr>Resources</vt:lpstr>
      <vt:lpstr>URIs and Resources</vt:lpstr>
      <vt:lpstr>URI Structuring</vt:lpstr>
      <vt:lpstr>Understanding REST - Addressability</vt:lpstr>
      <vt:lpstr>REST Principle #2*</vt:lpstr>
      <vt:lpstr>Understanding REST - Statelessness</vt:lpstr>
      <vt:lpstr>Stateful and Stateless</vt:lpstr>
      <vt:lpstr>REST Principle #3*</vt:lpstr>
      <vt:lpstr>Understanding REST - Representations</vt:lpstr>
      <vt:lpstr>Which Representation to Request?</vt:lpstr>
      <vt:lpstr>PowerPoint Presentation</vt:lpstr>
      <vt:lpstr>REST Principle #4</vt:lpstr>
      <vt:lpstr>HTTP Methods</vt:lpstr>
      <vt:lpstr>PATCH</vt:lpstr>
      <vt:lpstr>PATCH</vt:lpstr>
      <vt:lpstr>REST Principle #5</vt:lpstr>
      <vt:lpstr>Understanding REST – Safety &amp; Idempotence</vt:lpstr>
      <vt:lpstr>HTTP methods (verbs) and properties</vt:lpstr>
      <vt:lpstr>Safety and Idempotence</vt:lpstr>
      <vt:lpstr>Steps to a RESTful Architecture</vt:lpstr>
      <vt:lpstr>Creating RESTful URLs</vt:lpstr>
      <vt:lpstr>HTTP Status Codes</vt:lpstr>
      <vt:lpstr>HTTP Status Codes</vt:lpstr>
      <vt:lpstr>Successful 2xx</vt:lpstr>
      <vt:lpstr>Redirection 3xx</vt:lpstr>
      <vt:lpstr>Client error 4xx</vt:lpstr>
      <vt:lpstr>Client error 4xx</vt:lpstr>
      <vt:lpstr>Server error 5xx</vt:lpstr>
      <vt:lpstr>PowerPoint Presentation</vt:lpstr>
      <vt:lpstr>Points to Note</vt:lpstr>
      <vt:lpstr>Benefits of RESTful Design</vt:lpstr>
      <vt:lpstr>RESTful Frameworks</vt:lpstr>
      <vt:lpstr>List of REST Frameworks</vt:lpstr>
      <vt:lpstr>What is not REST but will study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Craig</dc:creator>
  <cp:lastModifiedBy>Muhammad Rashid Mukhtar</cp:lastModifiedBy>
  <cp:revision>447</cp:revision>
  <dcterms:created xsi:type="dcterms:W3CDTF">2011-04-09T16:04:53Z</dcterms:created>
  <dcterms:modified xsi:type="dcterms:W3CDTF">2020-04-07T14:02:39Z</dcterms:modified>
</cp:coreProperties>
</file>