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02" r:id="rId2"/>
    <p:sldId id="431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3" r:id="rId12"/>
    <p:sldId id="444" r:id="rId13"/>
    <p:sldId id="440" r:id="rId14"/>
    <p:sldId id="441" r:id="rId15"/>
    <p:sldId id="442" r:id="rId16"/>
    <p:sldId id="445" r:id="rId17"/>
    <p:sldId id="447" r:id="rId18"/>
    <p:sldId id="448" r:id="rId19"/>
    <p:sldId id="449" r:id="rId20"/>
    <p:sldId id="451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1CB9FE-7FEA-4011-A4DB-CC305C2FA899}">
          <p14:sldIdLst>
            <p14:sldId id="302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3"/>
            <p14:sldId id="444"/>
            <p14:sldId id="440"/>
            <p14:sldId id="441"/>
            <p14:sldId id="442"/>
            <p14:sldId id="445"/>
            <p14:sldId id="447"/>
            <p14:sldId id="448"/>
            <p14:sldId id="449"/>
            <p14:sldId id="451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85" autoAdjust="0"/>
  </p:normalViewPr>
  <p:slideViewPr>
    <p:cSldViewPr>
      <p:cViewPr varScale="1">
        <p:scale>
          <a:sx n="60" d="100"/>
          <a:sy n="60" d="100"/>
        </p:scale>
        <p:origin x="209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6E4CCF8A-9AB2-4C70-8CDA-343F1F1D7BD2}" type="datetimeFigureOut">
              <a:rPr lang="en-US" altLang="en-US"/>
              <a:pPr/>
              <a:t>4/11/2020</a:t>
            </a:fld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C4FF40FC-E7B1-4DE3-8B36-1ADC01E661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C21FA5-4BB3-4441-8B97-D21D8A09C370}" type="datetimeFigureOut">
              <a:rPr lang="en-US" altLang="en-US"/>
              <a:pPr/>
              <a:t>4/11/2020</a:t>
            </a:fld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42E99C-A1FF-4093-B509-40C421697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3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A38BE-66C9-4BA0-AED3-FA3B7F76656F}" type="datetimeFigureOut">
              <a:rPr lang="en-US" altLang="en-US"/>
              <a:pPr/>
              <a:t>4/11/2020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40229-305C-41B2-9CB4-A2B426B49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E3062-92D7-4F2C-86AA-70F31EB3F166}" type="datetimeFigureOut">
              <a:rPr lang="en-US" altLang="en-US"/>
              <a:pPr/>
              <a:t>4/11/2020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F039F-4125-4821-B6E6-3E84713322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6DE01-18C9-430D-B325-DB95CA52AD68}" type="datetimeFigureOut">
              <a:rPr lang="en-US" altLang="en-US"/>
              <a:pPr/>
              <a:t>4/11/2020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DC4DF-9667-4400-A356-C34DD3F61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7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Chevron 11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A5650-A7F5-468A-AC7C-CC39B664E961}" type="datetimeFigureOut">
              <a:rPr lang="en-US" altLang="en-US"/>
              <a:pPr/>
              <a:t>4/11/2020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A973E-6A8E-4ABA-8D89-50D0CA8CB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97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957422-1CCD-4558-B126-E01CEF9CCB9B}" type="datetimeFigureOut">
              <a:rPr lang="en-US" altLang="en-US"/>
              <a:pPr/>
              <a:t>4/11/2020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8F364-5E6E-40DF-B92F-9F47B72D19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5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9D990-5E8C-4387-B53E-582BBAAF38A6}" type="datetimeFigureOut">
              <a:rPr lang="en-US" altLang="en-US"/>
              <a:pPr/>
              <a:t>4/11/2020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934EC-D233-485B-BF0F-DE641F734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FCA446-E44B-4A98-A8D9-8DFCF2E3C6BA}" type="datetimeFigureOut">
              <a:rPr lang="en-US" altLang="en-US"/>
              <a:pPr/>
              <a:t>4/11/2020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4130F-9576-4D63-A3E0-BFA25CA52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6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49DA8-B820-465B-A78A-28777EC1E98C}" type="datetimeFigureOut">
              <a:rPr lang="en-US" altLang="en-US"/>
              <a:pPr/>
              <a:t>4/11/2020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0D906-68D5-4AEC-B54A-95715E396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5DA42-E27B-4E6B-8816-03F5B50624AB}" type="datetimeFigureOut">
              <a:rPr lang="en-US" altLang="en-US"/>
              <a:pPr/>
              <a:t>4/11/2020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36AC-C642-446A-A2FA-B21716DC8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7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Chevron 1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33357-3660-48B6-8EFF-B7468AFBD51E}" type="datetimeFigureOut">
              <a:rPr lang="en-US" altLang="en-US"/>
              <a:pPr/>
              <a:t>4/11/2020</a:t>
            </a:fld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31080-3E05-4805-9AD6-F5EFD7369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71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51C2A217-0A3A-4CEF-81AE-8B9AEC243AE8}" type="datetimeFigureOut">
              <a:rPr lang="en-US" altLang="en-US"/>
              <a:pPr/>
              <a:t>4/11/2020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0A663D5C-B9DB-46F8-AD69-76C2108BB9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7" r:id="rId2"/>
    <p:sldLayoutId id="2147483792" r:id="rId3"/>
    <p:sldLayoutId id="2147483793" r:id="rId4"/>
    <p:sldLayoutId id="2147483794" r:id="rId5"/>
    <p:sldLayoutId id="2147483795" r:id="rId6"/>
    <p:sldLayoutId id="2147483788" r:id="rId7"/>
    <p:sldLayoutId id="2147483796" r:id="rId8"/>
    <p:sldLayoutId id="2147483797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15</a:t>
            </a:r>
          </a:p>
          <a:p>
            <a:r>
              <a:rPr lang="en-US" dirty="0"/>
              <a:t>Designing REST API with Case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B817E0-E8A0-420F-86D8-BEE0BF6B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Index</a:t>
            </a:r>
          </a:p>
          <a:p>
            <a:r>
              <a:rPr lang="en-US" sz="4400" dirty="0"/>
              <a:t>Users</a:t>
            </a:r>
          </a:p>
          <a:p>
            <a:r>
              <a:rPr lang="en-US" sz="4400" dirty="0"/>
              <a:t>Admin</a:t>
            </a:r>
          </a:p>
          <a:p>
            <a:r>
              <a:rPr lang="en-US" sz="4400" dirty="0"/>
              <a:t>Student</a:t>
            </a:r>
          </a:p>
          <a:p>
            <a:r>
              <a:rPr lang="en-US" sz="4400" dirty="0"/>
              <a:t>Teacher</a:t>
            </a:r>
          </a:p>
          <a:p>
            <a:r>
              <a:rPr lang="en-US" sz="4400" dirty="0"/>
              <a:t>Head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8E7E7C-F99C-464A-B86C-2FB8621E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Routers:</a:t>
            </a:r>
          </a:p>
        </p:txBody>
      </p:sp>
    </p:spTree>
    <p:extLst>
      <p:ext uri="{BB962C8B-B14F-4D97-AF65-F5344CB8AC3E}">
        <p14:creationId xmlns:p14="http://schemas.microsoft.com/office/powerpoint/2010/main" val="74924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C267F-5CA2-4D3A-ABD8-1D03F6E4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Router</a:t>
            </a:r>
          </a:p>
          <a:p>
            <a:pPr lvl="1"/>
            <a:r>
              <a:rPr lang="en-US" dirty="0"/>
              <a:t>Display Index page</a:t>
            </a:r>
          </a:p>
          <a:p>
            <a:pPr lvl="1"/>
            <a:r>
              <a:rPr lang="en-US" dirty="0"/>
              <a:t>Display Error Page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6828A-42C1-4D6D-A3AD-C35834B4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2:Defining Resources</a:t>
            </a:r>
          </a:p>
        </p:txBody>
      </p:sp>
    </p:spTree>
    <p:extLst>
      <p:ext uri="{BB962C8B-B14F-4D97-AF65-F5344CB8AC3E}">
        <p14:creationId xmlns:p14="http://schemas.microsoft.com/office/powerpoint/2010/main" val="238775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C267F-5CA2-4D3A-ABD8-1D03F6E4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Router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/>
              <a:t>Logout</a:t>
            </a:r>
          </a:p>
          <a:p>
            <a:pPr lvl="1"/>
            <a:r>
              <a:rPr lang="en-US" dirty="0"/>
              <a:t>validate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6828A-42C1-4D6D-A3AD-C35834B4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Resources</a:t>
            </a:r>
          </a:p>
        </p:txBody>
      </p:sp>
    </p:spTree>
    <p:extLst>
      <p:ext uri="{BB962C8B-B14F-4D97-AF65-F5344CB8AC3E}">
        <p14:creationId xmlns:p14="http://schemas.microsoft.com/office/powerpoint/2010/main" val="415239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C267F-5CA2-4D3A-ABD8-1D03F6E4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Router</a:t>
            </a:r>
          </a:p>
          <a:p>
            <a:pPr lvl="1"/>
            <a:r>
              <a:rPr lang="en-US" dirty="0"/>
              <a:t>Show Dashboard</a:t>
            </a:r>
          </a:p>
          <a:p>
            <a:pPr lvl="1"/>
            <a:r>
              <a:rPr lang="en-US" dirty="0"/>
              <a:t>View Class List</a:t>
            </a:r>
          </a:p>
          <a:p>
            <a:pPr lvl="1"/>
            <a:r>
              <a:rPr lang="en-US" dirty="0"/>
              <a:t>Add New Class</a:t>
            </a:r>
          </a:p>
          <a:p>
            <a:pPr lvl="1"/>
            <a:r>
              <a:rPr lang="en-US" dirty="0"/>
              <a:t>Add New Teacher</a:t>
            </a:r>
          </a:p>
          <a:p>
            <a:pPr lvl="1"/>
            <a:r>
              <a:rPr lang="en-US" dirty="0"/>
              <a:t>Add New Student</a:t>
            </a:r>
          </a:p>
          <a:p>
            <a:pPr lvl="1"/>
            <a:r>
              <a:rPr lang="en-US" dirty="0"/>
              <a:t>Assign Teacher to Class</a:t>
            </a:r>
          </a:p>
          <a:p>
            <a:pPr lvl="1"/>
            <a:r>
              <a:rPr lang="en-US" dirty="0"/>
              <a:t>Add student to Class</a:t>
            </a:r>
          </a:p>
          <a:p>
            <a:pPr lvl="1"/>
            <a:r>
              <a:rPr lang="en-US" dirty="0"/>
              <a:t>Modify Class</a:t>
            </a:r>
          </a:p>
          <a:p>
            <a:pPr lvl="1"/>
            <a:r>
              <a:rPr lang="en-US" dirty="0"/>
              <a:t>Delete Class</a:t>
            </a:r>
          </a:p>
          <a:p>
            <a:pPr lvl="1"/>
            <a:r>
              <a:rPr lang="en-US" dirty="0"/>
              <a:t>Delete Teacher</a:t>
            </a:r>
          </a:p>
          <a:p>
            <a:pPr lvl="1"/>
            <a:r>
              <a:rPr lang="en-US" dirty="0"/>
              <a:t>Delete Student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6828A-42C1-4D6D-A3AD-C35834B4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Resources</a:t>
            </a:r>
          </a:p>
        </p:txBody>
      </p:sp>
    </p:spTree>
    <p:extLst>
      <p:ext uri="{BB962C8B-B14F-4D97-AF65-F5344CB8AC3E}">
        <p14:creationId xmlns:p14="http://schemas.microsoft.com/office/powerpoint/2010/main" val="2826451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C267F-5CA2-4D3A-ABD8-1D03F6E4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Router</a:t>
            </a:r>
          </a:p>
          <a:p>
            <a:pPr lvl="1"/>
            <a:r>
              <a:rPr lang="en-US" dirty="0"/>
              <a:t>View Quiz</a:t>
            </a:r>
          </a:p>
          <a:p>
            <a:pPr lvl="1"/>
            <a:r>
              <a:rPr lang="en-US" dirty="0"/>
              <a:t>Attempt Quiz</a:t>
            </a:r>
          </a:p>
          <a:p>
            <a:pPr lvl="1"/>
            <a:r>
              <a:rPr lang="en-US" dirty="0"/>
              <a:t>View Assignment</a:t>
            </a:r>
          </a:p>
          <a:p>
            <a:pPr lvl="1"/>
            <a:r>
              <a:rPr lang="en-US" dirty="0"/>
              <a:t>Submit assignment</a:t>
            </a:r>
          </a:p>
          <a:p>
            <a:pPr lvl="1"/>
            <a:r>
              <a:rPr lang="en-US" dirty="0"/>
              <a:t>View Material</a:t>
            </a:r>
          </a:p>
          <a:p>
            <a:pPr lvl="1"/>
            <a:r>
              <a:rPr lang="en-US" dirty="0"/>
              <a:t>Download Material</a:t>
            </a:r>
          </a:p>
          <a:p>
            <a:pPr lvl="1"/>
            <a:r>
              <a:rPr lang="en-US" dirty="0"/>
              <a:t>View Grade</a:t>
            </a:r>
          </a:p>
          <a:p>
            <a:pPr lvl="1"/>
            <a:r>
              <a:rPr lang="en-US" dirty="0"/>
              <a:t>View Dashboard</a:t>
            </a:r>
          </a:p>
          <a:p>
            <a:pPr lvl="1"/>
            <a:r>
              <a:rPr lang="en-US" dirty="0"/>
              <a:t>View Result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6828A-42C1-4D6D-A3AD-C35834B4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Resources</a:t>
            </a:r>
          </a:p>
        </p:txBody>
      </p:sp>
    </p:spTree>
    <p:extLst>
      <p:ext uri="{BB962C8B-B14F-4D97-AF65-F5344CB8AC3E}">
        <p14:creationId xmlns:p14="http://schemas.microsoft.com/office/powerpoint/2010/main" val="2983122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C267F-5CA2-4D3A-ABD8-1D03F6E4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5943600" cy="5376862"/>
          </a:xfrm>
        </p:spPr>
        <p:txBody>
          <a:bodyPr/>
          <a:lstStyle/>
          <a:p>
            <a:r>
              <a:rPr lang="en-US" dirty="0"/>
              <a:t>Teacher Router</a:t>
            </a:r>
          </a:p>
          <a:p>
            <a:pPr lvl="1"/>
            <a:r>
              <a:rPr lang="en-US" dirty="0"/>
              <a:t>View Dashboard</a:t>
            </a:r>
          </a:p>
          <a:p>
            <a:pPr lvl="1"/>
            <a:r>
              <a:rPr lang="en-US" dirty="0"/>
              <a:t>Add Quiz</a:t>
            </a:r>
          </a:p>
          <a:p>
            <a:pPr lvl="1"/>
            <a:r>
              <a:rPr lang="en-US" dirty="0"/>
              <a:t>view attempted Quizzes</a:t>
            </a:r>
          </a:p>
          <a:p>
            <a:pPr lvl="1"/>
            <a:r>
              <a:rPr lang="en-US" dirty="0"/>
              <a:t>Download attempted Quizzes</a:t>
            </a:r>
          </a:p>
          <a:p>
            <a:pPr lvl="1"/>
            <a:r>
              <a:rPr lang="en-US" dirty="0"/>
              <a:t>Add Assignment</a:t>
            </a:r>
          </a:p>
          <a:p>
            <a:pPr lvl="1"/>
            <a:r>
              <a:rPr lang="en-US" dirty="0"/>
              <a:t>View submitted Assignment</a:t>
            </a:r>
          </a:p>
          <a:p>
            <a:pPr lvl="1"/>
            <a:r>
              <a:rPr lang="en-US" dirty="0"/>
              <a:t>Download Submitted assignment</a:t>
            </a:r>
          </a:p>
          <a:p>
            <a:pPr lvl="1"/>
            <a:r>
              <a:rPr lang="en-US" dirty="0"/>
              <a:t>Add Material</a:t>
            </a:r>
          </a:p>
          <a:p>
            <a:pPr lvl="1"/>
            <a:r>
              <a:rPr lang="en-US" dirty="0"/>
              <a:t>View Materials</a:t>
            </a:r>
          </a:p>
          <a:p>
            <a:pPr lvl="1"/>
            <a:r>
              <a:rPr lang="en-US" dirty="0"/>
              <a:t>Delete Material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6828A-42C1-4D6D-A3AD-C35834B4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Resources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690E590-CA0E-4C2D-A425-F612EF223D14}"/>
              </a:ext>
            </a:extLst>
          </p:cNvPr>
          <p:cNvSpPr txBox="1">
            <a:spLocks/>
          </p:cNvSpPr>
          <p:nvPr/>
        </p:nvSpPr>
        <p:spPr bwMode="auto">
          <a:xfrm>
            <a:off x="5562600" y="1404938"/>
            <a:ext cx="35814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dirty="0"/>
              <a:t>Add Marks</a:t>
            </a:r>
          </a:p>
          <a:p>
            <a:pPr lvl="1"/>
            <a:r>
              <a:rPr lang="en-US" dirty="0"/>
              <a:t>Delete Marks</a:t>
            </a:r>
          </a:p>
          <a:p>
            <a:pPr lvl="1"/>
            <a:r>
              <a:rPr lang="en-US" dirty="0"/>
              <a:t>Update Marks</a:t>
            </a:r>
          </a:p>
          <a:p>
            <a:pPr lvl="1"/>
            <a:r>
              <a:rPr lang="en-US" dirty="0"/>
              <a:t>Delete Quiz</a:t>
            </a:r>
          </a:p>
          <a:p>
            <a:pPr lvl="1"/>
            <a:r>
              <a:rPr lang="en-US" dirty="0"/>
              <a:t>Delete Assignment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49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C267F-5CA2-4D3A-ABD8-1D03F6E4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Router</a:t>
            </a:r>
          </a:p>
          <a:p>
            <a:pPr lvl="1"/>
            <a:r>
              <a:rPr lang="en-US" dirty="0"/>
              <a:t>View classes</a:t>
            </a:r>
          </a:p>
          <a:p>
            <a:pPr lvl="1"/>
            <a:r>
              <a:rPr lang="en-US" dirty="0"/>
              <a:t>View Results</a:t>
            </a:r>
          </a:p>
          <a:p>
            <a:pPr lvl="1"/>
            <a:r>
              <a:rPr lang="en-US" dirty="0"/>
              <a:t>View Individual Results</a:t>
            </a:r>
          </a:p>
          <a:p>
            <a:pPr lvl="1"/>
            <a:r>
              <a:rPr lang="en-US" dirty="0"/>
              <a:t>View Material</a:t>
            </a:r>
          </a:p>
          <a:p>
            <a:pPr lvl="1"/>
            <a:r>
              <a:rPr lang="en-US" dirty="0"/>
              <a:t>View Dashboard</a:t>
            </a:r>
          </a:p>
          <a:p>
            <a:pPr lvl="1"/>
            <a:r>
              <a:rPr lang="en-US" dirty="0"/>
              <a:t>View Graph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6828A-42C1-4D6D-A3AD-C35834B4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Resources</a:t>
            </a:r>
          </a:p>
        </p:txBody>
      </p:sp>
    </p:spTree>
    <p:extLst>
      <p:ext uri="{BB962C8B-B14F-4D97-AF65-F5344CB8AC3E}">
        <p14:creationId xmlns:p14="http://schemas.microsoft.com/office/powerpoint/2010/main" val="2730455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C267F-5CA2-4D3A-ABD8-1D03F6E4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262062"/>
          </a:xfrm>
        </p:spPr>
        <p:txBody>
          <a:bodyPr/>
          <a:lstStyle/>
          <a:p>
            <a:r>
              <a:rPr lang="en-US" dirty="0"/>
              <a:t>Index Router</a:t>
            </a:r>
          </a:p>
          <a:p>
            <a:pPr lvl="1"/>
            <a:r>
              <a:rPr lang="en-US" dirty="0"/>
              <a:t>(Mount Point /)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6828A-42C1-4D6D-A3AD-C35834B4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3,4: Defining URI and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9B6FD9-D367-444B-9313-66CE06FD1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924852"/>
              </p:ext>
            </p:extLst>
          </p:nvPr>
        </p:nvGraphicFramePr>
        <p:xfrm>
          <a:off x="457200" y="2872740"/>
          <a:ext cx="838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82323909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2985307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612296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9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 or /index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Index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3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Error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9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79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C267F-5CA2-4D3A-ABD8-1D03F6E4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Router</a:t>
            </a:r>
          </a:p>
          <a:p>
            <a:pPr lvl="1"/>
            <a:r>
              <a:rPr lang="en-US" dirty="0"/>
              <a:t>(Mount Point /user)</a:t>
            </a:r>
          </a:p>
          <a:p>
            <a:pPr lvl="1"/>
            <a:endParaRPr lang="en-US" dirty="0"/>
          </a:p>
          <a:p>
            <a:pPr marL="392113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6828A-42C1-4D6D-A3AD-C35834B4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URI and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462903-D6F4-4F04-A4E8-8A82EC7C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88054"/>
              </p:ext>
            </p:extLst>
          </p:nvPr>
        </p:nvGraphicFramePr>
        <p:xfrm>
          <a:off x="381000" y="2872740"/>
          <a:ext cx="838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82323909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2985307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612296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9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verification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3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9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/validate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 verification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11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263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C267F-5CA2-4D3A-ABD8-1D03F6E4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6337"/>
            <a:ext cx="8229600" cy="502602"/>
          </a:xfrm>
        </p:spPr>
        <p:txBody>
          <a:bodyPr/>
          <a:lstStyle/>
          <a:p>
            <a:r>
              <a:rPr lang="en-US" dirty="0"/>
              <a:t>Admin Router (Mount Point: /admin)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6828A-42C1-4D6D-A3AD-C35834B4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891699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URI and Methods Resources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EC2714-6A06-466D-AC2F-826DCA96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47513"/>
              </p:ext>
            </p:extLst>
          </p:nvPr>
        </p:nvGraphicFramePr>
        <p:xfrm>
          <a:off x="0" y="1719744"/>
          <a:ext cx="9144000" cy="513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418">
                  <a:extLst>
                    <a:ext uri="{9D8B030D-6E8A-4147-A177-3AD203B41FA5}">
                      <a16:colId xmlns:a16="http://schemas.microsoft.com/office/drawing/2014/main" val="823239091"/>
                    </a:ext>
                  </a:extLst>
                </a:gridCol>
                <a:gridCol w="3158836">
                  <a:extLst>
                    <a:ext uri="{9D8B030D-6E8A-4147-A177-3AD203B41FA5}">
                      <a16:colId xmlns:a16="http://schemas.microsoft.com/office/drawing/2014/main" val="2029853071"/>
                    </a:ext>
                  </a:extLst>
                </a:gridCol>
                <a:gridCol w="4405746">
                  <a:extLst>
                    <a:ext uri="{9D8B030D-6E8A-4147-A177-3AD203B41FA5}">
                      <a16:colId xmlns:a16="http://schemas.microsoft.com/office/drawing/2014/main" val="1612296518"/>
                    </a:ext>
                  </a:extLst>
                </a:gridCol>
              </a:tblGrid>
              <a:tr h="389501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94294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addteacher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New 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636868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addstudent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New Student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19027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addclass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611551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Dashboard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61111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Class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66516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/class/:id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Modify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535845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assignteacher</a:t>
                      </a:r>
                      <a:r>
                        <a:rPr lang="en-US" dirty="0"/>
                        <a:t>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 Teacher to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909596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assignstudent</a:t>
                      </a:r>
                      <a:r>
                        <a:rPr lang="en-US" dirty="0"/>
                        <a:t>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Student to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9822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/class/:id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721568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/teacher/:id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 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9933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/student/:id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 Student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06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1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0243F-4E8C-41CB-ABC1-064BFB3B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from Last Lecture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B53DB-4738-4A63-A491-EED74ADFE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02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C267F-5CA2-4D3A-ABD8-1D03F6E4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6337"/>
            <a:ext cx="8229600" cy="502602"/>
          </a:xfrm>
        </p:spPr>
        <p:txBody>
          <a:bodyPr/>
          <a:lstStyle/>
          <a:p>
            <a:r>
              <a:rPr lang="en-US" dirty="0"/>
              <a:t>Student Router (Mount Point /student)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6828A-42C1-4D6D-A3AD-C35834B4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URI and Methods Resources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EC2714-6A06-466D-AC2F-826DCA96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499845"/>
              </p:ext>
            </p:extLst>
          </p:nvPr>
        </p:nvGraphicFramePr>
        <p:xfrm>
          <a:off x="0" y="1719744"/>
          <a:ext cx="9144000" cy="513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418">
                  <a:extLst>
                    <a:ext uri="{9D8B030D-6E8A-4147-A177-3AD203B41FA5}">
                      <a16:colId xmlns:a16="http://schemas.microsoft.com/office/drawing/2014/main" val="823239091"/>
                    </a:ext>
                  </a:extLst>
                </a:gridCol>
                <a:gridCol w="3158836">
                  <a:extLst>
                    <a:ext uri="{9D8B030D-6E8A-4147-A177-3AD203B41FA5}">
                      <a16:colId xmlns:a16="http://schemas.microsoft.com/office/drawing/2014/main" val="2029853071"/>
                    </a:ext>
                  </a:extLst>
                </a:gridCol>
                <a:gridCol w="4405746">
                  <a:extLst>
                    <a:ext uri="{9D8B030D-6E8A-4147-A177-3AD203B41FA5}">
                      <a16:colId xmlns:a16="http://schemas.microsoft.com/office/drawing/2014/main" val="1612296518"/>
                    </a:ext>
                  </a:extLst>
                </a:gridCol>
              </a:tblGrid>
              <a:tr h="389501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94294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Dashboard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636868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viewquiz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Quiz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19027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attemptquiz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Attempt Quiz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611551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viewassignment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Assignment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61111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submitassignment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 Assignment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66516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Material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535845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/material/:id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Material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909596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/result/:</a:t>
                      </a:r>
                      <a:r>
                        <a:rPr lang="en-US" dirty="0" err="1"/>
                        <a:t>subid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Grade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9822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721568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9933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06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738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C267F-5CA2-4D3A-ABD8-1D03F6E4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6337"/>
            <a:ext cx="8229600" cy="502602"/>
          </a:xfrm>
        </p:spPr>
        <p:txBody>
          <a:bodyPr/>
          <a:lstStyle/>
          <a:p>
            <a:r>
              <a:rPr lang="en-US" dirty="0"/>
              <a:t>Teacher Router (Mount Point /teacher)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6828A-42C1-4D6D-A3AD-C35834B4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URI and Methods Resources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EC2714-6A06-466D-AC2F-826DCA96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88160"/>
              </p:ext>
            </p:extLst>
          </p:nvPr>
        </p:nvGraphicFramePr>
        <p:xfrm>
          <a:off x="0" y="1719744"/>
          <a:ext cx="9144000" cy="513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418">
                  <a:extLst>
                    <a:ext uri="{9D8B030D-6E8A-4147-A177-3AD203B41FA5}">
                      <a16:colId xmlns:a16="http://schemas.microsoft.com/office/drawing/2014/main" val="823239091"/>
                    </a:ext>
                  </a:extLst>
                </a:gridCol>
                <a:gridCol w="3158836">
                  <a:extLst>
                    <a:ext uri="{9D8B030D-6E8A-4147-A177-3AD203B41FA5}">
                      <a16:colId xmlns:a16="http://schemas.microsoft.com/office/drawing/2014/main" val="2029853071"/>
                    </a:ext>
                  </a:extLst>
                </a:gridCol>
                <a:gridCol w="4405746">
                  <a:extLst>
                    <a:ext uri="{9D8B030D-6E8A-4147-A177-3AD203B41FA5}">
                      <a16:colId xmlns:a16="http://schemas.microsoft.com/office/drawing/2014/main" val="1612296518"/>
                    </a:ext>
                  </a:extLst>
                </a:gridCol>
              </a:tblGrid>
              <a:tr h="389501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94294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Dashboard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636868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viewattquiz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Attempted Quiz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19027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addquiz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Quiz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611551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/quiz/:id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Download Attempted Quiz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61111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/quiz/:id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Quiz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66516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viewattassign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Attempted Assignment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535845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addassign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Assignment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909596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/assign/:id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Download Attempted Assignment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9822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/assignment/:id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Assignment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721568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addmat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Material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9933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/materials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Materials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06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894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C267F-5CA2-4D3A-ABD8-1D03F6E4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6337"/>
            <a:ext cx="8229600" cy="502602"/>
          </a:xfrm>
        </p:spPr>
        <p:txBody>
          <a:bodyPr/>
          <a:lstStyle/>
          <a:p>
            <a:r>
              <a:rPr lang="en-US" dirty="0"/>
              <a:t>Teacher Router (Mount Point /teacher)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6828A-42C1-4D6D-A3AD-C35834B4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URI and Methods Resources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EC2714-6A06-466D-AC2F-826DCA96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28945"/>
              </p:ext>
            </p:extLst>
          </p:nvPr>
        </p:nvGraphicFramePr>
        <p:xfrm>
          <a:off x="0" y="1719744"/>
          <a:ext cx="9144000" cy="513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418">
                  <a:extLst>
                    <a:ext uri="{9D8B030D-6E8A-4147-A177-3AD203B41FA5}">
                      <a16:colId xmlns:a16="http://schemas.microsoft.com/office/drawing/2014/main" val="823239091"/>
                    </a:ext>
                  </a:extLst>
                </a:gridCol>
                <a:gridCol w="3158836">
                  <a:extLst>
                    <a:ext uri="{9D8B030D-6E8A-4147-A177-3AD203B41FA5}">
                      <a16:colId xmlns:a16="http://schemas.microsoft.com/office/drawing/2014/main" val="2029853071"/>
                    </a:ext>
                  </a:extLst>
                </a:gridCol>
                <a:gridCol w="4405746">
                  <a:extLst>
                    <a:ext uri="{9D8B030D-6E8A-4147-A177-3AD203B41FA5}">
                      <a16:colId xmlns:a16="http://schemas.microsoft.com/office/drawing/2014/main" val="1612296518"/>
                    </a:ext>
                  </a:extLst>
                </a:gridCol>
              </a:tblGrid>
              <a:tr h="389501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94294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/material/:id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Material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636868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addmarks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19027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/marks/:id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Update 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611551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/marks/:id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 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61111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66516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535845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909596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9822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721568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9933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06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624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C267F-5CA2-4D3A-ABD8-1D03F6E4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6337"/>
            <a:ext cx="8229600" cy="502602"/>
          </a:xfrm>
        </p:spPr>
        <p:txBody>
          <a:bodyPr/>
          <a:lstStyle/>
          <a:p>
            <a:r>
              <a:rPr lang="en-US" dirty="0"/>
              <a:t>Head Router (Mount Point /head)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6828A-42C1-4D6D-A3AD-C35834B4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URI and Methods Resources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EC2714-6A06-466D-AC2F-826DCA96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31034"/>
              </p:ext>
            </p:extLst>
          </p:nvPr>
        </p:nvGraphicFramePr>
        <p:xfrm>
          <a:off x="0" y="1719744"/>
          <a:ext cx="9144000" cy="513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418">
                  <a:extLst>
                    <a:ext uri="{9D8B030D-6E8A-4147-A177-3AD203B41FA5}">
                      <a16:colId xmlns:a16="http://schemas.microsoft.com/office/drawing/2014/main" val="823239091"/>
                    </a:ext>
                  </a:extLst>
                </a:gridCol>
                <a:gridCol w="3158836">
                  <a:extLst>
                    <a:ext uri="{9D8B030D-6E8A-4147-A177-3AD203B41FA5}">
                      <a16:colId xmlns:a16="http://schemas.microsoft.com/office/drawing/2014/main" val="2029853071"/>
                    </a:ext>
                  </a:extLst>
                </a:gridCol>
                <a:gridCol w="4405746">
                  <a:extLst>
                    <a:ext uri="{9D8B030D-6E8A-4147-A177-3AD203B41FA5}">
                      <a16:colId xmlns:a16="http://schemas.microsoft.com/office/drawing/2014/main" val="1612296518"/>
                    </a:ext>
                  </a:extLst>
                </a:gridCol>
              </a:tblGrid>
              <a:tr h="389501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94294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Dashboard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636868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19027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/results/class/:id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Results of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611551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/results/student/:id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Results of student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61111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/materials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Materials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66516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535845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909596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9822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721568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99339"/>
                  </a:ext>
                </a:extLst>
              </a:tr>
              <a:tr h="43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06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40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9FEE3A-AB86-40A7-971C-1C4A8E19C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Decision:</a:t>
            </a:r>
          </a:p>
          <a:p>
            <a:r>
              <a:rPr lang="en-US" dirty="0"/>
              <a:t>We will send all resources as JSON object only. </a:t>
            </a:r>
          </a:p>
          <a:p>
            <a:r>
              <a:rPr lang="en-US" dirty="0"/>
              <a:t>We will send ERROR and NOT FOUND resources as Only Status Codes.</a:t>
            </a:r>
          </a:p>
          <a:p>
            <a:r>
              <a:rPr lang="en-US" dirty="0"/>
              <a:t>We will send only response in English Language. No other language will be supported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8D4E80-6CE2-4744-B83B-69B88D77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5,6: 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245929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9FEE3A-AB86-40A7-971C-1C4A8E19C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addteacher</a:t>
            </a:r>
            <a:r>
              <a:rPr lang="en-US" dirty="0"/>
              <a:t> for Admin:</a:t>
            </a:r>
          </a:p>
          <a:p>
            <a:r>
              <a:rPr lang="en-US" dirty="0"/>
              <a:t>Sunny Day:</a:t>
            </a:r>
          </a:p>
          <a:p>
            <a:pPr lvl="1"/>
            <a:r>
              <a:rPr lang="en-US" dirty="0"/>
              <a:t>Received Details of Teacher, add into model and save it </a:t>
            </a:r>
          </a:p>
          <a:p>
            <a:r>
              <a:rPr lang="en-US" dirty="0"/>
              <a:t>Rainy Day Scenario:</a:t>
            </a:r>
          </a:p>
          <a:p>
            <a:pPr lvl="1"/>
            <a:r>
              <a:rPr lang="en-US" dirty="0"/>
              <a:t>You are not logged in</a:t>
            </a:r>
          </a:p>
          <a:p>
            <a:pPr lvl="1"/>
            <a:r>
              <a:rPr lang="en-US" dirty="0"/>
              <a:t>You are not authorized</a:t>
            </a:r>
          </a:p>
          <a:p>
            <a:pPr lvl="1"/>
            <a:r>
              <a:rPr lang="en-US" dirty="0"/>
              <a:t>Teacher already exists</a:t>
            </a:r>
          </a:p>
          <a:p>
            <a:pPr lvl="1"/>
            <a:r>
              <a:rPr lang="en-US" dirty="0"/>
              <a:t>Database could not be connected</a:t>
            </a:r>
          </a:p>
          <a:p>
            <a:pPr lvl="1"/>
            <a:r>
              <a:rPr lang="en-US" dirty="0"/>
              <a:t>There is schema Error as data sent is not adhere to schema.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8D4E80-6CE2-4744-B83B-69B88D77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7&amp;8:Sunny and Rainy Day Scenario </a:t>
            </a:r>
          </a:p>
        </p:txBody>
      </p:sp>
    </p:spTree>
    <p:extLst>
      <p:ext uri="{BB962C8B-B14F-4D97-AF65-F5344CB8AC3E}">
        <p14:creationId xmlns:p14="http://schemas.microsoft.com/office/powerpoint/2010/main" val="1520393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F788FB-6610-4E85-982F-85824B82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Now please select at least one router and provide sunny and rainy day scenario for each route in that router before the next lecture.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9BE9BA-319C-425F-B00F-ABC4079F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</a:t>
            </a:r>
          </a:p>
        </p:txBody>
      </p:sp>
    </p:spTree>
    <p:extLst>
      <p:ext uri="{BB962C8B-B14F-4D97-AF65-F5344CB8AC3E}">
        <p14:creationId xmlns:p14="http://schemas.microsoft.com/office/powerpoint/2010/main" val="796889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EA39E5-9849-438D-9B46-8AEABF1E1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step, we will decide about its security, it will include</a:t>
            </a:r>
          </a:p>
          <a:p>
            <a:pPr lvl="1"/>
            <a:r>
              <a:rPr lang="en-US" dirty="0"/>
              <a:t>Authentication mechanism</a:t>
            </a:r>
          </a:p>
          <a:p>
            <a:pPr lvl="2"/>
            <a:r>
              <a:rPr lang="en-US" dirty="0"/>
              <a:t>Basic Authentication</a:t>
            </a:r>
          </a:p>
          <a:p>
            <a:pPr lvl="2"/>
            <a:r>
              <a:rPr lang="en-US" dirty="0"/>
              <a:t>Passport based location authentication</a:t>
            </a:r>
          </a:p>
          <a:p>
            <a:pPr lvl="2"/>
            <a:r>
              <a:rPr lang="en-US" dirty="0"/>
              <a:t>Third Party Authentication from Facebook, Twitter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Session Management or JWT.</a:t>
            </a:r>
          </a:p>
          <a:p>
            <a:pPr lvl="1"/>
            <a:r>
              <a:rPr lang="en-US" dirty="0"/>
              <a:t>CORS: Cross Origin Request handling</a:t>
            </a:r>
          </a:p>
          <a:p>
            <a:pPr lvl="1"/>
            <a:r>
              <a:rPr lang="en-US" dirty="0"/>
              <a:t>XSS and DDOS Handling</a:t>
            </a:r>
          </a:p>
          <a:p>
            <a:pPr lvl="1"/>
            <a:endParaRPr lang="en-US" dirty="0"/>
          </a:p>
          <a:p>
            <a:pPr marL="392113" lvl="1" indent="0">
              <a:buNone/>
            </a:pPr>
            <a:r>
              <a:rPr lang="en-US" dirty="0"/>
              <a:t>After 1 Lecture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5328F9-759A-43A7-91BB-B84359D7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9: Security Issues and Design Decisions</a:t>
            </a:r>
          </a:p>
        </p:txBody>
      </p:sp>
    </p:spTree>
    <p:extLst>
      <p:ext uri="{BB962C8B-B14F-4D97-AF65-F5344CB8AC3E}">
        <p14:creationId xmlns:p14="http://schemas.microsoft.com/office/powerpoint/2010/main" val="390348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EA39E5-9849-438D-9B46-8AEABF1E1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involve decisions like</a:t>
            </a:r>
          </a:p>
          <a:p>
            <a:pPr lvl="1"/>
            <a:r>
              <a:rPr lang="en-US" dirty="0"/>
              <a:t>Session or Token Management on Server End</a:t>
            </a:r>
          </a:p>
          <a:p>
            <a:pPr lvl="2"/>
            <a:r>
              <a:rPr lang="en-US" dirty="0"/>
              <a:t>Specialized Storage like Redis</a:t>
            </a:r>
          </a:p>
          <a:p>
            <a:pPr lvl="2"/>
            <a:r>
              <a:rPr lang="en-US" dirty="0"/>
              <a:t>MongoDB</a:t>
            </a:r>
          </a:p>
          <a:p>
            <a:pPr lvl="2"/>
            <a:r>
              <a:rPr lang="en-US" dirty="0"/>
              <a:t>Files</a:t>
            </a:r>
          </a:p>
          <a:p>
            <a:pPr lvl="1"/>
            <a:r>
              <a:rPr lang="en-US" dirty="0"/>
              <a:t>Session or Token Management on Client End</a:t>
            </a:r>
          </a:p>
          <a:p>
            <a:pPr lvl="2"/>
            <a:r>
              <a:rPr lang="en-US" dirty="0"/>
              <a:t>Cookies</a:t>
            </a:r>
          </a:p>
          <a:p>
            <a:pPr lvl="2"/>
            <a:r>
              <a:rPr lang="en-US" dirty="0"/>
              <a:t>Local Storage</a:t>
            </a:r>
          </a:p>
          <a:p>
            <a:pPr marL="630238" lvl="2" indent="0">
              <a:buNone/>
            </a:pPr>
            <a:r>
              <a:rPr lang="en-US" dirty="0"/>
              <a:t>We will study and implement it after few lectures.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5328F9-759A-43A7-91BB-B84359D7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10: Statelessness</a:t>
            </a:r>
          </a:p>
        </p:txBody>
      </p:sp>
    </p:spTree>
    <p:extLst>
      <p:ext uri="{BB962C8B-B14F-4D97-AF65-F5344CB8AC3E}">
        <p14:creationId xmlns:p14="http://schemas.microsoft.com/office/powerpoint/2010/main" val="1200107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82EFE6-6E35-4B3D-A558-53A97652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implement this case study from scratch</a:t>
            </a:r>
          </a:p>
          <a:p>
            <a:r>
              <a:rPr lang="en-US" dirty="0"/>
              <a:t>Creating App</a:t>
            </a:r>
          </a:p>
          <a:p>
            <a:r>
              <a:rPr lang="en-US" dirty="0"/>
              <a:t>Adding Routers</a:t>
            </a:r>
          </a:p>
          <a:p>
            <a:r>
              <a:rPr lang="en-US" dirty="0"/>
              <a:t>Adding Routes</a:t>
            </a:r>
          </a:p>
          <a:p>
            <a:r>
              <a:rPr lang="en-US" dirty="0"/>
              <a:t>Implementing at least one router completely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C82A0-A007-42D4-8A17-B59F220F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</p:spTree>
    <p:extLst>
      <p:ext uri="{BB962C8B-B14F-4D97-AF65-F5344CB8AC3E}">
        <p14:creationId xmlns:p14="http://schemas.microsoft.com/office/powerpoint/2010/main" val="68491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A93B1-8689-4519-B419-FAF08CB0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7" indent="-514350">
              <a:buFont typeface="+mj-lt"/>
              <a:buAutoNum type="arabicPeriod"/>
            </a:pPr>
            <a:r>
              <a:rPr lang="en-US" altLang="en-US" dirty="0"/>
              <a:t>The key abstraction of information is a resource, named by a URI.</a:t>
            </a:r>
          </a:p>
          <a:p>
            <a:pPr marL="623887" indent="-514350">
              <a:buFont typeface="+mj-lt"/>
              <a:buAutoNum type="arabicPeriod"/>
            </a:pPr>
            <a:r>
              <a:rPr lang="en-US" altLang="en-US" sz="2800" dirty="0"/>
              <a:t>The representation of a resource is a sequence of bytes, representable into different formats and languages. </a:t>
            </a:r>
          </a:p>
          <a:p>
            <a:pPr marL="623887" indent="-514350">
              <a:buFont typeface="+mj-lt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</a:rPr>
              <a:t>Components perform only a small set of well-defined methods on a resource.</a:t>
            </a:r>
          </a:p>
          <a:p>
            <a:pPr marL="623887" indent="-514350">
              <a:buFont typeface="+mj-lt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</a:rPr>
              <a:t>Idempotent operations and representation</a:t>
            </a:r>
          </a:p>
          <a:p>
            <a:pPr marL="623887" indent="-514350">
              <a:buFont typeface="+mj-lt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</a:rPr>
              <a:t>All interactions are context-free</a:t>
            </a:r>
            <a:endParaRPr lang="en-US" altLang="en-US" sz="28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D2FBB1-EC47-4B0B-9A7C-AB7518EC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Principles</a:t>
            </a:r>
          </a:p>
        </p:txBody>
      </p:sp>
    </p:spTree>
    <p:extLst>
      <p:ext uri="{BB962C8B-B14F-4D97-AF65-F5344CB8AC3E}">
        <p14:creationId xmlns:p14="http://schemas.microsoft.com/office/powerpoint/2010/main" val="230380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9D2A75-2242-4A9E-B429-DF6958883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02224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sym typeface="Wingdings" panose="05000000000000000000" pitchFamily="2" charset="2"/>
              </a:rPr>
              <a:t>Figure out the data set. Define into Modules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sym typeface="Wingdings" panose="05000000000000000000" pitchFamily="2" charset="2"/>
              </a:rPr>
              <a:t>Modules divided into resources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AutoNum type="arabicPeriod" startAt="3"/>
            </a:pPr>
            <a:r>
              <a:rPr lang="en-US" altLang="en-US" sz="2800" dirty="0">
                <a:sym typeface="Wingdings" panose="05000000000000000000" pitchFamily="2" charset="2"/>
              </a:rPr>
              <a:t>Specify URI Patterns for routing HTTP requests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AutoNum type="arabicPeriod" startAt="3"/>
            </a:pPr>
            <a:r>
              <a:rPr lang="en-US" altLang="en-US" sz="2800" dirty="0">
                <a:sym typeface="Wingdings" panose="05000000000000000000" pitchFamily="2" charset="2"/>
              </a:rPr>
              <a:t>Set allowable HTTP Methods on resources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AutoNum type="arabicPeriod" startAt="3"/>
            </a:pPr>
            <a:r>
              <a:rPr lang="en-US" altLang="en-US" sz="2800" dirty="0">
                <a:sym typeface="Wingdings" panose="05000000000000000000" pitchFamily="2" charset="2"/>
              </a:rPr>
              <a:t>Return various different representations (JSON, XML, HTML)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AutoNum type="arabicPeriod" startAt="3"/>
            </a:pPr>
            <a:r>
              <a:rPr lang="en-US" altLang="en-US" sz="2800" dirty="0">
                <a:sym typeface="Wingdings" panose="05000000000000000000" pitchFamily="2" charset="2"/>
              </a:rPr>
              <a:t>Define Languages for Resources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AutoNum type="arabicPeriod" startAt="3"/>
            </a:pPr>
            <a:r>
              <a:rPr lang="en-US" altLang="en-US" sz="2800" dirty="0">
                <a:sym typeface="Wingdings" panose="05000000000000000000" pitchFamily="2" charset="2"/>
              </a:rPr>
              <a:t>For Each Route, Define Sunny Day Scenarios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AutoNum type="arabicPeriod" startAt="3"/>
            </a:pPr>
            <a:r>
              <a:rPr lang="en-US" altLang="en-US" sz="2800" dirty="0">
                <a:sym typeface="Wingdings" panose="05000000000000000000" pitchFamily="2" charset="2"/>
              </a:rPr>
              <a:t>For Each Route, Define Rainy Day Scenarios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AutoNum type="arabicPeriod" startAt="3"/>
            </a:pPr>
            <a:r>
              <a:rPr lang="en-US" altLang="en-US" sz="2800" dirty="0">
                <a:sym typeface="Wingdings" panose="05000000000000000000" pitchFamily="2" charset="2"/>
              </a:rPr>
              <a:t>Identify Security steps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AutoNum type="arabicPeriod" startAt="3"/>
            </a:pPr>
            <a:r>
              <a:rPr lang="en-US" altLang="en-US" sz="2800" dirty="0">
                <a:sym typeface="Wingdings" panose="05000000000000000000" pitchFamily="2" charset="2"/>
              </a:rPr>
              <a:t>Define Mechanism to make server stateless.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4DE623-730A-4E48-9541-B556D3D7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Design REST API</a:t>
            </a:r>
          </a:p>
        </p:txBody>
      </p:sp>
    </p:spTree>
    <p:extLst>
      <p:ext uri="{BB962C8B-B14F-4D97-AF65-F5344CB8AC3E}">
        <p14:creationId xmlns:p14="http://schemas.microsoft.com/office/powerpoint/2010/main" val="155377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E287D-238C-4293-BB29-51F66D76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0618A-AEB4-4757-B073-FCABD6C72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29923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C43983-389D-47D7-A0CC-AABF88E86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LMS where</a:t>
            </a:r>
          </a:p>
          <a:p>
            <a:r>
              <a:rPr lang="en-US" dirty="0"/>
              <a:t>Teacher can upload assignments, quizzes, lectures, helping material marks.</a:t>
            </a:r>
          </a:p>
          <a:p>
            <a:r>
              <a:rPr lang="en-US" dirty="0"/>
              <a:t>Student can respond to quiz, assignments and view and download lecture materials and view results.</a:t>
            </a:r>
          </a:p>
          <a:p>
            <a:r>
              <a:rPr lang="en-US" dirty="0"/>
              <a:t>Admin can add classes, assign teacher classes, add students, add new teacher and can send announcements.</a:t>
            </a:r>
          </a:p>
          <a:p>
            <a:r>
              <a:rPr lang="en-US" dirty="0"/>
              <a:t>Head can view progress of class or individual student, see any specific lecture material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A63DD4-AA89-4FD3-BFDC-BDE3DD26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Description</a:t>
            </a:r>
          </a:p>
        </p:txBody>
      </p:sp>
    </p:spTree>
    <p:extLst>
      <p:ext uri="{BB962C8B-B14F-4D97-AF65-F5344CB8AC3E}">
        <p14:creationId xmlns:p14="http://schemas.microsoft.com/office/powerpoint/2010/main" val="292814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6E1212-74C7-436F-9D15-44D9C73FE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02224"/>
          </a:xfrm>
        </p:spPr>
        <p:txBody>
          <a:bodyPr/>
          <a:lstStyle/>
          <a:p>
            <a:r>
              <a:rPr lang="en-US" dirty="0"/>
              <a:t>Identify Modules for REST.</a:t>
            </a:r>
          </a:p>
          <a:p>
            <a:r>
              <a:rPr lang="en-US" dirty="0"/>
              <a:t>Two Options</a:t>
            </a:r>
          </a:p>
          <a:p>
            <a:pPr lvl="1"/>
            <a:r>
              <a:rPr lang="en-US" dirty="0"/>
              <a:t>Based on Actor such as Admin, Student, Teacher, Head</a:t>
            </a:r>
          </a:p>
          <a:p>
            <a:pPr lvl="1"/>
            <a:r>
              <a:rPr lang="en-US" dirty="0"/>
              <a:t>Based on Similarity of functions like</a:t>
            </a:r>
          </a:p>
          <a:p>
            <a:pPr lvl="2"/>
            <a:r>
              <a:rPr lang="en-US" dirty="0"/>
              <a:t>Quiz Management</a:t>
            </a:r>
          </a:p>
          <a:p>
            <a:pPr lvl="2"/>
            <a:r>
              <a:rPr lang="en-US" dirty="0"/>
              <a:t>Result Management</a:t>
            </a:r>
          </a:p>
          <a:p>
            <a:pPr lvl="2"/>
            <a:r>
              <a:rPr lang="en-US" dirty="0"/>
              <a:t>Assignment Management</a:t>
            </a:r>
          </a:p>
          <a:p>
            <a:pPr lvl="2"/>
            <a:r>
              <a:rPr lang="en-US" dirty="0"/>
              <a:t>User Management</a:t>
            </a:r>
          </a:p>
          <a:p>
            <a:pPr lvl="2"/>
            <a:r>
              <a:rPr lang="en-US" dirty="0"/>
              <a:t>Class Management</a:t>
            </a:r>
          </a:p>
          <a:p>
            <a:pPr lvl="2"/>
            <a:r>
              <a:rPr lang="en-US" dirty="0"/>
              <a:t>Reporting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76F8B6-5C80-42A6-8830-2B2C633D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</a:t>
            </a:r>
          </a:p>
        </p:txBody>
      </p:sp>
    </p:spTree>
    <p:extLst>
      <p:ext uri="{BB962C8B-B14F-4D97-AF65-F5344CB8AC3E}">
        <p14:creationId xmlns:p14="http://schemas.microsoft.com/office/powerpoint/2010/main" val="7897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22B123-21D1-4E32-8802-ED308B13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go with role wise routers then you can apply security and access permission at router level. All the functions will be accessible to one role.</a:t>
            </a:r>
          </a:p>
          <a:p>
            <a:r>
              <a:rPr lang="en-US" dirty="0"/>
              <a:t>But there will be redundancy of routes for one role to another route like view lectures will be accessible in teacher, student and head(Duplication)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8CA5AB-C816-4603-BA67-081DB5F9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Ponder: Option 1</a:t>
            </a:r>
          </a:p>
        </p:txBody>
      </p:sp>
    </p:spTree>
    <p:extLst>
      <p:ext uri="{BB962C8B-B14F-4D97-AF65-F5344CB8AC3E}">
        <p14:creationId xmlns:p14="http://schemas.microsoft.com/office/powerpoint/2010/main" val="22855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7AFFA7-81E3-4023-85E8-E52AF15C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go with set of relevant functionalities, it will minimize rewriting the code in each router.</a:t>
            </a:r>
          </a:p>
          <a:p>
            <a:r>
              <a:rPr lang="en-US" dirty="0"/>
              <a:t>But security of access needs to be applied at each route instead of router level.</a:t>
            </a:r>
          </a:p>
          <a:p>
            <a:endParaRPr lang="en-US" dirty="0"/>
          </a:p>
          <a:p>
            <a:pPr marL="109537" indent="0">
              <a:buNone/>
            </a:pPr>
            <a:r>
              <a:rPr lang="en-US" dirty="0"/>
              <a:t>		Choice is Your.</a:t>
            </a:r>
          </a:p>
          <a:p>
            <a:r>
              <a:rPr lang="en-US" dirty="0"/>
              <a:t>Lets do it role wise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455A3F-48E6-4A2C-8BE8-3C55F81D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Ponder: Option 2</a:t>
            </a:r>
          </a:p>
        </p:txBody>
      </p:sp>
    </p:spTree>
    <p:extLst>
      <p:ext uri="{BB962C8B-B14F-4D97-AF65-F5344CB8AC3E}">
        <p14:creationId xmlns:p14="http://schemas.microsoft.com/office/powerpoint/2010/main" val="918237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8406</TotalTime>
  <Words>1146</Words>
  <Application>Microsoft Office PowerPoint</Application>
  <PresentationFormat>On-screen Show (4:3)</PresentationFormat>
  <Paragraphs>374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Express.JS</vt:lpstr>
      <vt:lpstr>Recall from Last Lecture</vt:lpstr>
      <vt:lpstr>REST Principles</vt:lpstr>
      <vt:lpstr>Steps to Design REST API</vt:lpstr>
      <vt:lpstr>Case Study</vt:lpstr>
      <vt:lpstr>System Description</vt:lpstr>
      <vt:lpstr>First Step</vt:lpstr>
      <vt:lpstr>Points to Ponder: Option 1</vt:lpstr>
      <vt:lpstr>Points to Ponder: Option 2</vt:lpstr>
      <vt:lpstr>Routers:</vt:lpstr>
      <vt:lpstr>Step 2:Defining Resources</vt:lpstr>
      <vt:lpstr>Defining Resources</vt:lpstr>
      <vt:lpstr>Defining Resources</vt:lpstr>
      <vt:lpstr>Defining Resources</vt:lpstr>
      <vt:lpstr>Defining Resources</vt:lpstr>
      <vt:lpstr>Defining Resources</vt:lpstr>
      <vt:lpstr>Step 3,4: Defining URI and Methods</vt:lpstr>
      <vt:lpstr>Defining URI and Methods</vt:lpstr>
      <vt:lpstr>Defining URI and Methods Resources</vt:lpstr>
      <vt:lpstr>Defining URI and Methods Resources</vt:lpstr>
      <vt:lpstr>Defining URI and Methods Resources</vt:lpstr>
      <vt:lpstr>Defining URI and Methods Resources</vt:lpstr>
      <vt:lpstr>Defining URI and Methods Resources</vt:lpstr>
      <vt:lpstr>Step 5,6: Data Representation</vt:lpstr>
      <vt:lpstr>Step 7&amp;8:Sunny and Rainy Day Scenario </vt:lpstr>
      <vt:lpstr>Task:</vt:lpstr>
      <vt:lpstr>Step 9: Security Issues and Design Decisions</vt:lpstr>
      <vt:lpstr>Step 10: Statelessness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Craig</dc:creator>
  <cp:lastModifiedBy>Muhammad Rashid Mukhtar</cp:lastModifiedBy>
  <cp:revision>460</cp:revision>
  <dcterms:created xsi:type="dcterms:W3CDTF">2011-04-09T16:04:53Z</dcterms:created>
  <dcterms:modified xsi:type="dcterms:W3CDTF">2020-04-10T21:50:18Z</dcterms:modified>
</cp:coreProperties>
</file>