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2" r:id="rId2"/>
    <p:sldId id="434" r:id="rId3"/>
    <p:sldId id="435" r:id="rId4"/>
    <p:sldId id="439" r:id="rId5"/>
    <p:sldId id="447" r:id="rId6"/>
    <p:sldId id="448" r:id="rId7"/>
    <p:sldId id="449" r:id="rId8"/>
    <p:sldId id="451" r:id="rId9"/>
    <p:sldId id="454" r:id="rId10"/>
    <p:sldId id="455" r:id="rId11"/>
    <p:sldId id="456" r:id="rId12"/>
    <p:sldId id="462" r:id="rId13"/>
    <p:sldId id="463" r:id="rId14"/>
    <p:sldId id="464" r:id="rId15"/>
    <p:sldId id="465" r:id="rId16"/>
    <p:sldId id="466" r:id="rId17"/>
    <p:sldId id="457" r:id="rId18"/>
    <p:sldId id="45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1CB9FE-7FEA-4011-A4DB-CC305C2FA899}">
          <p14:sldIdLst>
            <p14:sldId id="302"/>
            <p14:sldId id="434"/>
            <p14:sldId id="435"/>
            <p14:sldId id="439"/>
            <p14:sldId id="447"/>
            <p14:sldId id="448"/>
            <p14:sldId id="449"/>
            <p14:sldId id="451"/>
            <p14:sldId id="454"/>
            <p14:sldId id="455"/>
            <p14:sldId id="456"/>
            <p14:sldId id="462"/>
            <p14:sldId id="463"/>
            <p14:sldId id="464"/>
            <p14:sldId id="465"/>
            <p14:sldId id="466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85" autoAdjust="0"/>
  </p:normalViewPr>
  <p:slideViewPr>
    <p:cSldViewPr>
      <p:cViewPr varScale="1">
        <p:scale>
          <a:sx n="51" d="100"/>
          <a:sy n="51" d="100"/>
        </p:scale>
        <p:origin x="19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16</a:t>
            </a:r>
          </a:p>
          <a:p>
            <a:r>
              <a:rPr lang="en-US" dirty="0"/>
              <a:t>Implementing REST API with Case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337"/>
            <a:ext cx="8229600" cy="502602"/>
          </a:xfrm>
        </p:spPr>
        <p:txBody>
          <a:bodyPr/>
          <a:lstStyle/>
          <a:p>
            <a:r>
              <a:rPr lang="en-US" dirty="0"/>
              <a:t>Teacher Router (Mount Point /teacher)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URI and Methods Resources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EC2714-6A06-466D-AC2F-826DCA96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28945"/>
              </p:ext>
            </p:extLst>
          </p:nvPr>
        </p:nvGraphicFramePr>
        <p:xfrm>
          <a:off x="0" y="1719744"/>
          <a:ext cx="9144000" cy="513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3158836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4405746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/material/:id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addmarks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/marks/:id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Update 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11551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/marks/:id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61111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6651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35845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0959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822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7215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9933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0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2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337"/>
            <a:ext cx="8229600" cy="502602"/>
          </a:xfrm>
        </p:spPr>
        <p:txBody>
          <a:bodyPr/>
          <a:lstStyle/>
          <a:p>
            <a:r>
              <a:rPr lang="en-US" dirty="0"/>
              <a:t>Head Router (Mount Point /head)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URI and Methods Resources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EC2714-6A06-466D-AC2F-826DCA96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31034"/>
              </p:ext>
            </p:extLst>
          </p:nvPr>
        </p:nvGraphicFramePr>
        <p:xfrm>
          <a:off x="0" y="1719744"/>
          <a:ext cx="9144000" cy="513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3158836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4405746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/results/class/:id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Results of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11551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/results/student/:id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Results of 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61111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/materials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Materials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6651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35845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0959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822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7215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9933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0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4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82EFE6-6E35-4B3D-A558-53A97652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implement this case study from scratch</a:t>
            </a:r>
          </a:p>
          <a:p>
            <a:r>
              <a:rPr lang="en-US" dirty="0"/>
              <a:t>Creating App</a:t>
            </a:r>
          </a:p>
          <a:p>
            <a:r>
              <a:rPr lang="en-US" dirty="0"/>
              <a:t>Adding Routers</a:t>
            </a:r>
          </a:p>
          <a:p>
            <a:r>
              <a:rPr lang="en-US" dirty="0"/>
              <a:t>Adding Routes</a:t>
            </a:r>
          </a:p>
          <a:p>
            <a:r>
              <a:rPr lang="en-US" dirty="0"/>
              <a:t>Implementing at least one router completely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C82A0-A007-42D4-8A17-B59F220F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68491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C3F27-0BFC-447E-8921-CB88E83F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Pre-Req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/>
              <a:t>Express-Generator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install express-generator –g</a:t>
            </a:r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/>
              <a:t>MongoDB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42E29-2A87-453A-A28B-7B2D8355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have installed</a:t>
            </a:r>
          </a:p>
        </p:txBody>
      </p:sp>
    </p:spTree>
    <p:extLst>
      <p:ext uri="{BB962C8B-B14F-4D97-AF65-F5344CB8AC3E}">
        <p14:creationId xmlns:p14="http://schemas.microsoft.com/office/powerpoint/2010/main" val="345815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70EAD-1E07-407C-AEB0-D946B414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databases like MongoDB normally do not explicitly support relations like the SQL databases</a:t>
            </a:r>
          </a:p>
          <a:p>
            <a:r>
              <a:rPr lang="en-US" dirty="0"/>
              <a:t>All documents are normally expected to be self contained</a:t>
            </a:r>
          </a:p>
          <a:p>
            <a:r>
              <a:rPr lang="en-US" dirty="0"/>
              <a:t>However you can store references to other documents within a document by using </a:t>
            </a:r>
            <a:r>
              <a:rPr lang="en-US" dirty="0" err="1"/>
              <a:t>ObjectIds</a:t>
            </a:r>
            <a:r>
              <a:rPr lang="en-US" dirty="0"/>
              <a:t>.</a:t>
            </a:r>
          </a:p>
          <a:p>
            <a:r>
              <a:rPr lang="en-US" dirty="0"/>
              <a:t>Mongoose does not have joins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C3060-C920-412D-8A74-88F402CB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Populate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530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232BA5-734A-465D-A74F-70C4AB40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table data access and storage</a:t>
            </a:r>
          </a:p>
          <a:p>
            <a:r>
              <a:rPr lang="en-US" dirty="0"/>
              <a:t>Joining and populating information</a:t>
            </a:r>
          </a:p>
          <a:p>
            <a:r>
              <a:rPr lang="en-US" dirty="0"/>
              <a:t>Population is the process of automatically replacing specified paths within a document with documents from another collection</a:t>
            </a:r>
          </a:p>
          <a:p>
            <a:r>
              <a:rPr lang="en-US" dirty="0"/>
              <a:t>This is where the cross-reference with </a:t>
            </a:r>
            <a:r>
              <a:rPr lang="en-US" dirty="0" err="1"/>
              <a:t>ObjectIds</a:t>
            </a:r>
            <a:r>
              <a:rPr lang="en-US" dirty="0"/>
              <a:t> helps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C122B5-F954-4C98-B1A1-800090F5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Populate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9742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18E1F-0AEE-4EC9-8CAC-ED9FC265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300"/>
          </a:xfrm>
        </p:spPr>
        <p:txBody>
          <a:bodyPr/>
          <a:lstStyle/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var mongoose = require('mongoose');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var Schema = 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mongoose.Schema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var 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classSchema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 = new Schema({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name: {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    type: String,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    required: true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},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teacher: {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    type: 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mongoose.Types.ObjectId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    ref: 'Teacher'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},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students: {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    type: [{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 {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            type: 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mongoose.Types.ObjectId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            ref: 'Student'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    }]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pPr marL="109537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});</a:t>
            </a:r>
          </a:p>
          <a:p>
            <a:pPr marL="109537" indent="0">
              <a:buNone/>
            </a:pP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effectLst/>
                <a:latin typeface="Consolas" panose="020B0609020204030204" pitchFamily="49" charset="0"/>
              </a:rPr>
              <a:t>module.exports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mongoose.model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('Class', 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classSchema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109537" indent="0">
              <a:buNone/>
            </a:pP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20642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9C923-B06F-483A-B37B-65B39FC9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54700"/>
          </a:xfrm>
        </p:spPr>
        <p:txBody>
          <a:bodyPr/>
          <a:lstStyle/>
          <a:p>
            <a:pPr marL="109537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var mongoose = require('mongoose');</a:t>
            </a:r>
          </a:p>
          <a:p>
            <a:pPr marL="109537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var Schema = 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mongoose.Schema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109537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var 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teacherSchema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 = new Schema({</a:t>
            </a:r>
          </a:p>
          <a:p>
            <a:pPr marL="109537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    name: {</a:t>
            </a:r>
          </a:p>
          <a:p>
            <a:pPr marL="109537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        type: String,</a:t>
            </a:r>
          </a:p>
          <a:p>
            <a:pPr marL="109537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        required: true</a:t>
            </a:r>
          </a:p>
          <a:p>
            <a:pPr marL="109537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    },</a:t>
            </a:r>
          </a:p>
          <a:p>
            <a:pPr marL="109537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    designation: {</a:t>
            </a:r>
          </a:p>
          <a:p>
            <a:pPr marL="109537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        type: String,</a:t>
            </a:r>
          </a:p>
          <a:p>
            <a:pPr marL="109537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        required: true</a:t>
            </a:r>
          </a:p>
          <a:p>
            <a:pPr marL="109537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pPr marL="109537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});</a:t>
            </a:r>
          </a:p>
          <a:p>
            <a:pPr marL="109537" indent="0">
              <a:buNone/>
            </a:pPr>
            <a:r>
              <a:rPr lang="en-US" sz="2400" b="0" dirty="0" err="1">
                <a:effectLst/>
                <a:latin typeface="Consolas" panose="020B0609020204030204" pitchFamily="49" charset="0"/>
              </a:rPr>
              <a:t>module.exports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mongoose.model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('Teacher', 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teacherSchema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109537" indent="0">
              <a:buNone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41757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13F70F-D9A8-4C43-B0FA-F4BAB931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router.get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('/classes', function(req, res, next) {</a:t>
            </a:r>
          </a:p>
          <a:p>
            <a:pPr marL="109537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Class.find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({}).populate('teacher').populate('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students.sid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').exec(function(error, results) {</a:t>
            </a:r>
          </a:p>
          <a:p>
            <a:pPr marL="109537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    if (error) {</a:t>
            </a:r>
          </a:p>
          <a:p>
            <a:pPr marL="109537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        return next(error);</a:t>
            </a:r>
          </a:p>
          <a:p>
            <a:pPr marL="109537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109537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    // Respond with valid data</a:t>
            </a:r>
          </a:p>
          <a:p>
            <a:pPr marL="109537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res.json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(results);</a:t>
            </a:r>
          </a:p>
          <a:p>
            <a:pPr marL="109537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});</a:t>
            </a:r>
          </a:p>
          <a:p>
            <a:pPr marL="109537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});</a:t>
            </a: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Selecting field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Class.find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({}).populate('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teacher’,’name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’).populate('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students.sid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').exec(function(error, results)</a:t>
            </a:r>
            <a:endParaRPr lang="LID4096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5BD14-8725-4476-8F13-74C3F8B5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Populate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837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E287D-238C-4293-BB29-51F66D76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0618A-AEB4-4757-B073-FCABD6C72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9923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C43983-389D-47D7-A0CC-AABF88E8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LMS where</a:t>
            </a:r>
          </a:p>
          <a:p>
            <a:r>
              <a:rPr lang="en-US" dirty="0"/>
              <a:t>Teacher can upload assignments, quizzes, lectures, helping material marks.</a:t>
            </a:r>
          </a:p>
          <a:p>
            <a:r>
              <a:rPr lang="en-US" dirty="0"/>
              <a:t>Student can respond to quiz, assignments and view and download lecture materials and view results.</a:t>
            </a:r>
          </a:p>
          <a:p>
            <a:r>
              <a:rPr lang="en-US" dirty="0"/>
              <a:t>Admin can add classes, assign teacher classes, add students, add new teacher and can send announcements.</a:t>
            </a:r>
          </a:p>
          <a:p>
            <a:r>
              <a:rPr lang="en-US" dirty="0"/>
              <a:t>Head can view progress of class or individual student, see any specific lecture material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A63DD4-AA89-4FD3-BFDC-BDE3DD26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</p:txBody>
      </p:sp>
    </p:spTree>
    <p:extLst>
      <p:ext uri="{BB962C8B-B14F-4D97-AF65-F5344CB8AC3E}">
        <p14:creationId xmlns:p14="http://schemas.microsoft.com/office/powerpoint/2010/main" val="292814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B817E0-E8A0-420F-86D8-BEE0BF6B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Index</a:t>
            </a:r>
          </a:p>
          <a:p>
            <a:r>
              <a:rPr lang="en-US" sz="4400" dirty="0"/>
              <a:t>Users</a:t>
            </a:r>
          </a:p>
          <a:p>
            <a:r>
              <a:rPr lang="en-US" sz="4400" dirty="0"/>
              <a:t>Admin</a:t>
            </a:r>
          </a:p>
          <a:p>
            <a:r>
              <a:rPr lang="en-US" sz="4400" dirty="0"/>
              <a:t>Student</a:t>
            </a:r>
          </a:p>
          <a:p>
            <a:r>
              <a:rPr lang="en-US" sz="4400" dirty="0"/>
              <a:t>Teacher</a:t>
            </a:r>
          </a:p>
          <a:p>
            <a:r>
              <a:rPr lang="en-US" sz="4400" dirty="0"/>
              <a:t>Head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8E7E7C-F99C-464A-B86C-2FB8621E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Routers:</a:t>
            </a:r>
          </a:p>
        </p:txBody>
      </p:sp>
    </p:spTree>
    <p:extLst>
      <p:ext uri="{BB962C8B-B14F-4D97-AF65-F5344CB8AC3E}">
        <p14:creationId xmlns:p14="http://schemas.microsoft.com/office/powerpoint/2010/main" val="74924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262062"/>
          </a:xfrm>
        </p:spPr>
        <p:txBody>
          <a:bodyPr/>
          <a:lstStyle/>
          <a:p>
            <a:r>
              <a:rPr lang="en-US" dirty="0"/>
              <a:t>Index Router</a:t>
            </a:r>
          </a:p>
          <a:p>
            <a:pPr lvl="1"/>
            <a:r>
              <a:rPr lang="en-US" dirty="0"/>
              <a:t>(Mount Point /)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URI and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9B6FD9-D367-444B-9313-66CE06FD1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24852"/>
              </p:ext>
            </p:extLst>
          </p:nvPr>
        </p:nvGraphicFramePr>
        <p:xfrm>
          <a:off x="457200" y="287274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 or 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Index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Error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9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Router</a:t>
            </a:r>
          </a:p>
          <a:p>
            <a:pPr lvl="1"/>
            <a:r>
              <a:rPr lang="en-US" dirty="0"/>
              <a:t>(Mount Point /user)</a:t>
            </a:r>
          </a:p>
          <a:p>
            <a:pPr lvl="1"/>
            <a:endParaRPr lang="en-US" dirty="0"/>
          </a:p>
          <a:p>
            <a:pPr marL="392113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URI and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462903-D6F4-4F04-A4E8-8A82EC7C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88054"/>
              </p:ext>
            </p:extLst>
          </p:nvPr>
        </p:nvGraphicFramePr>
        <p:xfrm>
          <a:off x="381000" y="2872740"/>
          <a:ext cx="838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/validate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26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337"/>
            <a:ext cx="8229600" cy="502602"/>
          </a:xfrm>
        </p:spPr>
        <p:txBody>
          <a:bodyPr/>
          <a:lstStyle/>
          <a:p>
            <a:r>
              <a:rPr lang="en-US" dirty="0"/>
              <a:t>Admin Router (Mount Point: /admin)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891699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URI and Methods Resources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EC2714-6A06-466D-AC2F-826DCA96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47513"/>
              </p:ext>
            </p:extLst>
          </p:nvPr>
        </p:nvGraphicFramePr>
        <p:xfrm>
          <a:off x="0" y="1719744"/>
          <a:ext cx="9144000" cy="513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3158836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4405746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addteacher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addstudent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11551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61111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Class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6651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/class/:id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Modify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35845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assignteacher</a:t>
                      </a:r>
                      <a:r>
                        <a:rPr lang="en-US" dirty="0"/>
                        <a:t>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Teacher to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0959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assignstudent</a:t>
                      </a:r>
                      <a:r>
                        <a:rPr lang="en-US" dirty="0"/>
                        <a:t>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Student to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822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/class/:id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7215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/teacher/:id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9933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/student/:id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0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337"/>
            <a:ext cx="8229600" cy="502602"/>
          </a:xfrm>
        </p:spPr>
        <p:txBody>
          <a:bodyPr/>
          <a:lstStyle/>
          <a:p>
            <a:r>
              <a:rPr lang="en-US" dirty="0"/>
              <a:t>Student Router (Mount Point /student)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URI and Methods Resources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EC2714-6A06-466D-AC2F-826DCA96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99845"/>
              </p:ext>
            </p:extLst>
          </p:nvPr>
        </p:nvGraphicFramePr>
        <p:xfrm>
          <a:off x="0" y="1719744"/>
          <a:ext cx="9144000" cy="513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3158836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4405746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viewquiz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Quiz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attemptquiz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Attempt Quiz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11551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viewassignment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Assignment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61111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submitassignment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Assignment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6651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35845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/material/:id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0959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/result/:</a:t>
                      </a:r>
                      <a:r>
                        <a:rPr lang="en-US" dirty="0" err="1"/>
                        <a:t>subid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Grade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822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7215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9933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0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73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337"/>
            <a:ext cx="8229600" cy="502602"/>
          </a:xfrm>
        </p:spPr>
        <p:txBody>
          <a:bodyPr/>
          <a:lstStyle/>
          <a:p>
            <a:r>
              <a:rPr lang="en-US" dirty="0"/>
              <a:t>Teacher Router (Mount Point /teacher)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URI and Methods Resources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EC2714-6A06-466D-AC2F-826DCA96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8160"/>
              </p:ext>
            </p:extLst>
          </p:nvPr>
        </p:nvGraphicFramePr>
        <p:xfrm>
          <a:off x="0" y="1719744"/>
          <a:ext cx="9144000" cy="513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3158836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4405746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viewattquiz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Attempted Quiz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addquiz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Quiz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11551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/quiz/:id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Download Attempted Quiz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61111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/quiz/:id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Quiz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6651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viewattassign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Attempted Assignment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35845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addassign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Assignment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0959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/assign/:id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Download Attempted Assignment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822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/assignment/:id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Assignment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7215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addmat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9933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/materials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Materials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0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894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8411</TotalTime>
  <Words>871</Words>
  <Application>Microsoft Office PowerPoint</Application>
  <PresentationFormat>On-screen Show (4:3)</PresentationFormat>
  <Paragraphs>303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Lucida Sans Unicode</vt:lpstr>
      <vt:lpstr>Verdana</vt:lpstr>
      <vt:lpstr>Wingdings 2</vt:lpstr>
      <vt:lpstr>Wingdings 3</vt:lpstr>
      <vt:lpstr>Concourse</vt:lpstr>
      <vt:lpstr>Express.JS</vt:lpstr>
      <vt:lpstr>Case Study</vt:lpstr>
      <vt:lpstr>System Description</vt:lpstr>
      <vt:lpstr>Routers:</vt:lpstr>
      <vt:lpstr>Defining URI and Methods</vt:lpstr>
      <vt:lpstr>Defining URI and Methods</vt:lpstr>
      <vt:lpstr>Defining URI and Methods Resources</vt:lpstr>
      <vt:lpstr>Defining URI and Methods Resources</vt:lpstr>
      <vt:lpstr>Defining URI and Methods Resources</vt:lpstr>
      <vt:lpstr>Defining URI and Methods Resources</vt:lpstr>
      <vt:lpstr>Defining URI and Methods Resources</vt:lpstr>
      <vt:lpstr>Steps</vt:lpstr>
      <vt:lpstr>What we Need to have installed</vt:lpstr>
      <vt:lpstr>Mongoose Populate</vt:lpstr>
      <vt:lpstr>Mongoose Populate</vt:lpstr>
      <vt:lpstr>PowerPoint Presentation</vt:lpstr>
      <vt:lpstr>PowerPoint Presentation</vt:lpstr>
      <vt:lpstr>Use of Populate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462</cp:revision>
  <dcterms:created xsi:type="dcterms:W3CDTF">2011-04-09T16:04:53Z</dcterms:created>
  <dcterms:modified xsi:type="dcterms:W3CDTF">2021-12-01T09:11:57Z</dcterms:modified>
</cp:coreProperties>
</file>