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302" r:id="rId2"/>
    <p:sldId id="450" r:id="rId3"/>
    <p:sldId id="420" r:id="rId4"/>
    <p:sldId id="421" r:id="rId5"/>
    <p:sldId id="453" r:id="rId6"/>
    <p:sldId id="422" r:id="rId7"/>
    <p:sldId id="423" r:id="rId8"/>
    <p:sldId id="425" r:id="rId9"/>
    <p:sldId id="424" r:id="rId10"/>
    <p:sldId id="426" r:id="rId11"/>
    <p:sldId id="427" r:id="rId12"/>
    <p:sldId id="428" r:id="rId13"/>
    <p:sldId id="384" r:id="rId14"/>
    <p:sldId id="434" r:id="rId15"/>
    <p:sldId id="436" r:id="rId16"/>
    <p:sldId id="437" r:id="rId17"/>
    <p:sldId id="435" r:id="rId18"/>
    <p:sldId id="438" r:id="rId19"/>
    <p:sldId id="439" r:id="rId20"/>
    <p:sldId id="442" r:id="rId21"/>
    <p:sldId id="443" r:id="rId22"/>
    <p:sldId id="440" r:id="rId23"/>
    <p:sldId id="451" r:id="rId24"/>
    <p:sldId id="419" r:id="rId25"/>
    <p:sldId id="362" r:id="rId26"/>
    <p:sldId id="360" r:id="rId27"/>
    <p:sldId id="398" r:id="rId28"/>
    <p:sldId id="441" r:id="rId29"/>
    <p:sldId id="411" r:id="rId30"/>
    <p:sldId id="444" r:id="rId31"/>
    <p:sldId id="445" r:id="rId32"/>
    <p:sldId id="414" r:id="rId33"/>
    <p:sldId id="415" r:id="rId34"/>
    <p:sldId id="365" r:id="rId35"/>
    <p:sldId id="404" r:id="rId36"/>
    <p:sldId id="405" r:id="rId37"/>
    <p:sldId id="406" r:id="rId38"/>
    <p:sldId id="446" r:id="rId39"/>
    <p:sldId id="396" r:id="rId40"/>
    <p:sldId id="347" r:id="rId41"/>
    <p:sldId id="401" r:id="rId42"/>
    <p:sldId id="402" r:id="rId43"/>
    <p:sldId id="447" r:id="rId44"/>
    <p:sldId id="409" r:id="rId45"/>
    <p:sldId id="363" r:id="rId46"/>
    <p:sldId id="418" r:id="rId47"/>
    <p:sldId id="394" r:id="rId48"/>
    <p:sldId id="448" r:id="rId49"/>
    <p:sldId id="389" r:id="rId50"/>
    <p:sldId id="390" r:id="rId51"/>
    <p:sldId id="391" r:id="rId52"/>
    <p:sldId id="392" r:id="rId53"/>
    <p:sldId id="393" r:id="rId54"/>
    <p:sldId id="449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CB9FE-7FEA-4011-A4DB-CC305C2FA899}">
          <p14:sldIdLst>
            <p14:sldId id="302"/>
            <p14:sldId id="450"/>
            <p14:sldId id="420"/>
            <p14:sldId id="421"/>
            <p14:sldId id="453"/>
            <p14:sldId id="422"/>
            <p14:sldId id="423"/>
            <p14:sldId id="425"/>
            <p14:sldId id="424"/>
            <p14:sldId id="426"/>
            <p14:sldId id="427"/>
            <p14:sldId id="428"/>
            <p14:sldId id="384"/>
            <p14:sldId id="434"/>
            <p14:sldId id="436"/>
            <p14:sldId id="437"/>
            <p14:sldId id="435"/>
            <p14:sldId id="438"/>
            <p14:sldId id="439"/>
            <p14:sldId id="442"/>
            <p14:sldId id="443"/>
            <p14:sldId id="440"/>
            <p14:sldId id="451"/>
            <p14:sldId id="419"/>
            <p14:sldId id="362"/>
            <p14:sldId id="360"/>
            <p14:sldId id="398"/>
            <p14:sldId id="441"/>
            <p14:sldId id="411"/>
            <p14:sldId id="444"/>
            <p14:sldId id="445"/>
            <p14:sldId id="414"/>
            <p14:sldId id="415"/>
            <p14:sldId id="365"/>
            <p14:sldId id="404"/>
            <p14:sldId id="405"/>
            <p14:sldId id="406"/>
            <p14:sldId id="446"/>
            <p14:sldId id="396"/>
            <p14:sldId id="347"/>
            <p14:sldId id="401"/>
            <p14:sldId id="402"/>
            <p14:sldId id="447"/>
            <p14:sldId id="409"/>
            <p14:sldId id="363"/>
            <p14:sldId id="418"/>
            <p14:sldId id="394"/>
            <p14:sldId id="448"/>
            <p14:sldId id="389"/>
            <p14:sldId id="390"/>
            <p14:sldId id="391"/>
            <p14:sldId id="392"/>
            <p14:sldId id="393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12/1/2021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E:\Teaching\SP20\coursera\Authentication%20Lectures\Exercise%20(Video)%20Basic%20Authentication%20-%20The%20Hong%20Kong%20University%20of%20Science%20and%20Technology%20_%20Coursera.mk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december.com/html/4/element/br.html" TargetMode="External"/><Relationship Id="rId3" Type="http://schemas.openxmlformats.org/officeDocument/2006/relationships/hyperlink" Target="http://december.com/html/4/element/head.html" TargetMode="External"/><Relationship Id="rId7" Type="http://schemas.openxmlformats.org/officeDocument/2006/relationships/hyperlink" Target="http://december.com/html/4/element/input.html" TargetMode="External"/><Relationship Id="rId2" Type="http://schemas.openxmlformats.org/officeDocument/2006/relationships/hyperlink" Target="http://december.com/html/4/element/htm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cember.com/html/4/element/body.html" TargetMode="External"/><Relationship Id="rId5" Type="http://schemas.openxmlformats.org/officeDocument/2006/relationships/hyperlink" Target="http://december.com/html/4/element/script.html" TargetMode="External"/><Relationship Id="rId4" Type="http://schemas.openxmlformats.org/officeDocument/2006/relationships/hyperlink" Target="http://december.com/html/4/element/title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../../coursera/Authentication%20Lectures/Exercise%20(Video)%20Express%20Sessions%20Part%202%20-%20The%20Hong%20Kong%20University%20of%20Science%20and%20Technology%20_%20Coursera.mkv" TargetMode="External"/><Relationship Id="rId2" Type="http://schemas.openxmlformats.org/officeDocument/2006/relationships/hyperlink" Target="../../coursera/Authentication%20Lectures/Exercise%20(Video)%20Express%20Sessions%20Part%201%20-%20The%20Hong%20Kong%20University%20of%20Science%20and%20Technology%20_%20Coursera.mk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17</a:t>
            </a:r>
          </a:p>
          <a:p>
            <a:r>
              <a:rPr lang="en-US" dirty="0"/>
              <a:t>REST API Security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18730C-CBDA-421C-A277-40101DCC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--save express-rate-limit</a:t>
            </a:r>
          </a:p>
          <a:p>
            <a:pPr marL="109537" indent="0">
              <a:buNone/>
            </a:pPr>
            <a:r>
              <a:rPr lang="en-US" sz="1800" dirty="0"/>
              <a:t>var </a:t>
            </a:r>
            <a:r>
              <a:rPr lang="en-US" sz="1800" dirty="0" err="1"/>
              <a:t>RateLimit</a:t>
            </a:r>
            <a:r>
              <a:rPr lang="en-US" sz="1800" dirty="0"/>
              <a:t> = require('express-rate-limit');</a:t>
            </a:r>
          </a:p>
          <a:p>
            <a:pPr marL="109537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app.enable</a:t>
            </a:r>
            <a:r>
              <a:rPr lang="en-US" sz="1800" dirty="0"/>
              <a:t>('trust proxy'); // only if you're behind a reverse proxy (Heroku, Bluemix, AWS if you use an ELB, custom Nginx setup, </a:t>
            </a:r>
            <a:r>
              <a:rPr lang="en-US" sz="1800" dirty="0" err="1"/>
              <a:t>etc</a:t>
            </a:r>
            <a:r>
              <a:rPr lang="en-US" sz="1800" dirty="0"/>
              <a:t>) </a:t>
            </a:r>
          </a:p>
          <a:p>
            <a:pPr marL="109537" indent="0">
              <a:buNone/>
            </a:pPr>
            <a:r>
              <a:rPr lang="en-US" sz="1800" dirty="0"/>
              <a:t> var limiter = new </a:t>
            </a:r>
            <a:r>
              <a:rPr lang="en-US" sz="1800" dirty="0" err="1"/>
              <a:t>RateLimit</a:t>
            </a:r>
            <a:r>
              <a:rPr lang="en-US" sz="1800" dirty="0"/>
              <a:t>({</a:t>
            </a:r>
          </a:p>
          <a:p>
            <a:pPr marL="109537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windowMs</a:t>
            </a:r>
            <a:r>
              <a:rPr lang="en-US" sz="1800" dirty="0"/>
              <a:t>: 15*60*1000, // 15 minutes </a:t>
            </a:r>
          </a:p>
          <a:p>
            <a:pPr marL="109537" indent="0">
              <a:buNone/>
            </a:pPr>
            <a:r>
              <a:rPr lang="en-US" sz="1800" dirty="0"/>
              <a:t>  max: 100, // limit each IP to 100 requests per </a:t>
            </a:r>
            <a:r>
              <a:rPr lang="en-US" sz="1800" dirty="0" err="1"/>
              <a:t>windowMs</a:t>
            </a:r>
            <a:r>
              <a:rPr lang="en-US" sz="1800" dirty="0"/>
              <a:t> </a:t>
            </a:r>
          </a:p>
          <a:p>
            <a:pPr marL="109537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delayMs</a:t>
            </a:r>
            <a:r>
              <a:rPr lang="en-US" sz="1800" dirty="0"/>
              <a:t>: 0 // disable delaying - full speed until the max limit is reached </a:t>
            </a:r>
          </a:p>
          <a:p>
            <a:pPr marL="109537" indent="0">
              <a:buNone/>
            </a:pPr>
            <a:r>
              <a:rPr lang="en-US" sz="1800" dirty="0"/>
              <a:t>});</a:t>
            </a:r>
          </a:p>
          <a:p>
            <a:pPr marL="109537" indent="0">
              <a:buNone/>
            </a:pPr>
            <a:r>
              <a:rPr lang="en-US" sz="1800" dirty="0"/>
              <a:t> //  apply to all requests </a:t>
            </a:r>
          </a:p>
          <a:p>
            <a:pPr marL="109537" indent="0">
              <a:buNone/>
            </a:pPr>
            <a:r>
              <a:rPr lang="en-US" sz="1800" dirty="0" err="1"/>
              <a:t>app.use</a:t>
            </a:r>
            <a:r>
              <a:rPr lang="en-US" sz="1800" dirty="0"/>
              <a:t>(limiter);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0BCA9-CE2C-436B-A353-1E51F10B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DOS/DDOS Attack</a:t>
            </a:r>
          </a:p>
        </p:txBody>
      </p:sp>
    </p:spTree>
    <p:extLst>
      <p:ext uri="{BB962C8B-B14F-4D97-AF65-F5344CB8AC3E}">
        <p14:creationId xmlns:p14="http://schemas.microsoft.com/office/powerpoint/2010/main" val="17133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80AD3E-B2A3-4EB6-A81A-4D5B5FE0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Helmet</a:t>
            </a:r>
          </a:p>
          <a:p>
            <a:r>
              <a:rPr lang="en-US" dirty="0"/>
              <a:t>Helmet can help protect your app from some well-known web vulnerabilities by setting HTTP headers appropriately.</a:t>
            </a:r>
          </a:p>
          <a:p>
            <a:pPr marL="365125" lvl="1" indent="0">
              <a:buNone/>
            </a:pPr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--save helmet</a:t>
            </a:r>
          </a:p>
          <a:p>
            <a:pPr marL="365125" lvl="1" indent="0">
              <a:buNone/>
            </a:pPr>
            <a:r>
              <a:rPr lang="en-US" dirty="0"/>
              <a:t>var helmet = require('helmet')</a:t>
            </a:r>
          </a:p>
          <a:p>
            <a:pPr marL="365125" lvl="1" indent="0">
              <a:buNone/>
            </a:pPr>
            <a:r>
              <a:rPr lang="en-US" dirty="0" err="1"/>
              <a:t>app.use</a:t>
            </a:r>
            <a:r>
              <a:rPr lang="en-US" dirty="0"/>
              <a:t>(helmet());</a:t>
            </a:r>
          </a:p>
          <a:p>
            <a:pPr marL="109537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6B87-B4E9-4AD9-A6AC-560AAB2A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XSS Attacks</a:t>
            </a:r>
          </a:p>
        </p:txBody>
      </p:sp>
    </p:spTree>
    <p:extLst>
      <p:ext uri="{BB962C8B-B14F-4D97-AF65-F5344CB8AC3E}">
        <p14:creationId xmlns:p14="http://schemas.microsoft.com/office/powerpoint/2010/main" val="312780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D94A3-FBD4-4AA2-9053-A059D699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02D44-5124-4BF0-B177-4C8CC5A7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9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A031E-4F52-4294-A38E-9F4B1A0C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like to </a:t>
            </a:r>
            <a:r>
              <a:rPr lang="en-US" b="1" dirty="0"/>
              <a:t>authenticate </a:t>
            </a:r>
            <a:r>
              <a:rPr lang="en-US" dirty="0"/>
              <a:t>user and have that information available each time we process a request.</a:t>
            </a:r>
          </a:p>
          <a:p>
            <a:r>
              <a:rPr lang="en-US" dirty="0"/>
              <a:t>Two Parts:</a:t>
            </a:r>
          </a:p>
          <a:p>
            <a:pPr lvl="1"/>
            <a:r>
              <a:rPr lang="en-US" dirty="0"/>
              <a:t>Authentication</a:t>
            </a:r>
          </a:p>
          <a:p>
            <a:pPr lvl="2"/>
            <a:r>
              <a:rPr lang="en-US" dirty="0"/>
              <a:t>Basic Authentication</a:t>
            </a:r>
          </a:p>
          <a:p>
            <a:pPr lvl="2"/>
            <a:r>
              <a:rPr lang="en-US" dirty="0"/>
              <a:t>Passport Based Local Authentication</a:t>
            </a:r>
          </a:p>
          <a:p>
            <a:pPr lvl="2"/>
            <a:r>
              <a:rPr lang="en-US" dirty="0"/>
              <a:t>Third Party Authentication</a:t>
            </a:r>
          </a:p>
          <a:p>
            <a:pPr lvl="1"/>
            <a:r>
              <a:rPr lang="en-US" dirty="0"/>
              <a:t>Maintaining Information</a:t>
            </a:r>
          </a:p>
          <a:p>
            <a:pPr lvl="2"/>
            <a:r>
              <a:rPr lang="en-US" dirty="0"/>
              <a:t>Sessions</a:t>
            </a:r>
          </a:p>
          <a:p>
            <a:pPr lvl="2"/>
            <a:r>
              <a:rPr lang="en-US" dirty="0"/>
              <a:t>Tokens such as JWT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9F076-5F25-457F-884F-7888E6F3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How do we know which user sent request?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8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19766-49F1-445F-A16B-F0E27309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Weakest link in an authenticated application is the user’s password [a whole research field by itself!]</a:t>
            </a:r>
          </a:p>
          <a:p>
            <a:r>
              <a:rPr lang="en-US" dirty="0"/>
              <a:t>Application-based decision!</a:t>
            </a:r>
          </a:p>
          <a:p>
            <a:pPr lvl="1"/>
            <a:r>
              <a:rPr lang="en-US" dirty="0"/>
              <a:t>Does the app need authentication?</a:t>
            </a:r>
          </a:p>
          <a:p>
            <a:pPr lvl="1"/>
            <a:r>
              <a:rPr lang="en-US" dirty="0"/>
              <a:t>Are cookies/sessions enough?</a:t>
            </a:r>
          </a:p>
          <a:p>
            <a:pPr lvl="1"/>
            <a:r>
              <a:rPr lang="en-US" dirty="0"/>
              <a:t>If authentication is needed, should third-party authentication be used? (low cognitive burden for the 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9F6CF7-B709-4072-8829-7480B283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Authentication: </a:t>
            </a:r>
            <a:r>
              <a:rPr lang="en-US" b="0" dirty="0"/>
              <a:t>verifying a user’s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8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365142-DFE8-4AA6-8790-F6B0C99D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dirty="0"/>
              <a:t>HTTP Basic Access Authentication</a:t>
            </a:r>
          </a:p>
          <a:p>
            <a:pPr lvl="1"/>
            <a:r>
              <a:rPr lang="en-US" dirty="0"/>
              <a:t>Method for HTTP user agent to provide username and password with a request</a:t>
            </a:r>
          </a:p>
          <a:p>
            <a:pPr lvl="1"/>
            <a:r>
              <a:rPr lang="en-US" dirty="0"/>
              <a:t>Server can challenge a client to authenticate itself</a:t>
            </a:r>
          </a:p>
          <a:p>
            <a:pPr lvl="1"/>
            <a:r>
              <a:rPr lang="en-US" dirty="0"/>
              <a:t>Client needs to send the username and password in response</a:t>
            </a:r>
          </a:p>
          <a:p>
            <a:pPr marL="109537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app.use</a:t>
            </a:r>
            <a:r>
              <a:rPr lang="en-US" sz="2400" dirty="0"/>
              <a:t>(</a:t>
            </a:r>
            <a:r>
              <a:rPr lang="en-US" sz="2400" dirty="0" err="1"/>
              <a:t>express.basicAuth</a:t>
            </a:r>
            <a:r>
              <a:rPr lang="en-US" sz="2400" dirty="0"/>
              <a:t>(function(user, pass){</a:t>
            </a:r>
          </a:p>
          <a:p>
            <a:pPr marL="109537" indent="0">
              <a:buNone/>
            </a:pPr>
            <a:r>
              <a:rPr lang="en-US" sz="2400" dirty="0"/>
              <a:t>	if (user === '</a:t>
            </a:r>
            <a:r>
              <a:rPr lang="en-US" sz="2400" dirty="0" err="1"/>
              <a:t>azat</a:t>
            </a:r>
            <a:r>
              <a:rPr lang="en-US" sz="2400" dirty="0"/>
              <a:t>' &amp;&amp; pass === '</a:t>
            </a:r>
            <a:r>
              <a:rPr lang="en-US" sz="2400" dirty="0" err="1"/>
              <a:t>expressjs</a:t>
            </a:r>
            <a:r>
              <a:rPr lang="en-US" sz="2400" dirty="0"/>
              <a:t>' ) {</a:t>
            </a:r>
          </a:p>
          <a:p>
            <a:pPr marL="109537" indent="0">
              <a:buNone/>
            </a:pPr>
            <a:r>
              <a:rPr lang="en-US" sz="2400" dirty="0"/>
              <a:t>	return true;</a:t>
            </a:r>
          </a:p>
          <a:p>
            <a:pPr marL="109537" indent="0">
              <a:buNone/>
            </a:pPr>
            <a:r>
              <a:rPr lang="en-US" sz="2400" dirty="0"/>
              <a:t> 	} else {</a:t>
            </a:r>
          </a:p>
          <a:p>
            <a:pPr marL="109537" indent="0">
              <a:buNone/>
            </a:pPr>
            <a:r>
              <a:rPr lang="en-US" sz="2400" dirty="0"/>
              <a:t>	return false;</a:t>
            </a:r>
          </a:p>
          <a:p>
            <a:pPr marL="109537" indent="0">
              <a:buNone/>
            </a:pPr>
            <a:r>
              <a:rPr lang="en-US" sz="2400" dirty="0"/>
              <a:t>	}</a:t>
            </a:r>
          </a:p>
          <a:p>
            <a:pPr marL="109537" indent="0">
              <a:buNone/>
            </a:pPr>
            <a:r>
              <a:rPr lang="en-US" sz="2400" dirty="0"/>
              <a:t>	}));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1A2D11-E2BC-4028-8374-D32B0C86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3558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BC8331-9399-49AA-81D5-99BA98139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638"/>
            <a:ext cx="7068277" cy="50319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65AEFC-16A2-48E7-B120-D391DC48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410065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A031E-4F52-4294-A38E-9F4B1A0C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i="1" dirty="0"/>
              <a:t>Authorization </a:t>
            </a:r>
            <a:r>
              <a:rPr lang="en-US" sz="2800" dirty="0"/>
              <a:t>header is constructed as follows:</a:t>
            </a:r>
          </a:p>
          <a:p>
            <a:pPr marL="109537" indent="0">
              <a:buNone/>
            </a:pPr>
            <a:r>
              <a:rPr lang="en-US" sz="2800" dirty="0"/>
              <a:t>1. Username and password are combined into a string "</a:t>
            </a:r>
            <a:r>
              <a:rPr lang="en-US" sz="2800" dirty="0" err="1"/>
              <a:t>username:password</a:t>
            </a:r>
            <a:r>
              <a:rPr lang="en-US" sz="2800" dirty="0"/>
              <a:t>".</a:t>
            </a:r>
          </a:p>
          <a:p>
            <a:pPr marL="109537" indent="0">
              <a:buNone/>
            </a:pPr>
            <a:r>
              <a:rPr lang="en-US" sz="2800" dirty="0"/>
              <a:t>2. The resulting string literal is then encoded using Base64.</a:t>
            </a:r>
          </a:p>
          <a:p>
            <a:pPr marL="109537" indent="0">
              <a:buNone/>
            </a:pPr>
            <a:r>
              <a:rPr lang="en-US" sz="2800" dirty="0"/>
              <a:t>3. The authorization method and a space, i.e. "Basic " is then put before the encoded string Authorization: Basic QWxhZGRpbjpvcGVuIHNlc2FtZQ==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9F076-5F25-457F-884F-7888E6F3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Authorization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9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E76C8-9F98-456C-9592-C104EF170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83"/>
            <a:ext cx="8229600" cy="5300662"/>
          </a:xfrm>
        </p:spPr>
        <p:txBody>
          <a:bodyPr/>
          <a:lstStyle/>
          <a:p>
            <a:pPr marL="109537" indent="0">
              <a:buNone/>
            </a:pPr>
            <a:r>
              <a:rPr lang="en-US" sz="1400" dirty="0"/>
              <a:t>function auth (req, res, next) {</a:t>
            </a:r>
          </a:p>
          <a:p>
            <a:pPr marL="109537" indent="0">
              <a:buNone/>
            </a:pPr>
            <a:r>
              <a:rPr lang="en-US" sz="1400" dirty="0"/>
              <a:t>  console.log(</a:t>
            </a:r>
            <a:r>
              <a:rPr lang="en-US" sz="1400" dirty="0" err="1"/>
              <a:t>req.headers</a:t>
            </a:r>
            <a:r>
              <a:rPr lang="en-US" sz="1400" dirty="0"/>
              <a:t>);</a:t>
            </a:r>
          </a:p>
          <a:p>
            <a:pPr marL="109537" indent="0">
              <a:buNone/>
            </a:pPr>
            <a:r>
              <a:rPr lang="en-US" sz="1400" dirty="0"/>
              <a:t>  var </a:t>
            </a:r>
            <a:r>
              <a:rPr lang="en-US" sz="1400" dirty="0" err="1"/>
              <a:t>authHeader</a:t>
            </a:r>
            <a:r>
              <a:rPr lang="en-US" sz="1400" dirty="0"/>
              <a:t> = </a:t>
            </a:r>
            <a:r>
              <a:rPr lang="en-US" sz="1400" dirty="0" err="1"/>
              <a:t>req.headers.authorization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/>
              <a:t>  if (!</a:t>
            </a:r>
            <a:r>
              <a:rPr lang="en-US" sz="1400" dirty="0" err="1"/>
              <a:t>authHeader</a:t>
            </a:r>
            <a:r>
              <a:rPr lang="en-US" sz="1400" dirty="0"/>
              <a:t>) {</a:t>
            </a:r>
          </a:p>
          <a:p>
            <a:pPr marL="109537" indent="0">
              <a:buNone/>
            </a:pPr>
            <a:r>
              <a:rPr lang="en-US" sz="1400" dirty="0"/>
              <a:t>      var err = new Error('You are not authenticated!');</a:t>
            </a:r>
          </a:p>
          <a:p>
            <a:pPr marL="109537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res.setHeader</a:t>
            </a:r>
            <a:r>
              <a:rPr lang="en-US" sz="1400" dirty="0"/>
              <a:t>('WWW-Authenticate', 'Basic');</a:t>
            </a:r>
          </a:p>
          <a:p>
            <a:pPr marL="109537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err.status</a:t>
            </a:r>
            <a:r>
              <a:rPr lang="en-US" sz="1400" dirty="0"/>
              <a:t> = 401;</a:t>
            </a:r>
          </a:p>
          <a:p>
            <a:pPr marL="109537" indent="0">
              <a:buNone/>
            </a:pPr>
            <a:r>
              <a:rPr lang="en-US" sz="1400" dirty="0"/>
              <a:t>      next(err);</a:t>
            </a:r>
          </a:p>
          <a:p>
            <a:pPr marL="109537" indent="0">
              <a:buNone/>
            </a:pPr>
            <a:r>
              <a:rPr lang="en-US" sz="1400" dirty="0"/>
              <a:t>      return;   }</a:t>
            </a:r>
          </a:p>
          <a:p>
            <a:pPr marL="109537" indent="0">
              <a:buNone/>
            </a:pPr>
            <a:r>
              <a:rPr lang="en-US" sz="1400" dirty="0"/>
              <a:t> var auth = new </a:t>
            </a:r>
            <a:r>
              <a:rPr lang="en-US" sz="1400" dirty="0" err="1"/>
              <a:t>Buffer.from</a:t>
            </a:r>
            <a:r>
              <a:rPr lang="en-US" sz="1400" dirty="0"/>
              <a:t>(</a:t>
            </a:r>
            <a:r>
              <a:rPr lang="en-US" sz="1400" dirty="0" err="1"/>
              <a:t>authHeader.split</a:t>
            </a:r>
            <a:r>
              <a:rPr lang="en-US" sz="1400" dirty="0"/>
              <a:t>(' ')[1], 'base64').</a:t>
            </a:r>
            <a:r>
              <a:rPr lang="en-US" sz="1400" dirty="0" err="1"/>
              <a:t>toString</a:t>
            </a:r>
            <a:r>
              <a:rPr lang="en-US" sz="1400" dirty="0"/>
              <a:t>().split(':');</a:t>
            </a:r>
          </a:p>
          <a:p>
            <a:pPr marL="109537" indent="0">
              <a:buNone/>
            </a:pPr>
            <a:r>
              <a:rPr lang="en-US" sz="1400" dirty="0"/>
              <a:t>  var user = auth[0];</a:t>
            </a:r>
          </a:p>
          <a:p>
            <a:pPr marL="109537" indent="0">
              <a:buNone/>
            </a:pPr>
            <a:r>
              <a:rPr lang="en-US" sz="1400" dirty="0"/>
              <a:t>  var pass = auth[1];</a:t>
            </a:r>
          </a:p>
          <a:p>
            <a:pPr marL="109537" indent="0">
              <a:buNone/>
            </a:pPr>
            <a:r>
              <a:rPr lang="en-US" sz="1400" dirty="0"/>
              <a:t>  if (user == 'admin' &amp;&amp; pass == 'password') {</a:t>
            </a:r>
          </a:p>
          <a:p>
            <a:pPr marL="109537" indent="0">
              <a:buNone/>
            </a:pPr>
            <a:r>
              <a:rPr lang="en-US" sz="1400" dirty="0"/>
              <a:t>      next(); // authorized</a:t>
            </a:r>
          </a:p>
          <a:p>
            <a:pPr marL="109537" indent="0">
              <a:buNone/>
            </a:pPr>
            <a:r>
              <a:rPr lang="en-US" sz="1400" dirty="0"/>
              <a:t>  } else {</a:t>
            </a:r>
          </a:p>
          <a:p>
            <a:pPr marL="109537" indent="0">
              <a:buNone/>
            </a:pPr>
            <a:r>
              <a:rPr lang="en-US" sz="1400" dirty="0"/>
              <a:t>      var err = new Error('You are not authenticated!');</a:t>
            </a:r>
          </a:p>
          <a:p>
            <a:pPr marL="109537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res.setHeader</a:t>
            </a:r>
            <a:r>
              <a:rPr lang="en-US" sz="1400" dirty="0"/>
              <a:t>('WWW-Authenticate', 'Basic');      </a:t>
            </a:r>
          </a:p>
          <a:p>
            <a:pPr marL="109537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err.status</a:t>
            </a:r>
            <a:r>
              <a:rPr lang="en-US" sz="1400" dirty="0"/>
              <a:t> = 401;</a:t>
            </a:r>
          </a:p>
          <a:p>
            <a:pPr marL="109537" indent="0">
              <a:buNone/>
            </a:pPr>
            <a:r>
              <a:rPr lang="en-US" sz="1400" dirty="0"/>
              <a:t>      next(err);</a:t>
            </a:r>
          </a:p>
          <a:p>
            <a:pPr marL="109537" indent="0">
              <a:buNone/>
            </a:pPr>
            <a:r>
              <a:rPr lang="en-US" sz="1400" dirty="0"/>
              <a:t>  } }</a:t>
            </a:r>
          </a:p>
          <a:p>
            <a:pPr marL="109537" indent="0">
              <a:buNone/>
            </a:pPr>
            <a:r>
              <a:rPr lang="en-US" sz="1800" dirty="0" err="1"/>
              <a:t>app.use</a:t>
            </a:r>
            <a:r>
              <a:rPr lang="en-US" sz="1800" dirty="0"/>
              <a:t>(auth);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E30D01-14EC-44F6-9AC1-6C3E3CFB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Basic Auth</a:t>
            </a:r>
          </a:p>
        </p:txBody>
      </p:sp>
    </p:spTree>
    <p:extLst>
      <p:ext uri="{BB962C8B-B14F-4D97-AF65-F5344CB8AC3E}">
        <p14:creationId xmlns:p14="http://schemas.microsoft.com/office/powerpoint/2010/main" val="11100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447A59-53A9-48CF-844F-1E37215A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curtesy by</a:t>
            </a:r>
          </a:p>
          <a:p>
            <a:pPr lvl="1"/>
            <a:r>
              <a:rPr lang="en-US" dirty="0" err="1"/>
              <a:t>Jogesh</a:t>
            </a:r>
            <a:r>
              <a:rPr lang="en-US" dirty="0"/>
              <a:t> K. </a:t>
            </a:r>
            <a:r>
              <a:rPr lang="en-US" dirty="0" err="1"/>
              <a:t>Muppala</a:t>
            </a:r>
            <a:endParaRPr lang="en-US" dirty="0"/>
          </a:p>
          <a:p>
            <a:pPr lvl="1"/>
            <a:r>
              <a:rPr lang="en-US" dirty="0"/>
              <a:t>Hong Kong University of Science and Technology.</a:t>
            </a:r>
          </a:p>
          <a:p>
            <a:pPr lvl="1"/>
            <a:r>
              <a:rPr lang="en-US" dirty="0">
                <a:hlinkClick r:id="rId2" action="ppaction://hlinkfile"/>
              </a:rPr>
              <a:t>Video Link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5343D-8CC2-409B-B96E-D7F78C4E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Video </a:t>
            </a:r>
          </a:p>
        </p:txBody>
      </p:sp>
    </p:spTree>
    <p:extLst>
      <p:ext uri="{BB962C8B-B14F-4D97-AF65-F5344CB8AC3E}">
        <p14:creationId xmlns:p14="http://schemas.microsoft.com/office/powerpoint/2010/main" val="398812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A299C-53B5-4ACB-8297-5CBFDBCC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 </a:t>
            </a:r>
            <a:r>
              <a:rPr lang="en-US" dirty="0"/>
              <a:t>Basic</a:t>
            </a:r>
          </a:p>
          <a:p>
            <a:r>
              <a:rPr lang="en-US" dirty="0"/>
              <a:t>CORS</a:t>
            </a:r>
          </a:p>
          <a:p>
            <a:r>
              <a:rPr lang="en-US" dirty="0"/>
              <a:t>DDOS/DOS</a:t>
            </a:r>
          </a:p>
          <a:p>
            <a:r>
              <a:rPr lang="en-US" dirty="0"/>
              <a:t>XSS</a:t>
            </a:r>
          </a:p>
          <a:p>
            <a:r>
              <a:rPr lang="en-US" dirty="0"/>
              <a:t>Basic Authentication</a:t>
            </a:r>
          </a:p>
          <a:p>
            <a:r>
              <a:rPr lang="en-US" dirty="0"/>
              <a:t>User Session Management</a:t>
            </a:r>
          </a:p>
          <a:p>
            <a:pPr lvl="1"/>
            <a:r>
              <a:rPr lang="en-US" dirty="0"/>
              <a:t>Client Side(Cookies, Local Storage)</a:t>
            </a:r>
          </a:p>
          <a:p>
            <a:pPr lvl="1"/>
            <a:r>
              <a:rPr lang="en-US" dirty="0"/>
              <a:t>Server Side(Default, File Store, MongoDB)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7CEB6-CF87-4EFB-8482-2288A9D7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166525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8E1EE-6EFC-4E0B-8EBA-009551E9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Authenticating users through popular social Web services (Twitter, Facebook, Google, LinkedIn, etc.)</a:t>
            </a:r>
          </a:p>
          <a:p>
            <a:r>
              <a:rPr lang="en-US" dirty="0"/>
              <a:t>Easy to develop</a:t>
            </a:r>
          </a:p>
          <a:p>
            <a:pPr lvl="1"/>
            <a:r>
              <a:rPr lang="en-US" dirty="0"/>
              <a:t>node.js packages exist</a:t>
            </a:r>
          </a:p>
          <a:p>
            <a:r>
              <a:rPr lang="en-US" dirty="0"/>
              <a:t>Trusted social Web platforms:</a:t>
            </a:r>
          </a:p>
          <a:p>
            <a:pPr lvl="1"/>
            <a:r>
              <a:rPr lang="en-US" dirty="0"/>
              <a:t>provide authentication, no need to store passwords or employ particular security measures</a:t>
            </a:r>
          </a:p>
          <a:p>
            <a:r>
              <a:rPr lang="en-US" dirty="0"/>
              <a:t>However: there are people who do not use social Web platforms or do not want to hand their data 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342E1F-6501-460B-81B0-6C90A4B6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11346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963CE-2146-4F81-A7DC-D3A3F87A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F9E539-AF88-40BC-BC4D-9E3F6CD4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90633-F864-4A38-914B-60164CCE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38"/>
            <a:ext cx="9143999" cy="689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2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7B126B-52DA-4FA4-BEC0-46E83395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Passport(In Next Lecture)</a:t>
            </a:r>
          </a:p>
          <a:p>
            <a:pPr lvl="2"/>
            <a:r>
              <a:rPr lang="en-US" dirty="0"/>
              <a:t>Local Strategy</a:t>
            </a:r>
          </a:p>
          <a:p>
            <a:pPr lvl="2"/>
            <a:r>
              <a:rPr lang="en-US" dirty="0"/>
              <a:t>Facebook/Twitter Strategy</a:t>
            </a:r>
          </a:p>
          <a:p>
            <a:pPr lvl="2"/>
            <a:r>
              <a:rPr lang="en-US" dirty="0"/>
              <a:t>Mongoose-local with and Without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D79FA3-F8F9-41E4-A781-36DB7628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to Implement</a:t>
            </a:r>
          </a:p>
        </p:txBody>
      </p:sp>
    </p:spTree>
    <p:extLst>
      <p:ext uri="{BB962C8B-B14F-4D97-AF65-F5344CB8AC3E}">
        <p14:creationId xmlns:p14="http://schemas.microsoft.com/office/powerpoint/2010/main" val="2067381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F659B-F45B-4018-A6CA-97C15126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Information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52B70-D0BE-4B7F-BBD6-C52D831EA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A031E-4F52-4294-A38E-9F4B1A0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58900"/>
            <a:ext cx="8229600" cy="5224462"/>
          </a:xfrm>
        </p:spPr>
        <p:txBody>
          <a:bodyPr/>
          <a:lstStyle/>
          <a:p>
            <a:r>
              <a:rPr lang="en-US" dirty="0"/>
              <a:t>More generally web apps would like to keep state per active browser</a:t>
            </a:r>
          </a:p>
          <a:p>
            <a:pPr lvl="1"/>
            <a:r>
              <a:rPr lang="en-US" dirty="0"/>
              <a:t>session state(Stateful)</a:t>
            </a:r>
          </a:p>
          <a:p>
            <a:pPr lvl="1"/>
            <a:r>
              <a:rPr lang="en-US" dirty="0"/>
              <a:t>JWT(Stateless) After One Lecture of Passport</a:t>
            </a:r>
          </a:p>
          <a:p>
            <a:pPr lvl="2"/>
            <a:r>
              <a:rPr lang="en-US" dirty="0"/>
              <a:t>With and Without Passport</a:t>
            </a:r>
          </a:p>
          <a:p>
            <a:r>
              <a:rPr lang="en-US" sz="2400" b="1" dirty="0"/>
              <a:t>Where to Save Session Information(On Server)</a:t>
            </a:r>
          </a:p>
          <a:p>
            <a:pPr lvl="2"/>
            <a:r>
              <a:rPr lang="en-US" dirty="0"/>
              <a:t>Server Memory-By Default(Stateful)</a:t>
            </a:r>
          </a:p>
          <a:p>
            <a:pPr lvl="2"/>
            <a:r>
              <a:rPr lang="en-US" dirty="0"/>
              <a:t>MongoDB Store(Stateless)</a:t>
            </a:r>
          </a:p>
          <a:p>
            <a:pPr lvl="2"/>
            <a:r>
              <a:rPr lang="en-US" dirty="0" err="1"/>
              <a:t>FileStore</a:t>
            </a:r>
            <a:r>
              <a:rPr lang="en-US" dirty="0"/>
              <a:t>(Stateless)</a:t>
            </a:r>
          </a:p>
          <a:p>
            <a:pPr lvl="2"/>
            <a:r>
              <a:rPr lang="en-US" dirty="0"/>
              <a:t>Redis(Stateless)</a:t>
            </a:r>
          </a:p>
          <a:p>
            <a:r>
              <a:rPr lang="en-US" sz="2400" b="1" dirty="0"/>
              <a:t>Where to Save Session Information(On Client)</a:t>
            </a:r>
          </a:p>
          <a:p>
            <a:pPr lvl="2"/>
            <a:r>
              <a:rPr lang="en-US" dirty="0"/>
              <a:t>Cookies</a:t>
            </a:r>
          </a:p>
          <a:p>
            <a:pPr lvl="2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9F076-5F25-457F-884F-7888E6F3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Information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0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F40E9-87D1-43B1-B7C7-E4F5D84C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6284"/>
            <a:ext cx="8229600" cy="38356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6F4935-8733-45B9-86A6-C0C70345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Where could we get the session state from keeping statelessness?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13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F2B875-8349-4C4F-86CE-76DCE1AD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382000" cy="4525962"/>
          </a:xfrm>
        </p:spPr>
        <p:txBody>
          <a:bodyPr/>
          <a:lstStyle/>
          <a:p>
            <a:r>
              <a:rPr lang="en-US" dirty="0"/>
              <a:t>HTTP request just come into a web server</a:t>
            </a:r>
          </a:p>
          <a:p>
            <a:pPr lvl="1"/>
            <a:r>
              <a:rPr lang="en-US" dirty="0"/>
              <a:t>Not a lot of information to uniquely identify "session"</a:t>
            </a:r>
          </a:p>
          <a:p>
            <a:r>
              <a:rPr lang="en-US" dirty="0"/>
              <a:t>Solution: Include something in the request to tells us the session</a:t>
            </a:r>
          </a:p>
          <a:p>
            <a:pPr lvl="1"/>
            <a:r>
              <a:rPr lang="en-US" dirty="0"/>
              <a:t>Care must be taken to avoid forgeries</a:t>
            </a:r>
          </a:p>
          <a:p>
            <a:r>
              <a:rPr lang="en-US" dirty="0"/>
              <a:t>Early HTTP solution: </a:t>
            </a:r>
            <a:r>
              <a:rPr lang="en-US" b="1" dirty="0"/>
              <a:t>Cookies</a:t>
            </a:r>
          </a:p>
          <a:p>
            <a:pPr lvl="1"/>
            <a:r>
              <a:rPr lang="en-US" dirty="0"/>
              <a:t>State set by web server that browser attaches to every request</a:t>
            </a:r>
          </a:p>
          <a:p>
            <a:pPr lvl="1"/>
            <a:r>
              <a:rPr lang="en-US" dirty="0"/>
              <a:t>Useful but with a inconsistent history</a:t>
            </a:r>
          </a:p>
          <a:p>
            <a:r>
              <a:rPr lang="en-US" dirty="0"/>
              <a:t>Modern browser support local storage 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CE0EE-F393-4236-B248-E29FAF24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Session state lookup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39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F09ED-E679-411F-A84D-CC845C2E0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Cookies &amp; Sessions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8CBB86-3A0B-4535-B765-FFBC9536A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2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0965D7-16EF-45BF-9E99-E1567380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piece of data sent from a web server and stored on the client side</a:t>
            </a:r>
          </a:p>
          <a:p>
            <a:r>
              <a:rPr lang="en-US" dirty="0"/>
              <a:t>Each subsequent request from the client side should include the </a:t>
            </a:r>
            <a:r>
              <a:rPr lang="en-US" i="1" dirty="0"/>
              <a:t>cookie </a:t>
            </a:r>
            <a:r>
              <a:rPr lang="en-US" dirty="0"/>
              <a:t>in the request header.</a:t>
            </a:r>
          </a:p>
          <a:p>
            <a:r>
              <a:rPr lang="en-US" dirty="0"/>
              <a:t>Key-value pairs stored in a browser</a:t>
            </a:r>
          </a:p>
          <a:p>
            <a:r>
              <a:rPr lang="en-US" dirty="0"/>
              <a:t>Have limited lifetime</a:t>
            </a:r>
          </a:p>
          <a:p>
            <a:r>
              <a:rPr lang="en-US" dirty="0"/>
              <a:t>Attached to particular domain</a:t>
            </a:r>
          </a:p>
          <a:p>
            <a:r>
              <a:rPr lang="en-US" dirty="0"/>
              <a:t>Server can initialize cookie creation via HTTP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CFDFD-C1BF-46BF-A33E-63194463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</p:spTree>
    <p:extLst>
      <p:ext uri="{BB962C8B-B14F-4D97-AF65-F5344CB8AC3E}">
        <p14:creationId xmlns:p14="http://schemas.microsoft.com/office/powerpoint/2010/main" val="303399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3D429E-F994-48F4-9526-03937B09F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430683"/>
            <a:ext cx="8229600" cy="49701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C9BDC5-8390-49CA-B75D-C0F8A9D7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70917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6B1ACE-E5C2-40E1-A764-05872450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Major Security Concerns</a:t>
            </a:r>
            <a:endParaRPr lang="en-US" dirty="0"/>
          </a:p>
          <a:p>
            <a:r>
              <a:rPr lang="en-US" dirty="0"/>
              <a:t>Access to REST API</a:t>
            </a:r>
          </a:p>
          <a:p>
            <a:pPr lvl="1"/>
            <a:r>
              <a:rPr lang="en-US" dirty="0"/>
              <a:t>CORS</a:t>
            </a:r>
          </a:p>
          <a:p>
            <a:pPr lvl="1"/>
            <a:r>
              <a:rPr lang="en-US" dirty="0"/>
              <a:t>DDOS</a:t>
            </a:r>
          </a:p>
          <a:p>
            <a:pPr lvl="1"/>
            <a:r>
              <a:rPr lang="en-US" dirty="0"/>
              <a:t>XSS</a:t>
            </a:r>
          </a:p>
          <a:p>
            <a:r>
              <a:rPr lang="en-US" dirty="0"/>
              <a:t>Authentications</a:t>
            </a:r>
          </a:p>
          <a:p>
            <a:r>
              <a:rPr lang="en-US" dirty="0"/>
              <a:t>Password encryption and Hashing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17321-447C-4142-9CC5-4556C393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423682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892F59-96A9-45D1-A4A9-21183024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Server can set a cookie as follows in any of the middleware:</a:t>
            </a:r>
          </a:p>
          <a:p>
            <a:pPr marL="109537" indent="0">
              <a:buNone/>
            </a:pPr>
            <a:r>
              <a:rPr lang="en-US" sz="2400" dirty="0" err="1"/>
              <a:t>res.cookie</a:t>
            </a:r>
            <a:r>
              <a:rPr lang="en-US" sz="2400" dirty="0"/>
              <a:t>(</a:t>
            </a:r>
            <a:r>
              <a:rPr lang="en-US" sz="2400" dirty="0" err="1"/>
              <a:t>name,value,options</a:t>
            </a:r>
            <a:r>
              <a:rPr lang="en-US" sz="2400" dirty="0"/>
              <a:t>)</a:t>
            </a:r>
          </a:p>
          <a:p>
            <a:r>
              <a:rPr lang="en-US" sz="2400" dirty="0"/>
              <a:t>Cookies are parsed in Express server using the cookie-parser middleware</a:t>
            </a:r>
          </a:p>
          <a:p>
            <a:pPr marL="109537" indent="0">
              <a:buNone/>
            </a:pPr>
            <a:r>
              <a:rPr lang="en-US" sz="2400" dirty="0"/>
              <a:t>var </a:t>
            </a:r>
            <a:r>
              <a:rPr lang="en-US" sz="2400" dirty="0" err="1"/>
              <a:t>cookieParser</a:t>
            </a:r>
            <a:r>
              <a:rPr lang="en-US" sz="2400" dirty="0"/>
              <a:t> = require(‘cookie-parser’);</a:t>
            </a:r>
          </a:p>
          <a:p>
            <a:pPr marL="109537" indent="0">
              <a:buNone/>
            </a:pPr>
            <a:r>
              <a:rPr lang="en-US" sz="2400" dirty="0" err="1"/>
              <a:t>app.use</a:t>
            </a:r>
            <a:r>
              <a:rPr lang="en-US" sz="2400" dirty="0"/>
              <a:t>(</a:t>
            </a:r>
            <a:r>
              <a:rPr lang="en-US" sz="2400" dirty="0" err="1"/>
              <a:t>cookieParser</a:t>
            </a:r>
            <a:r>
              <a:rPr lang="en-US" sz="2400" dirty="0"/>
              <a:t>());</a:t>
            </a:r>
          </a:p>
          <a:p>
            <a:r>
              <a:rPr lang="en-US" sz="2400" dirty="0"/>
              <a:t>Cookie-parser parses incoming cookies and attaches them to request</a:t>
            </a:r>
          </a:p>
          <a:p>
            <a:pPr marL="109537" indent="0">
              <a:buNone/>
            </a:pPr>
            <a:r>
              <a:rPr lang="en-US" sz="2400" dirty="0"/>
              <a:t>	req.cookies.name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CDB5B-5B7E-4B20-9E1C-C3F6067A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Express and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1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5FFD81-F2A9-423C-9373-49781E05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cookie: signed with a secret key on the server side</a:t>
            </a:r>
          </a:p>
          <a:p>
            <a:r>
              <a:rPr lang="en-US" dirty="0"/>
              <a:t>Digital signature with key-hash message authentication code (verifiable)</a:t>
            </a:r>
          </a:p>
          <a:p>
            <a:r>
              <a:rPr lang="en-US" dirty="0"/>
              <a:t>Cookie parser supports signed cookies:</a:t>
            </a:r>
          </a:p>
          <a:p>
            <a:pPr marL="109537" indent="0">
              <a:buNone/>
            </a:pPr>
            <a:r>
              <a:rPr lang="en-US" dirty="0"/>
              <a:t> var </a:t>
            </a:r>
            <a:r>
              <a:rPr lang="en-US" dirty="0" err="1"/>
              <a:t>cookieParser</a:t>
            </a:r>
            <a:r>
              <a:rPr lang="en-US" dirty="0"/>
              <a:t> = require(‘cookie-parser’);</a:t>
            </a:r>
          </a:p>
          <a:p>
            <a:pPr marL="109537" indent="0">
              <a:buNone/>
            </a:pPr>
            <a:r>
              <a:rPr lang="en-US" dirty="0"/>
              <a:t>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cookieParser</a:t>
            </a:r>
            <a:r>
              <a:rPr lang="en-US" dirty="0"/>
              <a:t>(’secret key’));</a:t>
            </a:r>
          </a:p>
          <a:p>
            <a:r>
              <a:rPr lang="en-US" dirty="0"/>
              <a:t>Parsed signed cookies made available as:</a:t>
            </a:r>
          </a:p>
          <a:p>
            <a:pPr marL="109537" indent="0">
              <a:buNone/>
            </a:pPr>
            <a:r>
              <a:rPr lang="en-US" dirty="0"/>
              <a:t> req.signedCookies.name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D1ECC3-CEB5-41E9-9792-AAA6F374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and Signed Cookies</a:t>
            </a:r>
          </a:p>
        </p:txBody>
      </p:sp>
    </p:spTree>
    <p:extLst>
      <p:ext uri="{BB962C8B-B14F-4D97-AF65-F5344CB8AC3E}">
        <p14:creationId xmlns:p14="http://schemas.microsoft.com/office/powerpoint/2010/main" val="1769331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E2269F-F90A-4765-98C6-2778F3F0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Cookie Fields/contents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DC196-3FD2-4204-B224-3849AE9F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Name=value </a:t>
            </a:r>
            <a:r>
              <a:rPr lang="en-US" sz="2400" dirty="0"/>
              <a:t>(only required field, the rest has defaults)</a:t>
            </a:r>
          </a:p>
          <a:p>
            <a:r>
              <a:rPr lang="en-US" sz="2400" b="1" dirty="0"/>
              <a:t>Expiration date </a:t>
            </a:r>
            <a:r>
              <a:rPr lang="en-US" sz="2400" dirty="0"/>
              <a:t>(UNIX timestamp) or </a:t>
            </a:r>
            <a:r>
              <a:rPr lang="en-US" sz="2400" b="1" dirty="0"/>
              <a:t>max age</a:t>
            </a:r>
          </a:p>
          <a:p>
            <a:r>
              <a:rPr lang="en-US" sz="2400" b="1" dirty="0"/>
              <a:t>Domain </a:t>
            </a:r>
            <a:r>
              <a:rPr lang="en-US" sz="2400" dirty="0"/>
              <a:t>the cookie is associated with; cookies can only be assigned to the </a:t>
            </a:r>
            <a:r>
              <a:rPr lang="en-US" sz="2400" b="1" dirty="0"/>
              <a:t>same domain </a:t>
            </a:r>
            <a:r>
              <a:rPr lang="en-US" sz="2400" dirty="0"/>
              <a:t>the server is running on</a:t>
            </a:r>
          </a:p>
          <a:p>
            <a:r>
              <a:rPr lang="en-US" sz="2400" b="1" dirty="0"/>
              <a:t>Path </a:t>
            </a:r>
            <a:r>
              <a:rPr lang="en-US" sz="2400" dirty="0"/>
              <a:t>the cookie is applied to (automatic wildcarding):/ matches all pages, /</a:t>
            </a:r>
            <a:r>
              <a:rPr lang="en-US" sz="2400" dirty="0" err="1"/>
              <a:t>todos</a:t>
            </a:r>
            <a:r>
              <a:rPr lang="en-US" sz="2400" dirty="0"/>
              <a:t> all pages within </a:t>
            </a:r>
            <a:r>
              <a:rPr lang="en-US" sz="2400" dirty="0" err="1"/>
              <a:t>todos</a:t>
            </a:r>
            <a:r>
              <a:rPr lang="en-US" sz="2400" dirty="0"/>
              <a:t>, etc.</a:t>
            </a:r>
          </a:p>
          <a:p>
            <a:r>
              <a:rPr lang="en-US" sz="2400" b="1" dirty="0"/>
              <a:t>Secure 		</a:t>
            </a:r>
            <a:r>
              <a:rPr lang="en-US" sz="2400" dirty="0"/>
              <a:t>flag</a:t>
            </a:r>
          </a:p>
          <a:p>
            <a:r>
              <a:rPr lang="en-US" sz="2400" b="1" dirty="0" err="1"/>
              <a:t>httpOnly</a:t>
            </a:r>
            <a:r>
              <a:rPr lang="en-US" sz="2400" b="1" dirty="0"/>
              <a:t> 		</a:t>
            </a:r>
            <a:r>
              <a:rPr lang="en-US" sz="2400" dirty="0"/>
              <a:t>flag</a:t>
            </a:r>
          </a:p>
          <a:p>
            <a:r>
              <a:rPr lang="en-US" sz="2400" b="1" dirty="0"/>
              <a:t>Signed 		</a:t>
            </a:r>
            <a:r>
              <a:rPr lang="en-US" sz="2400" dirty="0"/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232572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E2269F-F90A-4765-98C6-2778F3F0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Cookie Fields/contents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DC196-3FD2-4204-B224-3849AE9F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Secure </a:t>
            </a:r>
            <a:r>
              <a:rPr lang="en-US" sz="2400" dirty="0"/>
              <a:t>cookies:</a:t>
            </a:r>
          </a:p>
          <a:p>
            <a:pPr lvl="1"/>
            <a:r>
              <a:rPr lang="en-US" sz="2000" dirty="0"/>
              <a:t>Setting the secure attribute ensures that the cookies are sent via HTTPS (i.e. encryption across the network)</a:t>
            </a:r>
          </a:p>
          <a:p>
            <a:r>
              <a:rPr lang="en-US" sz="2400" b="1" dirty="0" err="1"/>
              <a:t>HttpOnly</a:t>
            </a:r>
            <a:r>
              <a:rPr lang="en-US" sz="2400" b="1" dirty="0"/>
              <a:t> </a:t>
            </a:r>
            <a:r>
              <a:rPr lang="en-US" sz="2400" dirty="0"/>
              <a:t>cookies:</a:t>
            </a:r>
          </a:p>
          <a:p>
            <a:pPr lvl="1"/>
            <a:r>
              <a:rPr lang="en-US" sz="2000" dirty="0"/>
              <a:t>Cookies are not accessible to non-HTTP entities (e.g. JavaScript)</a:t>
            </a:r>
          </a:p>
          <a:p>
            <a:pPr lvl="1"/>
            <a:r>
              <a:rPr lang="en-US" sz="2000" dirty="0"/>
              <a:t>Minimizes the threat of cookie theft</a:t>
            </a:r>
          </a:p>
          <a:p>
            <a:pPr lvl="1"/>
            <a:r>
              <a:rPr lang="en-US" sz="2000" dirty="0"/>
              <a:t>Applies to session management cookies, not browser cookies</a:t>
            </a:r>
          </a:p>
          <a:p>
            <a:r>
              <a:rPr lang="en-US" sz="2400" b="1" dirty="0"/>
              <a:t>Signed </a:t>
            </a:r>
            <a:r>
              <a:rPr lang="en-US" sz="2400" dirty="0"/>
              <a:t>cookies:</a:t>
            </a:r>
          </a:p>
          <a:p>
            <a:pPr lvl="1"/>
            <a:r>
              <a:rPr lang="en-US" sz="2000" dirty="0"/>
              <a:t>Ensures that the value has not been tampered with by the client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2043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16DD0B-5B38-4443-A145-E34BDD2F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localStorage</a:t>
            </a:r>
            <a:r>
              <a:rPr lang="en-US" b="1" dirty="0"/>
              <a:t> </a:t>
            </a:r>
            <a:r>
              <a:rPr lang="en-US" dirty="0"/>
              <a:t>- Per origin storage with longer lifetime</a:t>
            </a:r>
          </a:p>
          <a:p>
            <a:r>
              <a:rPr lang="en-US" sz="2800" dirty="0"/>
              <a:t>Standard key-value interface:</a:t>
            </a:r>
          </a:p>
          <a:p>
            <a:pPr marL="109537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localStorage.appSetting</a:t>
            </a:r>
            <a:r>
              <a:rPr lang="en-US" sz="2800" dirty="0"/>
              <a:t> = 'Anything’;</a:t>
            </a:r>
          </a:p>
          <a:p>
            <a:pPr marL="109537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localStorage.setItem</a:t>
            </a:r>
            <a:r>
              <a:rPr lang="en-US" sz="2800" dirty="0"/>
              <a:t>('</a:t>
            </a:r>
            <a:r>
              <a:rPr lang="en-US" sz="2800" dirty="0" err="1"/>
              <a:t>appSetting</a:t>
            </a:r>
            <a:r>
              <a:rPr lang="en-US" sz="2800" dirty="0"/>
              <a:t>', 'Anything’);</a:t>
            </a:r>
          </a:p>
          <a:p>
            <a:pPr marL="109537" indent="0">
              <a:buNone/>
            </a:pPr>
            <a:r>
              <a:rPr lang="en-US" sz="2800" dirty="0"/>
              <a:t>	 </a:t>
            </a:r>
            <a:r>
              <a:rPr lang="en-US" sz="2800" dirty="0" err="1"/>
              <a:t>localStorage.setItem</a:t>
            </a:r>
            <a:r>
              <a:rPr lang="en-US" sz="2800" dirty="0"/>
              <a:t>('</a:t>
            </a:r>
            <a:r>
              <a:rPr lang="en-US" sz="2800" dirty="0" err="1"/>
              <a:t>appSetting</a:t>
            </a:r>
            <a:r>
              <a:rPr lang="en-US" sz="2800" dirty="0"/>
              <a:t>');</a:t>
            </a:r>
          </a:p>
          <a:p>
            <a:pPr marL="109537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sessionStorage</a:t>
            </a:r>
            <a:r>
              <a:rPr lang="en-US" sz="2800" dirty="0"/>
              <a:t>['app2Setting'] = 2;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F14EBD-2D02-4595-BA97-525F9CAC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Web Storage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24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F00BAD-103F-4EBF-B796-AD3F763D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can have a local data store for sensitive information (user id)</a:t>
            </a:r>
          </a:p>
          <a:p>
            <a:r>
              <a:rPr lang="en-US" dirty="0"/>
              <a:t>And send a cookie with a key to access this data store back to client</a:t>
            </a:r>
          </a:p>
          <a:p>
            <a:r>
              <a:rPr lang="en-US" dirty="0"/>
              <a:t>Now with next HTTP request browser sends this key back to the server</a:t>
            </a:r>
          </a:p>
          <a:p>
            <a:r>
              <a:rPr lang="en-US" dirty="0"/>
              <a:t>And server can assume that this request came from the same client</a:t>
            </a:r>
          </a:p>
          <a:p>
            <a:r>
              <a:rPr lang="en-US" dirty="0"/>
              <a:t>So it can provide seamless experience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CBEA09-5309-457D-87AC-12D19050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Sessions(Server Side)</a:t>
            </a:r>
          </a:p>
        </p:txBody>
      </p:sp>
    </p:spTree>
    <p:extLst>
      <p:ext uri="{BB962C8B-B14F-4D97-AF65-F5344CB8AC3E}">
        <p14:creationId xmlns:p14="http://schemas.microsoft.com/office/powerpoint/2010/main" val="1507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80187E-9B06-4020-9620-CECC1A8C7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0205"/>
            <a:ext cx="8229600" cy="33478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7690B10-BEA4-4896-A4DF-2BDCB26A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1916518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90B10-BEA4-4896-A4DF-2BDCB26A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8AA9A-6CAC-409B-8DDC-D479ADAE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" y="1405716"/>
            <a:ext cx="9107401" cy="40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CCB697-1DC1-429E-913A-2D0E519E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track user sessions</a:t>
            </a:r>
          </a:p>
          <a:p>
            <a:pPr lvl="1"/>
            <a:r>
              <a:rPr lang="en-US" sz="2400" dirty="0"/>
              <a:t>Combination of cookie with session id and server-side storage of information indexed by session id</a:t>
            </a:r>
          </a:p>
          <a:p>
            <a:pPr lvl="1"/>
            <a:r>
              <a:rPr lang="en-US" sz="2400" dirty="0"/>
              <a:t>Session information:</a:t>
            </a:r>
          </a:p>
          <a:p>
            <a:pPr lvl="2"/>
            <a:r>
              <a:rPr lang="en-US" sz="2400" dirty="0"/>
              <a:t>Stored by default in-memory (wiped out when server restarts)</a:t>
            </a:r>
          </a:p>
          <a:p>
            <a:pPr lvl="2"/>
            <a:r>
              <a:rPr lang="en-US" sz="2400" dirty="0"/>
              <a:t>Stored in permanent store on server side</a:t>
            </a:r>
          </a:p>
          <a:p>
            <a:pPr lvl="2"/>
            <a:r>
              <a:rPr lang="en-US" sz="2400" dirty="0"/>
              <a:t>Distributed session store if using multiple replicated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9AA588-6C5D-48FB-A4FA-7975DB4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Express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46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66AC2-6FEB-46F2-9A1C-89B8BACB9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082824-22D2-4626-84F6-3C5A96FEA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Express.JS</a:t>
            </a:r>
          </a:p>
          <a:p>
            <a:r>
              <a:rPr lang="en-US" dirty="0"/>
              <a:t>Express-Session Middleware</a:t>
            </a:r>
          </a:p>
        </p:txBody>
      </p:sp>
    </p:spTree>
    <p:extLst>
      <p:ext uri="{BB962C8B-B14F-4D97-AF65-F5344CB8AC3E}">
        <p14:creationId xmlns:p14="http://schemas.microsoft.com/office/powerpoint/2010/main" val="136634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DE3C3A-095B-4B0A-85BD-9BAAE420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Cross-origin resource sharing (CORS): </a:t>
            </a:r>
          </a:p>
          <a:p>
            <a:pPr lvl="1"/>
            <a:r>
              <a:rPr lang="en-US" dirty="0"/>
              <a:t>It allows restricted resources on a web page to be requested from another domain outside the domain from which the first resource was served.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AA624-8A6A-45EB-88DF-96F939A2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EA310A-3D36-4C3D-8BAD-0F056477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4246055" cy="295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341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A2BAB-8AB4-4125-9AE5-F8E0147B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ExpressJS</a:t>
            </a:r>
            <a:r>
              <a:rPr lang="en-US" sz="2800" dirty="0"/>
              <a:t> has a middleware layer for dealing with the session state</a:t>
            </a:r>
          </a:p>
          <a:p>
            <a:pPr lvl="1"/>
            <a:r>
              <a:rPr lang="en-US" sz="2000" dirty="0"/>
              <a:t>Stores a </a:t>
            </a:r>
            <a:r>
              <a:rPr lang="en-US" sz="2000" dirty="0" err="1"/>
              <a:t>sessionID</a:t>
            </a:r>
            <a:r>
              <a:rPr lang="en-US" sz="2000" dirty="0"/>
              <a:t> safely in a cookie</a:t>
            </a:r>
          </a:p>
          <a:p>
            <a:pPr lvl="1"/>
            <a:r>
              <a:rPr lang="en-US" sz="2000" dirty="0"/>
              <a:t>Store session state in a session state store(Server or DB)</a:t>
            </a:r>
          </a:p>
          <a:p>
            <a:pPr lvl="1"/>
            <a:r>
              <a:rPr lang="en-US" sz="2000" dirty="0"/>
              <a:t>Like Rails, handles creation and fetching of session state for your request handlers</a:t>
            </a:r>
          </a:p>
          <a:p>
            <a:r>
              <a:rPr lang="en-US" sz="2800" dirty="0"/>
              <a:t>Usage:</a:t>
            </a:r>
          </a:p>
          <a:p>
            <a:pPr lvl="1"/>
            <a:r>
              <a:rPr lang="en-US" sz="1800" b="1" dirty="0" err="1"/>
              <a:t>app.use</a:t>
            </a:r>
            <a:r>
              <a:rPr lang="en-US" sz="1800" dirty="0"/>
              <a:t>(</a:t>
            </a:r>
            <a:r>
              <a:rPr lang="en-US" sz="1800" b="1" dirty="0"/>
              <a:t>session</a:t>
            </a:r>
            <a:r>
              <a:rPr lang="en-US" sz="1800" dirty="0"/>
              <a:t>({secret: ‘secret'}));</a:t>
            </a:r>
          </a:p>
          <a:p>
            <a:pPr marL="392113" lvl="1" indent="0">
              <a:buNone/>
            </a:pPr>
            <a:r>
              <a:rPr lang="en-US" sz="1800" dirty="0"/>
              <a:t>	secret is used to cryptographically sign the </a:t>
            </a:r>
            <a:r>
              <a:rPr lang="en-US" sz="1800" dirty="0" err="1"/>
              <a:t>sessionID</a:t>
            </a:r>
            <a:r>
              <a:rPr lang="en-US" sz="1800" dirty="0"/>
              <a:t> cookie</a:t>
            </a:r>
          </a:p>
          <a:p>
            <a:pPr lvl="1"/>
            <a:r>
              <a:rPr lang="en-US" sz="1800" dirty="0" err="1"/>
              <a:t>app.get</a:t>
            </a:r>
            <a:r>
              <a:rPr lang="en-US" sz="1800" dirty="0"/>
              <a:t>('/user/:</a:t>
            </a:r>
            <a:r>
              <a:rPr lang="en-US" sz="1800" dirty="0" err="1"/>
              <a:t>user_id</a:t>
            </a:r>
            <a:r>
              <a:rPr lang="en-US" sz="1800" dirty="0"/>
              <a:t>', function (</a:t>
            </a:r>
            <a:r>
              <a:rPr lang="en-US" sz="1800" dirty="0" err="1"/>
              <a:t>req</a:t>
            </a:r>
            <a:r>
              <a:rPr lang="en-US" sz="1800" dirty="0"/>
              <a:t>, res) …</a:t>
            </a:r>
          </a:p>
          <a:p>
            <a:pPr marL="392113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req</a:t>
            </a:r>
            <a:r>
              <a:rPr lang="en-US" sz="1800" b="1" dirty="0" err="1"/>
              <a:t>.session</a:t>
            </a:r>
            <a:r>
              <a:rPr lang="en-US" sz="1800" b="1" dirty="0"/>
              <a:t> </a:t>
            </a:r>
            <a:r>
              <a:rPr lang="en-US" sz="1800" dirty="0"/>
              <a:t>is an object you can read or write</a:t>
            </a:r>
            <a:endParaRPr lang="en-US" sz="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359E4-A53B-42DD-BB96-FE90317C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err="1"/>
              <a:t>var</a:t>
            </a:r>
            <a:r>
              <a:rPr lang="en-US" sz="3200" b="0" dirty="0"/>
              <a:t> session = require('express-session');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8051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CA8E3-BB89-46DB-A4E5-2B4095D2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Different properties of the sessions options object:</a:t>
            </a:r>
          </a:p>
          <a:p>
            <a:pPr lvl="1"/>
            <a:r>
              <a:rPr lang="en-US" sz="1600" b="1" dirty="0"/>
              <a:t>cookie</a:t>
            </a:r>
            <a:r>
              <a:rPr lang="en-US" sz="1600" dirty="0"/>
              <a:t>: Options object for the session ID cookie. The default value is { path: '/', </a:t>
            </a:r>
            <a:r>
              <a:rPr lang="en-US" sz="1600" dirty="0" err="1"/>
              <a:t>httpOnly</a:t>
            </a:r>
            <a:r>
              <a:rPr lang="en-US" sz="1600" dirty="0"/>
              <a:t>: true, secure: false, </a:t>
            </a:r>
            <a:r>
              <a:rPr lang="en-US" sz="1600" dirty="0" err="1"/>
              <a:t>maxAge</a:t>
            </a:r>
            <a:r>
              <a:rPr lang="en-US" sz="1600" dirty="0"/>
              <a:t>: null }.</a:t>
            </a:r>
          </a:p>
          <a:p>
            <a:pPr lvl="1"/>
            <a:r>
              <a:rPr lang="en-US" sz="1600" b="1" dirty="0" err="1"/>
              <a:t>genid</a:t>
            </a:r>
            <a:r>
              <a:rPr lang="en-US" sz="1600" dirty="0"/>
              <a:t>: Function to generate the session ID. Default is to use </a:t>
            </a:r>
            <a:r>
              <a:rPr lang="en-US" sz="1600" dirty="0" err="1"/>
              <a:t>uuid</a:t>
            </a:r>
            <a:endParaRPr lang="en-US" sz="1600" dirty="0"/>
          </a:p>
          <a:p>
            <a:pPr lvl="1"/>
            <a:r>
              <a:rPr lang="en-US" sz="1600" b="1" dirty="0" err="1"/>
              <a:t>name</a:t>
            </a:r>
            <a:r>
              <a:rPr lang="en-US" sz="1600" dirty="0" err="1"/>
              <a:t>:The</a:t>
            </a:r>
            <a:r>
              <a:rPr lang="en-US" sz="1600" dirty="0"/>
              <a:t> name of the session ID cookie to set in the response (and read from in the request).</a:t>
            </a:r>
          </a:p>
          <a:p>
            <a:pPr lvl="1"/>
            <a:r>
              <a:rPr lang="en-US" sz="1600" b="1" dirty="0"/>
              <a:t>proxy</a:t>
            </a:r>
            <a:r>
              <a:rPr lang="en-US" sz="1600" dirty="0"/>
              <a:t>: Trust the reverse proxy when setting secure cookies.</a:t>
            </a:r>
          </a:p>
          <a:p>
            <a:pPr lvl="1"/>
            <a:r>
              <a:rPr lang="en-US" sz="1600" b="1" dirty="0"/>
              <a:t>resave</a:t>
            </a:r>
            <a:r>
              <a:rPr lang="en-US" sz="1600" dirty="0"/>
              <a:t>: If true forces a session to be saved back to store even if it was not modified in the request.</a:t>
            </a:r>
          </a:p>
          <a:p>
            <a:pPr lvl="1"/>
            <a:r>
              <a:rPr lang="en-US" sz="1600" b="1" dirty="0"/>
              <a:t>rolling</a:t>
            </a:r>
            <a:r>
              <a:rPr lang="en-US" sz="1600" dirty="0"/>
              <a:t>: Forces a cookie to be set on every request.</a:t>
            </a:r>
          </a:p>
          <a:p>
            <a:pPr lvl="1"/>
            <a:r>
              <a:rPr lang="en-US" sz="1600" b="1" dirty="0" err="1"/>
              <a:t>saveUninitialized</a:t>
            </a:r>
            <a:r>
              <a:rPr lang="en-US" sz="1600" dirty="0"/>
              <a:t>: If true it forces a newly created session without any modifications to be saved to the session store.</a:t>
            </a:r>
          </a:p>
          <a:p>
            <a:pPr lvl="1"/>
            <a:r>
              <a:rPr lang="en-US" sz="1600" b="1" dirty="0"/>
              <a:t>secret</a:t>
            </a:r>
            <a:r>
              <a:rPr lang="en-US" sz="1600" dirty="0"/>
              <a:t>: It is a required option and is used for signing the session ID cookie.</a:t>
            </a:r>
          </a:p>
          <a:p>
            <a:pPr lvl="1"/>
            <a:r>
              <a:rPr lang="en-US" sz="1600" b="1" dirty="0"/>
              <a:t>store</a:t>
            </a:r>
            <a:r>
              <a:rPr lang="en-US" sz="1600" dirty="0"/>
              <a:t>: Session store instance. Default is to use memory store.</a:t>
            </a:r>
          </a:p>
          <a:p>
            <a:pPr lvl="1"/>
            <a:r>
              <a:rPr lang="en-US" sz="1600" b="1" dirty="0"/>
              <a:t>unset</a:t>
            </a:r>
            <a:r>
              <a:rPr lang="en-US" sz="1600" dirty="0"/>
              <a:t>: Controls the handling of session object in the store after it is unset. Either delete </a:t>
            </a:r>
            <a:r>
              <a:rPr lang="en-US" sz="1600" dirty="0" err="1"/>
              <a:t>orkeep</a:t>
            </a:r>
            <a:r>
              <a:rPr lang="en-US" sz="1600" dirty="0"/>
              <a:t> the session</a:t>
            </a:r>
          </a:p>
          <a:p>
            <a:pPr lvl="1"/>
            <a:r>
              <a:rPr lang="en-US" sz="1600" dirty="0"/>
              <a:t>object. Default is to keep the session object</a:t>
            </a:r>
            <a:endParaRPr lang="en-US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AE12C2-344E-4856-B64A-28955B27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</a:t>
            </a:r>
          </a:p>
        </p:txBody>
      </p:sp>
    </p:spTree>
    <p:extLst>
      <p:ext uri="{BB962C8B-B14F-4D97-AF65-F5344CB8AC3E}">
        <p14:creationId xmlns:p14="http://schemas.microsoft.com/office/powerpoint/2010/main" val="33186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3EEC10-5EAC-48F3-ADC9-B1AEBB09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09404"/>
            <a:ext cx="5230091" cy="5300662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express = require('express');</a:t>
            </a:r>
          </a:p>
          <a:p>
            <a:pPr marL="109537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session = require('express-session');</a:t>
            </a:r>
          </a:p>
          <a:p>
            <a:pPr marL="109537" indent="0">
              <a:buNone/>
            </a:pPr>
            <a:r>
              <a:rPr lang="en-US" sz="1800" dirty="0"/>
              <a:t>// extra declarations</a:t>
            </a:r>
          </a:p>
          <a:p>
            <a:pPr marL="109537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app = express();</a:t>
            </a:r>
          </a:p>
          <a:p>
            <a:pPr marL="109537" indent="0">
              <a:buNone/>
            </a:pPr>
            <a:r>
              <a:rPr lang="en-US" sz="1800" dirty="0"/>
              <a:t>// </a:t>
            </a:r>
            <a:r>
              <a:rPr lang="en-US" sz="1800" dirty="0" err="1"/>
              <a:t>initialise</a:t>
            </a:r>
            <a:r>
              <a:rPr lang="en-US" sz="1800" dirty="0"/>
              <a:t> and use session middleware</a:t>
            </a:r>
          </a:p>
          <a:p>
            <a:pPr marL="109537" indent="0">
              <a:buNone/>
            </a:pPr>
            <a:r>
              <a:rPr lang="en-US" sz="1800" dirty="0" err="1"/>
              <a:t>app.use</a:t>
            </a:r>
            <a:r>
              <a:rPr lang="en-US" sz="1800" dirty="0"/>
              <a:t>(session({secret: '</a:t>
            </a:r>
            <a:r>
              <a:rPr lang="en-US" sz="1800" dirty="0" err="1"/>
              <a:t>ssshhhhh</a:t>
            </a:r>
            <a:r>
              <a:rPr lang="en-US" sz="1800" dirty="0"/>
              <a:t>'}));</a:t>
            </a:r>
          </a:p>
          <a:p>
            <a:pPr marL="109537" indent="0">
              <a:buNone/>
            </a:pPr>
            <a:r>
              <a:rPr lang="en-US" sz="1800" dirty="0"/>
              <a:t>// now session is a property of request</a:t>
            </a:r>
          </a:p>
          <a:p>
            <a:pPr marL="109537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sess</a:t>
            </a:r>
            <a:r>
              <a:rPr lang="en-US" sz="1800" dirty="0"/>
              <a:t>; // session variable</a:t>
            </a:r>
          </a:p>
          <a:p>
            <a:pPr marL="109537" indent="0">
              <a:buNone/>
            </a:pPr>
            <a:r>
              <a:rPr lang="en-US" sz="1800" dirty="0"/>
              <a:t>//process GET requests to the root</a:t>
            </a:r>
          </a:p>
          <a:p>
            <a:pPr marL="109537" indent="0">
              <a:buNone/>
            </a:pPr>
            <a:r>
              <a:rPr lang="en-US" sz="1800" dirty="0" err="1"/>
              <a:t>app.get</a:t>
            </a:r>
            <a:r>
              <a:rPr lang="en-US" sz="1800" dirty="0"/>
              <a:t>('/',function(</a:t>
            </a:r>
            <a:r>
              <a:rPr lang="en-US" sz="1800" dirty="0" err="1"/>
              <a:t>req,res</a:t>
            </a:r>
            <a:r>
              <a:rPr lang="en-US" sz="1800" dirty="0"/>
              <a:t>){</a:t>
            </a:r>
          </a:p>
          <a:p>
            <a:pPr marL="109537" indent="0">
              <a:buNone/>
            </a:pPr>
            <a:r>
              <a:rPr lang="en-US" sz="1800" dirty="0" err="1"/>
              <a:t>sess</a:t>
            </a:r>
            <a:r>
              <a:rPr lang="en-US" sz="1800" dirty="0"/>
              <a:t> = </a:t>
            </a:r>
            <a:r>
              <a:rPr lang="en-US" sz="1800" dirty="0" err="1"/>
              <a:t>req.session</a:t>
            </a:r>
            <a:r>
              <a:rPr lang="en-US" sz="1800" dirty="0"/>
              <a:t>; //</a:t>
            </a:r>
            <a:r>
              <a:rPr lang="en-US" sz="1800" dirty="0" err="1"/>
              <a:t>init</a:t>
            </a:r>
            <a:r>
              <a:rPr lang="en-US" sz="1800" dirty="0"/>
              <a:t> </a:t>
            </a:r>
            <a:r>
              <a:rPr lang="en-US" sz="1800" dirty="0" err="1"/>
              <a:t>sess</a:t>
            </a:r>
            <a:r>
              <a:rPr lang="en-US" sz="1800" dirty="0"/>
              <a:t> </a:t>
            </a:r>
            <a:r>
              <a:rPr lang="en-US" sz="1800" dirty="0" err="1"/>
              <a:t>varfiable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C8BFF-3922-4BC5-9C74-00C6CB59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F7908-2463-4C5F-96DF-256D40A3E062}"/>
              </a:ext>
            </a:extLst>
          </p:cNvPr>
          <p:cNvSpPr/>
          <p:nvPr/>
        </p:nvSpPr>
        <p:spPr>
          <a:xfrm>
            <a:off x="5943600" y="1377077"/>
            <a:ext cx="320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 indent="0">
              <a:buNone/>
            </a:pPr>
            <a:r>
              <a:rPr lang="en-US" dirty="0"/>
              <a:t>if(</a:t>
            </a:r>
            <a:r>
              <a:rPr lang="en-US" dirty="0" err="1"/>
              <a:t>sess.uname</a:t>
            </a:r>
            <a:r>
              <a:rPr lang="en-US" dirty="0"/>
              <a:t>) {</a:t>
            </a:r>
          </a:p>
          <a:p>
            <a:pPr marL="109537" indent="0">
              <a:buNone/>
            </a:pPr>
            <a:r>
              <a:rPr lang="en-US" dirty="0" err="1"/>
              <a:t>res.redirect</a:t>
            </a:r>
            <a:r>
              <a:rPr lang="en-US" dirty="0"/>
              <a:t>('/shop');</a:t>
            </a:r>
          </a:p>
          <a:p>
            <a:pPr marL="109537" indent="0">
              <a:buNone/>
            </a:pPr>
            <a:r>
              <a:rPr lang="en-US" dirty="0"/>
              <a:t>}</a:t>
            </a:r>
          </a:p>
          <a:p>
            <a:pPr marL="109537" indent="0">
              <a:buNone/>
            </a:pPr>
            <a:r>
              <a:rPr lang="en-US" dirty="0"/>
              <a:t>else {</a:t>
            </a:r>
          </a:p>
          <a:p>
            <a:pPr marL="109537" indent="0">
              <a:buNone/>
            </a:pPr>
            <a:r>
              <a:rPr lang="en-US" dirty="0" err="1"/>
              <a:t>res.render</a:t>
            </a:r>
            <a:r>
              <a:rPr lang="en-US" dirty="0"/>
              <a:t>('index.html');</a:t>
            </a:r>
          </a:p>
          <a:p>
            <a:pPr marL="109537" indent="0">
              <a:buNone/>
            </a:pPr>
            <a:r>
              <a:rPr lang="en-US" dirty="0"/>
              <a:t>}</a:t>
            </a:r>
          </a:p>
          <a:p>
            <a:pPr marL="109537" indent="0">
              <a:buNone/>
            </a:pPr>
            <a:r>
              <a:rPr lang="en-US" dirty="0"/>
              <a:t>});</a:t>
            </a:r>
          </a:p>
          <a:p>
            <a:pPr marL="109537" indent="0">
              <a:buNone/>
            </a:pPr>
            <a:r>
              <a:rPr lang="en-US" dirty="0"/>
              <a:t>// rest of the routers</a:t>
            </a:r>
          </a:p>
          <a:p>
            <a:pPr marL="109537" indent="0">
              <a:buNone/>
            </a:pPr>
            <a:r>
              <a:rPr lang="en-US" dirty="0" err="1"/>
              <a:t>app.listen</a:t>
            </a:r>
            <a:r>
              <a:rPr lang="en-US" dirty="0"/>
              <a:t>(8081);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A3EC3-5A0D-41BE-8F38-B3FC613E2A2D}"/>
              </a:ext>
            </a:extLst>
          </p:cNvPr>
          <p:cNvSpPr/>
          <p:nvPr/>
        </p:nvSpPr>
        <p:spPr>
          <a:xfrm>
            <a:off x="990600" y="53340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Default session store is in the Node.js memory</a:t>
            </a:r>
          </a:p>
          <a:p>
            <a:pPr lvl="1"/>
            <a:r>
              <a:rPr lang="en-US" dirty="0"/>
              <a:t>OK for development but not production</a:t>
            </a:r>
          </a:p>
        </p:txBody>
      </p:sp>
    </p:spTree>
    <p:extLst>
      <p:ext uri="{BB962C8B-B14F-4D97-AF65-F5344CB8AC3E}">
        <p14:creationId xmlns:p14="http://schemas.microsoft.com/office/powerpoint/2010/main" val="3095914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D4CA6-8A19-47D2-9A40-44043D20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800" dirty="0"/>
              <a:t> var session = require('express-session');</a:t>
            </a:r>
          </a:p>
          <a:p>
            <a:pPr marL="109537" indent="0">
              <a:buNone/>
            </a:pPr>
            <a:r>
              <a:rPr lang="en-US" sz="2800" dirty="0"/>
              <a:t>var </a:t>
            </a:r>
            <a:r>
              <a:rPr lang="en-US" sz="2800" dirty="0" err="1"/>
              <a:t>FileStore</a:t>
            </a:r>
            <a:r>
              <a:rPr lang="en-US" sz="2800" dirty="0"/>
              <a:t> = require('session-file-store')(session);</a:t>
            </a:r>
          </a:p>
          <a:p>
            <a:pPr marL="109537" indent="0">
              <a:buNone/>
            </a:pPr>
            <a:r>
              <a:rPr lang="en-US" sz="2400" dirty="0" err="1"/>
              <a:t>app.use</a:t>
            </a:r>
            <a:r>
              <a:rPr lang="en-US" sz="2400" dirty="0"/>
              <a:t>(session({name: 'session-</a:t>
            </a:r>
            <a:r>
              <a:rPr lang="en-US" sz="2400" dirty="0" err="1"/>
              <a:t>id',secret</a:t>
            </a:r>
            <a:r>
              <a:rPr lang="en-US" sz="2400" dirty="0"/>
              <a:t>: '12345-67890-09876-54321',saveUninitialized: false, resave: false, store: new </a:t>
            </a:r>
            <a:r>
              <a:rPr lang="en-US" sz="2400" dirty="0" err="1"/>
              <a:t>FileStore</a:t>
            </a:r>
            <a:r>
              <a:rPr lang="en-US" sz="2400" dirty="0"/>
              <a:t>() }));</a:t>
            </a:r>
          </a:p>
          <a:p>
            <a:r>
              <a:rPr lang="en-US" sz="2800" dirty="0"/>
              <a:t>Express session information available as: </a:t>
            </a:r>
            <a:r>
              <a:rPr lang="en-US" sz="2800" dirty="0" err="1"/>
              <a:t>req.session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147088-A227-4901-A5CD-03514AAC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in File Store</a:t>
            </a:r>
          </a:p>
        </p:txBody>
      </p:sp>
    </p:spTree>
    <p:extLst>
      <p:ext uri="{BB962C8B-B14F-4D97-AF65-F5344CB8AC3E}">
        <p14:creationId xmlns:p14="http://schemas.microsoft.com/office/powerpoint/2010/main" val="3433071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AAD21A-E8BB-46DB-B40C-9EC1311CC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Storing in DB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A13D6B-EED6-4E7A-BB74-728875B0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Store</a:t>
            </a:r>
          </a:p>
        </p:txBody>
      </p:sp>
    </p:spTree>
    <p:extLst>
      <p:ext uri="{BB962C8B-B14F-4D97-AF65-F5344CB8AC3E}">
        <p14:creationId xmlns:p14="http://schemas.microsoft.com/office/powerpoint/2010/main" val="2340293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3D2EBC-2E5A-4825-83CF-3ED73FFA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458200" cy="5148262"/>
          </a:xfrm>
        </p:spPr>
        <p:txBody>
          <a:bodyPr/>
          <a:lstStyle/>
          <a:p>
            <a:r>
              <a:rPr lang="en-US" dirty="0"/>
              <a:t>We can set the store in MongoDB using</a:t>
            </a:r>
          </a:p>
          <a:p>
            <a:pPr lvl="1"/>
            <a:r>
              <a:rPr lang="en-US" dirty="0"/>
              <a:t>Mongoose and</a:t>
            </a:r>
          </a:p>
          <a:p>
            <a:pPr lvl="1"/>
            <a:r>
              <a:rPr lang="en-US" dirty="0"/>
              <a:t>Connect-Mongo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Just by Mongoose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D32A14-2F8C-44EF-8298-24E7575D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Express Session: Session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69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302F75-74C5-4B08-80CB-1E3DA018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Session Store setting Using </a:t>
            </a:r>
            <a:r>
              <a:rPr lang="en-US" dirty="0" err="1"/>
              <a:t>Mangoose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3B6ED2-63CA-44EC-A644-7FB4D27AE2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mongoose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'mongoose'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secret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'a4f8071f-c873-4447-8ee2'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cookie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 maxAge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2628000000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store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'express-sessions'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storage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'mongodb'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instance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mongoose,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optional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host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'localhost'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optional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port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optional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db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'test'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optional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collection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'sessions'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optional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expire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86400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optional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20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56F706-71EB-49A1-A2FC-164EE9CD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0772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session = require('express-session');</a:t>
            </a:r>
          </a:p>
          <a:p>
            <a:pPr marL="109537" indent="0"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MongoStore</a:t>
            </a:r>
            <a:r>
              <a:rPr lang="en-US" sz="1400" dirty="0"/>
              <a:t> = require('connect-mongo')(session);</a:t>
            </a:r>
          </a:p>
          <a:p>
            <a:pPr marL="109537" indent="0">
              <a:buNone/>
            </a:pPr>
            <a:r>
              <a:rPr lang="en-US" sz="1400" dirty="0" err="1"/>
              <a:t>const</a:t>
            </a:r>
            <a:r>
              <a:rPr lang="en-US" sz="1400" dirty="0"/>
              <a:t> path = require('path');</a:t>
            </a:r>
          </a:p>
          <a:p>
            <a:pPr marL="109537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cookieParser</a:t>
            </a:r>
            <a:r>
              <a:rPr lang="en-US" sz="1400" dirty="0"/>
              <a:t> = require('cookie-parser');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r>
              <a:rPr lang="en-US" sz="1400" dirty="0" err="1"/>
              <a:t>app.use</a:t>
            </a:r>
            <a:r>
              <a:rPr lang="en-US" sz="1400" dirty="0"/>
              <a:t>(</a:t>
            </a:r>
            <a:r>
              <a:rPr lang="en-US" sz="1400" dirty="0" err="1"/>
              <a:t>cookieParser</a:t>
            </a:r>
            <a:r>
              <a:rPr lang="en-US" sz="1400" dirty="0"/>
              <a:t>());</a:t>
            </a:r>
          </a:p>
          <a:p>
            <a:pPr marL="109537" indent="0">
              <a:buNone/>
            </a:pPr>
            <a:r>
              <a:rPr lang="en-US" sz="1400" dirty="0" err="1"/>
              <a:t>app.use</a:t>
            </a:r>
            <a:r>
              <a:rPr lang="en-US" sz="1400" dirty="0"/>
              <a:t>(session({</a:t>
            </a:r>
          </a:p>
          <a:p>
            <a:pPr marL="109537" indent="0">
              <a:buNone/>
            </a:pPr>
            <a:r>
              <a:rPr lang="en-US" sz="1400" dirty="0"/>
              <a:t>  secret: 'keyboard cat',</a:t>
            </a:r>
          </a:p>
          <a:p>
            <a:pPr marL="109537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resave:true</a:t>
            </a:r>
            <a:r>
              <a:rPr lang="en-US" sz="1400" dirty="0"/>
              <a:t>,</a:t>
            </a:r>
          </a:p>
          <a:p>
            <a:pPr marL="109537" indent="0">
              <a:buNone/>
            </a:pPr>
            <a:r>
              <a:rPr lang="en-US" sz="1400" dirty="0"/>
              <a:t>  resave: false,</a:t>
            </a:r>
          </a:p>
          <a:p>
            <a:pPr marL="109537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saveUninitialized</a:t>
            </a:r>
            <a:r>
              <a:rPr lang="en-US" sz="1400" dirty="0"/>
              <a:t>: true,</a:t>
            </a:r>
          </a:p>
          <a:p>
            <a:pPr marL="109537" indent="0">
              <a:buNone/>
            </a:pPr>
            <a:r>
              <a:rPr lang="en-US" sz="1400" dirty="0"/>
              <a:t>  store: new </a:t>
            </a:r>
            <a:r>
              <a:rPr lang="en-US" sz="1400" dirty="0" err="1"/>
              <a:t>MongoStore</a:t>
            </a:r>
            <a:r>
              <a:rPr lang="en-US" sz="1400" dirty="0"/>
              <a:t>({</a:t>
            </a:r>
          </a:p>
          <a:p>
            <a:pPr marL="109537" indent="0">
              <a:buNone/>
            </a:pPr>
            <a:r>
              <a:rPr lang="en-US" sz="1400" dirty="0"/>
              <a:t>    url: '</a:t>
            </a:r>
            <a:r>
              <a:rPr lang="en-US" sz="1400" dirty="0" err="1"/>
              <a:t>mongodb</a:t>
            </a:r>
            <a:r>
              <a:rPr lang="en-US" sz="1400" dirty="0"/>
              <a:t>://localhost/dictionary'</a:t>
            </a:r>
          </a:p>
          <a:p>
            <a:pPr marL="109537" indent="0">
              <a:buNone/>
            </a:pPr>
            <a:r>
              <a:rPr lang="en-US" sz="1400" dirty="0"/>
              <a:t>  })</a:t>
            </a:r>
          </a:p>
          <a:p>
            <a:pPr marL="109537" indent="0">
              <a:buNone/>
            </a:pPr>
            <a:r>
              <a:rPr lang="en-US" sz="1400" dirty="0"/>
              <a:t>}));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07331E-FAA1-4716-BCE3-26BFEEF1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Session Store using connect-mongo and express-session</a:t>
            </a:r>
          </a:p>
        </p:txBody>
      </p:sp>
    </p:spTree>
    <p:extLst>
      <p:ext uri="{BB962C8B-B14F-4D97-AF65-F5344CB8AC3E}">
        <p14:creationId xmlns:p14="http://schemas.microsoft.com/office/powerpoint/2010/main" val="3543078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B801B9-35E2-486E-9ACE-39DE4AB3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 logged out, you will want to destroy the session</a:t>
            </a:r>
          </a:p>
          <a:p>
            <a:pPr marL="109537" indent="0">
              <a:buNone/>
            </a:pPr>
            <a:r>
              <a:rPr lang="de-DE" sz="2800" dirty="0"/>
              <a:t>req.session.destroy(function (err) { } );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303DB7-3B0F-4C27-AD06-F83B21C8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Sessions</a:t>
            </a:r>
          </a:p>
        </p:txBody>
      </p:sp>
    </p:spTree>
    <p:extLst>
      <p:ext uri="{BB962C8B-B14F-4D97-AF65-F5344CB8AC3E}">
        <p14:creationId xmlns:p14="http://schemas.microsoft.com/office/powerpoint/2010/main" val="56480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1FE027-6127-4A1A-9D61-0BDCAC97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493838"/>
            <a:ext cx="8229600" cy="4525962"/>
          </a:xfrm>
        </p:spPr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express-session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body-parser</a:t>
            </a:r>
          </a:p>
          <a:p>
            <a:pPr lvl="1"/>
            <a:r>
              <a:rPr lang="en-US" dirty="0" err="1"/>
              <a:t>ejs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2835-17B9-4F23-88D5-155F25DF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Working Example with Sessions only</a:t>
            </a:r>
          </a:p>
        </p:txBody>
      </p:sp>
      <p:pic>
        <p:nvPicPr>
          <p:cNvPr id="1026" name="Picture 2" descr="session directory">
            <a:extLst>
              <a:ext uri="{FF2B5EF4-FFF2-40B4-BE49-F238E27FC236}">
                <a16:creationId xmlns:a16="http://schemas.microsoft.com/office/drawing/2014/main" id="{E06B974D-82EC-4E6F-A1BE-04D8066C3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24574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DE3C3A-095B-4B0A-85BD-9BAAE420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Cross-origin resource sharing (CORS): </a:t>
            </a:r>
          </a:p>
          <a:p>
            <a:pPr lvl="1"/>
            <a:r>
              <a:rPr lang="en-US" dirty="0"/>
              <a:t>it allows servers to specify not just who can access its assets, but also </a:t>
            </a:r>
            <a:r>
              <a:rPr lang="en-US" i="1" dirty="0"/>
              <a:t>how</a:t>
            </a:r>
            <a:r>
              <a:rPr lang="en-US" dirty="0"/>
              <a:t> the assets can be accessed.</a:t>
            </a:r>
          </a:p>
          <a:p>
            <a:pPr lvl="1"/>
            <a:r>
              <a:rPr lang="en-US" dirty="0"/>
              <a:t>Most servers will allow GET requests, meaning they will allow resources from external origins (say, a web page) to read their assets. </a:t>
            </a:r>
          </a:p>
          <a:p>
            <a:pPr lvl="1"/>
            <a:r>
              <a:rPr lang="en-US" dirty="0"/>
              <a:t>HTTP requests methods like PATCH, PUT, or DELETE, however, may be denied to prevent malicious behavior.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AA624-8A6A-45EB-88DF-96F939A2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652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FDD964-7C96-45F6-BA5F-1CAFADBC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37491"/>
            <a:ext cx="6781800" cy="5638800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 express = require('express');</a:t>
            </a:r>
            <a:br>
              <a:rPr lang="en-US" sz="1800" dirty="0"/>
            </a:br>
            <a:r>
              <a:rPr lang="en-US" sz="1800" dirty="0" err="1"/>
              <a:t>var</a:t>
            </a:r>
            <a:r>
              <a:rPr lang="en-US" sz="1800" dirty="0"/>
              <a:t> session = require('express-session');</a:t>
            </a:r>
            <a:br>
              <a:rPr lang="en-US" sz="1800" dirty="0"/>
            </a:br>
            <a:r>
              <a:rPr lang="en-US" sz="1800" dirty="0" err="1"/>
              <a:t>var</a:t>
            </a:r>
            <a:r>
              <a:rPr lang="en-US" sz="1800" dirty="0"/>
              <a:t> </a:t>
            </a:r>
            <a:r>
              <a:rPr lang="en-US" sz="1800" dirty="0" err="1"/>
              <a:t>bodyParser</a:t>
            </a:r>
            <a:r>
              <a:rPr lang="en-US" sz="1800" dirty="0"/>
              <a:t> = require('body-parser');</a:t>
            </a:r>
            <a:br>
              <a:rPr lang="en-US" sz="1800" dirty="0"/>
            </a:br>
            <a:r>
              <a:rPr lang="en-US" sz="1800" dirty="0" err="1"/>
              <a:t>var</a:t>
            </a:r>
            <a:r>
              <a:rPr lang="en-US" sz="1800" dirty="0"/>
              <a:t> app = express();</a:t>
            </a:r>
            <a:br>
              <a:rPr lang="en-US" sz="1800" dirty="0"/>
            </a:br>
            <a:r>
              <a:rPr lang="en-US" sz="1800" dirty="0" err="1"/>
              <a:t>app.set</a:t>
            </a:r>
            <a:r>
              <a:rPr lang="en-US" sz="1800" dirty="0"/>
              <a:t>('views', __</a:t>
            </a:r>
            <a:r>
              <a:rPr lang="en-US" sz="1800" dirty="0" err="1"/>
              <a:t>dirname</a:t>
            </a:r>
            <a:r>
              <a:rPr lang="en-US" sz="1800" dirty="0"/>
              <a:t> + '/views');</a:t>
            </a:r>
            <a:br>
              <a:rPr lang="en-US" sz="1800" dirty="0"/>
            </a:br>
            <a:r>
              <a:rPr lang="en-US" sz="1800" dirty="0" err="1"/>
              <a:t>app.engine</a:t>
            </a:r>
            <a:r>
              <a:rPr lang="en-US" sz="1800" dirty="0"/>
              <a:t>('html', require('</a:t>
            </a:r>
            <a:r>
              <a:rPr lang="en-US" sz="1800" dirty="0" err="1"/>
              <a:t>ejs</a:t>
            </a:r>
            <a:r>
              <a:rPr lang="en-US" sz="1800" dirty="0"/>
              <a:t>').</a:t>
            </a:r>
            <a:r>
              <a:rPr lang="en-US" sz="1800" dirty="0" err="1"/>
              <a:t>renderFile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 err="1"/>
              <a:t>app.use</a:t>
            </a:r>
            <a:r>
              <a:rPr lang="en-US" sz="1800" dirty="0"/>
              <a:t>(session({secret: '</a:t>
            </a:r>
            <a:r>
              <a:rPr lang="en-US" sz="1800" dirty="0" err="1"/>
              <a:t>ssshhhhh</a:t>
            </a:r>
            <a:r>
              <a:rPr lang="en-US" sz="1800" dirty="0"/>
              <a:t>’,</a:t>
            </a:r>
            <a:r>
              <a:rPr lang="en-US" sz="1800" dirty="0" err="1"/>
              <a:t>resave:true,saveUninitialized:true</a:t>
            </a:r>
            <a:r>
              <a:rPr lang="en-US" sz="1800" dirty="0"/>
              <a:t>}));</a:t>
            </a:r>
            <a:br>
              <a:rPr lang="en-US" sz="1800" dirty="0"/>
            </a:br>
            <a:r>
              <a:rPr lang="en-US" sz="1800" dirty="0" err="1"/>
              <a:t>app.use</a:t>
            </a:r>
            <a:r>
              <a:rPr lang="en-US" sz="1800" dirty="0"/>
              <a:t>(</a:t>
            </a:r>
            <a:r>
              <a:rPr lang="en-US" sz="1800" dirty="0" err="1"/>
              <a:t>bodyParser.json</a:t>
            </a:r>
            <a:r>
              <a:rPr lang="en-US" sz="1800" dirty="0"/>
              <a:t>());</a:t>
            </a:r>
            <a:br>
              <a:rPr lang="en-US" sz="1800" dirty="0"/>
            </a:br>
            <a:r>
              <a:rPr lang="en-US" sz="1800" dirty="0" err="1"/>
              <a:t>app.use</a:t>
            </a:r>
            <a:r>
              <a:rPr lang="en-US" sz="1800" dirty="0"/>
              <a:t>(</a:t>
            </a:r>
            <a:r>
              <a:rPr lang="en-US" sz="1800" dirty="0" err="1"/>
              <a:t>bodyParser.urlencoded</a:t>
            </a:r>
            <a:r>
              <a:rPr lang="en-US" sz="1800" dirty="0"/>
              <a:t>({extended: true}));</a:t>
            </a:r>
            <a:br>
              <a:rPr lang="en-US" sz="1800" dirty="0"/>
            </a:br>
            <a:r>
              <a:rPr lang="en-US" sz="1800" dirty="0" err="1"/>
              <a:t>var</a:t>
            </a:r>
            <a:r>
              <a:rPr lang="en-US" sz="1800" dirty="0"/>
              <a:t> </a:t>
            </a:r>
            <a:r>
              <a:rPr lang="en-US" sz="1800" dirty="0" err="1"/>
              <a:t>sess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err="1"/>
              <a:t>app.get</a:t>
            </a:r>
            <a:r>
              <a:rPr lang="en-US" sz="1800" dirty="0"/>
              <a:t>('/',function(</a:t>
            </a:r>
            <a:r>
              <a:rPr lang="en-US" sz="1800" dirty="0" err="1"/>
              <a:t>req,res</a:t>
            </a:r>
            <a:r>
              <a:rPr lang="en-US" sz="1800" dirty="0"/>
              <a:t>){</a:t>
            </a:r>
            <a:br>
              <a:rPr lang="en-US" sz="1800" dirty="0"/>
            </a:br>
            <a:r>
              <a:rPr lang="en-US" sz="1800" dirty="0" err="1"/>
              <a:t>sess</a:t>
            </a:r>
            <a:r>
              <a:rPr lang="en-US" sz="1800" dirty="0"/>
              <a:t> = </a:t>
            </a:r>
            <a:r>
              <a:rPr lang="en-US" sz="1800" dirty="0" err="1"/>
              <a:t>req.session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i="1" dirty="0"/>
              <a:t>//Session set when user Request our app via URL</a:t>
            </a:r>
            <a:br>
              <a:rPr lang="en-US" sz="1800" dirty="0"/>
            </a:br>
            <a:r>
              <a:rPr lang="en-US" sz="1800" dirty="0"/>
              <a:t>if(</a:t>
            </a:r>
            <a:r>
              <a:rPr lang="en-US" sz="1800" dirty="0" err="1"/>
              <a:t>sess.email</a:t>
            </a:r>
            <a:r>
              <a:rPr lang="en-US" sz="1800" dirty="0"/>
              <a:t>) {</a:t>
            </a:r>
            <a:br>
              <a:rPr lang="en-US" sz="1800" dirty="0"/>
            </a:br>
            <a:r>
              <a:rPr lang="en-US" sz="1800" i="1" dirty="0"/>
              <a:t>/*</a:t>
            </a:r>
            <a:br>
              <a:rPr lang="en-US" sz="1800" i="1" dirty="0"/>
            </a:br>
            <a:r>
              <a:rPr lang="en-US" sz="1800" i="1" dirty="0"/>
              <a:t>* This line check Session existence.</a:t>
            </a:r>
            <a:br>
              <a:rPr lang="en-US" sz="1800" i="1" dirty="0"/>
            </a:br>
            <a:r>
              <a:rPr lang="en-US" sz="1800" i="1" dirty="0"/>
              <a:t>* If it existed will do some action.</a:t>
            </a:r>
            <a:br>
              <a:rPr lang="en-US" sz="1800" i="1" dirty="0"/>
            </a:br>
            <a:r>
              <a:rPr lang="en-US" sz="1800" i="1" dirty="0"/>
              <a:t>*/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res.redirect</a:t>
            </a:r>
            <a:r>
              <a:rPr lang="en-US" sz="1800" dirty="0"/>
              <a:t>('/admin');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1301AD-CB3E-4108-9502-9FCE958C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2496926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FDD964-7C96-45F6-BA5F-1CAFADBC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37491"/>
            <a:ext cx="8305800" cy="5638800"/>
          </a:xfrm>
        </p:spPr>
        <p:txBody>
          <a:bodyPr/>
          <a:lstStyle/>
          <a:p>
            <a:r>
              <a:rPr lang="en-US" sz="1800" dirty="0"/>
              <a:t>else {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res.render</a:t>
            </a:r>
            <a:r>
              <a:rPr lang="en-US" sz="1800" dirty="0"/>
              <a:t>('index.html');</a:t>
            </a:r>
            <a:br>
              <a:rPr lang="en-US" sz="1800" dirty="0"/>
            </a:br>
            <a:r>
              <a:rPr lang="en-US" sz="1800" dirty="0"/>
              <a:t>}   });</a:t>
            </a:r>
            <a:br>
              <a:rPr lang="en-US" sz="1800" dirty="0"/>
            </a:br>
            <a:r>
              <a:rPr lang="en-US" sz="1800" dirty="0" err="1"/>
              <a:t>app.post</a:t>
            </a:r>
            <a:r>
              <a:rPr lang="en-US" sz="1800" dirty="0"/>
              <a:t>('/</a:t>
            </a:r>
            <a:r>
              <a:rPr lang="en-US" sz="1800" dirty="0" err="1"/>
              <a:t>login',function</a:t>
            </a:r>
            <a:r>
              <a:rPr lang="en-US" sz="1800" dirty="0"/>
              <a:t>(</a:t>
            </a:r>
            <a:r>
              <a:rPr lang="en-US" sz="1800" dirty="0" err="1"/>
              <a:t>req,res</a:t>
            </a:r>
            <a:r>
              <a:rPr lang="en-US" sz="1800" dirty="0"/>
              <a:t>){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sess</a:t>
            </a:r>
            <a:r>
              <a:rPr lang="en-US" sz="1800" dirty="0"/>
              <a:t> = </a:t>
            </a:r>
            <a:r>
              <a:rPr lang="en-US" sz="1800" dirty="0" err="1"/>
              <a:t>req.session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i="1" dirty="0"/>
              <a:t>//In this we are assigning email to </a:t>
            </a:r>
            <a:r>
              <a:rPr lang="en-US" sz="1800" i="1" dirty="0" err="1"/>
              <a:t>sess.email</a:t>
            </a:r>
            <a:r>
              <a:rPr lang="en-US" sz="1800" i="1" dirty="0"/>
              <a:t> variable.</a:t>
            </a:r>
            <a:br>
              <a:rPr lang="en-US" sz="1800" dirty="0"/>
            </a:br>
            <a:r>
              <a:rPr lang="en-US" sz="1800" i="1" dirty="0"/>
              <a:t>//email comes from HTML page.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sess.email</a:t>
            </a:r>
            <a:r>
              <a:rPr lang="en-US" sz="1800" dirty="0"/>
              <a:t>=</a:t>
            </a:r>
            <a:r>
              <a:rPr lang="en-US" sz="1800" dirty="0" err="1"/>
              <a:t>req.body.email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res.end</a:t>
            </a:r>
            <a:r>
              <a:rPr lang="en-US" sz="1800" dirty="0"/>
              <a:t>('done');</a:t>
            </a:r>
            <a:br>
              <a:rPr lang="en-US" sz="1800" dirty="0"/>
            </a:br>
            <a:r>
              <a:rPr lang="en-US" sz="1800" dirty="0"/>
              <a:t>});</a:t>
            </a:r>
            <a:br>
              <a:rPr lang="en-US" sz="1800" dirty="0"/>
            </a:br>
            <a:r>
              <a:rPr lang="en-US" sz="1800" dirty="0" err="1"/>
              <a:t>app.get</a:t>
            </a:r>
            <a:r>
              <a:rPr lang="en-US" sz="1800" dirty="0"/>
              <a:t>('/</a:t>
            </a:r>
            <a:r>
              <a:rPr lang="en-US" sz="1800" dirty="0" err="1"/>
              <a:t>admin',function</a:t>
            </a:r>
            <a:r>
              <a:rPr lang="en-US" sz="1800" dirty="0"/>
              <a:t>(</a:t>
            </a:r>
            <a:r>
              <a:rPr lang="en-US" sz="1800" dirty="0" err="1"/>
              <a:t>req,res</a:t>
            </a:r>
            <a:r>
              <a:rPr lang="en-US" sz="1800" dirty="0"/>
              <a:t>){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sess</a:t>
            </a:r>
            <a:r>
              <a:rPr lang="en-US" sz="1800" dirty="0"/>
              <a:t> = </a:t>
            </a:r>
            <a:r>
              <a:rPr lang="en-US" sz="1800" dirty="0" err="1"/>
              <a:t>req.session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if(</a:t>
            </a:r>
            <a:r>
              <a:rPr lang="en-US" sz="1800" dirty="0" err="1"/>
              <a:t>sess.email</a:t>
            </a:r>
            <a:r>
              <a:rPr lang="en-US" sz="1800" dirty="0"/>
              <a:t>) {</a:t>
            </a:r>
            <a:br>
              <a:rPr lang="en-US" sz="1800" dirty="0"/>
            </a:br>
            <a:r>
              <a:rPr lang="en-US" sz="1800" dirty="0" err="1"/>
              <a:t>res.write</a:t>
            </a:r>
            <a:r>
              <a:rPr lang="en-US" sz="1800" dirty="0"/>
              <a:t>('</a:t>
            </a:r>
            <a:br>
              <a:rPr lang="en-US" sz="1800" dirty="0"/>
            </a:br>
            <a:r>
              <a:rPr lang="en-US" sz="1800" dirty="0"/>
              <a:t>&lt;h1&gt;Hello '+</a:t>
            </a:r>
            <a:r>
              <a:rPr lang="en-US" sz="1800" dirty="0" err="1"/>
              <a:t>sess.email</a:t>
            </a:r>
            <a:r>
              <a:rPr lang="en-US" sz="1800" dirty="0"/>
              <a:t>+'&lt;/h1&gt;</a:t>
            </a:r>
            <a:br>
              <a:rPr lang="en-US" sz="1800" dirty="0"/>
            </a:br>
            <a:r>
              <a:rPr lang="en-US" sz="1800" dirty="0"/>
              <a:t>');</a:t>
            </a:r>
            <a:br>
              <a:rPr lang="en-US" sz="1800" dirty="0"/>
            </a:br>
            <a:r>
              <a:rPr lang="en-US" sz="1800" dirty="0" err="1"/>
              <a:t>res.end</a:t>
            </a:r>
            <a:r>
              <a:rPr lang="en-US" sz="1800" dirty="0"/>
              <a:t>('&lt;a </a:t>
            </a:r>
            <a:r>
              <a:rPr lang="en-US" sz="1800" dirty="0" err="1"/>
              <a:t>href</a:t>
            </a:r>
            <a:r>
              <a:rPr lang="en-US" sz="1800" dirty="0"/>
              <a:t>=“/logout"&gt;Logout&lt;/a&gt;');</a:t>
            </a:r>
            <a:br>
              <a:rPr lang="en-US" sz="1800" dirty="0"/>
            </a:br>
            <a:r>
              <a:rPr lang="en-US" sz="1800" dirty="0"/>
              <a:t>}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1301AD-CB3E-4108-9502-9FCE958C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166871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FDD964-7C96-45F6-BA5F-1CAFADBC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37491"/>
            <a:ext cx="8305800" cy="5638800"/>
          </a:xfrm>
        </p:spPr>
        <p:txBody>
          <a:bodyPr/>
          <a:lstStyle/>
          <a:p>
            <a:r>
              <a:rPr lang="en-US" sz="1800" dirty="0"/>
              <a:t>else {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res.write</a:t>
            </a:r>
            <a:r>
              <a:rPr lang="en-US" sz="1800" dirty="0"/>
              <a:t>('</a:t>
            </a:r>
            <a:br>
              <a:rPr lang="en-US" sz="1800" dirty="0"/>
            </a:br>
            <a:r>
              <a:rPr lang="en-US" sz="1800" dirty="0"/>
              <a:t>     &lt;h1&gt;Please login first.&lt;/h1&gt;</a:t>
            </a:r>
            <a:br>
              <a:rPr lang="en-US" sz="1800" dirty="0"/>
            </a:br>
            <a:r>
              <a:rPr lang="en-US" sz="1800" dirty="0"/>
              <a:t>    ');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res.end</a:t>
            </a:r>
            <a:r>
              <a:rPr lang="en-US" sz="1800" dirty="0"/>
              <a:t>('&lt;a </a:t>
            </a:r>
            <a:r>
              <a:rPr lang="en-US" sz="1800" dirty="0" err="1"/>
              <a:t>href</a:t>
            </a:r>
            <a:r>
              <a:rPr lang="en-US" sz="1800" dirty="0"/>
              <a:t>=“/"&gt;Login&lt;/a&gt;');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});</a:t>
            </a:r>
            <a:br>
              <a:rPr lang="en-US" sz="1800" dirty="0"/>
            </a:br>
            <a:r>
              <a:rPr lang="en-US" sz="1800" dirty="0" err="1"/>
              <a:t>app.get</a:t>
            </a:r>
            <a:r>
              <a:rPr lang="en-US" sz="1800" dirty="0"/>
              <a:t>('/</a:t>
            </a:r>
            <a:r>
              <a:rPr lang="en-US" sz="1800" dirty="0" err="1"/>
              <a:t>logout',function</a:t>
            </a:r>
            <a:r>
              <a:rPr lang="en-US" sz="1800" dirty="0"/>
              <a:t>(</a:t>
            </a:r>
            <a:r>
              <a:rPr lang="en-US" sz="1800" dirty="0" err="1"/>
              <a:t>req,res</a:t>
            </a:r>
            <a:r>
              <a:rPr lang="en-US" sz="1800" dirty="0"/>
              <a:t>){</a:t>
            </a:r>
            <a:br>
              <a:rPr lang="en-US" sz="1800" dirty="0"/>
            </a:br>
            <a:r>
              <a:rPr lang="en-US" sz="1800" dirty="0" err="1"/>
              <a:t>req.session.destroy</a:t>
            </a:r>
            <a:r>
              <a:rPr lang="en-US" sz="1800" dirty="0"/>
              <a:t>(function(err) {</a:t>
            </a:r>
            <a:br>
              <a:rPr lang="en-US" sz="1800" dirty="0"/>
            </a:br>
            <a:r>
              <a:rPr lang="en-US" sz="1800" dirty="0"/>
              <a:t>  if(err) {</a:t>
            </a:r>
            <a:br>
              <a:rPr lang="en-US" sz="1800" dirty="0"/>
            </a:br>
            <a:r>
              <a:rPr lang="en-US" sz="1800" dirty="0"/>
              <a:t>    console.log(err);</a:t>
            </a:r>
            <a:br>
              <a:rPr lang="en-US" sz="1800" dirty="0"/>
            </a:br>
            <a:r>
              <a:rPr lang="en-US" sz="1800" dirty="0"/>
              <a:t>  } else {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res.redirect</a:t>
            </a:r>
            <a:r>
              <a:rPr lang="en-US" sz="1800" dirty="0"/>
              <a:t>('/');</a:t>
            </a:r>
            <a:br>
              <a:rPr lang="en-US" sz="1800" dirty="0"/>
            </a:br>
            <a:r>
              <a:rPr lang="en-US" sz="1800" dirty="0"/>
              <a:t>  }</a:t>
            </a:r>
            <a:br>
              <a:rPr lang="en-US" sz="1800" dirty="0"/>
            </a:br>
            <a:r>
              <a:rPr lang="en-US" sz="1800" dirty="0"/>
              <a:t>});</a:t>
            </a:r>
            <a:br>
              <a:rPr lang="en-US" sz="1800" dirty="0"/>
            </a:br>
            <a:r>
              <a:rPr lang="en-US" sz="1800" dirty="0"/>
              <a:t>});</a:t>
            </a:r>
            <a:br>
              <a:rPr lang="en-US" sz="1800" dirty="0"/>
            </a:br>
            <a:r>
              <a:rPr lang="en-US" sz="1800" dirty="0" err="1"/>
              <a:t>app.listen</a:t>
            </a:r>
            <a:r>
              <a:rPr lang="en-US" sz="1800" dirty="0"/>
              <a:t>(3000,function(){</a:t>
            </a:r>
            <a:br>
              <a:rPr lang="en-US" sz="1800" dirty="0"/>
            </a:br>
            <a:r>
              <a:rPr lang="en-US" sz="1800" dirty="0"/>
              <a:t>console.log("App Started on PORT 3000");</a:t>
            </a:r>
            <a:br>
              <a:rPr lang="en-US" sz="1800" dirty="0"/>
            </a:br>
            <a:r>
              <a:rPr lang="en-US" sz="18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1301AD-CB3E-4108-9502-9FCE958C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4178650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8C79C6-3E6C-493B-AA3E-3EA7850C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en-US" sz="1200" dirty="0"/>
              <a:t>&lt;</a:t>
            </a:r>
            <a:r>
              <a:rPr lang="en-US" sz="1200" dirty="0">
                <a:hlinkClick r:id="rId2"/>
              </a:rPr>
              <a:t>html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>
                <a:hlinkClick r:id="rId3"/>
              </a:rPr>
              <a:t>head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title</a:t>
            </a:r>
            <a:r>
              <a:rPr lang="en-US" sz="1200" dirty="0"/>
              <a:t>&gt;Session Management in NodeJS using Express4.2&lt;/</a:t>
            </a:r>
            <a:r>
              <a:rPr lang="en-US" sz="1200" dirty="0">
                <a:hlinkClick r:id="rId4"/>
              </a:rPr>
              <a:t>title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>
                <a:hlinkClick r:id="rId5"/>
              </a:rPr>
              <a:t>script</a:t>
            </a:r>
            <a:r>
              <a:rPr lang="en-US" sz="1200" dirty="0"/>
              <a:t> </a:t>
            </a:r>
            <a:r>
              <a:rPr lang="en-US" sz="1200" dirty="0" err="1"/>
              <a:t>src</a:t>
            </a:r>
            <a:r>
              <a:rPr lang="en-US" sz="1200" dirty="0"/>
              <a:t>="//ajax.googleapis.com/ajax/libs/</a:t>
            </a:r>
            <a:r>
              <a:rPr lang="en-US" sz="1200" dirty="0" err="1"/>
              <a:t>jquery</a:t>
            </a:r>
            <a:r>
              <a:rPr lang="en-US" sz="1200" dirty="0"/>
              <a:t>/2.1.1/jquery.min.js"&gt;&lt;/</a:t>
            </a:r>
            <a:r>
              <a:rPr lang="en-US" sz="1200" dirty="0">
                <a:hlinkClick r:id="rId5"/>
              </a:rPr>
              <a:t>script</a:t>
            </a:r>
            <a:r>
              <a:rPr lang="en-US" sz="1200" dirty="0"/>
              <a:t>&gt; 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>
                <a:hlinkClick r:id="rId5"/>
              </a:rPr>
              <a:t>script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$(document).ready(function(){</a:t>
            </a:r>
            <a:br>
              <a:rPr lang="en-US" sz="1200" dirty="0"/>
            </a:br>
            <a:r>
              <a:rPr lang="en-US" sz="1200" dirty="0"/>
              <a:t>   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email,pass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    $("#submit").click(function(){</a:t>
            </a:r>
            <a:br>
              <a:rPr lang="en-US" sz="1200" dirty="0"/>
            </a:br>
            <a:r>
              <a:rPr lang="en-US" sz="1200" dirty="0"/>
              <a:t>        email=$("#email").</a:t>
            </a:r>
            <a:r>
              <a:rPr lang="en-US" sz="1200" dirty="0" err="1"/>
              <a:t>val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        pass=$("#password").</a:t>
            </a:r>
            <a:r>
              <a:rPr lang="en-US" sz="1200" dirty="0" err="1"/>
              <a:t>val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        /*</a:t>
            </a:r>
            <a:br>
              <a:rPr lang="en-US" sz="1200" dirty="0"/>
            </a:br>
            <a:r>
              <a:rPr lang="en-US" sz="1200" dirty="0"/>
              <a:t>        * Perform some validation here.</a:t>
            </a:r>
            <a:br>
              <a:rPr lang="en-US" sz="1200" dirty="0"/>
            </a:br>
            <a:r>
              <a:rPr lang="en-US" sz="1200" dirty="0"/>
              <a:t>        */</a:t>
            </a:r>
            <a:br>
              <a:rPr lang="en-US" sz="1200" dirty="0"/>
            </a:br>
            <a:r>
              <a:rPr lang="en-US" sz="1200" dirty="0"/>
              <a:t>        $.post("http://localhost:3000/login",{</a:t>
            </a:r>
            <a:r>
              <a:rPr lang="en-US" sz="1200" dirty="0" err="1"/>
              <a:t>email:email,pass:pass</a:t>
            </a:r>
            <a:r>
              <a:rPr lang="en-US" sz="1200" dirty="0"/>
              <a:t>},function(data){        </a:t>
            </a:r>
            <a:br>
              <a:rPr lang="en-US" sz="1200" dirty="0"/>
            </a:br>
            <a:r>
              <a:rPr lang="en-US" sz="1200" dirty="0"/>
              <a:t>            if(data==='done')           </a:t>
            </a:r>
            <a:br>
              <a:rPr lang="en-US" sz="1200" dirty="0"/>
            </a:br>
            <a:r>
              <a:rPr lang="en-US" sz="1200" dirty="0"/>
              <a:t>            {</a:t>
            </a:r>
            <a:br>
              <a:rPr lang="en-US" sz="1200" dirty="0"/>
            </a:br>
            <a:r>
              <a:rPr lang="en-US" sz="1200" dirty="0"/>
              <a:t>                </a:t>
            </a:r>
            <a:r>
              <a:rPr lang="en-US" sz="1200" dirty="0" err="1"/>
              <a:t>window.location.href</a:t>
            </a:r>
            <a:r>
              <a:rPr lang="en-US" sz="1200" dirty="0"/>
              <a:t>="/admin";</a:t>
            </a:r>
            <a:br>
              <a:rPr lang="en-US" sz="1200" dirty="0"/>
            </a:br>
            <a:r>
              <a:rPr lang="en-US" sz="1200" dirty="0"/>
              <a:t>            }</a:t>
            </a:r>
            <a:br>
              <a:rPr lang="en-US" sz="1200" dirty="0"/>
            </a:br>
            <a:r>
              <a:rPr lang="en-US" sz="1200" dirty="0"/>
              <a:t>        });</a:t>
            </a:r>
            <a:br>
              <a:rPr lang="en-US" sz="1200" dirty="0"/>
            </a:br>
            <a:r>
              <a:rPr lang="en-US" sz="1200" dirty="0"/>
              <a:t>    });</a:t>
            </a:r>
            <a:br>
              <a:rPr lang="en-US" sz="1200" dirty="0"/>
            </a:br>
            <a:r>
              <a:rPr lang="en-US" sz="1200" dirty="0"/>
              <a:t>});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hlinkClick r:id="rId5"/>
              </a:rPr>
              <a:t>script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hlinkClick r:id="rId3"/>
              </a:rPr>
              <a:t>head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>
                <a:hlinkClick r:id="rId6"/>
              </a:rPr>
              <a:t>body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>
                <a:hlinkClick r:id="rId7"/>
              </a:rPr>
              <a:t>input</a:t>
            </a:r>
            <a:r>
              <a:rPr lang="en-US" sz="1200" dirty="0"/>
              <a:t> type="text" size="40" placeholder="Type your email" id="email"&gt;&lt;</a:t>
            </a:r>
            <a:r>
              <a:rPr lang="en-US" sz="1200" dirty="0" err="1">
                <a:hlinkClick r:id="rId8"/>
              </a:rPr>
              <a:t>br</a:t>
            </a:r>
            <a:r>
              <a:rPr lang="en-US" sz="1200" dirty="0"/>
              <a:t> /&gt;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>
                <a:hlinkClick r:id="rId7"/>
              </a:rPr>
              <a:t>input</a:t>
            </a:r>
            <a:r>
              <a:rPr lang="en-US" sz="1200" dirty="0"/>
              <a:t> type="password" size="40" placeholder="Type your password" id="password"&gt;&lt;</a:t>
            </a:r>
            <a:r>
              <a:rPr lang="en-US" sz="1200" dirty="0" err="1">
                <a:hlinkClick r:id="rId8"/>
              </a:rPr>
              <a:t>br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>
                <a:hlinkClick r:id="rId7"/>
              </a:rPr>
              <a:t>input</a:t>
            </a:r>
            <a:r>
              <a:rPr lang="en-US" sz="1200" dirty="0"/>
              <a:t> type="button" value="Submit" id="submit"&gt;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hlinkClick r:id="rId6"/>
              </a:rPr>
              <a:t>body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hlinkClick r:id="rId2"/>
              </a:rPr>
              <a:t>html</a:t>
            </a:r>
            <a:r>
              <a:rPr lang="en-US" sz="1200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0C293-3D4C-4BD5-AAA8-9D0E36B9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Views/index.html</a:t>
            </a:r>
          </a:p>
        </p:txBody>
      </p:sp>
    </p:spTree>
    <p:extLst>
      <p:ext uri="{BB962C8B-B14F-4D97-AF65-F5344CB8AC3E}">
        <p14:creationId xmlns:p14="http://schemas.microsoft.com/office/powerpoint/2010/main" val="1287529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460249-6EEC-4616-BA45-CDAF0142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Exercise is on github.com/</a:t>
            </a:r>
            <a:r>
              <a:rPr lang="en-US" dirty="0" err="1"/>
              <a:t>tekmode</a:t>
            </a:r>
            <a:r>
              <a:rPr lang="en-US" dirty="0"/>
              <a:t>/express-sessions</a:t>
            </a:r>
          </a:p>
          <a:p>
            <a:r>
              <a:rPr lang="en-US" dirty="0"/>
              <a:t>You can also see following exercise videos for implementation of express-sessions</a:t>
            </a:r>
          </a:p>
          <a:p>
            <a:pPr lvl="1"/>
            <a:r>
              <a:rPr lang="en-US" dirty="0">
                <a:hlinkClick r:id="rId2" action="ppaction://hlinkfile"/>
              </a:rPr>
              <a:t>Session Hands on video 1</a:t>
            </a:r>
            <a:endParaRPr lang="en-US" dirty="0"/>
          </a:p>
          <a:p>
            <a:pPr lvl="1"/>
            <a:r>
              <a:rPr lang="en-US" dirty="0">
                <a:hlinkClick r:id="rId3" action="ppaction://hlinkfile"/>
              </a:rPr>
              <a:t>Express-Session Hands-on Video 2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17DBB6-4A63-4F62-B5C7-C393BB86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65915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C75DE-D251-45D1-97B3-48C3322C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AEBBC5-B69B-44B3-936F-7B9077AF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1396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4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7B82B2-DB3E-4601-92A3-E4404CDB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Headers</a:t>
            </a:r>
          </a:p>
          <a:p>
            <a:pPr lvl="1"/>
            <a:r>
              <a:rPr lang="en-US" dirty="0"/>
              <a:t>Origin</a:t>
            </a:r>
          </a:p>
          <a:p>
            <a:pPr lvl="1"/>
            <a:r>
              <a:rPr lang="en-US" dirty="0"/>
              <a:t>Access-Control-Request-Method</a:t>
            </a:r>
          </a:p>
          <a:p>
            <a:pPr lvl="1"/>
            <a:r>
              <a:rPr lang="en-US" dirty="0"/>
              <a:t>Access-Control-Request-Headers</a:t>
            </a:r>
          </a:p>
          <a:p>
            <a:r>
              <a:rPr lang="en-US" dirty="0"/>
              <a:t>Response headers</a:t>
            </a:r>
          </a:p>
          <a:p>
            <a:pPr lvl="1"/>
            <a:r>
              <a:rPr lang="en-US" dirty="0"/>
              <a:t>Access-Control-Allow-Origin</a:t>
            </a:r>
          </a:p>
          <a:p>
            <a:pPr lvl="1"/>
            <a:r>
              <a:rPr lang="en-US" dirty="0"/>
              <a:t>Access-Control-Allow-Credentials</a:t>
            </a:r>
          </a:p>
          <a:p>
            <a:pPr lvl="1"/>
            <a:r>
              <a:rPr lang="en-US" dirty="0"/>
              <a:t>Access-Control-Expose-Headers</a:t>
            </a:r>
          </a:p>
          <a:p>
            <a:pPr lvl="1"/>
            <a:r>
              <a:rPr lang="en-US" dirty="0"/>
              <a:t>Access-Control-Max-Age</a:t>
            </a:r>
          </a:p>
          <a:p>
            <a:pPr lvl="1"/>
            <a:r>
              <a:rPr lang="en-US" dirty="0"/>
              <a:t>Access-Control-Allow-Methods</a:t>
            </a:r>
          </a:p>
          <a:p>
            <a:pPr lvl="1"/>
            <a:r>
              <a:rPr lang="en-US" dirty="0"/>
              <a:t>Access-Control-Allow-Headers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A4297-335B-43DE-BA24-E2767621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Headers to Set</a:t>
            </a:r>
          </a:p>
        </p:txBody>
      </p:sp>
    </p:spTree>
    <p:extLst>
      <p:ext uri="{BB962C8B-B14F-4D97-AF65-F5344CB8AC3E}">
        <p14:creationId xmlns:p14="http://schemas.microsoft.com/office/powerpoint/2010/main" val="345396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063117-D981-496E-B604-D4FD5437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var </a:t>
            </a:r>
            <a:r>
              <a:rPr lang="en-US" sz="1600" dirty="0" err="1"/>
              <a:t>setpermission</a:t>
            </a:r>
            <a:r>
              <a:rPr lang="en-US" sz="1600" dirty="0"/>
              <a:t> = function(</a:t>
            </a:r>
            <a:r>
              <a:rPr lang="en-US" sz="1600" dirty="0" err="1"/>
              <a:t>req,res,next</a:t>
            </a:r>
            <a:r>
              <a:rPr lang="en-US" sz="1600" dirty="0"/>
              <a:t>)</a:t>
            </a:r>
          </a:p>
          <a:p>
            <a:pPr marL="109537" indent="0">
              <a:buNone/>
            </a:pPr>
            <a:r>
              <a:rPr lang="en-US" sz="1600" dirty="0"/>
              <a:t>{  </a:t>
            </a:r>
          </a:p>
          <a:p>
            <a:pPr marL="109537" indent="0">
              <a:buNone/>
            </a:pPr>
            <a:r>
              <a:rPr lang="en-US" sz="1600" dirty="0"/>
              <a:t>    </a:t>
            </a:r>
            <a:r>
              <a:rPr lang="en-US" sz="1600" dirty="0" err="1"/>
              <a:t>res.setHeader</a:t>
            </a:r>
            <a:r>
              <a:rPr lang="en-US" sz="1600" dirty="0"/>
              <a:t>('Access-Control-Allow-Methods', '*')</a:t>
            </a:r>
          </a:p>
          <a:p>
            <a:pPr marL="109537" indent="0">
              <a:buNone/>
            </a:pPr>
            <a:r>
              <a:rPr lang="en-US" sz="1600" dirty="0"/>
              <a:t>    </a:t>
            </a:r>
            <a:r>
              <a:rPr lang="en-US" sz="1600" dirty="0" err="1"/>
              <a:t>res.setHeader</a:t>
            </a:r>
            <a:r>
              <a:rPr lang="en-US" sz="1600" dirty="0"/>
              <a:t>('Access-Control-Allow-Origin', '*')</a:t>
            </a:r>
          </a:p>
          <a:p>
            <a:pPr marL="109537" indent="0">
              <a:buNone/>
            </a:pPr>
            <a:r>
              <a:rPr lang="en-US" sz="1600" dirty="0"/>
              <a:t>    </a:t>
            </a:r>
            <a:r>
              <a:rPr lang="en-US" sz="1600" dirty="0" err="1"/>
              <a:t>res.setHeader</a:t>
            </a:r>
            <a:r>
              <a:rPr lang="en-US" sz="1600" dirty="0"/>
              <a:t>('Access-Control-Allow-Headers', 'origin, x-requested-with, content-</a:t>
            </a:r>
            <a:r>
              <a:rPr lang="en-US" sz="1600" dirty="0" err="1"/>
              <a:t>type,Authentication,Accept</a:t>
            </a:r>
            <a:r>
              <a:rPr lang="en-US" sz="1600" dirty="0"/>
              <a:t>’)</a:t>
            </a:r>
          </a:p>
          <a:p>
            <a:pPr marL="109537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res.setHeader</a:t>
            </a:r>
            <a:r>
              <a:rPr lang="en-US" sz="1600" dirty="0"/>
              <a:t>('Access-Control-Allow-Headers', '*')        </a:t>
            </a:r>
          </a:p>
          <a:p>
            <a:pPr marL="109537" indent="0">
              <a:buNone/>
            </a:pPr>
            <a:r>
              <a:rPr lang="en-US" sz="1600" dirty="0"/>
              <a:t>   </a:t>
            </a:r>
            <a:r>
              <a:rPr lang="en-US" sz="1600" dirty="0" err="1"/>
              <a:t>res.setHeader</a:t>
            </a:r>
            <a:r>
              <a:rPr lang="en-US" sz="1600" dirty="0"/>
              <a:t>('Access-Control-Allow-Credentials', true);  </a:t>
            </a:r>
          </a:p>
          <a:p>
            <a:pPr marL="109537" indent="0">
              <a:buNone/>
            </a:pPr>
            <a:r>
              <a:rPr lang="en-US" sz="1600" dirty="0"/>
              <a:t>next();    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 err="1"/>
              <a:t>App.use</a:t>
            </a:r>
            <a:r>
              <a:rPr lang="en-US" sz="1600" dirty="0"/>
              <a:t>(</a:t>
            </a:r>
            <a:r>
              <a:rPr lang="en-US" sz="1600" dirty="0" err="1"/>
              <a:t>setpermission</a:t>
            </a:r>
            <a:r>
              <a:rPr lang="en-US" sz="1600" dirty="0"/>
              <a:t>());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97D31A-0053-4C33-8306-262DFB55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</a:t>
            </a:r>
          </a:p>
        </p:txBody>
      </p:sp>
    </p:spTree>
    <p:extLst>
      <p:ext uri="{BB962C8B-B14F-4D97-AF65-F5344CB8AC3E}">
        <p14:creationId xmlns:p14="http://schemas.microsoft.com/office/powerpoint/2010/main" val="83765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86CEB-8B8E-48CA-AAFF-A585DF22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simply add it as a dependency: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cors</a:t>
            </a:r>
            <a:endParaRPr lang="en-US" dirty="0"/>
          </a:p>
          <a:p>
            <a:r>
              <a:rPr lang="en-US" dirty="0"/>
              <a:t>And can use in App.JS</a:t>
            </a:r>
          </a:p>
          <a:p>
            <a:r>
              <a:rPr lang="en-US" dirty="0"/>
              <a:t>And then use it as middleware:</a:t>
            </a:r>
          </a:p>
          <a:p>
            <a:pPr marL="603250" lvl="2" indent="0">
              <a:buNone/>
            </a:pPr>
            <a:r>
              <a:rPr lang="en-US" dirty="0"/>
              <a:t>var express = require('express');</a:t>
            </a:r>
          </a:p>
          <a:p>
            <a:pPr marL="603250" lvl="2" indent="0">
              <a:buNone/>
            </a:pPr>
            <a:r>
              <a:rPr lang="en-US" dirty="0"/>
              <a:t>var </a:t>
            </a:r>
            <a:r>
              <a:rPr lang="en-US" dirty="0" err="1"/>
              <a:t>cors</a:t>
            </a:r>
            <a:r>
              <a:rPr lang="en-US" dirty="0"/>
              <a:t> = require('</a:t>
            </a:r>
            <a:r>
              <a:rPr lang="en-US" dirty="0" err="1"/>
              <a:t>cors</a:t>
            </a:r>
            <a:r>
              <a:rPr lang="en-US" dirty="0"/>
              <a:t>');</a:t>
            </a:r>
          </a:p>
          <a:p>
            <a:pPr marL="603250" lvl="2" indent="0">
              <a:buNone/>
            </a:pPr>
            <a:r>
              <a:rPr lang="en-US" dirty="0"/>
              <a:t>var app = express();</a:t>
            </a:r>
          </a:p>
          <a:p>
            <a:pPr marL="603250" lvl="2" indent="0">
              <a:buNone/>
            </a:pPr>
            <a:r>
              <a:rPr lang="en-US" dirty="0"/>
              <a:t>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cors</a:t>
            </a:r>
            <a:r>
              <a:rPr lang="en-US" b="1" dirty="0"/>
              <a:t>());</a:t>
            </a:r>
          </a:p>
          <a:p>
            <a:pPr marL="603250" lvl="2" indent="0">
              <a:buNone/>
            </a:pPr>
            <a:r>
              <a:rPr lang="en-US" dirty="0"/>
              <a:t>/* your regular routes go here */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7EA0E4-5B41-4B4D-B6F8-60E008DC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cors</a:t>
            </a:r>
            <a:r>
              <a:rPr lang="en-US" dirty="0"/>
              <a:t> Middleware</a:t>
            </a:r>
          </a:p>
        </p:txBody>
      </p:sp>
    </p:spTree>
    <p:extLst>
      <p:ext uri="{BB962C8B-B14F-4D97-AF65-F5344CB8AC3E}">
        <p14:creationId xmlns:p14="http://schemas.microsoft.com/office/powerpoint/2010/main" val="182331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9127</TotalTime>
  <Words>3156</Words>
  <Application>Microsoft Office PowerPoint</Application>
  <PresentationFormat>On-screen Show (4:3)</PresentationFormat>
  <Paragraphs>362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Concourse</vt:lpstr>
      <vt:lpstr>Express.JS</vt:lpstr>
      <vt:lpstr>Road Map</vt:lpstr>
      <vt:lpstr>Security Measures</vt:lpstr>
      <vt:lpstr>CORS</vt:lpstr>
      <vt:lpstr>CORS</vt:lpstr>
      <vt:lpstr>Process of CORS</vt:lpstr>
      <vt:lpstr>Possible Headers to Set</vt:lpstr>
      <vt:lpstr>Creating your own Middleware</vt:lpstr>
      <vt:lpstr>Using cors Middleware</vt:lpstr>
      <vt:lpstr>Avoiding DOS/DDOS Attack</vt:lpstr>
      <vt:lpstr>Avoiding XSS Attacks</vt:lpstr>
      <vt:lpstr>Authentication</vt:lpstr>
      <vt:lpstr>How do we know which user sent request?</vt:lpstr>
      <vt:lpstr>Authentication: verifying a user’s identity</vt:lpstr>
      <vt:lpstr>Basic Authentication</vt:lpstr>
      <vt:lpstr>Mechanism</vt:lpstr>
      <vt:lpstr>Authorization Header</vt:lpstr>
      <vt:lpstr>How to Implement Basic Auth</vt:lpstr>
      <vt:lpstr>Hands-On Video </vt:lpstr>
      <vt:lpstr>Third Party Authentication</vt:lpstr>
      <vt:lpstr>PowerPoint Presentation</vt:lpstr>
      <vt:lpstr>Options to Implement</vt:lpstr>
      <vt:lpstr>User Information Management</vt:lpstr>
      <vt:lpstr>Information Management</vt:lpstr>
      <vt:lpstr>Where could we get the session state from keeping statelessness?</vt:lpstr>
      <vt:lpstr>Session state lookup problem</vt:lpstr>
      <vt:lpstr>HTTP Cookies &amp; Sessions</vt:lpstr>
      <vt:lpstr>HTTP Cookies</vt:lpstr>
      <vt:lpstr>Cookies</vt:lpstr>
      <vt:lpstr>Express and Cookies</vt:lpstr>
      <vt:lpstr>Express and Signed Cookies</vt:lpstr>
      <vt:lpstr>Cookie Fields/contents</vt:lpstr>
      <vt:lpstr>Cookie Fields/contents</vt:lpstr>
      <vt:lpstr>Web Storage API</vt:lpstr>
      <vt:lpstr>Sessions(Server Side)</vt:lpstr>
      <vt:lpstr>Sessions</vt:lpstr>
      <vt:lpstr>Sessions</vt:lpstr>
      <vt:lpstr>Express Sessions</vt:lpstr>
      <vt:lpstr>Session Management</vt:lpstr>
      <vt:lpstr>var session = require('express-session');</vt:lpstr>
      <vt:lpstr>Useful Methods</vt:lpstr>
      <vt:lpstr>Basic Example</vt:lpstr>
      <vt:lpstr>Storing in File Store</vt:lpstr>
      <vt:lpstr>Storing in DB</vt:lpstr>
      <vt:lpstr>Express Session: Session Store</vt:lpstr>
      <vt:lpstr>Session Store setting Using Mangoose</vt:lpstr>
      <vt:lpstr>Session Store using connect-mongo and express-session</vt:lpstr>
      <vt:lpstr>Destroying Sessions</vt:lpstr>
      <vt:lpstr>Full Working Example with Sessions only</vt:lpstr>
      <vt:lpstr>Server.JS</vt:lpstr>
      <vt:lpstr>Server.JS</vt:lpstr>
      <vt:lpstr>Server.JS</vt:lpstr>
      <vt:lpstr>Views/index.html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519</cp:revision>
  <dcterms:created xsi:type="dcterms:W3CDTF">2011-04-09T16:04:53Z</dcterms:created>
  <dcterms:modified xsi:type="dcterms:W3CDTF">2021-12-01T09:12:06Z</dcterms:modified>
</cp:coreProperties>
</file>