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302" r:id="rId2"/>
    <p:sldId id="384" r:id="rId3"/>
    <p:sldId id="435" r:id="rId4"/>
    <p:sldId id="436" r:id="rId5"/>
    <p:sldId id="360" r:id="rId6"/>
    <p:sldId id="420" r:id="rId7"/>
    <p:sldId id="423" r:id="rId8"/>
    <p:sldId id="424" r:id="rId9"/>
    <p:sldId id="426" r:id="rId10"/>
    <p:sldId id="427" r:id="rId11"/>
    <p:sldId id="428" r:id="rId12"/>
    <p:sldId id="431" r:id="rId13"/>
    <p:sldId id="465" r:id="rId14"/>
    <p:sldId id="421" r:id="rId15"/>
    <p:sldId id="422" r:id="rId16"/>
    <p:sldId id="429" r:id="rId17"/>
    <p:sldId id="430" r:id="rId18"/>
    <p:sldId id="466" r:id="rId19"/>
    <p:sldId id="403" r:id="rId20"/>
    <p:sldId id="425" r:id="rId21"/>
    <p:sldId id="433" r:id="rId22"/>
    <p:sldId id="462" r:id="rId23"/>
    <p:sldId id="463" r:id="rId24"/>
    <p:sldId id="464" r:id="rId25"/>
    <p:sldId id="470" r:id="rId26"/>
    <p:sldId id="469" r:id="rId27"/>
    <p:sldId id="471" r:id="rId28"/>
    <p:sldId id="472" r:id="rId29"/>
    <p:sldId id="451" r:id="rId30"/>
    <p:sldId id="452" r:id="rId31"/>
    <p:sldId id="453" r:id="rId32"/>
    <p:sldId id="454" r:id="rId33"/>
    <p:sldId id="458" r:id="rId34"/>
    <p:sldId id="459" r:id="rId35"/>
    <p:sldId id="460" r:id="rId36"/>
    <p:sldId id="455" r:id="rId37"/>
    <p:sldId id="456" r:id="rId38"/>
    <p:sldId id="457" r:id="rId39"/>
    <p:sldId id="445" r:id="rId40"/>
    <p:sldId id="446" r:id="rId41"/>
    <p:sldId id="449" r:id="rId42"/>
    <p:sldId id="450" r:id="rId43"/>
    <p:sldId id="447" r:id="rId44"/>
    <p:sldId id="448"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Default Section" id="{EE1CB9FE-7FEA-4011-A4DB-CC305C2FA899}">
          <p14:sldIdLst>
            <p14:sldId id="302"/>
            <p14:sldId id="384"/>
            <p14:sldId id="435"/>
            <p14:sldId id="436"/>
            <p14:sldId id="360"/>
            <p14:sldId id="420"/>
            <p14:sldId id="423"/>
            <p14:sldId id="424"/>
            <p14:sldId id="426"/>
            <p14:sldId id="427"/>
            <p14:sldId id="428"/>
            <p14:sldId id="431"/>
            <p14:sldId id="465"/>
            <p14:sldId id="421"/>
            <p14:sldId id="422"/>
            <p14:sldId id="429"/>
            <p14:sldId id="430"/>
            <p14:sldId id="466"/>
            <p14:sldId id="403"/>
            <p14:sldId id="425"/>
            <p14:sldId id="433"/>
            <p14:sldId id="462"/>
            <p14:sldId id="463"/>
            <p14:sldId id="464"/>
            <p14:sldId id="470"/>
            <p14:sldId id="469"/>
            <p14:sldId id="471"/>
            <p14:sldId id="472"/>
            <p14:sldId id="451"/>
            <p14:sldId id="452"/>
            <p14:sldId id="453"/>
            <p14:sldId id="454"/>
            <p14:sldId id="458"/>
            <p14:sldId id="459"/>
            <p14:sldId id="460"/>
            <p14:sldId id="455"/>
            <p14:sldId id="456"/>
            <p14:sldId id="457"/>
            <p14:sldId id="445"/>
            <p14:sldId id="446"/>
            <p14:sldId id="449"/>
            <p14:sldId id="450"/>
            <p14:sldId id="447"/>
            <p14:sldId id="448"/>
          </p14:sldIdLst>
        </p14:section>
        <p14:section name="Untitled Section" id="{45607AA9-82FB-4021-84D0-266B28845BDE}">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outlineViewPr>
    <p:cViewPr>
      <p:scale>
        <a:sx n="33" d="100"/>
        <a:sy n="33" d="100"/>
      </p:scale>
      <p:origin x="12" y="8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charset="0"/>
                <a:cs typeface="Arial" charset="0"/>
              </a:defRPr>
            </a:lvl1pPr>
          </a:lstStyle>
          <a:p>
            <a:pPr>
              <a:defRPr/>
            </a:pPr>
            <a:endParaRPr lang="en-US"/>
          </a:p>
        </p:txBody>
      </p:sp>
      <p:sp>
        <p:nvSpPr>
          <p:cNvPr id="358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0" hangingPunct="0">
              <a:defRPr sz="1200">
                <a:cs typeface="Arial" panose="020B0604020202020204" pitchFamily="34" charset="0"/>
              </a:defRPr>
            </a:lvl1pPr>
          </a:lstStyle>
          <a:p>
            <a:fld id="{6E4CCF8A-9AB2-4C70-8CDA-343F1F1D7BD2}" type="datetimeFigureOut">
              <a:rPr lang="en-US" altLang="en-US"/>
              <a:pPr/>
              <a:t>5/1/2021</a:t>
            </a:fld>
            <a:endParaRPr lang="en-US" altLang="en-US"/>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ＭＳ Ｐゴシック" charset="0"/>
                <a:cs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eaLnBrk="0" hangingPunct="0">
              <a:defRPr sz="1200">
                <a:cs typeface="Arial" panose="020B0604020202020204" pitchFamily="34" charset="0"/>
              </a:defRPr>
            </a:lvl1pPr>
          </a:lstStyle>
          <a:p>
            <a:fld id="{C4FF40FC-E7B1-4DE3-8B36-1ADC01E6611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1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7" name="Freeform 18"/>
            <p:cNvSpPr>
              <a:spLocks/>
            </p:cNvSpPr>
            <p:nvPr/>
          </p:nvSpPr>
          <p:spPr bwMode="auto">
            <a:xfrm>
              <a:off x="35926" y="5135025"/>
              <a:ext cx="9108074" cy="838869"/>
            </a:xfrm>
            <a:custGeom>
              <a:avLst/>
              <a:gdLst>
                <a:gd name="T0" fmla="*/ 0 w 5760"/>
                <a:gd name="T1" fmla="*/ 0 h 528"/>
                <a:gd name="T2" fmla="*/ 9108074 w 5760"/>
                <a:gd name="T3" fmla="*/ 0 h 528"/>
                <a:gd name="T4" fmla="*/ 9108074 w 5760"/>
                <a:gd name="T5" fmla="*/ 838869 h 528"/>
                <a:gd name="T6" fmla="*/ 7590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sp>
          <p:nvSpPr>
            <p:cNvPr id="8" name="Freeform 18"/>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lstStyle>
          <a:p>
            <a:fld id="{27C21FA5-4BB3-4441-8B97-D21D8A09C370}" type="datetimeFigureOut">
              <a:rPr lang="en-US" altLang="en-US"/>
              <a:pPr/>
              <a:t>5/1/2021</a:t>
            </a:fld>
            <a:endParaRPr lang="en-US" alt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9342E99C-A1FF-4093-B509-40C421697F98}" type="slidenum">
              <a:rPr lang="en-US" altLang="en-US"/>
              <a:pPr/>
              <a:t>‹#›</a:t>
            </a:fld>
            <a:endParaRPr lang="en-US" altLang="en-US"/>
          </a:p>
        </p:txBody>
      </p:sp>
    </p:spTree>
    <p:extLst>
      <p:ext uri="{BB962C8B-B14F-4D97-AF65-F5344CB8AC3E}">
        <p14:creationId xmlns:p14="http://schemas.microsoft.com/office/powerpoint/2010/main" val="2106380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1CEA38BE-66C9-4BA0-AED3-FA3B7F76656F}" type="datetimeFigureOut">
              <a:rPr lang="en-US" altLang="en-US"/>
              <a:pPr/>
              <a:t>5/1/2021</a:t>
            </a:fld>
            <a:endParaRPr lang="en-US" alt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8C540229-305C-41B2-9CB4-A2B426B49262}" type="slidenum">
              <a:rPr lang="en-US" altLang="en-US"/>
              <a:pPr/>
              <a:t>‹#›</a:t>
            </a:fld>
            <a:endParaRPr lang="en-US" altLang="en-US"/>
          </a:p>
        </p:txBody>
      </p:sp>
    </p:spTree>
    <p:extLst>
      <p:ext uri="{BB962C8B-B14F-4D97-AF65-F5344CB8AC3E}">
        <p14:creationId xmlns:p14="http://schemas.microsoft.com/office/powerpoint/2010/main" val="361628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C88E3062-92D7-4F2C-86AA-70F31EB3F166}" type="datetimeFigureOut">
              <a:rPr lang="en-US" altLang="en-US"/>
              <a:pPr/>
              <a:t>5/1/2021</a:t>
            </a:fld>
            <a:endParaRPr lang="en-US" alt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934F039F-4125-4821-B6E6-3E8471332273}" type="slidenum">
              <a:rPr lang="en-US" altLang="en-US"/>
              <a:pPr/>
              <a:t>‹#›</a:t>
            </a:fld>
            <a:endParaRPr lang="en-US" altLang="en-US"/>
          </a:p>
        </p:txBody>
      </p:sp>
    </p:spTree>
    <p:extLst>
      <p:ext uri="{BB962C8B-B14F-4D97-AF65-F5344CB8AC3E}">
        <p14:creationId xmlns:p14="http://schemas.microsoft.com/office/powerpoint/2010/main" val="1448967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fld id="{2D26DE01-18C9-430D-B325-DB95CA52AD68}" type="datetimeFigureOut">
              <a:rPr lang="en-US" altLang="en-US"/>
              <a:pPr/>
              <a:t>5/1/2021</a:t>
            </a:fld>
            <a:endParaRPr lang="en-US" alt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E3BDC4DF-9667-4400-A356-C34DD3F61F28}" type="slidenum">
              <a:rPr lang="en-US" altLang="en-US"/>
              <a:pPr/>
              <a:t>‹#›</a:t>
            </a:fld>
            <a:endParaRPr lang="en-US" altLang="en-US"/>
          </a:p>
        </p:txBody>
      </p:sp>
    </p:spTree>
    <p:extLst>
      <p:ext uri="{BB962C8B-B14F-4D97-AF65-F5344CB8AC3E}">
        <p14:creationId xmlns:p14="http://schemas.microsoft.com/office/powerpoint/2010/main" val="156279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0"/>
          <p:cNvSpPr>
            <a:spLocks noChangeArrowheads="1"/>
          </p:cNvSpPr>
          <p:nvPr/>
        </p:nvSpPr>
        <p:spPr bwMode="auto">
          <a:xfrm>
            <a:off x="3636963" y="3005138"/>
            <a:ext cx="182562"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a:solidFill>
                <a:schemeClr val="lt1"/>
              </a:solidFill>
              <a:latin typeface="+mn-lt"/>
              <a:ea typeface="+mn-ea"/>
            </a:endParaRPr>
          </a:p>
        </p:txBody>
      </p:sp>
      <p:sp>
        <p:nvSpPr>
          <p:cNvPr id="5" name="Chevron 11"/>
          <p:cNvSpPr>
            <a:spLocks noChangeArrowheads="1"/>
          </p:cNvSpPr>
          <p:nvPr/>
        </p:nvSpPr>
        <p:spPr bwMode="auto">
          <a:xfrm>
            <a:off x="3449638" y="3005138"/>
            <a:ext cx="184150"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a:solidFill>
                <a:schemeClr val="lt1"/>
              </a:solidFill>
              <a:latin typeface="+mn-lt"/>
              <a:ea typeface="+mn-ea"/>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fld id="{998A5650-A7F5-468A-AC7C-CC39B664E961}" type="datetimeFigureOut">
              <a:rPr lang="en-US" altLang="en-US"/>
              <a:pPr/>
              <a:t>5/1/2021</a:t>
            </a:fld>
            <a:endParaRPr lang="en-US" alt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8BA973E-6A8E-4ABA-8D89-50D0CA8CBEEC}" type="slidenum">
              <a:rPr lang="en-US" altLang="en-US"/>
              <a:pPr/>
              <a:t>‹#›</a:t>
            </a:fld>
            <a:endParaRPr lang="en-US" altLang="en-US"/>
          </a:p>
        </p:txBody>
      </p:sp>
    </p:spTree>
    <p:extLst>
      <p:ext uri="{BB962C8B-B14F-4D97-AF65-F5344CB8AC3E}">
        <p14:creationId xmlns:p14="http://schemas.microsoft.com/office/powerpoint/2010/main" val="127397415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fld id="{F1957422-1CCD-4558-B126-E01CEF9CCB9B}" type="datetimeFigureOut">
              <a:rPr lang="en-US" altLang="en-US"/>
              <a:pPr/>
              <a:t>5/1/2021</a:t>
            </a:fld>
            <a:endParaRPr lang="en-US" alt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7138F364-5E6E-40DF-B92F-9F47B72D19E2}" type="slidenum">
              <a:rPr lang="en-US" altLang="en-US"/>
              <a:pPr/>
              <a:t>‹#›</a:t>
            </a:fld>
            <a:endParaRPr lang="en-US" altLang="en-US"/>
          </a:p>
        </p:txBody>
      </p:sp>
    </p:spTree>
    <p:extLst>
      <p:ext uri="{BB962C8B-B14F-4D97-AF65-F5344CB8AC3E}">
        <p14:creationId xmlns:p14="http://schemas.microsoft.com/office/powerpoint/2010/main" val="200605587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8FF9D990-5E8C-4387-B53E-582BBAAF38A6}" type="datetimeFigureOut">
              <a:rPr lang="en-US" altLang="en-US"/>
              <a:pPr/>
              <a:t>5/1/2021</a:t>
            </a:fld>
            <a:endParaRPr lang="en-US" alt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B81934EC-D233-485B-BF0F-DE641F734BB2}" type="slidenum">
              <a:rPr lang="en-US" altLang="en-US"/>
              <a:pPr/>
              <a:t>‹#›</a:t>
            </a:fld>
            <a:endParaRPr lang="en-US" altLang="en-US"/>
          </a:p>
        </p:txBody>
      </p:sp>
    </p:spTree>
    <p:extLst>
      <p:ext uri="{BB962C8B-B14F-4D97-AF65-F5344CB8AC3E}">
        <p14:creationId xmlns:p14="http://schemas.microsoft.com/office/powerpoint/2010/main" val="38455615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A2FCA446-E44B-4A98-A8D9-8DFCF2E3C6BA}" type="datetimeFigureOut">
              <a:rPr lang="en-US" altLang="en-US"/>
              <a:pPr/>
              <a:t>5/1/2021</a:t>
            </a:fld>
            <a:endParaRPr lang="en-US" alt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A114130F-9576-4D63-A3E0-BFA25CA52CC4}" type="slidenum">
              <a:rPr lang="en-US" altLang="en-US"/>
              <a:pPr/>
              <a:t>‹#›</a:t>
            </a:fld>
            <a:endParaRPr lang="en-US" altLang="en-US"/>
          </a:p>
        </p:txBody>
      </p:sp>
    </p:spTree>
    <p:extLst>
      <p:ext uri="{BB962C8B-B14F-4D97-AF65-F5344CB8AC3E}">
        <p14:creationId xmlns:p14="http://schemas.microsoft.com/office/powerpoint/2010/main" val="428256767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03C49DA8-B820-465B-A78A-28777EC1E98C}" type="datetimeFigureOut">
              <a:rPr lang="en-US" altLang="en-US"/>
              <a:pPr/>
              <a:t>5/1/2021</a:t>
            </a:fld>
            <a:endParaRPr lang="en-US" alt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6630D906-68D5-4AEC-B54A-95715E396FEE}" type="slidenum">
              <a:rPr lang="en-US" altLang="en-US"/>
              <a:pPr/>
              <a:t>‹#›</a:t>
            </a:fld>
            <a:endParaRPr lang="en-US" altLang="en-US"/>
          </a:p>
        </p:txBody>
      </p:sp>
    </p:spTree>
    <p:extLst>
      <p:ext uri="{BB962C8B-B14F-4D97-AF65-F5344CB8AC3E}">
        <p14:creationId xmlns:p14="http://schemas.microsoft.com/office/powerpoint/2010/main" val="42316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A405DA42-E27B-4E6B-8816-03F5B50624AB}" type="datetimeFigureOut">
              <a:rPr lang="en-US" altLang="en-US"/>
              <a:pPr/>
              <a:t>5/1/2021</a:t>
            </a:fld>
            <a:endParaRPr lang="en-US" alt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6D4436AC-C642-446A-A2FA-B21716DC87B0}" type="slidenum">
              <a:rPr lang="en-US" altLang="en-US"/>
              <a:pPr/>
              <a:t>‹#›</a:t>
            </a:fld>
            <a:endParaRPr lang="en-US" altLang="en-US"/>
          </a:p>
        </p:txBody>
      </p:sp>
    </p:spTree>
    <p:extLst>
      <p:ext uri="{BB962C8B-B14F-4D97-AF65-F5344CB8AC3E}">
        <p14:creationId xmlns:p14="http://schemas.microsoft.com/office/powerpoint/2010/main" val="153197003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0"/>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Freeform 15"/>
          <p:cNvSpPr>
            <a:spLocks/>
          </p:cNvSpPr>
          <p:nvPr/>
        </p:nvSpPr>
        <p:spPr bwMode="auto">
          <a:xfrm>
            <a:off x="-53975" y="5784850"/>
            <a:ext cx="3802063" cy="838200"/>
          </a:xfrm>
          <a:custGeom>
            <a:avLst/>
            <a:gdLst>
              <a:gd name="T0" fmla="*/ 0 w 5760"/>
              <a:gd name="T1" fmla="*/ 0 h 528"/>
              <a:gd name="T2" fmla="*/ 3802063 w 5760"/>
              <a:gd name="T3" fmla="*/ 0 h 528"/>
              <a:gd name="T4" fmla="*/ 3802063 w 5760"/>
              <a:gd name="T5" fmla="*/ 838200 h 528"/>
              <a:gd name="T6" fmla="*/ 31684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sp>
        <p:nvSpPr>
          <p:cNvPr id="7" name="Right Triangle 6"/>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8"/>
          <p:cNvSpPr>
            <a:spLocks noChangeArrowheads="1"/>
          </p:cNvSpPr>
          <p:nvPr/>
        </p:nvSpPr>
        <p:spPr bwMode="auto">
          <a:xfrm>
            <a:off x="8664575" y="4987925"/>
            <a:ext cx="182563"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a:solidFill>
                <a:schemeClr val="lt1"/>
              </a:solidFill>
              <a:latin typeface="+mn-lt"/>
              <a:ea typeface="+mn-ea"/>
            </a:endParaRPr>
          </a:p>
        </p:txBody>
      </p:sp>
      <p:sp>
        <p:nvSpPr>
          <p:cNvPr id="10" name="Chevron 19"/>
          <p:cNvSpPr>
            <a:spLocks noChangeArrowheads="1"/>
          </p:cNvSpPr>
          <p:nvPr/>
        </p:nvSpPr>
        <p:spPr bwMode="auto">
          <a:xfrm>
            <a:off x="8477250" y="4987925"/>
            <a:ext cx="182563"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a:solidFill>
                <a:schemeClr val="lt1"/>
              </a:solidFill>
              <a:latin typeface="+mn-lt"/>
              <a:ea typeface="+mn-ea"/>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fld id="{C1E33357-3660-48B6-8EFF-B7468AFBD51E}" type="datetimeFigureOut">
              <a:rPr lang="en-US" altLang="en-US"/>
              <a:pPr/>
              <a:t>5/1/2021</a:t>
            </a:fld>
            <a:endParaRPr lang="en-US" alt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lvl1pPr>
          </a:lstStyle>
          <a:p>
            <a:fld id="{BF931080-3E05-4805-9AD6-F5EFD7369000}" type="slidenum">
              <a:rPr lang="en-US" altLang="en-US"/>
              <a:pPr/>
              <a:t>‹#›</a:t>
            </a:fld>
            <a:endParaRPr lang="en-US" altLang="en-US"/>
          </a:p>
        </p:txBody>
      </p:sp>
    </p:spTree>
    <p:extLst>
      <p:ext uri="{BB962C8B-B14F-4D97-AF65-F5344CB8AC3E}">
        <p14:creationId xmlns:p14="http://schemas.microsoft.com/office/powerpoint/2010/main" val="213171767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27" name="Freeform 11"/>
          <p:cNvSpPr>
            <a:spLocks/>
          </p:cNvSpPr>
          <p:nvPr/>
        </p:nvSpPr>
        <p:spPr bwMode="auto">
          <a:xfrm>
            <a:off x="-53975" y="5784850"/>
            <a:ext cx="3802063" cy="838200"/>
          </a:xfrm>
          <a:custGeom>
            <a:avLst/>
            <a:gdLst>
              <a:gd name="T0" fmla="*/ 0 w 5760"/>
              <a:gd name="T1" fmla="*/ 0 h 528"/>
              <a:gd name="T2" fmla="*/ 3802063 w 5760"/>
              <a:gd name="T3" fmla="*/ 0 h 528"/>
              <a:gd name="T4" fmla="*/ 3802063 w 5760"/>
              <a:gd name="T5" fmla="*/ 838200 h 528"/>
              <a:gd name="T6" fmla="*/ 31684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atin typeface="Lucida Sans Unicode" panose="020B0602030504020204" pitchFamily="34" charset="0"/>
                <a:cs typeface="Arial" panose="020B0604020202020204" pitchFamily="34" charset="0"/>
              </a:defRPr>
            </a:lvl1pPr>
          </a:lstStyle>
          <a:p>
            <a:fld id="{51C2A217-0A3A-4CEF-81AE-8B9AEC243AE8}" type="datetimeFigureOut">
              <a:rPr lang="en-US" altLang="en-US"/>
              <a:pPr/>
              <a:t>5/1/2021</a:t>
            </a:fld>
            <a:endParaRPr lang="en-US" alt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cs typeface="+mn-cs"/>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anose="020B0602030504020204" pitchFamily="34" charset="0"/>
                <a:cs typeface="Arial" panose="020B0604020202020204" pitchFamily="34" charset="0"/>
              </a:defRPr>
            </a:lvl1pPr>
          </a:lstStyle>
          <a:p>
            <a:fld id="{0A663D5C-B9DB-46F8-AD69-76C2108BB9A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91" r:id="rId1"/>
    <p:sldLayoutId id="2147483787" r:id="rId2"/>
    <p:sldLayoutId id="2147483792" r:id="rId3"/>
    <p:sldLayoutId id="2147483793" r:id="rId4"/>
    <p:sldLayoutId id="2147483794" r:id="rId5"/>
    <p:sldLayoutId id="2147483795" r:id="rId6"/>
    <p:sldLayoutId id="2147483788" r:id="rId7"/>
    <p:sldLayoutId id="2147483796" r:id="rId8"/>
    <p:sldLayoutId id="2147483797" r:id="rId9"/>
    <p:sldLayoutId id="2147483789" r:id="rId10"/>
    <p:sldLayoutId id="2147483790"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4100" b="1">
          <a:solidFill>
            <a:schemeClr val="tx2"/>
          </a:solidFill>
          <a:latin typeface="Lucida Sans Unicode"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4100" b="1">
          <a:solidFill>
            <a:schemeClr val="tx2"/>
          </a:solidFill>
          <a:latin typeface="Lucida Sans Unicode"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4100" b="1">
          <a:solidFill>
            <a:schemeClr val="tx2"/>
          </a:solidFill>
          <a:latin typeface="Lucida Sans Unicode"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4100" b="1">
          <a:solidFill>
            <a:schemeClr val="tx2"/>
          </a:solidFill>
          <a:latin typeface="Lucida Sans Unicode" pitchFamily="34" charset="0"/>
          <a:ea typeface="MS PGothic" panose="020B0600070205080204" pitchFamily="34" charset="-128"/>
          <a:cs typeface="ＭＳ Ｐゴシック"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S PGothic" panose="020B0600070205080204" pitchFamily="34" charset="-128"/>
          <a:cs typeface="ＭＳ Ｐゴシック" charset="0"/>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S PGothic" panose="020B0600070205080204" pitchFamily="34" charset="-128"/>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S PGothic" panose="020B0600070205080204" pitchFamily="34" charset="-128"/>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S PGothic" panose="020B0600070205080204" pitchFamily="34" charset="-128"/>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S PGothic" panose="020B0600070205080204" pitchFamily="34"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passportjs.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Express.JS</a:t>
            </a:r>
          </a:p>
        </p:txBody>
      </p:sp>
      <p:sp>
        <p:nvSpPr>
          <p:cNvPr id="5" name="Subtitle 4"/>
          <p:cNvSpPr>
            <a:spLocks noGrp="1"/>
          </p:cNvSpPr>
          <p:nvPr>
            <p:ph type="subTitle" idx="1"/>
          </p:nvPr>
        </p:nvSpPr>
        <p:spPr/>
        <p:txBody>
          <a:bodyPr/>
          <a:lstStyle/>
          <a:p>
            <a:r>
              <a:rPr lang="en-US"/>
              <a:t>Lecture 18</a:t>
            </a:r>
          </a:p>
          <a:p>
            <a:r>
              <a:rPr lang="en-US"/>
              <a:t>User </a:t>
            </a:r>
            <a:r>
              <a:rPr lang="en-US" dirty="0"/>
              <a:t>Authentication</a:t>
            </a:r>
          </a:p>
          <a:p>
            <a:r>
              <a:rPr lang="en-US" dirty="0"/>
              <a:t>Using Passport</a:t>
            </a:r>
          </a:p>
        </p:txBody>
      </p:sp>
    </p:spTree>
    <p:extLst>
      <p:ext uri="{BB962C8B-B14F-4D97-AF65-F5344CB8AC3E}">
        <p14:creationId xmlns:p14="http://schemas.microsoft.com/office/powerpoint/2010/main" val="1009814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EB93A9-14E7-4219-8BCC-92FD71B27211}"/>
              </a:ext>
            </a:extLst>
          </p:cNvPr>
          <p:cNvSpPr>
            <a:spLocks noGrp="1"/>
          </p:cNvSpPr>
          <p:nvPr>
            <p:ph idx="1"/>
          </p:nvPr>
        </p:nvSpPr>
        <p:spPr/>
        <p:txBody>
          <a:bodyPr/>
          <a:lstStyle/>
          <a:p>
            <a:r>
              <a:rPr lang="en-US" dirty="0"/>
              <a:t>Note that enabling session support is entirely optional, though it is recommended for most applications. </a:t>
            </a:r>
          </a:p>
          <a:p>
            <a:r>
              <a:rPr lang="en-US" dirty="0"/>
              <a:t>If enabled, be sure to use session() before </a:t>
            </a:r>
            <a:r>
              <a:rPr lang="en-US" dirty="0" err="1"/>
              <a:t>passport.session</a:t>
            </a:r>
            <a:r>
              <a:rPr lang="en-US" dirty="0"/>
              <a:t>() to ensure that the login session is restored in the correct order.</a:t>
            </a:r>
          </a:p>
        </p:txBody>
      </p:sp>
      <p:sp>
        <p:nvSpPr>
          <p:cNvPr id="3" name="Title 2">
            <a:extLst>
              <a:ext uri="{FF2B5EF4-FFF2-40B4-BE49-F238E27FC236}">
                <a16:creationId xmlns:a16="http://schemas.microsoft.com/office/drawing/2014/main" id="{3436E0DE-F497-4079-B534-32DF02BBD4C9}"/>
              </a:ext>
            </a:extLst>
          </p:cNvPr>
          <p:cNvSpPr>
            <a:spLocks noGrp="1"/>
          </p:cNvSpPr>
          <p:nvPr>
            <p:ph type="title"/>
          </p:nvPr>
        </p:nvSpPr>
        <p:spPr/>
        <p:txBody>
          <a:bodyPr/>
          <a:lstStyle/>
          <a:p>
            <a:r>
              <a:rPr lang="en-US" dirty="0"/>
              <a:t>3. Sessions</a:t>
            </a:r>
          </a:p>
        </p:txBody>
      </p:sp>
    </p:spTree>
    <p:extLst>
      <p:ext uri="{BB962C8B-B14F-4D97-AF65-F5344CB8AC3E}">
        <p14:creationId xmlns:p14="http://schemas.microsoft.com/office/powerpoint/2010/main" val="3841038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EB93A9-14E7-4219-8BCC-92FD71B27211}"/>
              </a:ext>
            </a:extLst>
          </p:cNvPr>
          <p:cNvSpPr>
            <a:spLocks noGrp="1"/>
          </p:cNvSpPr>
          <p:nvPr>
            <p:ph idx="1"/>
          </p:nvPr>
        </p:nvSpPr>
        <p:spPr/>
        <p:txBody>
          <a:bodyPr/>
          <a:lstStyle/>
          <a:p>
            <a:pPr marL="109537" indent="0">
              <a:buNone/>
            </a:pPr>
            <a:r>
              <a:rPr lang="en-US" dirty="0"/>
              <a:t>In order to support login sessions, Passport will serialize and deserialize user instances to and from the session.</a:t>
            </a:r>
          </a:p>
          <a:p>
            <a:pPr marL="109537" indent="0">
              <a:buNone/>
            </a:pPr>
            <a:r>
              <a:rPr lang="en-US" dirty="0" err="1"/>
              <a:t>passport.serializeUser</a:t>
            </a:r>
            <a:r>
              <a:rPr lang="en-US" dirty="0"/>
              <a:t>(function(user, done) {</a:t>
            </a:r>
          </a:p>
          <a:p>
            <a:pPr marL="109537" indent="0">
              <a:buNone/>
            </a:pPr>
            <a:r>
              <a:rPr lang="en-US" dirty="0"/>
              <a:t>  done(null, user.id);</a:t>
            </a:r>
          </a:p>
          <a:p>
            <a:pPr marL="109537" indent="0">
              <a:buNone/>
            </a:pPr>
            <a:r>
              <a:rPr lang="en-US" dirty="0"/>
              <a:t>});</a:t>
            </a:r>
          </a:p>
          <a:p>
            <a:pPr marL="109537" indent="0">
              <a:buNone/>
            </a:pPr>
            <a:r>
              <a:rPr lang="en-US" dirty="0" err="1"/>
              <a:t>passport.deserializeUser</a:t>
            </a:r>
            <a:r>
              <a:rPr lang="en-US" dirty="0"/>
              <a:t>(function(id, done) {</a:t>
            </a:r>
          </a:p>
          <a:p>
            <a:pPr marL="109537" indent="0">
              <a:buNone/>
            </a:pPr>
            <a:r>
              <a:rPr lang="en-US" dirty="0"/>
              <a:t>  </a:t>
            </a:r>
            <a:r>
              <a:rPr lang="en-US" dirty="0" err="1"/>
              <a:t>User.findById</a:t>
            </a:r>
            <a:r>
              <a:rPr lang="en-US" dirty="0"/>
              <a:t>(id, function(err, user) {</a:t>
            </a:r>
          </a:p>
          <a:p>
            <a:pPr marL="109537" indent="0">
              <a:buNone/>
            </a:pPr>
            <a:r>
              <a:rPr lang="en-US" dirty="0"/>
              <a:t>    done(err, user);</a:t>
            </a:r>
          </a:p>
          <a:p>
            <a:pPr marL="109537" indent="0">
              <a:buNone/>
            </a:pPr>
            <a:r>
              <a:rPr lang="en-US" dirty="0"/>
              <a:t>  });</a:t>
            </a:r>
          </a:p>
          <a:p>
            <a:pPr marL="109537" indent="0">
              <a:buNone/>
            </a:pPr>
            <a:r>
              <a:rPr lang="en-US" dirty="0"/>
              <a:t>});</a:t>
            </a:r>
          </a:p>
        </p:txBody>
      </p:sp>
      <p:sp>
        <p:nvSpPr>
          <p:cNvPr id="3" name="Title 2">
            <a:extLst>
              <a:ext uri="{FF2B5EF4-FFF2-40B4-BE49-F238E27FC236}">
                <a16:creationId xmlns:a16="http://schemas.microsoft.com/office/drawing/2014/main" id="{3436E0DE-F497-4079-B534-32DF02BBD4C9}"/>
              </a:ext>
            </a:extLst>
          </p:cNvPr>
          <p:cNvSpPr>
            <a:spLocks noGrp="1"/>
          </p:cNvSpPr>
          <p:nvPr>
            <p:ph type="title"/>
          </p:nvPr>
        </p:nvSpPr>
        <p:spPr/>
        <p:txBody>
          <a:bodyPr/>
          <a:lstStyle/>
          <a:p>
            <a:r>
              <a:rPr lang="en-US" dirty="0"/>
              <a:t>Sessions</a:t>
            </a:r>
          </a:p>
        </p:txBody>
      </p:sp>
    </p:spTree>
    <p:extLst>
      <p:ext uri="{BB962C8B-B14F-4D97-AF65-F5344CB8AC3E}">
        <p14:creationId xmlns:p14="http://schemas.microsoft.com/office/powerpoint/2010/main" val="589522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112D7A-55BE-46C6-9F1B-DB5EEB687733}"/>
              </a:ext>
            </a:extLst>
          </p:cNvPr>
          <p:cNvSpPr>
            <a:spLocks noGrp="1"/>
          </p:cNvSpPr>
          <p:nvPr>
            <p:ph idx="1"/>
          </p:nvPr>
        </p:nvSpPr>
        <p:spPr/>
        <p:txBody>
          <a:bodyPr/>
          <a:lstStyle/>
          <a:p>
            <a:r>
              <a:rPr lang="en-US" sz="2400" dirty="0"/>
              <a:t>After successful authentication, Passport will establish a persistent login session. </a:t>
            </a:r>
          </a:p>
          <a:p>
            <a:pPr lvl="1"/>
            <a:r>
              <a:rPr lang="en-US" sz="2000" dirty="0"/>
              <a:t>This is useful for the common scenario of users accessing a web application via a browser. </a:t>
            </a:r>
          </a:p>
          <a:p>
            <a:r>
              <a:rPr lang="en-US" sz="2400" dirty="0"/>
              <a:t>However, in some cases, session support is not necessary. </a:t>
            </a:r>
          </a:p>
          <a:p>
            <a:pPr lvl="1"/>
            <a:r>
              <a:rPr lang="en-US" sz="2000" dirty="0"/>
              <a:t>For example, API servers typically require credentials to be supplied with each request. </a:t>
            </a:r>
          </a:p>
          <a:p>
            <a:pPr lvl="1"/>
            <a:r>
              <a:rPr lang="en-US" sz="2000" dirty="0"/>
              <a:t>When this is the case, session support can be safely disabled by setting the session option to false.</a:t>
            </a:r>
            <a:endParaRPr lang="en-US" sz="1800" dirty="0"/>
          </a:p>
          <a:p>
            <a:pPr marL="109537" indent="0">
              <a:buNone/>
            </a:pPr>
            <a:r>
              <a:rPr lang="en-US" sz="2000" dirty="0" err="1"/>
              <a:t>app.get</a:t>
            </a:r>
            <a:r>
              <a:rPr lang="en-US" sz="2000" dirty="0"/>
              <a:t>('/</a:t>
            </a:r>
            <a:r>
              <a:rPr lang="en-US" sz="2000" dirty="0" err="1"/>
              <a:t>api</a:t>
            </a:r>
            <a:r>
              <a:rPr lang="en-US" sz="2000" dirty="0"/>
              <a:t>/users/me',</a:t>
            </a:r>
            <a:r>
              <a:rPr lang="en-US" sz="2000" dirty="0" err="1"/>
              <a:t>passport.authenticate</a:t>
            </a:r>
            <a:r>
              <a:rPr lang="en-US" sz="2000" dirty="0"/>
              <a:t>('basic', {</a:t>
            </a:r>
            <a:r>
              <a:rPr lang="en-US" sz="2000" b="1" dirty="0"/>
              <a:t> session: false </a:t>
            </a:r>
            <a:r>
              <a:rPr lang="en-US" sz="2000" dirty="0"/>
              <a:t>}),  function(</a:t>
            </a:r>
            <a:r>
              <a:rPr lang="en-US" sz="2000" dirty="0" err="1"/>
              <a:t>req</a:t>
            </a:r>
            <a:r>
              <a:rPr lang="en-US" sz="2000" dirty="0"/>
              <a:t>, res) {</a:t>
            </a:r>
          </a:p>
          <a:p>
            <a:pPr marL="109537" indent="0">
              <a:buNone/>
            </a:pPr>
            <a:r>
              <a:rPr lang="en-US" sz="2000" dirty="0"/>
              <a:t>    </a:t>
            </a:r>
            <a:r>
              <a:rPr lang="en-US" sz="2000" dirty="0" err="1"/>
              <a:t>res.json</a:t>
            </a:r>
            <a:r>
              <a:rPr lang="en-US" sz="2000" dirty="0"/>
              <a:t>({ id: req.user.id, username: </a:t>
            </a:r>
            <a:r>
              <a:rPr lang="en-US" sz="2000" dirty="0" err="1"/>
              <a:t>req.user.username</a:t>
            </a:r>
            <a:r>
              <a:rPr lang="en-US" sz="2000" dirty="0"/>
              <a:t> });</a:t>
            </a:r>
          </a:p>
          <a:p>
            <a:pPr marL="109537" indent="0">
              <a:buNone/>
            </a:pPr>
            <a:r>
              <a:rPr lang="en-US" sz="2000" dirty="0"/>
              <a:t>  });</a:t>
            </a:r>
          </a:p>
        </p:txBody>
      </p:sp>
      <p:sp>
        <p:nvSpPr>
          <p:cNvPr id="3" name="Title 2">
            <a:extLst>
              <a:ext uri="{FF2B5EF4-FFF2-40B4-BE49-F238E27FC236}">
                <a16:creationId xmlns:a16="http://schemas.microsoft.com/office/drawing/2014/main" id="{2685CC77-0DCF-4299-9990-45CFEB73705C}"/>
              </a:ext>
            </a:extLst>
          </p:cNvPr>
          <p:cNvSpPr>
            <a:spLocks noGrp="1"/>
          </p:cNvSpPr>
          <p:nvPr>
            <p:ph type="title"/>
          </p:nvPr>
        </p:nvSpPr>
        <p:spPr/>
        <p:txBody>
          <a:bodyPr>
            <a:normAutofit/>
          </a:bodyPr>
          <a:lstStyle/>
          <a:p>
            <a:r>
              <a:rPr lang="en-US" b="0" dirty="0">
                <a:effectLst/>
              </a:rPr>
              <a:t>Disable Sessions</a:t>
            </a:r>
            <a:endParaRPr lang="en-US" dirty="0"/>
          </a:p>
        </p:txBody>
      </p:sp>
    </p:spTree>
    <p:extLst>
      <p:ext uri="{BB962C8B-B14F-4D97-AF65-F5344CB8AC3E}">
        <p14:creationId xmlns:p14="http://schemas.microsoft.com/office/powerpoint/2010/main" val="1305256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F9C3B-06FD-4FA8-8687-6517CD93B066}"/>
              </a:ext>
            </a:extLst>
          </p:cNvPr>
          <p:cNvSpPr>
            <a:spLocks noGrp="1"/>
          </p:cNvSpPr>
          <p:nvPr>
            <p:ph type="title"/>
          </p:nvPr>
        </p:nvSpPr>
        <p:spPr/>
        <p:txBody>
          <a:bodyPr/>
          <a:lstStyle/>
          <a:p>
            <a:r>
              <a:rPr lang="en-US" dirty="0"/>
              <a:t>Passport Main Function</a:t>
            </a:r>
          </a:p>
        </p:txBody>
      </p:sp>
      <p:sp>
        <p:nvSpPr>
          <p:cNvPr id="5" name="Text Placeholder 4">
            <a:extLst>
              <a:ext uri="{FF2B5EF4-FFF2-40B4-BE49-F238E27FC236}">
                <a16:creationId xmlns:a16="http://schemas.microsoft.com/office/drawing/2014/main" id="{8FC74576-CE14-474C-AB30-D17947E6D22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4241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3333C7-AE40-4722-B012-D134775C3C24}"/>
              </a:ext>
            </a:extLst>
          </p:cNvPr>
          <p:cNvSpPr>
            <a:spLocks noGrp="1"/>
          </p:cNvSpPr>
          <p:nvPr>
            <p:ph idx="1"/>
          </p:nvPr>
        </p:nvSpPr>
        <p:spPr/>
        <p:txBody>
          <a:bodyPr/>
          <a:lstStyle/>
          <a:p>
            <a:r>
              <a:rPr lang="en-US" sz="2400" dirty="0"/>
              <a:t>Authenticating requests is as simple as calling </a:t>
            </a:r>
            <a:r>
              <a:rPr lang="en-US" sz="2400" dirty="0" err="1"/>
              <a:t>passport.authenticate</a:t>
            </a:r>
            <a:r>
              <a:rPr lang="en-US" sz="2400" dirty="0"/>
              <a:t>() and specifying which strategy to employ. </a:t>
            </a:r>
          </a:p>
          <a:p>
            <a:pPr lvl="1"/>
            <a:r>
              <a:rPr lang="en-US" sz="2000" dirty="0"/>
              <a:t>authenticate()'s function signature is standard Connect middleware, which makes it convenient to use as route middleware in Express applications.</a:t>
            </a:r>
          </a:p>
          <a:p>
            <a:r>
              <a:rPr lang="en-US" sz="2400" dirty="0"/>
              <a:t>By default, if authentication fails, Passport will respond with a 401 Unauthorized status, and any additional route handlers will not be invoked. </a:t>
            </a:r>
          </a:p>
          <a:p>
            <a:r>
              <a:rPr lang="en-US" sz="2400" dirty="0"/>
              <a:t>If authentication succeeds, the next handler will be invoked and the </a:t>
            </a:r>
            <a:r>
              <a:rPr lang="en-US" sz="2400" dirty="0" err="1"/>
              <a:t>req.user</a:t>
            </a:r>
            <a:r>
              <a:rPr lang="en-US" sz="2400" dirty="0"/>
              <a:t> property will be set to the authenticated user.</a:t>
            </a:r>
          </a:p>
        </p:txBody>
      </p:sp>
      <p:sp>
        <p:nvSpPr>
          <p:cNvPr id="3" name="Title 2">
            <a:extLst>
              <a:ext uri="{FF2B5EF4-FFF2-40B4-BE49-F238E27FC236}">
                <a16:creationId xmlns:a16="http://schemas.microsoft.com/office/drawing/2014/main" id="{F52037A4-1807-4F8D-ACE2-18CE54EC9265}"/>
              </a:ext>
            </a:extLst>
          </p:cNvPr>
          <p:cNvSpPr>
            <a:spLocks noGrp="1"/>
          </p:cNvSpPr>
          <p:nvPr>
            <p:ph type="title"/>
          </p:nvPr>
        </p:nvSpPr>
        <p:spPr/>
        <p:txBody>
          <a:bodyPr/>
          <a:lstStyle/>
          <a:p>
            <a:r>
              <a:rPr lang="en-US" dirty="0"/>
              <a:t>Authenticate</a:t>
            </a:r>
          </a:p>
        </p:txBody>
      </p:sp>
    </p:spTree>
    <p:extLst>
      <p:ext uri="{BB962C8B-B14F-4D97-AF65-F5344CB8AC3E}">
        <p14:creationId xmlns:p14="http://schemas.microsoft.com/office/powerpoint/2010/main" val="50644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81AF56-CA1C-4191-8944-10AC98CE5352}"/>
              </a:ext>
            </a:extLst>
          </p:cNvPr>
          <p:cNvSpPr>
            <a:spLocks noGrp="1"/>
          </p:cNvSpPr>
          <p:nvPr>
            <p:ph idx="1"/>
          </p:nvPr>
        </p:nvSpPr>
        <p:spPr/>
        <p:txBody>
          <a:bodyPr/>
          <a:lstStyle/>
          <a:p>
            <a:pPr marL="109537" indent="0">
              <a:buNone/>
            </a:pPr>
            <a:r>
              <a:rPr lang="en-US" dirty="0" err="1"/>
              <a:t>app.post</a:t>
            </a:r>
            <a:r>
              <a:rPr lang="en-US" dirty="0"/>
              <a:t>('/login',</a:t>
            </a:r>
          </a:p>
          <a:p>
            <a:pPr marL="109537" indent="0">
              <a:buNone/>
            </a:pPr>
            <a:r>
              <a:rPr lang="en-US" dirty="0"/>
              <a:t>  </a:t>
            </a:r>
            <a:r>
              <a:rPr lang="en-US" dirty="0" err="1"/>
              <a:t>passport.authenticate</a:t>
            </a:r>
            <a:r>
              <a:rPr lang="en-US" dirty="0"/>
              <a:t>('local'),</a:t>
            </a:r>
          </a:p>
          <a:p>
            <a:pPr marL="109537" indent="0">
              <a:buNone/>
            </a:pPr>
            <a:r>
              <a:rPr lang="en-US" dirty="0"/>
              <a:t>  function(</a:t>
            </a:r>
            <a:r>
              <a:rPr lang="en-US" dirty="0" err="1"/>
              <a:t>req</a:t>
            </a:r>
            <a:r>
              <a:rPr lang="en-US" dirty="0"/>
              <a:t>, res) {</a:t>
            </a:r>
          </a:p>
          <a:p>
            <a:pPr marL="109537" indent="0">
              <a:buNone/>
            </a:pPr>
            <a:r>
              <a:rPr lang="en-US" dirty="0"/>
              <a:t>    // If this function gets called, authentication was successful.</a:t>
            </a:r>
          </a:p>
          <a:p>
            <a:pPr marL="109537" indent="0">
              <a:buNone/>
            </a:pPr>
            <a:r>
              <a:rPr lang="en-US" dirty="0"/>
              <a:t>    // `</a:t>
            </a:r>
            <a:r>
              <a:rPr lang="en-US" dirty="0" err="1"/>
              <a:t>req.user</a:t>
            </a:r>
            <a:r>
              <a:rPr lang="en-US" dirty="0"/>
              <a:t>` contains the authenticated user.</a:t>
            </a:r>
          </a:p>
          <a:p>
            <a:pPr marL="109537" indent="0">
              <a:buNone/>
            </a:pPr>
            <a:r>
              <a:rPr lang="en-US" dirty="0"/>
              <a:t>    </a:t>
            </a:r>
            <a:r>
              <a:rPr lang="en-US" dirty="0" err="1"/>
              <a:t>res.redirect</a:t>
            </a:r>
            <a:r>
              <a:rPr lang="en-US" dirty="0"/>
              <a:t>('/users/' + </a:t>
            </a:r>
            <a:r>
              <a:rPr lang="en-US" dirty="0" err="1"/>
              <a:t>req.user.username</a:t>
            </a:r>
            <a:r>
              <a:rPr lang="en-US" dirty="0"/>
              <a:t>);</a:t>
            </a:r>
          </a:p>
          <a:p>
            <a:pPr marL="109537" indent="0">
              <a:buNone/>
            </a:pPr>
            <a:r>
              <a:rPr lang="en-US" dirty="0"/>
              <a:t>  });</a:t>
            </a:r>
          </a:p>
        </p:txBody>
      </p:sp>
      <p:sp>
        <p:nvSpPr>
          <p:cNvPr id="3" name="Title 2">
            <a:extLst>
              <a:ext uri="{FF2B5EF4-FFF2-40B4-BE49-F238E27FC236}">
                <a16:creationId xmlns:a16="http://schemas.microsoft.com/office/drawing/2014/main" id="{24AE1BC6-2D65-4E4B-B998-A5932D121FC6}"/>
              </a:ext>
            </a:extLst>
          </p:cNvPr>
          <p:cNvSpPr>
            <a:spLocks noGrp="1"/>
          </p:cNvSpPr>
          <p:nvPr>
            <p:ph type="title"/>
          </p:nvPr>
        </p:nvSpPr>
        <p:spPr/>
        <p:txBody>
          <a:bodyPr/>
          <a:lstStyle/>
          <a:p>
            <a:r>
              <a:rPr lang="en-US" dirty="0"/>
              <a:t>Example</a:t>
            </a:r>
          </a:p>
        </p:txBody>
      </p:sp>
    </p:spTree>
    <p:extLst>
      <p:ext uri="{BB962C8B-B14F-4D97-AF65-F5344CB8AC3E}">
        <p14:creationId xmlns:p14="http://schemas.microsoft.com/office/powerpoint/2010/main" val="1251301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DA5A0E-0CFC-4CE4-B384-BF8102B839D0}"/>
              </a:ext>
            </a:extLst>
          </p:cNvPr>
          <p:cNvSpPr>
            <a:spLocks noGrp="1"/>
          </p:cNvSpPr>
          <p:nvPr>
            <p:ph idx="1"/>
          </p:nvPr>
        </p:nvSpPr>
        <p:spPr/>
        <p:txBody>
          <a:bodyPr/>
          <a:lstStyle/>
          <a:p>
            <a:r>
              <a:rPr lang="en-US" sz="2400" dirty="0"/>
              <a:t>A redirect is commonly issued after authenticating a request.</a:t>
            </a:r>
          </a:p>
          <a:p>
            <a:pPr marL="109537" indent="0">
              <a:buNone/>
            </a:pPr>
            <a:r>
              <a:rPr lang="en-US" sz="1800" dirty="0" err="1"/>
              <a:t>app.post</a:t>
            </a:r>
            <a:r>
              <a:rPr lang="en-US" sz="1800" dirty="0"/>
              <a:t>('/login',</a:t>
            </a:r>
            <a:r>
              <a:rPr lang="en-US" sz="1800" dirty="0" err="1"/>
              <a:t>passport.authenticate</a:t>
            </a:r>
            <a:r>
              <a:rPr lang="en-US" sz="1800" dirty="0"/>
              <a:t>('local', { </a:t>
            </a:r>
            <a:r>
              <a:rPr lang="en-US" sz="1800" dirty="0" err="1"/>
              <a:t>successRedirect</a:t>
            </a:r>
            <a:r>
              <a:rPr lang="en-US" sz="1800" dirty="0"/>
              <a:t>: '/',</a:t>
            </a:r>
          </a:p>
          <a:p>
            <a:pPr marL="109537" indent="0">
              <a:buNone/>
            </a:pPr>
            <a:r>
              <a:rPr lang="en-US" sz="1800" dirty="0"/>
              <a:t>                                   </a:t>
            </a:r>
            <a:r>
              <a:rPr lang="en-US" sz="1800" dirty="0" err="1"/>
              <a:t>failureRedirect</a:t>
            </a:r>
            <a:r>
              <a:rPr lang="en-US" sz="1800" dirty="0"/>
              <a:t>: '/login' }));</a:t>
            </a:r>
          </a:p>
          <a:p>
            <a:r>
              <a:rPr lang="en-US" sz="2400" dirty="0"/>
              <a:t>In this case, the redirect options override the default behavior. Upon successful authentication, the user will be redirected to the home page. If authentication fails, the user will be redirected back to the login page for another attempt.</a:t>
            </a:r>
          </a:p>
        </p:txBody>
      </p:sp>
      <p:sp>
        <p:nvSpPr>
          <p:cNvPr id="3" name="Title 2">
            <a:extLst>
              <a:ext uri="{FF2B5EF4-FFF2-40B4-BE49-F238E27FC236}">
                <a16:creationId xmlns:a16="http://schemas.microsoft.com/office/drawing/2014/main" id="{36E04CF1-F140-4F86-BDE6-2A94F7A35E46}"/>
              </a:ext>
            </a:extLst>
          </p:cNvPr>
          <p:cNvSpPr>
            <a:spLocks noGrp="1"/>
          </p:cNvSpPr>
          <p:nvPr>
            <p:ph type="title"/>
          </p:nvPr>
        </p:nvSpPr>
        <p:spPr/>
        <p:txBody>
          <a:bodyPr/>
          <a:lstStyle/>
          <a:p>
            <a:r>
              <a:rPr lang="en-US" dirty="0"/>
              <a:t>Redirects</a:t>
            </a:r>
          </a:p>
        </p:txBody>
      </p:sp>
    </p:spTree>
    <p:extLst>
      <p:ext uri="{BB962C8B-B14F-4D97-AF65-F5344CB8AC3E}">
        <p14:creationId xmlns:p14="http://schemas.microsoft.com/office/powerpoint/2010/main" val="2640084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B00144-7F36-4D53-B55A-2E611484D5D0}"/>
              </a:ext>
            </a:extLst>
          </p:cNvPr>
          <p:cNvSpPr>
            <a:spLocks noGrp="1"/>
          </p:cNvSpPr>
          <p:nvPr>
            <p:ph idx="1"/>
          </p:nvPr>
        </p:nvSpPr>
        <p:spPr/>
        <p:txBody>
          <a:bodyPr/>
          <a:lstStyle/>
          <a:p>
            <a:r>
              <a:rPr lang="en-US" sz="2000" dirty="0"/>
              <a:t>Redirects are often combined with flash messages in order to display status information to the user.</a:t>
            </a:r>
          </a:p>
          <a:p>
            <a:r>
              <a:rPr lang="en-US" sz="2000" dirty="0" err="1"/>
              <a:t>app.post</a:t>
            </a:r>
            <a:r>
              <a:rPr lang="en-US" sz="2000" dirty="0"/>
              <a:t>('/login',</a:t>
            </a:r>
            <a:r>
              <a:rPr lang="en-US" sz="2000" dirty="0" err="1"/>
              <a:t>passport.authenticate</a:t>
            </a:r>
            <a:r>
              <a:rPr lang="en-US" sz="2000" dirty="0"/>
              <a:t>('local', { </a:t>
            </a:r>
            <a:r>
              <a:rPr lang="en-US" sz="2000" dirty="0" err="1"/>
              <a:t>successRedirect</a:t>
            </a:r>
            <a:r>
              <a:rPr lang="en-US" sz="2000" dirty="0"/>
              <a:t>: '/',</a:t>
            </a:r>
            <a:r>
              <a:rPr lang="en-US" sz="2000" dirty="0" err="1"/>
              <a:t>failureRedirect</a:t>
            </a:r>
            <a:r>
              <a:rPr lang="en-US" sz="2000" dirty="0"/>
              <a:t>: '/login’, </a:t>
            </a:r>
            <a:r>
              <a:rPr lang="en-US" sz="2000" dirty="0" err="1"/>
              <a:t>failureFlash</a:t>
            </a:r>
            <a:r>
              <a:rPr lang="en-US" sz="2000" dirty="0"/>
              <a:t>: true }));</a:t>
            </a:r>
          </a:p>
          <a:p>
            <a:pPr lvl="1"/>
            <a:r>
              <a:rPr lang="en-US" sz="1600" dirty="0"/>
              <a:t>Setting the </a:t>
            </a:r>
            <a:r>
              <a:rPr lang="en-US" sz="1600" dirty="0" err="1"/>
              <a:t>failureFlash</a:t>
            </a:r>
            <a:r>
              <a:rPr lang="en-US" sz="1600" dirty="0"/>
              <a:t> option to true instructs Passport to flash an error message using the message given by the strategy's verify callback, if any. </a:t>
            </a:r>
          </a:p>
          <a:p>
            <a:pPr lvl="1"/>
            <a:r>
              <a:rPr lang="en-US" sz="1600" dirty="0"/>
              <a:t>This is often the best approach, because the verify callback can make the most accurate determination of why authentication failed.</a:t>
            </a:r>
          </a:p>
          <a:p>
            <a:r>
              <a:rPr lang="en-US" sz="2000" dirty="0"/>
              <a:t>Alternatively, the flash message can be set specifically.</a:t>
            </a:r>
          </a:p>
          <a:p>
            <a:pPr marL="109537" indent="0">
              <a:buNone/>
            </a:pPr>
            <a:r>
              <a:rPr lang="en-US" sz="2000" dirty="0" err="1"/>
              <a:t>passport.authenticate</a:t>
            </a:r>
            <a:r>
              <a:rPr lang="en-US" sz="2000" dirty="0"/>
              <a:t>('local', { </a:t>
            </a:r>
            <a:r>
              <a:rPr lang="en-US" sz="2000" dirty="0" err="1"/>
              <a:t>failureFlash</a:t>
            </a:r>
            <a:r>
              <a:rPr lang="en-US" sz="2000" dirty="0"/>
              <a:t>: 'Invalid username or password.' });</a:t>
            </a:r>
          </a:p>
          <a:p>
            <a:pPr lvl="1"/>
            <a:r>
              <a:rPr lang="en-US" sz="1600" dirty="0"/>
              <a:t>A </a:t>
            </a:r>
            <a:r>
              <a:rPr lang="en-US" sz="1600" dirty="0" err="1"/>
              <a:t>successFlash</a:t>
            </a:r>
            <a:r>
              <a:rPr lang="en-US" sz="1600" dirty="0"/>
              <a:t> option is available which flashes a success message when authentication succeeds.</a:t>
            </a:r>
          </a:p>
          <a:p>
            <a:pPr lvl="1"/>
            <a:r>
              <a:rPr lang="en-US" sz="1600" dirty="0" err="1"/>
              <a:t>passport.authenticate</a:t>
            </a:r>
            <a:r>
              <a:rPr lang="en-US" sz="1600" dirty="0"/>
              <a:t>('local', { </a:t>
            </a:r>
            <a:r>
              <a:rPr lang="en-US" sz="1600" dirty="0" err="1"/>
              <a:t>successFlash</a:t>
            </a:r>
            <a:r>
              <a:rPr lang="en-US" sz="1600" dirty="0"/>
              <a:t>: 'Welcome!' });</a:t>
            </a:r>
          </a:p>
          <a:p>
            <a:pPr lvl="1"/>
            <a:r>
              <a:rPr lang="en-US" sz="1600" dirty="0"/>
              <a:t>Note: Using flash messages requires a </a:t>
            </a:r>
            <a:r>
              <a:rPr lang="en-US" sz="1600" dirty="0" err="1"/>
              <a:t>req.flash</a:t>
            </a:r>
            <a:r>
              <a:rPr lang="en-US" sz="1600" dirty="0"/>
              <a:t>() function. Use of connect-flash middleware is required</a:t>
            </a:r>
          </a:p>
        </p:txBody>
      </p:sp>
      <p:sp>
        <p:nvSpPr>
          <p:cNvPr id="3" name="Title 2">
            <a:extLst>
              <a:ext uri="{FF2B5EF4-FFF2-40B4-BE49-F238E27FC236}">
                <a16:creationId xmlns:a16="http://schemas.microsoft.com/office/drawing/2014/main" id="{EFD761F2-C30F-4AAC-AA42-44102B3938B3}"/>
              </a:ext>
            </a:extLst>
          </p:cNvPr>
          <p:cNvSpPr>
            <a:spLocks noGrp="1"/>
          </p:cNvSpPr>
          <p:nvPr>
            <p:ph type="title"/>
          </p:nvPr>
        </p:nvSpPr>
        <p:spPr/>
        <p:txBody>
          <a:bodyPr/>
          <a:lstStyle/>
          <a:p>
            <a:r>
              <a:rPr lang="en-US" dirty="0"/>
              <a:t>Flash Messages</a:t>
            </a:r>
          </a:p>
        </p:txBody>
      </p:sp>
    </p:spTree>
    <p:extLst>
      <p:ext uri="{BB962C8B-B14F-4D97-AF65-F5344CB8AC3E}">
        <p14:creationId xmlns:p14="http://schemas.microsoft.com/office/powerpoint/2010/main" val="2723451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A9BCE4-F862-4341-9858-907C6048645B}"/>
              </a:ext>
            </a:extLst>
          </p:cNvPr>
          <p:cNvSpPr>
            <a:spLocks noGrp="1"/>
          </p:cNvSpPr>
          <p:nvPr>
            <p:ph type="title"/>
          </p:nvPr>
        </p:nvSpPr>
        <p:spPr/>
        <p:txBody>
          <a:bodyPr/>
          <a:lstStyle/>
          <a:p>
            <a:r>
              <a:rPr lang="en-US" dirty="0"/>
              <a:t>Strategies</a:t>
            </a:r>
          </a:p>
        </p:txBody>
      </p:sp>
      <p:sp>
        <p:nvSpPr>
          <p:cNvPr id="5" name="Text Placeholder 4">
            <a:extLst>
              <a:ext uri="{FF2B5EF4-FFF2-40B4-BE49-F238E27FC236}">
                <a16:creationId xmlns:a16="http://schemas.microsoft.com/office/drawing/2014/main" id="{C58AE8F7-98AE-4C37-805D-5607DE77585F}"/>
              </a:ext>
            </a:extLst>
          </p:cNvPr>
          <p:cNvSpPr>
            <a:spLocks noGrp="1"/>
          </p:cNvSpPr>
          <p:nvPr>
            <p:ph type="body" idx="1"/>
          </p:nvPr>
        </p:nvSpPr>
        <p:spPr/>
        <p:txBody>
          <a:bodyPr/>
          <a:lstStyle/>
          <a:p>
            <a:r>
              <a:rPr lang="en-US" dirty="0"/>
              <a:t>Local Strategy</a:t>
            </a:r>
          </a:p>
        </p:txBody>
      </p:sp>
    </p:spTree>
    <p:extLst>
      <p:ext uri="{BB962C8B-B14F-4D97-AF65-F5344CB8AC3E}">
        <p14:creationId xmlns:p14="http://schemas.microsoft.com/office/powerpoint/2010/main" val="1808783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97E554-3ACC-422D-B1D2-2C09AC3B87DC}"/>
              </a:ext>
            </a:extLst>
          </p:cNvPr>
          <p:cNvSpPr>
            <a:spLocks noGrp="1"/>
          </p:cNvSpPr>
          <p:nvPr>
            <p:ph idx="1"/>
          </p:nvPr>
        </p:nvSpPr>
        <p:spPr/>
        <p:txBody>
          <a:bodyPr/>
          <a:lstStyle/>
          <a:p>
            <a:r>
              <a:rPr lang="en-US" dirty="0"/>
              <a:t>The most widely used way for websites to authenticate users is via a username and password. </a:t>
            </a:r>
          </a:p>
          <a:p>
            <a:r>
              <a:rPr lang="en-US" dirty="0"/>
              <a:t>Support for this mechanism is provided by the passport-local module.</a:t>
            </a:r>
          </a:p>
          <a:p>
            <a:r>
              <a:rPr lang="en-US" dirty="0"/>
              <a:t>Install</a:t>
            </a:r>
          </a:p>
          <a:p>
            <a:pPr marL="109537" indent="0">
              <a:buNone/>
            </a:pPr>
            <a:r>
              <a:rPr lang="en-US" dirty="0"/>
              <a:t>	</a:t>
            </a:r>
            <a:r>
              <a:rPr lang="en-US" dirty="0" err="1"/>
              <a:t>npm</a:t>
            </a:r>
            <a:r>
              <a:rPr lang="en-US" dirty="0"/>
              <a:t> install passport-local</a:t>
            </a:r>
          </a:p>
          <a:p>
            <a:r>
              <a:rPr lang="en-US" dirty="0"/>
              <a:t>The verify callback for local authentication accepts username and password arguments, which are submitted to the application via a login form.</a:t>
            </a:r>
          </a:p>
        </p:txBody>
      </p:sp>
      <p:sp>
        <p:nvSpPr>
          <p:cNvPr id="3" name="Title 2">
            <a:extLst>
              <a:ext uri="{FF2B5EF4-FFF2-40B4-BE49-F238E27FC236}">
                <a16:creationId xmlns:a16="http://schemas.microsoft.com/office/drawing/2014/main" id="{84AA84EC-475F-4584-B897-08290720F752}"/>
              </a:ext>
            </a:extLst>
          </p:cNvPr>
          <p:cNvSpPr>
            <a:spLocks noGrp="1"/>
          </p:cNvSpPr>
          <p:nvPr>
            <p:ph type="title"/>
          </p:nvPr>
        </p:nvSpPr>
        <p:spPr/>
        <p:txBody>
          <a:bodyPr/>
          <a:lstStyle/>
          <a:p>
            <a:r>
              <a:rPr lang="en-US" b="0" dirty="0"/>
              <a:t>Local Strategy</a:t>
            </a:r>
            <a:endParaRPr lang="en-US" dirty="0"/>
          </a:p>
        </p:txBody>
      </p:sp>
    </p:spTree>
    <p:extLst>
      <p:ext uri="{BB962C8B-B14F-4D97-AF65-F5344CB8AC3E}">
        <p14:creationId xmlns:p14="http://schemas.microsoft.com/office/powerpoint/2010/main" val="3262465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6A031E-4F52-4294-A38E-9F4B1A0C0583}"/>
              </a:ext>
            </a:extLst>
          </p:cNvPr>
          <p:cNvSpPr>
            <a:spLocks noGrp="1"/>
          </p:cNvSpPr>
          <p:nvPr>
            <p:ph idx="1"/>
          </p:nvPr>
        </p:nvSpPr>
        <p:spPr/>
        <p:txBody>
          <a:bodyPr/>
          <a:lstStyle/>
          <a:p>
            <a:pPr marL="109537" indent="0">
              <a:buNone/>
            </a:pPr>
            <a:r>
              <a:rPr lang="en-US" sz="2400" dirty="0"/>
              <a:t>Very basic HTTP authentication, e.g.,</a:t>
            </a:r>
          </a:p>
          <a:p>
            <a:pPr marL="109537" indent="0">
              <a:buNone/>
            </a:pPr>
            <a:r>
              <a:rPr lang="en-US" sz="2400" dirty="0" err="1"/>
              <a:t>app.use</a:t>
            </a:r>
            <a:r>
              <a:rPr lang="en-US" sz="2400" dirty="0"/>
              <a:t>(</a:t>
            </a:r>
            <a:r>
              <a:rPr lang="en-US" sz="2400" dirty="0" err="1"/>
              <a:t>express.basicAuth</a:t>
            </a:r>
            <a:r>
              <a:rPr lang="en-US" sz="2400" dirty="0"/>
              <a:t>(function(user, pass){</a:t>
            </a:r>
          </a:p>
          <a:p>
            <a:pPr marL="109537" indent="0">
              <a:buNone/>
            </a:pPr>
            <a:r>
              <a:rPr lang="en-US" sz="2400" dirty="0"/>
              <a:t>if (user === '</a:t>
            </a:r>
            <a:r>
              <a:rPr lang="en-US" sz="2400" dirty="0" err="1"/>
              <a:t>azat</a:t>
            </a:r>
            <a:r>
              <a:rPr lang="en-US" sz="2400" dirty="0"/>
              <a:t>' &amp;&amp; pass === '</a:t>
            </a:r>
            <a:r>
              <a:rPr lang="en-US" sz="2400" dirty="0" err="1"/>
              <a:t>expressjs</a:t>
            </a:r>
            <a:r>
              <a:rPr lang="en-US" sz="2400" dirty="0"/>
              <a:t>' ) {</a:t>
            </a:r>
          </a:p>
          <a:p>
            <a:pPr marL="109537" indent="0">
              <a:buNone/>
            </a:pPr>
            <a:r>
              <a:rPr lang="en-US" sz="2400" dirty="0"/>
              <a:t>return true;</a:t>
            </a:r>
          </a:p>
          <a:p>
            <a:pPr marL="109537" indent="0">
              <a:buNone/>
            </a:pPr>
            <a:r>
              <a:rPr lang="en-US" sz="2400" dirty="0"/>
              <a:t> } else {</a:t>
            </a:r>
          </a:p>
          <a:p>
            <a:pPr marL="109537" indent="0">
              <a:buNone/>
            </a:pPr>
            <a:r>
              <a:rPr lang="en-US" sz="2400" dirty="0"/>
              <a:t>return false;</a:t>
            </a:r>
          </a:p>
          <a:p>
            <a:pPr marL="109537" indent="0">
              <a:buNone/>
            </a:pPr>
            <a:r>
              <a:rPr lang="en-US" sz="2400" dirty="0"/>
              <a:t>}</a:t>
            </a:r>
          </a:p>
          <a:p>
            <a:pPr marL="109537" indent="0">
              <a:buNone/>
            </a:pPr>
            <a:r>
              <a:rPr lang="en-US" sz="2400" dirty="0"/>
              <a:t>}));</a:t>
            </a:r>
          </a:p>
        </p:txBody>
      </p:sp>
      <p:sp>
        <p:nvSpPr>
          <p:cNvPr id="3" name="Title 2">
            <a:extLst>
              <a:ext uri="{FF2B5EF4-FFF2-40B4-BE49-F238E27FC236}">
                <a16:creationId xmlns:a16="http://schemas.microsoft.com/office/drawing/2014/main" id="{3019F076-5F25-457F-884F-7888E6F3D9EC}"/>
              </a:ext>
            </a:extLst>
          </p:cNvPr>
          <p:cNvSpPr>
            <a:spLocks noGrp="1"/>
          </p:cNvSpPr>
          <p:nvPr>
            <p:ph type="title"/>
          </p:nvPr>
        </p:nvSpPr>
        <p:spPr/>
        <p:txBody>
          <a:bodyPr>
            <a:normAutofit/>
          </a:bodyPr>
          <a:lstStyle/>
          <a:p>
            <a:r>
              <a:rPr lang="en-US" b="0" dirty="0"/>
              <a:t>Basic Authentication(Default)</a:t>
            </a:r>
            <a:endParaRPr lang="en-US" dirty="0"/>
          </a:p>
        </p:txBody>
      </p:sp>
    </p:spTree>
    <p:extLst>
      <p:ext uri="{BB962C8B-B14F-4D97-AF65-F5344CB8AC3E}">
        <p14:creationId xmlns:p14="http://schemas.microsoft.com/office/powerpoint/2010/main" val="2620685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82C635-279E-42CD-AC91-22CF80048542}"/>
              </a:ext>
            </a:extLst>
          </p:cNvPr>
          <p:cNvSpPr>
            <a:spLocks noGrp="1"/>
          </p:cNvSpPr>
          <p:nvPr>
            <p:ph idx="1"/>
          </p:nvPr>
        </p:nvSpPr>
        <p:spPr/>
        <p:txBody>
          <a:bodyPr/>
          <a:lstStyle/>
          <a:p>
            <a:pPr marL="109537" indent="0">
              <a:buNone/>
            </a:pPr>
            <a:r>
              <a:rPr lang="en-US" sz="1800" dirty="0" err="1"/>
              <a:t>var</a:t>
            </a:r>
            <a:r>
              <a:rPr lang="en-US" sz="1800" dirty="0"/>
              <a:t> passport = require('passport')</a:t>
            </a:r>
          </a:p>
          <a:p>
            <a:pPr marL="109537" indent="0">
              <a:buNone/>
            </a:pPr>
            <a:r>
              <a:rPr lang="en-US" sz="1800" dirty="0"/>
              <a:t>  , </a:t>
            </a:r>
            <a:r>
              <a:rPr lang="en-US" sz="1800" dirty="0" err="1"/>
              <a:t>LocalStrategy</a:t>
            </a:r>
            <a:r>
              <a:rPr lang="en-US" sz="1800" dirty="0"/>
              <a:t> = require('passport-local').Strategy;</a:t>
            </a:r>
          </a:p>
          <a:p>
            <a:pPr marL="109537" indent="0">
              <a:buNone/>
            </a:pPr>
            <a:r>
              <a:rPr lang="en-US" sz="1800" dirty="0" err="1"/>
              <a:t>passport.use</a:t>
            </a:r>
            <a:r>
              <a:rPr lang="en-US" sz="1800" dirty="0"/>
              <a:t>(new </a:t>
            </a:r>
            <a:r>
              <a:rPr lang="en-US" sz="1800" dirty="0" err="1"/>
              <a:t>LocalStrategy</a:t>
            </a:r>
            <a:r>
              <a:rPr lang="en-US" sz="1800" dirty="0"/>
              <a:t>(</a:t>
            </a:r>
          </a:p>
          <a:p>
            <a:pPr marL="109537" indent="0">
              <a:buNone/>
            </a:pPr>
            <a:r>
              <a:rPr lang="en-US" sz="1800" dirty="0"/>
              <a:t>  function(username, password, done) {</a:t>
            </a:r>
          </a:p>
          <a:p>
            <a:pPr marL="109537" indent="0">
              <a:buNone/>
            </a:pPr>
            <a:r>
              <a:rPr lang="en-US" sz="1800" dirty="0"/>
              <a:t>    </a:t>
            </a:r>
            <a:r>
              <a:rPr lang="en-US" sz="1800" dirty="0" err="1"/>
              <a:t>User.findOne</a:t>
            </a:r>
            <a:r>
              <a:rPr lang="en-US" sz="1800" dirty="0"/>
              <a:t>({ username: username }, function (err, user) {</a:t>
            </a:r>
          </a:p>
          <a:p>
            <a:pPr marL="109537" indent="0">
              <a:buNone/>
            </a:pPr>
            <a:r>
              <a:rPr lang="en-US" sz="1800" dirty="0"/>
              <a:t>      if (err) { return done(err); }</a:t>
            </a:r>
          </a:p>
          <a:p>
            <a:pPr marL="109537" indent="0">
              <a:buNone/>
            </a:pPr>
            <a:r>
              <a:rPr lang="en-US" sz="1800" dirty="0"/>
              <a:t>      if (!user) {</a:t>
            </a:r>
          </a:p>
          <a:p>
            <a:pPr marL="109537" indent="0">
              <a:buNone/>
            </a:pPr>
            <a:r>
              <a:rPr lang="en-US" sz="1800" dirty="0"/>
              <a:t>        return done(null, false, { message: 'Incorrect username.' });</a:t>
            </a:r>
          </a:p>
          <a:p>
            <a:pPr marL="109537" indent="0">
              <a:buNone/>
            </a:pPr>
            <a:r>
              <a:rPr lang="en-US" sz="1800" dirty="0"/>
              <a:t>      }</a:t>
            </a:r>
          </a:p>
          <a:p>
            <a:pPr marL="109537" indent="0">
              <a:buNone/>
            </a:pPr>
            <a:r>
              <a:rPr lang="en-US" sz="1800" dirty="0"/>
              <a:t>      if (!</a:t>
            </a:r>
            <a:r>
              <a:rPr lang="en-US" sz="1800" dirty="0" err="1"/>
              <a:t>user.validPassword</a:t>
            </a:r>
            <a:r>
              <a:rPr lang="en-US" sz="1800" dirty="0"/>
              <a:t>(password)) {</a:t>
            </a:r>
          </a:p>
          <a:p>
            <a:pPr marL="109537" indent="0">
              <a:buNone/>
            </a:pPr>
            <a:r>
              <a:rPr lang="en-US" sz="1800" dirty="0"/>
              <a:t>        return done(null, false, { message: 'Incorrect password.' });</a:t>
            </a:r>
          </a:p>
          <a:p>
            <a:pPr marL="109537" indent="0">
              <a:buNone/>
            </a:pPr>
            <a:r>
              <a:rPr lang="en-US" sz="1800" dirty="0"/>
              <a:t>      }</a:t>
            </a:r>
          </a:p>
          <a:p>
            <a:pPr marL="109537" indent="0">
              <a:buNone/>
            </a:pPr>
            <a:r>
              <a:rPr lang="en-US" sz="1800" dirty="0"/>
              <a:t>      return done(null, user);</a:t>
            </a:r>
          </a:p>
          <a:p>
            <a:pPr marL="109537" indent="0">
              <a:buNone/>
            </a:pPr>
            <a:r>
              <a:rPr lang="en-US" sz="1800" dirty="0"/>
              <a:t>    });</a:t>
            </a:r>
          </a:p>
          <a:p>
            <a:pPr marL="109537" indent="0">
              <a:buNone/>
            </a:pPr>
            <a:r>
              <a:rPr lang="en-US" sz="1800" dirty="0"/>
              <a:t>  }</a:t>
            </a:r>
          </a:p>
          <a:p>
            <a:pPr marL="109537" indent="0">
              <a:buNone/>
            </a:pPr>
            <a:r>
              <a:rPr lang="en-US" sz="1800" dirty="0"/>
              <a:t>));</a:t>
            </a:r>
          </a:p>
        </p:txBody>
      </p:sp>
      <p:sp>
        <p:nvSpPr>
          <p:cNvPr id="3" name="Title 2">
            <a:extLst>
              <a:ext uri="{FF2B5EF4-FFF2-40B4-BE49-F238E27FC236}">
                <a16:creationId xmlns:a16="http://schemas.microsoft.com/office/drawing/2014/main" id="{9B73A898-C9B2-498F-8236-DF2BA1C3C96F}"/>
              </a:ext>
            </a:extLst>
          </p:cNvPr>
          <p:cNvSpPr>
            <a:spLocks noGrp="1"/>
          </p:cNvSpPr>
          <p:nvPr>
            <p:ph type="title"/>
          </p:nvPr>
        </p:nvSpPr>
        <p:spPr/>
        <p:txBody>
          <a:bodyPr/>
          <a:lstStyle/>
          <a:p>
            <a:r>
              <a:rPr lang="en-US" dirty="0"/>
              <a:t>Local Strategy</a:t>
            </a:r>
          </a:p>
        </p:txBody>
      </p:sp>
    </p:spTree>
    <p:extLst>
      <p:ext uri="{BB962C8B-B14F-4D97-AF65-F5344CB8AC3E}">
        <p14:creationId xmlns:p14="http://schemas.microsoft.com/office/powerpoint/2010/main" val="123030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97E554-3ACC-422D-B1D2-2C09AC3B87DC}"/>
              </a:ext>
            </a:extLst>
          </p:cNvPr>
          <p:cNvSpPr>
            <a:spLocks noGrp="1"/>
          </p:cNvSpPr>
          <p:nvPr>
            <p:ph idx="1"/>
          </p:nvPr>
        </p:nvSpPr>
        <p:spPr/>
        <p:txBody>
          <a:bodyPr/>
          <a:lstStyle/>
          <a:p>
            <a:pPr marL="109537" indent="0">
              <a:buNone/>
            </a:pPr>
            <a:r>
              <a:rPr lang="en-US" sz="1800" dirty="0" err="1"/>
              <a:t>app.post</a:t>
            </a:r>
            <a:r>
              <a:rPr lang="en-US" sz="1800" dirty="0"/>
              <a:t>('/login',</a:t>
            </a:r>
          </a:p>
          <a:p>
            <a:pPr marL="109537" indent="0">
              <a:buNone/>
            </a:pPr>
            <a:r>
              <a:rPr lang="en-US" sz="1800" dirty="0"/>
              <a:t>  </a:t>
            </a:r>
            <a:r>
              <a:rPr lang="en-US" sz="1800" dirty="0" err="1"/>
              <a:t>passport.authenticate</a:t>
            </a:r>
            <a:r>
              <a:rPr lang="en-US" sz="1800" dirty="0"/>
              <a:t>('local', { </a:t>
            </a:r>
            <a:r>
              <a:rPr lang="en-US" sz="1800" dirty="0" err="1"/>
              <a:t>successRedirect</a:t>
            </a:r>
            <a:r>
              <a:rPr lang="en-US" sz="1800" dirty="0"/>
              <a:t>: '/',</a:t>
            </a:r>
          </a:p>
          <a:p>
            <a:pPr marL="109537" indent="0">
              <a:buNone/>
            </a:pPr>
            <a:r>
              <a:rPr lang="en-US" sz="1800" dirty="0"/>
              <a:t>                                   </a:t>
            </a:r>
            <a:r>
              <a:rPr lang="en-US" sz="1800" dirty="0" err="1"/>
              <a:t>failureRedirect</a:t>
            </a:r>
            <a:r>
              <a:rPr lang="en-US" sz="1800" dirty="0"/>
              <a:t>: '/login',</a:t>
            </a:r>
          </a:p>
          <a:p>
            <a:pPr marL="109537" indent="0">
              <a:buNone/>
            </a:pPr>
            <a:r>
              <a:rPr lang="en-US" sz="1800" dirty="0"/>
              <a:t>                                   </a:t>
            </a:r>
            <a:r>
              <a:rPr lang="en-US" sz="1800" dirty="0" err="1"/>
              <a:t>failureFlash</a:t>
            </a:r>
            <a:r>
              <a:rPr lang="en-US" sz="1800" dirty="0"/>
              <a:t>: true })</a:t>
            </a:r>
          </a:p>
          <a:p>
            <a:pPr marL="109537" indent="0">
              <a:buNone/>
            </a:pPr>
            <a:r>
              <a:rPr lang="en-US" sz="1800" dirty="0"/>
              <a:t>);</a:t>
            </a:r>
          </a:p>
          <a:p>
            <a:r>
              <a:rPr lang="en-US" sz="1800" dirty="0"/>
              <a:t>By default, </a:t>
            </a:r>
            <a:r>
              <a:rPr lang="en-US" sz="1800" dirty="0" err="1"/>
              <a:t>LocalStrategy</a:t>
            </a:r>
            <a:r>
              <a:rPr lang="en-US" sz="1800" dirty="0"/>
              <a:t> expects to find credentials in parameters named username and password. </a:t>
            </a:r>
          </a:p>
          <a:p>
            <a:r>
              <a:rPr lang="en-US" sz="1800" dirty="0"/>
              <a:t>If your site prefers to name these fields differently, options are available to change the defaults.</a:t>
            </a:r>
          </a:p>
          <a:p>
            <a:pPr marL="109537" indent="0">
              <a:buNone/>
            </a:pPr>
            <a:r>
              <a:rPr lang="en-US" sz="1600" dirty="0" err="1"/>
              <a:t>passport.use</a:t>
            </a:r>
            <a:r>
              <a:rPr lang="en-US" sz="1600" dirty="0"/>
              <a:t>(new </a:t>
            </a:r>
            <a:r>
              <a:rPr lang="en-US" sz="1600" dirty="0" err="1"/>
              <a:t>LocalStrategy</a:t>
            </a:r>
            <a:r>
              <a:rPr lang="en-US" sz="1600" dirty="0"/>
              <a:t>({</a:t>
            </a:r>
          </a:p>
          <a:p>
            <a:pPr marL="109537" indent="0">
              <a:buNone/>
            </a:pPr>
            <a:r>
              <a:rPr lang="en-US" sz="1600" dirty="0"/>
              <a:t>    </a:t>
            </a:r>
            <a:r>
              <a:rPr lang="en-US" sz="1600" dirty="0" err="1"/>
              <a:t>usernameField</a:t>
            </a:r>
            <a:r>
              <a:rPr lang="en-US" sz="1600" dirty="0"/>
              <a:t>: 'email',</a:t>
            </a:r>
          </a:p>
          <a:p>
            <a:pPr marL="109537" indent="0">
              <a:buNone/>
            </a:pPr>
            <a:r>
              <a:rPr lang="en-US" sz="1600" dirty="0"/>
              <a:t>    </a:t>
            </a:r>
            <a:r>
              <a:rPr lang="en-US" sz="1600" dirty="0" err="1"/>
              <a:t>passwordField</a:t>
            </a:r>
            <a:r>
              <a:rPr lang="en-US" sz="1600" dirty="0"/>
              <a:t>: '</a:t>
            </a:r>
            <a:r>
              <a:rPr lang="en-US" sz="1600" dirty="0" err="1"/>
              <a:t>passwd</a:t>
            </a:r>
            <a:r>
              <a:rPr lang="en-US" sz="1600" dirty="0"/>
              <a:t>'</a:t>
            </a:r>
          </a:p>
          <a:p>
            <a:pPr marL="109537" indent="0">
              <a:buNone/>
            </a:pPr>
            <a:r>
              <a:rPr lang="en-US" sz="1600" dirty="0"/>
              <a:t>  },</a:t>
            </a:r>
          </a:p>
          <a:p>
            <a:pPr marL="109537" indent="0">
              <a:buNone/>
            </a:pPr>
            <a:r>
              <a:rPr lang="en-US" sz="1600" dirty="0"/>
              <a:t>  function(username, password, done) {</a:t>
            </a:r>
          </a:p>
          <a:p>
            <a:pPr marL="109537" indent="0">
              <a:buNone/>
            </a:pPr>
            <a:r>
              <a:rPr lang="en-US" sz="1600" dirty="0"/>
              <a:t>    // ...</a:t>
            </a:r>
          </a:p>
          <a:p>
            <a:pPr marL="109537" indent="0">
              <a:buNone/>
            </a:pPr>
            <a:r>
              <a:rPr lang="en-US" sz="1600" dirty="0"/>
              <a:t>  }</a:t>
            </a:r>
          </a:p>
          <a:p>
            <a:pPr marL="109537" indent="0">
              <a:buNone/>
            </a:pPr>
            <a:r>
              <a:rPr lang="en-US" sz="1600" dirty="0"/>
              <a:t>));</a:t>
            </a:r>
          </a:p>
        </p:txBody>
      </p:sp>
      <p:sp>
        <p:nvSpPr>
          <p:cNvPr id="3" name="Title 2">
            <a:extLst>
              <a:ext uri="{FF2B5EF4-FFF2-40B4-BE49-F238E27FC236}">
                <a16:creationId xmlns:a16="http://schemas.microsoft.com/office/drawing/2014/main" id="{84AA84EC-475F-4584-B897-08290720F752}"/>
              </a:ext>
            </a:extLst>
          </p:cNvPr>
          <p:cNvSpPr>
            <a:spLocks noGrp="1"/>
          </p:cNvSpPr>
          <p:nvPr>
            <p:ph type="title"/>
          </p:nvPr>
        </p:nvSpPr>
        <p:spPr/>
        <p:txBody>
          <a:bodyPr/>
          <a:lstStyle/>
          <a:p>
            <a:r>
              <a:rPr lang="en-US" b="0" dirty="0"/>
              <a:t>Username &amp; Passwords</a:t>
            </a:r>
            <a:endParaRPr lang="en-US" dirty="0"/>
          </a:p>
        </p:txBody>
      </p:sp>
    </p:spTree>
    <p:extLst>
      <p:ext uri="{BB962C8B-B14F-4D97-AF65-F5344CB8AC3E}">
        <p14:creationId xmlns:p14="http://schemas.microsoft.com/office/powerpoint/2010/main" val="4272215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0B7755-327E-428B-8AA2-89D80B2DB358}"/>
              </a:ext>
            </a:extLst>
          </p:cNvPr>
          <p:cNvSpPr>
            <a:spLocks noGrp="1"/>
          </p:cNvSpPr>
          <p:nvPr>
            <p:ph idx="1"/>
          </p:nvPr>
        </p:nvSpPr>
        <p:spPr/>
        <p:txBody>
          <a:bodyPr/>
          <a:lstStyle/>
          <a:p>
            <a:r>
              <a:rPr lang="en-US" dirty="0"/>
              <a:t>Users tend to use the same credentials for many websites</a:t>
            </a:r>
          </a:p>
          <a:p>
            <a:r>
              <a:rPr lang="en-US" dirty="0"/>
              <a:t>If your website will be compromised, hackers will receive all the data to steal users accounts (not only from your site)</a:t>
            </a:r>
          </a:p>
          <a:p>
            <a:r>
              <a:rPr lang="en-US" dirty="0"/>
              <a:t>Hashing: “</a:t>
            </a:r>
            <a:r>
              <a:rPr lang="en-US" dirty="0" err="1"/>
              <a:t>myPassword</a:t>
            </a:r>
            <a:r>
              <a:rPr lang="en-US" dirty="0"/>
              <a:t>” -&gt; “$2a$12$drjdqJuX7b5IH1eeO9nTaezPCyD00zAtdz.MAINrNpw/</a:t>
            </a:r>
            <a:r>
              <a:rPr lang="en-US" dirty="0" err="1"/>
              <a:t>JsDpAagZq</a:t>
            </a:r>
            <a:r>
              <a:rPr lang="en-US" dirty="0"/>
              <a:t>”</a:t>
            </a:r>
          </a:p>
          <a:p>
            <a:r>
              <a:rPr lang="en-US" dirty="0"/>
              <a:t>One-way process (getting password from hash takes exponential time)</a:t>
            </a:r>
          </a:p>
          <a:p>
            <a:r>
              <a:rPr lang="en-US" dirty="0"/>
              <a:t>•Different passwords ⇔Different hashes</a:t>
            </a:r>
          </a:p>
          <a:p>
            <a:endParaRPr lang="en-US" dirty="0"/>
          </a:p>
        </p:txBody>
      </p:sp>
      <p:sp>
        <p:nvSpPr>
          <p:cNvPr id="3" name="Title 2">
            <a:extLst>
              <a:ext uri="{FF2B5EF4-FFF2-40B4-BE49-F238E27FC236}">
                <a16:creationId xmlns:a16="http://schemas.microsoft.com/office/drawing/2014/main" id="{FA97F8F3-8A9B-4511-81D6-33ECB20AEDC8}"/>
              </a:ext>
            </a:extLst>
          </p:cNvPr>
          <p:cNvSpPr>
            <a:spLocks noGrp="1"/>
          </p:cNvSpPr>
          <p:nvPr>
            <p:ph type="title"/>
          </p:nvPr>
        </p:nvSpPr>
        <p:spPr/>
        <p:txBody>
          <a:bodyPr/>
          <a:lstStyle/>
          <a:p>
            <a:r>
              <a:rPr lang="en-US" dirty="0"/>
              <a:t>Password must be hashed</a:t>
            </a:r>
          </a:p>
        </p:txBody>
      </p:sp>
    </p:spTree>
    <p:extLst>
      <p:ext uri="{BB962C8B-B14F-4D97-AF65-F5344CB8AC3E}">
        <p14:creationId xmlns:p14="http://schemas.microsoft.com/office/powerpoint/2010/main" val="1166212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FF5A7B-3CCC-4595-9B2C-F1CACEBA4C75}"/>
              </a:ext>
            </a:extLst>
          </p:cNvPr>
          <p:cNvSpPr>
            <a:spLocks noGrp="1"/>
          </p:cNvSpPr>
          <p:nvPr>
            <p:ph idx="1"/>
          </p:nvPr>
        </p:nvSpPr>
        <p:spPr/>
        <p:txBody>
          <a:bodyPr/>
          <a:lstStyle/>
          <a:p>
            <a:r>
              <a:rPr lang="en-US" dirty="0"/>
              <a:t>Get data from user (username/password)</a:t>
            </a:r>
          </a:p>
          <a:p>
            <a:r>
              <a:rPr lang="en-US" dirty="0"/>
              <a:t>Hash the password</a:t>
            </a:r>
          </a:p>
          <a:p>
            <a:r>
              <a:rPr lang="en-US" dirty="0"/>
              <a:t>Find user by username</a:t>
            </a:r>
          </a:p>
          <a:p>
            <a:r>
              <a:rPr lang="en-US" dirty="0"/>
              <a:t>Check if hashes are equal</a:t>
            </a:r>
          </a:p>
          <a:p>
            <a:endParaRPr lang="en-US" dirty="0"/>
          </a:p>
        </p:txBody>
      </p:sp>
      <p:sp>
        <p:nvSpPr>
          <p:cNvPr id="3" name="Title 2">
            <a:extLst>
              <a:ext uri="{FF2B5EF4-FFF2-40B4-BE49-F238E27FC236}">
                <a16:creationId xmlns:a16="http://schemas.microsoft.com/office/drawing/2014/main" id="{E96FC20A-D993-4EFC-9A9B-A8581CE2DA08}"/>
              </a:ext>
            </a:extLst>
          </p:cNvPr>
          <p:cNvSpPr>
            <a:spLocks noGrp="1"/>
          </p:cNvSpPr>
          <p:nvPr>
            <p:ph type="title"/>
          </p:nvPr>
        </p:nvSpPr>
        <p:spPr/>
        <p:txBody>
          <a:bodyPr/>
          <a:lstStyle/>
          <a:p>
            <a:r>
              <a:rPr lang="en-US" dirty="0"/>
              <a:t>Login with Hashed Password</a:t>
            </a:r>
          </a:p>
        </p:txBody>
      </p:sp>
    </p:spTree>
    <p:extLst>
      <p:ext uri="{BB962C8B-B14F-4D97-AF65-F5344CB8AC3E}">
        <p14:creationId xmlns:p14="http://schemas.microsoft.com/office/powerpoint/2010/main" val="562034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7E340D-8F9C-4BEF-84F2-8FA9A087CFD5}"/>
              </a:ext>
            </a:extLst>
          </p:cNvPr>
          <p:cNvSpPr>
            <a:spLocks noGrp="1"/>
          </p:cNvSpPr>
          <p:nvPr>
            <p:ph idx="1"/>
          </p:nvPr>
        </p:nvSpPr>
        <p:spPr/>
        <p:txBody>
          <a:bodyPr/>
          <a:lstStyle/>
          <a:p>
            <a:r>
              <a:rPr lang="en-US" dirty="0"/>
              <a:t>Many hashes exist:</a:t>
            </a:r>
          </a:p>
          <a:p>
            <a:r>
              <a:rPr lang="en-US" dirty="0"/>
              <a:t>Md5, sha-1, sha-2, sha-256, …</a:t>
            </a:r>
          </a:p>
          <a:p>
            <a:r>
              <a:rPr lang="en-US" dirty="0"/>
              <a:t>md5 is very fast so it may be brute forced with modern GPUs</a:t>
            </a:r>
          </a:p>
          <a:p>
            <a:r>
              <a:rPr lang="en-US" dirty="0"/>
              <a:t>We can use </a:t>
            </a:r>
            <a:r>
              <a:rPr lang="en-US" dirty="0" err="1"/>
              <a:t>bcrypt</a:t>
            </a:r>
            <a:r>
              <a:rPr lang="en-US" dirty="0"/>
              <a:t> or crypto</a:t>
            </a:r>
          </a:p>
          <a:p>
            <a:pPr lvl="1"/>
            <a:r>
              <a:rPr lang="en-US" dirty="0"/>
              <a:t>It was designed for passwords and to be future-proof</a:t>
            </a:r>
          </a:p>
          <a:p>
            <a:pPr lvl="1"/>
            <a:r>
              <a:rPr lang="en-US" dirty="0"/>
              <a:t>You may increase the complexity of computation via parameter</a:t>
            </a:r>
          </a:p>
          <a:p>
            <a:r>
              <a:rPr lang="en-US" sz="2400" dirty="0" err="1"/>
              <a:t>Bycrypt</a:t>
            </a:r>
            <a:r>
              <a:rPr lang="en-US" sz="2400" dirty="0"/>
              <a:t> is a Native library –requires compiler tools</a:t>
            </a:r>
          </a:p>
          <a:p>
            <a:pPr lvl="1"/>
            <a:r>
              <a:rPr lang="en-US" sz="2000" dirty="0"/>
              <a:t>Follow the instructions on the homepage:</a:t>
            </a:r>
          </a:p>
          <a:p>
            <a:pPr marL="109537" indent="0">
              <a:buNone/>
            </a:pPr>
            <a:r>
              <a:rPr lang="en-US" sz="2400" dirty="0"/>
              <a:t>	https://github.com/kelektiv/node.bcrypt.js</a:t>
            </a:r>
          </a:p>
          <a:p>
            <a:endParaRPr lang="en-US" dirty="0"/>
          </a:p>
        </p:txBody>
      </p:sp>
      <p:sp>
        <p:nvSpPr>
          <p:cNvPr id="3" name="Title 2">
            <a:extLst>
              <a:ext uri="{FF2B5EF4-FFF2-40B4-BE49-F238E27FC236}">
                <a16:creationId xmlns:a16="http://schemas.microsoft.com/office/drawing/2014/main" id="{972B1E80-0516-4167-806F-1540D723D1F5}"/>
              </a:ext>
            </a:extLst>
          </p:cNvPr>
          <p:cNvSpPr>
            <a:spLocks noGrp="1"/>
          </p:cNvSpPr>
          <p:nvPr>
            <p:ph type="title"/>
          </p:nvPr>
        </p:nvSpPr>
        <p:spPr/>
        <p:txBody>
          <a:bodyPr/>
          <a:lstStyle/>
          <a:p>
            <a:r>
              <a:rPr lang="en-US" dirty="0"/>
              <a:t>Hash Type</a:t>
            </a:r>
          </a:p>
        </p:txBody>
      </p:sp>
    </p:spTree>
    <p:extLst>
      <p:ext uri="{BB962C8B-B14F-4D97-AF65-F5344CB8AC3E}">
        <p14:creationId xmlns:p14="http://schemas.microsoft.com/office/powerpoint/2010/main" val="1405132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03E8D7-5BBC-4FCB-A92C-BC891E8C5BFB}"/>
              </a:ext>
            </a:extLst>
          </p:cNvPr>
          <p:cNvSpPr>
            <a:spLocks noGrp="1"/>
          </p:cNvSpPr>
          <p:nvPr>
            <p:ph idx="1"/>
          </p:nvPr>
        </p:nvSpPr>
        <p:spPr/>
        <p:txBody>
          <a:bodyPr/>
          <a:lstStyle/>
          <a:p>
            <a:pPr marL="109537" indent="0">
              <a:buNone/>
            </a:pPr>
            <a:r>
              <a:rPr lang="en-US" sz="1800" dirty="0"/>
              <a:t>var </a:t>
            </a:r>
            <a:r>
              <a:rPr lang="en-US" sz="1800" dirty="0" err="1"/>
              <a:t>bcrypt</a:t>
            </a:r>
            <a:r>
              <a:rPr lang="en-US" sz="1800" dirty="0"/>
              <a:t> = require('</a:t>
            </a:r>
            <a:r>
              <a:rPr lang="en-US" sz="1800" dirty="0" err="1"/>
              <a:t>bcrypt-nodejs</a:t>
            </a:r>
            <a:r>
              <a:rPr lang="en-US" sz="1800" dirty="0"/>
              <a:t>’);</a:t>
            </a:r>
          </a:p>
          <a:p>
            <a:pPr marL="109537" indent="0">
              <a:buNone/>
            </a:pPr>
            <a:endParaRPr lang="en-US" sz="1800" dirty="0"/>
          </a:p>
          <a:p>
            <a:pPr marL="109537" indent="0">
              <a:buNone/>
            </a:pPr>
            <a:r>
              <a:rPr lang="en-US" sz="1800" dirty="0" err="1"/>
              <a:t>userSchema.methods.hashPassword</a:t>
            </a:r>
            <a:r>
              <a:rPr lang="en-US" sz="1800" dirty="0"/>
              <a:t> = function(password){</a:t>
            </a:r>
          </a:p>
          <a:p>
            <a:pPr marL="109537" indent="0">
              <a:buNone/>
            </a:pPr>
            <a:r>
              <a:rPr lang="en-US" sz="1800" dirty="0"/>
              <a:t>    return </a:t>
            </a:r>
            <a:r>
              <a:rPr lang="en-US" sz="1800" dirty="0" err="1"/>
              <a:t>bcrypt.hashSync</a:t>
            </a:r>
            <a:r>
              <a:rPr lang="en-US" sz="1800" dirty="0"/>
              <a:t>(</a:t>
            </a:r>
            <a:r>
              <a:rPr lang="en-US" sz="1800" dirty="0" err="1"/>
              <a:t>password,bcrypt.genSaltSync</a:t>
            </a:r>
            <a:r>
              <a:rPr lang="en-US" sz="1800" dirty="0"/>
              <a:t>(10))</a:t>
            </a:r>
          </a:p>
          <a:p>
            <a:pPr marL="109537" indent="0">
              <a:buNone/>
            </a:pPr>
            <a:r>
              <a:rPr lang="en-US" sz="1800" dirty="0"/>
              <a:t>}</a:t>
            </a:r>
          </a:p>
          <a:p>
            <a:pPr marL="109537" indent="0">
              <a:buNone/>
            </a:pPr>
            <a:r>
              <a:rPr lang="en-US" sz="1800" dirty="0" err="1"/>
              <a:t>userSchema.methods.comparePassword</a:t>
            </a:r>
            <a:r>
              <a:rPr lang="en-US" sz="1800" dirty="0"/>
              <a:t> = function(</a:t>
            </a:r>
            <a:r>
              <a:rPr lang="en-US" sz="1800" dirty="0" err="1"/>
              <a:t>password,hash</a:t>
            </a:r>
            <a:r>
              <a:rPr lang="en-US" sz="1800" dirty="0"/>
              <a:t>){</a:t>
            </a:r>
          </a:p>
          <a:p>
            <a:pPr marL="109537" indent="0">
              <a:buNone/>
            </a:pPr>
            <a:r>
              <a:rPr lang="en-US" sz="1800" dirty="0"/>
              <a:t>    return </a:t>
            </a:r>
            <a:r>
              <a:rPr lang="en-US" sz="1800" dirty="0" err="1"/>
              <a:t>bcrypt.compareSync</a:t>
            </a:r>
            <a:r>
              <a:rPr lang="en-US" sz="1800" dirty="0"/>
              <a:t>(</a:t>
            </a:r>
            <a:r>
              <a:rPr lang="en-US" sz="1800" dirty="0" err="1"/>
              <a:t>password,hash</a:t>
            </a:r>
            <a:r>
              <a:rPr lang="en-US" sz="1800" dirty="0"/>
              <a:t>)</a:t>
            </a:r>
          </a:p>
          <a:p>
            <a:pPr marL="109537" indent="0">
              <a:buNone/>
            </a:pPr>
            <a:r>
              <a:rPr lang="en-US" sz="1800" dirty="0"/>
              <a:t>}</a:t>
            </a:r>
          </a:p>
          <a:p>
            <a:pPr marL="109537" indent="0">
              <a:buNone/>
            </a:pPr>
            <a:br>
              <a:rPr lang="en-US" sz="1800" dirty="0"/>
            </a:br>
            <a:endParaRPr lang="en-US" sz="1800" dirty="0"/>
          </a:p>
          <a:p>
            <a:pPr marL="109537" indent="0">
              <a:buNone/>
            </a:pPr>
            <a:endParaRPr lang="en-US" sz="1800" dirty="0"/>
          </a:p>
        </p:txBody>
      </p:sp>
      <p:sp>
        <p:nvSpPr>
          <p:cNvPr id="3" name="Title 2">
            <a:extLst>
              <a:ext uri="{FF2B5EF4-FFF2-40B4-BE49-F238E27FC236}">
                <a16:creationId xmlns:a16="http://schemas.microsoft.com/office/drawing/2014/main" id="{54F9540D-6265-4744-B34F-23F9EDCBDA90}"/>
              </a:ext>
            </a:extLst>
          </p:cNvPr>
          <p:cNvSpPr>
            <a:spLocks noGrp="1"/>
          </p:cNvSpPr>
          <p:nvPr>
            <p:ph type="title"/>
          </p:nvPr>
        </p:nvSpPr>
        <p:spPr/>
        <p:txBody>
          <a:bodyPr/>
          <a:lstStyle/>
          <a:p>
            <a:r>
              <a:rPr lang="en-US" dirty="0"/>
              <a:t>Using </a:t>
            </a:r>
            <a:r>
              <a:rPr lang="en-US" dirty="0" err="1"/>
              <a:t>Bcrypt</a:t>
            </a:r>
            <a:endParaRPr lang="en-US" dirty="0"/>
          </a:p>
        </p:txBody>
      </p:sp>
    </p:spTree>
    <p:extLst>
      <p:ext uri="{BB962C8B-B14F-4D97-AF65-F5344CB8AC3E}">
        <p14:creationId xmlns:p14="http://schemas.microsoft.com/office/powerpoint/2010/main" val="3758357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4C2313-BF13-48AC-AC92-8D79D74964C0}"/>
              </a:ext>
            </a:extLst>
          </p:cNvPr>
          <p:cNvSpPr>
            <a:spLocks noGrp="1"/>
          </p:cNvSpPr>
          <p:nvPr>
            <p:ph idx="1"/>
          </p:nvPr>
        </p:nvSpPr>
        <p:spPr>
          <a:xfrm>
            <a:off x="457200" y="1481138"/>
            <a:ext cx="8229600" cy="5102224"/>
          </a:xfrm>
        </p:spPr>
        <p:txBody>
          <a:bodyPr/>
          <a:lstStyle/>
          <a:p>
            <a:r>
              <a:rPr lang="en-US" dirty="0"/>
              <a:t>Passport-Local-Mongoose</a:t>
            </a:r>
          </a:p>
          <a:p>
            <a:pPr lvl="1"/>
            <a:r>
              <a:rPr lang="en-US" sz="2400" dirty="0"/>
              <a:t>Mongoose plugin to simplify building username and password login</a:t>
            </a:r>
          </a:p>
          <a:p>
            <a:pPr lvl="1"/>
            <a:r>
              <a:rPr lang="en-US" sz="2400" dirty="0"/>
              <a:t>Installing:</a:t>
            </a:r>
          </a:p>
          <a:p>
            <a:pPr marL="392113" lvl="1" indent="0">
              <a:buNone/>
            </a:pPr>
            <a:r>
              <a:rPr lang="en-US" sz="2000" dirty="0" err="1"/>
              <a:t>npm</a:t>
            </a:r>
            <a:r>
              <a:rPr lang="en-US" sz="2000" dirty="0"/>
              <a:t> install passport-local-mongoose –save</a:t>
            </a:r>
            <a:endParaRPr lang="en-US" sz="2400" dirty="0"/>
          </a:p>
          <a:p>
            <a:pPr lvl="1"/>
            <a:r>
              <a:rPr lang="en-US" sz="2400" dirty="0"/>
              <a:t>Makes available Mongoose schema support for managing users</a:t>
            </a:r>
          </a:p>
          <a:p>
            <a:pPr lvl="1"/>
            <a:r>
              <a:rPr lang="en-US" sz="2400" dirty="0"/>
              <a:t>Adds username, hash and salt fields to store the username, the hashed password and the salt value</a:t>
            </a:r>
          </a:p>
          <a:p>
            <a:pPr lvl="1"/>
            <a:r>
              <a:rPr lang="en-US" sz="2400" dirty="0"/>
              <a:t>Additional methods to the User schema to support local authentication</a:t>
            </a:r>
            <a:endParaRPr lang="en-US" dirty="0"/>
          </a:p>
        </p:txBody>
      </p:sp>
      <p:sp>
        <p:nvSpPr>
          <p:cNvPr id="3" name="Title 2">
            <a:extLst>
              <a:ext uri="{FF2B5EF4-FFF2-40B4-BE49-F238E27FC236}">
                <a16:creationId xmlns:a16="http://schemas.microsoft.com/office/drawing/2014/main" id="{BD162DA4-8426-42A2-8DF8-C0722C31F8B6}"/>
              </a:ext>
            </a:extLst>
          </p:cNvPr>
          <p:cNvSpPr>
            <a:spLocks noGrp="1"/>
          </p:cNvSpPr>
          <p:nvPr>
            <p:ph type="title"/>
          </p:nvPr>
        </p:nvSpPr>
        <p:spPr/>
        <p:txBody>
          <a:bodyPr/>
          <a:lstStyle/>
          <a:p>
            <a:r>
              <a:rPr lang="en-US" dirty="0"/>
              <a:t>Other Option for Local Policy</a:t>
            </a:r>
          </a:p>
        </p:txBody>
      </p:sp>
    </p:spTree>
    <p:extLst>
      <p:ext uri="{BB962C8B-B14F-4D97-AF65-F5344CB8AC3E}">
        <p14:creationId xmlns:p14="http://schemas.microsoft.com/office/powerpoint/2010/main" val="3599440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2D8B64-4AE9-493F-BF71-13A3E07C6404}"/>
              </a:ext>
            </a:extLst>
          </p:cNvPr>
          <p:cNvSpPr>
            <a:spLocks noGrp="1"/>
          </p:cNvSpPr>
          <p:nvPr>
            <p:ph idx="1"/>
          </p:nvPr>
        </p:nvSpPr>
        <p:spPr/>
        <p:txBody>
          <a:bodyPr/>
          <a:lstStyle/>
          <a:p>
            <a:pPr marL="109537" indent="0">
              <a:buNone/>
            </a:pPr>
            <a:r>
              <a:rPr lang="en-US" sz="2400" dirty="0"/>
              <a:t>var mongoose = require('mongoose'),</a:t>
            </a:r>
          </a:p>
          <a:p>
            <a:pPr marL="109537" indent="0">
              <a:buNone/>
            </a:pPr>
            <a:r>
              <a:rPr lang="en-US" sz="2400" dirty="0"/>
              <a:t>Schema = </a:t>
            </a:r>
            <a:r>
              <a:rPr lang="en-US" sz="2400" dirty="0" err="1"/>
              <a:t>mongoose.Schema</a:t>
            </a:r>
            <a:r>
              <a:rPr lang="en-US" sz="2400" dirty="0"/>
              <a:t>,</a:t>
            </a:r>
          </a:p>
          <a:p>
            <a:pPr marL="109537" indent="0">
              <a:buNone/>
            </a:pPr>
            <a:r>
              <a:rPr lang="en-US" sz="2400" dirty="0" err="1"/>
              <a:t>passportLocalMongoose</a:t>
            </a:r>
            <a:r>
              <a:rPr lang="en-US" sz="2400" dirty="0"/>
              <a:t> = require('passport-local-mongoose');</a:t>
            </a:r>
          </a:p>
          <a:p>
            <a:pPr marL="109537" indent="0">
              <a:buNone/>
            </a:pPr>
            <a:r>
              <a:rPr lang="en-US" sz="2400" dirty="0"/>
              <a:t>var User = new Schema({});</a:t>
            </a:r>
          </a:p>
          <a:p>
            <a:pPr marL="109537" indent="0">
              <a:buNone/>
            </a:pPr>
            <a:r>
              <a:rPr lang="en-US" sz="2400" dirty="0" err="1"/>
              <a:t>User.plugin</a:t>
            </a:r>
            <a:r>
              <a:rPr lang="en-US" sz="2400" dirty="0"/>
              <a:t>(</a:t>
            </a:r>
            <a:r>
              <a:rPr lang="en-US" sz="2400" dirty="0" err="1"/>
              <a:t>passportLocalMongoose</a:t>
            </a:r>
            <a:r>
              <a:rPr lang="en-US" sz="2400" dirty="0"/>
              <a:t>);</a:t>
            </a:r>
          </a:p>
          <a:p>
            <a:pPr marL="109537" indent="0">
              <a:buNone/>
            </a:pPr>
            <a:r>
              <a:rPr lang="en-US" sz="2400" dirty="0" err="1"/>
              <a:t>module.exports</a:t>
            </a:r>
            <a:r>
              <a:rPr lang="en-US" sz="2400" dirty="0"/>
              <a:t> = </a:t>
            </a:r>
            <a:r>
              <a:rPr lang="en-US" sz="2400" dirty="0" err="1"/>
              <a:t>mongoose.model</a:t>
            </a:r>
            <a:r>
              <a:rPr lang="en-US" sz="2400" dirty="0"/>
              <a:t>('User', User);</a:t>
            </a:r>
          </a:p>
          <a:p>
            <a:r>
              <a:rPr lang="en-US" sz="2400" dirty="0"/>
              <a:t>Now hashing, schema and many other by-default functions are available.</a:t>
            </a:r>
          </a:p>
        </p:txBody>
      </p:sp>
      <p:sp>
        <p:nvSpPr>
          <p:cNvPr id="3" name="Title 2">
            <a:extLst>
              <a:ext uri="{FF2B5EF4-FFF2-40B4-BE49-F238E27FC236}">
                <a16:creationId xmlns:a16="http://schemas.microsoft.com/office/drawing/2014/main" id="{507452F2-C207-46A0-A91F-A4CA5714E1FA}"/>
              </a:ext>
            </a:extLst>
          </p:cNvPr>
          <p:cNvSpPr>
            <a:spLocks noGrp="1"/>
          </p:cNvSpPr>
          <p:nvPr>
            <p:ph type="title"/>
          </p:nvPr>
        </p:nvSpPr>
        <p:spPr/>
        <p:txBody>
          <a:bodyPr>
            <a:normAutofit fontScale="90000"/>
          </a:bodyPr>
          <a:lstStyle/>
          <a:p>
            <a:r>
              <a:rPr lang="en-US" dirty="0"/>
              <a:t>Passport-Local-Mongoose Example</a:t>
            </a:r>
          </a:p>
        </p:txBody>
      </p:sp>
    </p:spTree>
    <p:extLst>
      <p:ext uri="{BB962C8B-B14F-4D97-AF65-F5344CB8AC3E}">
        <p14:creationId xmlns:p14="http://schemas.microsoft.com/office/powerpoint/2010/main" val="1413312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D12243-A004-4304-B36C-D6C8675485A2}"/>
              </a:ext>
            </a:extLst>
          </p:cNvPr>
          <p:cNvSpPr>
            <a:spLocks noGrp="1"/>
          </p:cNvSpPr>
          <p:nvPr>
            <p:ph idx="1"/>
          </p:nvPr>
        </p:nvSpPr>
        <p:spPr/>
        <p:txBody>
          <a:bodyPr/>
          <a:lstStyle/>
          <a:p>
            <a:pPr marL="109537" indent="0">
              <a:buNone/>
            </a:pPr>
            <a:r>
              <a:rPr lang="en-US" sz="1800" dirty="0"/>
              <a:t>// requires the model with Passport-Local Mongoose plugged in</a:t>
            </a:r>
          </a:p>
          <a:p>
            <a:pPr marL="109537" indent="0">
              <a:buNone/>
            </a:pPr>
            <a:r>
              <a:rPr lang="en-US" sz="1800" dirty="0"/>
              <a:t>var User = require('./models/user');</a:t>
            </a:r>
          </a:p>
          <a:p>
            <a:pPr marL="109537" indent="0">
              <a:buNone/>
            </a:pPr>
            <a:r>
              <a:rPr lang="en-US" sz="1800" dirty="0"/>
              <a:t>// use static authenticate method of model in </a:t>
            </a:r>
            <a:r>
              <a:rPr lang="en-US" sz="1800" dirty="0" err="1"/>
              <a:t>LocalStrategy</a:t>
            </a:r>
            <a:endParaRPr lang="en-US" sz="1800" dirty="0"/>
          </a:p>
          <a:p>
            <a:pPr marL="109537" indent="0">
              <a:buNone/>
            </a:pPr>
            <a:r>
              <a:rPr lang="en-US" sz="1800" dirty="0" err="1"/>
              <a:t>passport.use</a:t>
            </a:r>
            <a:r>
              <a:rPr lang="en-US" sz="1800" dirty="0"/>
              <a:t>(new </a:t>
            </a:r>
            <a:r>
              <a:rPr lang="en-US" sz="1800" dirty="0" err="1"/>
              <a:t>LocalStrategy</a:t>
            </a:r>
            <a:r>
              <a:rPr lang="en-US" sz="1800" dirty="0"/>
              <a:t>(</a:t>
            </a:r>
            <a:r>
              <a:rPr lang="en-US" sz="1800" dirty="0" err="1"/>
              <a:t>User.authenticate</a:t>
            </a:r>
            <a:r>
              <a:rPr lang="en-US" sz="1800" dirty="0"/>
              <a:t>()));</a:t>
            </a:r>
          </a:p>
          <a:p>
            <a:pPr marL="109537" indent="0">
              <a:buNone/>
            </a:pPr>
            <a:r>
              <a:rPr lang="en-US" sz="1800" dirty="0"/>
              <a:t>// use static serialize and deserialize of model for passport session support</a:t>
            </a:r>
          </a:p>
          <a:p>
            <a:pPr marL="109537" indent="0">
              <a:buNone/>
            </a:pPr>
            <a:r>
              <a:rPr lang="en-US" sz="1800" dirty="0" err="1"/>
              <a:t>passport.serializeUser</a:t>
            </a:r>
            <a:r>
              <a:rPr lang="en-US" sz="1800" dirty="0"/>
              <a:t>(</a:t>
            </a:r>
            <a:r>
              <a:rPr lang="en-US" sz="1800" dirty="0" err="1"/>
              <a:t>User.serializeUser</a:t>
            </a:r>
            <a:r>
              <a:rPr lang="en-US" sz="1800" dirty="0"/>
              <a:t>());</a:t>
            </a:r>
          </a:p>
          <a:p>
            <a:pPr marL="109537" indent="0">
              <a:buNone/>
            </a:pPr>
            <a:r>
              <a:rPr lang="en-US" sz="1800" dirty="0" err="1"/>
              <a:t>passport.deserializeUser</a:t>
            </a:r>
            <a:r>
              <a:rPr lang="en-US" sz="1800" dirty="0"/>
              <a:t>(</a:t>
            </a:r>
            <a:r>
              <a:rPr lang="en-US" sz="1800" dirty="0" err="1"/>
              <a:t>User.deserializeUser</a:t>
            </a:r>
            <a:r>
              <a:rPr lang="en-US" sz="1800" dirty="0"/>
              <a:t>());</a:t>
            </a:r>
          </a:p>
        </p:txBody>
      </p:sp>
      <p:sp>
        <p:nvSpPr>
          <p:cNvPr id="3" name="Title 2">
            <a:extLst>
              <a:ext uri="{FF2B5EF4-FFF2-40B4-BE49-F238E27FC236}">
                <a16:creationId xmlns:a16="http://schemas.microsoft.com/office/drawing/2014/main" id="{118EC22C-167E-48DA-9F6A-33A39BAA4693}"/>
              </a:ext>
            </a:extLst>
          </p:cNvPr>
          <p:cNvSpPr>
            <a:spLocks noGrp="1"/>
          </p:cNvSpPr>
          <p:nvPr>
            <p:ph type="title"/>
          </p:nvPr>
        </p:nvSpPr>
        <p:spPr/>
        <p:txBody>
          <a:bodyPr>
            <a:normAutofit fontScale="90000"/>
          </a:bodyPr>
          <a:lstStyle/>
          <a:p>
            <a:r>
              <a:rPr lang="en-US" b="0" dirty="0"/>
              <a:t>Passport/Passport-Local Configuration</a:t>
            </a:r>
            <a:endParaRPr lang="en-US" dirty="0"/>
          </a:p>
        </p:txBody>
      </p:sp>
    </p:spTree>
    <p:extLst>
      <p:ext uri="{BB962C8B-B14F-4D97-AF65-F5344CB8AC3E}">
        <p14:creationId xmlns:p14="http://schemas.microsoft.com/office/powerpoint/2010/main" val="103773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AC6488-055F-4B7C-96F6-1BB2863C7A08}"/>
              </a:ext>
            </a:extLst>
          </p:cNvPr>
          <p:cNvSpPr>
            <a:spLocks noGrp="1"/>
          </p:cNvSpPr>
          <p:nvPr>
            <p:ph type="title"/>
          </p:nvPr>
        </p:nvSpPr>
        <p:spPr/>
        <p:txBody>
          <a:bodyPr/>
          <a:lstStyle/>
          <a:p>
            <a:r>
              <a:rPr lang="en-US" dirty="0"/>
              <a:t>Twitter</a:t>
            </a:r>
          </a:p>
        </p:txBody>
      </p:sp>
      <p:sp>
        <p:nvSpPr>
          <p:cNvPr id="5" name="Text Placeholder 4">
            <a:extLst>
              <a:ext uri="{FF2B5EF4-FFF2-40B4-BE49-F238E27FC236}">
                <a16:creationId xmlns:a16="http://schemas.microsoft.com/office/drawing/2014/main" id="{6EF2DDC8-0790-4C90-8C62-E2546F97E56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00482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58E1EE-6EFC-4E0B-8EBA-009551E92095}"/>
              </a:ext>
            </a:extLst>
          </p:cNvPr>
          <p:cNvSpPr>
            <a:spLocks noGrp="1"/>
          </p:cNvSpPr>
          <p:nvPr>
            <p:ph idx="1"/>
          </p:nvPr>
        </p:nvSpPr>
        <p:spPr/>
        <p:txBody>
          <a:bodyPr/>
          <a:lstStyle/>
          <a:p>
            <a:r>
              <a:rPr lang="en-US" dirty="0"/>
              <a:t>Authenticating users through popular social Web services (Twitter, Facebook, Google, LinkedIn, etc.)</a:t>
            </a:r>
          </a:p>
          <a:p>
            <a:r>
              <a:rPr lang="en-US" dirty="0"/>
              <a:t>Easy to develop</a:t>
            </a:r>
          </a:p>
          <a:p>
            <a:pPr lvl="1"/>
            <a:r>
              <a:rPr lang="en-US" dirty="0"/>
              <a:t>node.js packages exist</a:t>
            </a:r>
          </a:p>
          <a:p>
            <a:r>
              <a:rPr lang="en-US" dirty="0"/>
              <a:t>Trusted social Web platforms:</a:t>
            </a:r>
          </a:p>
          <a:p>
            <a:pPr lvl="1"/>
            <a:r>
              <a:rPr lang="en-US" dirty="0"/>
              <a:t>provide authentication, no need to store passwords or employ particular security measures</a:t>
            </a:r>
          </a:p>
          <a:p>
            <a:r>
              <a:rPr lang="en-US" dirty="0"/>
              <a:t>However: there are people who do not use social Web platforms or do not want to hand their data out</a:t>
            </a:r>
          </a:p>
        </p:txBody>
      </p:sp>
      <p:sp>
        <p:nvSpPr>
          <p:cNvPr id="3" name="Title 2">
            <a:extLst>
              <a:ext uri="{FF2B5EF4-FFF2-40B4-BE49-F238E27FC236}">
                <a16:creationId xmlns:a16="http://schemas.microsoft.com/office/drawing/2014/main" id="{B8342E1F-6501-460B-81B0-6C90A4B6B323}"/>
              </a:ext>
            </a:extLst>
          </p:cNvPr>
          <p:cNvSpPr>
            <a:spLocks noGrp="1"/>
          </p:cNvSpPr>
          <p:nvPr>
            <p:ph type="title"/>
          </p:nvPr>
        </p:nvSpPr>
        <p:spPr/>
        <p:txBody>
          <a:bodyPr/>
          <a:lstStyle/>
          <a:p>
            <a:r>
              <a:rPr lang="en-US" dirty="0"/>
              <a:t>Third Party Authentication</a:t>
            </a:r>
          </a:p>
        </p:txBody>
      </p:sp>
    </p:spTree>
    <p:extLst>
      <p:ext uri="{BB962C8B-B14F-4D97-AF65-F5344CB8AC3E}">
        <p14:creationId xmlns:p14="http://schemas.microsoft.com/office/powerpoint/2010/main" val="2113469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B392ADC-3D32-4F91-95F3-E98AB0C249A6}"/>
              </a:ext>
            </a:extLst>
          </p:cNvPr>
          <p:cNvSpPr>
            <a:spLocks noGrp="1"/>
          </p:cNvSpPr>
          <p:nvPr>
            <p:ph idx="1"/>
          </p:nvPr>
        </p:nvSpPr>
        <p:spPr/>
        <p:txBody>
          <a:bodyPr/>
          <a:lstStyle/>
          <a:p>
            <a:r>
              <a:rPr lang="en-US" sz="2400" dirty="0"/>
              <a:t>The Twitter strategy allows users to sign in to a web application using their Twitter account. Internally, Twitter authentication works using OAuth 1.0a.</a:t>
            </a:r>
          </a:p>
          <a:p>
            <a:pPr lvl="1"/>
            <a:r>
              <a:rPr lang="en-US" sz="2000" dirty="0"/>
              <a:t>Support for Twitter is implemented by the passport-twitter module.</a:t>
            </a:r>
          </a:p>
          <a:p>
            <a:pPr lvl="1"/>
            <a:r>
              <a:rPr lang="en-US" sz="2000" dirty="0"/>
              <a:t>$ </a:t>
            </a:r>
            <a:r>
              <a:rPr lang="en-US" sz="2000" dirty="0" err="1"/>
              <a:t>npm</a:t>
            </a:r>
            <a:r>
              <a:rPr lang="en-US" sz="2000" dirty="0"/>
              <a:t> install passport-twitter</a:t>
            </a:r>
          </a:p>
          <a:p>
            <a:pPr lvl="1"/>
            <a:r>
              <a:rPr lang="en-US" sz="2000" dirty="0"/>
              <a:t>In order to use Twitter authentication, you must first create an application at Twitter Developers. </a:t>
            </a:r>
          </a:p>
          <a:p>
            <a:pPr lvl="1"/>
            <a:r>
              <a:rPr lang="en-US" sz="2000" dirty="0"/>
              <a:t>When created, an application is assigned a consumer key and consumer secret. </a:t>
            </a:r>
          </a:p>
          <a:p>
            <a:pPr lvl="1"/>
            <a:r>
              <a:rPr lang="en-US" sz="2000" dirty="0"/>
              <a:t>Your application must also implement a callback URL, to which Twitter will redirect users after they have approved access for your application.</a:t>
            </a:r>
          </a:p>
        </p:txBody>
      </p:sp>
      <p:sp>
        <p:nvSpPr>
          <p:cNvPr id="4" name="Title 3">
            <a:extLst>
              <a:ext uri="{FF2B5EF4-FFF2-40B4-BE49-F238E27FC236}">
                <a16:creationId xmlns:a16="http://schemas.microsoft.com/office/drawing/2014/main" id="{1233D72F-668B-4CA8-AB11-640D1EE2F8F1}"/>
              </a:ext>
            </a:extLst>
          </p:cNvPr>
          <p:cNvSpPr>
            <a:spLocks noGrp="1"/>
          </p:cNvSpPr>
          <p:nvPr>
            <p:ph type="title"/>
          </p:nvPr>
        </p:nvSpPr>
        <p:spPr/>
        <p:txBody>
          <a:bodyPr/>
          <a:lstStyle/>
          <a:p>
            <a:r>
              <a:rPr lang="en-US" dirty="0"/>
              <a:t>Twitter Strategy</a:t>
            </a:r>
          </a:p>
        </p:txBody>
      </p:sp>
    </p:spTree>
    <p:extLst>
      <p:ext uri="{BB962C8B-B14F-4D97-AF65-F5344CB8AC3E}">
        <p14:creationId xmlns:p14="http://schemas.microsoft.com/office/powerpoint/2010/main" val="1077815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FD59EB-5B5E-4852-A419-C592CF3600FD}"/>
              </a:ext>
            </a:extLst>
          </p:cNvPr>
          <p:cNvSpPr>
            <a:spLocks noGrp="1"/>
          </p:cNvSpPr>
          <p:nvPr>
            <p:ph idx="1"/>
          </p:nvPr>
        </p:nvSpPr>
        <p:spPr/>
        <p:txBody>
          <a:bodyPr/>
          <a:lstStyle/>
          <a:p>
            <a:pPr marL="109537" indent="0">
              <a:buNone/>
            </a:pPr>
            <a:r>
              <a:rPr lang="en-US" sz="2000" dirty="0" err="1"/>
              <a:t>var</a:t>
            </a:r>
            <a:r>
              <a:rPr lang="en-US" sz="2000" dirty="0"/>
              <a:t> passport = require('passport')</a:t>
            </a:r>
          </a:p>
          <a:p>
            <a:pPr marL="109537" indent="0">
              <a:buNone/>
            </a:pPr>
            <a:r>
              <a:rPr lang="en-US" sz="2000" dirty="0"/>
              <a:t>  , </a:t>
            </a:r>
            <a:r>
              <a:rPr lang="en-US" sz="2000" dirty="0" err="1"/>
              <a:t>TwitterStrategy</a:t>
            </a:r>
            <a:r>
              <a:rPr lang="en-US" sz="2000" dirty="0"/>
              <a:t> = require('passport-twitter').Strategy;</a:t>
            </a:r>
          </a:p>
          <a:p>
            <a:pPr marL="109537" indent="0">
              <a:buNone/>
            </a:pPr>
            <a:r>
              <a:rPr lang="en-US" sz="2000" dirty="0" err="1"/>
              <a:t>passport.use</a:t>
            </a:r>
            <a:r>
              <a:rPr lang="en-US" sz="2000" dirty="0"/>
              <a:t>(new </a:t>
            </a:r>
            <a:r>
              <a:rPr lang="en-US" sz="2000" dirty="0" err="1"/>
              <a:t>TwitterStrategy</a:t>
            </a:r>
            <a:r>
              <a:rPr lang="en-US" sz="2000" dirty="0"/>
              <a:t>({</a:t>
            </a:r>
          </a:p>
          <a:p>
            <a:pPr marL="109537" indent="0">
              <a:buNone/>
            </a:pPr>
            <a:r>
              <a:rPr lang="en-US" sz="2000" dirty="0"/>
              <a:t>    </a:t>
            </a:r>
            <a:r>
              <a:rPr lang="en-US" sz="2000" dirty="0" err="1"/>
              <a:t>consumerKey</a:t>
            </a:r>
            <a:r>
              <a:rPr lang="en-US" sz="2000" dirty="0"/>
              <a:t>: TWITTER_CONSUMER_KEY,</a:t>
            </a:r>
          </a:p>
          <a:p>
            <a:pPr marL="109537" indent="0">
              <a:buNone/>
            </a:pPr>
            <a:r>
              <a:rPr lang="en-US" sz="2000" dirty="0"/>
              <a:t>    </a:t>
            </a:r>
            <a:r>
              <a:rPr lang="en-US" sz="2000" dirty="0" err="1"/>
              <a:t>consumerSecret</a:t>
            </a:r>
            <a:r>
              <a:rPr lang="en-US" sz="2000" dirty="0"/>
              <a:t>: TWITTER_CONSUMER_SECRET,</a:t>
            </a:r>
          </a:p>
          <a:p>
            <a:pPr marL="109537" indent="0">
              <a:buNone/>
            </a:pPr>
            <a:r>
              <a:rPr lang="en-US" sz="2000" dirty="0"/>
              <a:t>    </a:t>
            </a:r>
            <a:r>
              <a:rPr lang="en-US" sz="2000" dirty="0" err="1"/>
              <a:t>callbackURL</a:t>
            </a:r>
            <a:r>
              <a:rPr lang="en-US" sz="2000" dirty="0"/>
              <a:t>: "http://www.example.com/auth/twitter/callback"</a:t>
            </a:r>
          </a:p>
          <a:p>
            <a:pPr marL="109537" indent="0">
              <a:buNone/>
            </a:pPr>
            <a:r>
              <a:rPr lang="en-US" sz="2000" dirty="0"/>
              <a:t>  },</a:t>
            </a:r>
          </a:p>
          <a:p>
            <a:pPr marL="109537" indent="0">
              <a:buNone/>
            </a:pPr>
            <a:r>
              <a:rPr lang="en-US" sz="2000" dirty="0"/>
              <a:t>  function(token, </a:t>
            </a:r>
            <a:r>
              <a:rPr lang="en-US" sz="2000" dirty="0" err="1"/>
              <a:t>tokenSecret</a:t>
            </a:r>
            <a:r>
              <a:rPr lang="en-US" sz="2000" dirty="0"/>
              <a:t>, profile, done) {</a:t>
            </a:r>
          </a:p>
          <a:p>
            <a:pPr marL="109537" indent="0">
              <a:buNone/>
            </a:pPr>
            <a:r>
              <a:rPr lang="en-US" sz="2000" dirty="0"/>
              <a:t>    </a:t>
            </a:r>
            <a:r>
              <a:rPr lang="en-US" sz="2000" dirty="0" err="1"/>
              <a:t>User.findOrCreate</a:t>
            </a:r>
            <a:r>
              <a:rPr lang="en-US" sz="2000" dirty="0"/>
              <a:t>(..., function(err, user) {</a:t>
            </a:r>
          </a:p>
          <a:p>
            <a:pPr marL="109537" indent="0">
              <a:buNone/>
            </a:pPr>
            <a:r>
              <a:rPr lang="en-US" sz="2000" dirty="0"/>
              <a:t>      if (err) { return done(err); }</a:t>
            </a:r>
          </a:p>
          <a:p>
            <a:pPr marL="109537" indent="0">
              <a:buNone/>
            </a:pPr>
            <a:r>
              <a:rPr lang="en-US" sz="2000" dirty="0"/>
              <a:t>      done(null, user);</a:t>
            </a:r>
          </a:p>
          <a:p>
            <a:pPr marL="109537" indent="0">
              <a:buNone/>
            </a:pPr>
            <a:r>
              <a:rPr lang="en-US" sz="2000" dirty="0"/>
              <a:t>    });</a:t>
            </a:r>
          </a:p>
          <a:p>
            <a:pPr marL="109537" indent="0">
              <a:buNone/>
            </a:pPr>
            <a:r>
              <a:rPr lang="en-US" sz="2000" dirty="0"/>
              <a:t>  }</a:t>
            </a:r>
          </a:p>
          <a:p>
            <a:pPr marL="109537" indent="0">
              <a:buNone/>
            </a:pPr>
            <a:r>
              <a:rPr lang="en-US" sz="2000" dirty="0"/>
              <a:t>));</a:t>
            </a:r>
          </a:p>
        </p:txBody>
      </p:sp>
      <p:sp>
        <p:nvSpPr>
          <p:cNvPr id="3" name="Title 2">
            <a:extLst>
              <a:ext uri="{FF2B5EF4-FFF2-40B4-BE49-F238E27FC236}">
                <a16:creationId xmlns:a16="http://schemas.microsoft.com/office/drawing/2014/main" id="{94BD01B1-D689-4D20-8E16-C6E54B648046}"/>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59553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CD54E6-B0DD-4A09-9243-E9706731DA52}"/>
              </a:ext>
            </a:extLst>
          </p:cNvPr>
          <p:cNvSpPr>
            <a:spLocks noGrp="1"/>
          </p:cNvSpPr>
          <p:nvPr>
            <p:ph idx="1"/>
          </p:nvPr>
        </p:nvSpPr>
        <p:spPr/>
        <p:txBody>
          <a:bodyPr/>
          <a:lstStyle/>
          <a:p>
            <a:pPr marL="109537" indent="0">
              <a:buNone/>
            </a:pPr>
            <a:r>
              <a:rPr lang="en-US" sz="2000" dirty="0" err="1"/>
              <a:t>app.get</a:t>
            </a:r>
            <a:r>
              <a:rPr lang="en-US" sz="2000" dirty="0"/>
              <a:t>('/</a:t>
            </a:r>
            <a:r>
              <a:rPr lang="en-US" sz="2000" dirty="0" err="1"/>
              <a:t>auth</a:t>
            </a:r>
            <a:r>
              <a:rPr lang="en-US" sz="2000" dirty="0"/>
              <a:t>/twitter', </a:t>
            </a:r>
            <a:r>
              <a:rPr lang="en-US" sz="2000" dirty="0" err="1"/>
              <a:t>passport.authenticate</a:t>
            </a:r>
            <a:r>
              <a:rPr lang="en-US" sz="2000" dirty="0"/>
              <a:t>('twitter'));</a:t>
            </a:r>
          </a:p>
          <a:p>
            <a:pPr marL="109537" indent="0">
              <a:buNone/>
            </a:pPr>
            <a:r>
              <a:rPr lang="en-US" sz="2000" dirty="0" err="1"/>
              <a:t>app.get</a:t>
            </a:r>
            <a:r>
              <a:rPr lang="en-US" sz="2000" dirty="0"/>
              <a:t>('/</a:t>
            </a:r>
            <a:r>
              <a:rPr lang="en-US" sz="2000" dirty="0" err="1"/>
              <a:t>auth</a:t>
            </a:r>
            <a:r>
              <a:rPr lang="en-US" sz="2000" dirty="0"/>
              <a:t>/twitter/callback',</a:t>
            </a:r>
          </a:p>
          <a:p>
            <a:pPr marL="109537" indent="0">
              <a:buNone/>
            </a:pPr>
            <a:r>
              <a:rPr lang="en-US" sz="2000" dirty="0"/>
              <a:t>  </a:t>
            </a:r>
            <a:r>
              <a:rPr lang="en-US" sz="2000" dirty="0" err="1"/>
              <a:t>passport.authenticate</a:t>
            </a:r>
            <a:r>
              <a:rPr lang="en-US" sz="2000" dirty="0"/>
              <a:t>('twitter', { </a:t>
            </a:r>
            <a:r>
              <a:rPr lang="en-US" sz="2000" dirty="0" err="1"/>
              <a:t>successRedirect</a:t>
            </a:r>
            <a:r>
              <a:rPr lang="en-US" sz="2000" dirty="0"/>
              <a:t>: '/',</a:t>
            </a:r>
          </a:p>
          <a:p>
            <a:pPr marL="109537" indent="0">
              <a:buNone/>
            </a:pPr>
            <a:r>
              <a:rPr lang="en-US" sz="2000" dirty="0"/>
              <a:t>                                     </a:t>
            </a:r>
            <a:r>
              <a:rPr lang="en-US" sz="2000" dirty="0" err="1"/>
              <a:t>failureRedirect</a:t>
            </a:r>
            <a:r>
              <a:rPr lang="en-US" sz="2000" dirty="0"/>
              <a:t>: '/login' }));</a:t>
            </a:r>
          </a:p>
          <a:p>
            <a:pPr marL="109537" indent="0">
              <a:buNone/>
            </a:pPr>
            <a:r>
              <a:rPr lang="en-US" sz="2000" dirty="0"/>
              <a:t>&lt;a </a:t>
            </a:r>
            <a:r>
              <a:rPr lang="en-US" sz="2000" dirty="0" err="1"/>
              <a:t>href</a:t>
            </a:r>
            <a:r>
              <a:rPr lang="en-US" sz="2000" dirty="0"/>
              <a:t>="/</a:t>
            </a:r>
            <a:r>
              <a:rPr lang="en-US" sz="2000" dirty="0" err="1"/>
              <a:t>auth</a:t>
            </a:r>
            <a:r>
              <a:rPr lang="en-US" sz="2000" dirty="0"/>
              <a:t>/twitter"&gt;Sign in with Twitter&lt;/a&gt;</a:t>
            </a:r>
          </a:p>
        </p:txBody>
      </p:sp>
      <p:sp>
        <p:nvSpPr>
          <p:cNvPr id="3" name="Title 2">
            <a:extLst>
              <a:ext uri="{FF2B5EF4-FFF2-40B4-BE49-F238E27FC236}">
                <a16:creationId xmlns:a16="http://schemas.microsoft.com/office/drawing/2014/main" id="{B34B8CA9-4D77-4E5B-A656-B6DEC716931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439076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4086BF3-12BF-4CE1-AA8B-9FB24E3A004A}"/>
              </a:ext>
            </a:extLst>
          </p:cNvPr>
          <p:cNvPicPr>
            <a:picLocks noGrp="1" noChangeAspect="1"/>
          </p:cNvPicPr>
          <p:nvPr>
            <p:ph idx="1"/>
          </p:nvPr>
        </p:nvPicPr>
        <p:blipFill>
          <a:blip r:embed="rId2"/>
          <a:stretch>
            <a:fillRect/>
          </a:stretch>
        </p:blipFill>
        <p:spPr>
          <a:xfrm>
            <a:off x="609601" y="1215634"/>
            <a:ext cx="8006282" cy="5108965"/>
          </a:xfrm>
          <a:prstGeom prst="rect">
            <a:avLst/>
          </a:prstGeom>
        </p:spPr>
      </p:pic>
      <p:sp>
        <p:nvSpPr>
          <p:cNvPr id="3" name="Title 2">
            <a:extLst>
              <a:ext uri="{FF2B5EF4-FFF2-40B4-BE49-F238E27FC236}">
                <a16:creationId xmlns:a16="http://schemas.microsoft.com/office/drawing/2014/main" id="{74653614-3358-441C-BCC4-D4893A1DD721}"/>
              </a:ext>
            </a:extLst>
          </p:cNvPr>
          <p:cNvSpPr>
            <a:spLocks noGrp="1"/>
          </p:cNvSpPr>
          <p:nvPr>
            <p:ph type="title"/>
          </p:nvPr>
        </p:nvSpPr>
        <p:spPr/>
        <p:txBody>
          <a:bodyPr/>
          <a:lstStyle/>
          <a:p>
            <a:r>
              <a:rPr lang="en-US" dirty="0"/>
              <a:t>Twitter App Creation</a:t>
            </a:r>
          </a:p>
        </p:txBody>
      </p:sp>
    </p:spTree>
    <p:extLst>
      <p:ext uri="{BB962C8B-B14F-4D97-AF65-F5344CB8AC3E}">
        <p14:creationId xmlns:p14="http://schemas.microsoft.com/office/powerpoint/2010/main" val="2678932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18AAD5-896A-4C8F-9504-B6C2B9F02D57}"/>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E33E5EE0-465A-4E28-8D83-AC33AE1189C7}"/>
              </a:ext>
            </a:extLst>
          </p:cNvPr>
          <p:cNvSpPr>
            <a:spLocks noGrp="1"/>
          </p:cNvSpPr>
          <p:nvPr>
            <p:ph type="title"/>
          </p:nvPr>
        </p:nvSpPr>
        <p:spPr>
          <a:xfrm>
            <a:off x="457200" y="152400"/>
            <a:ext cx="8229600" cy="1143000"/>
          </a:xfrm>
        </p:spPr>
        <p:txBody>
          <a:bodyPr/>
          <a:lstStyle/>
          <a:p>
            <a:r>
              <a:rPr lang="en-US" dirty="0"/>
              <a:t>Creating APP</a:t>
            </a:r>
          </a:p>
        </p:txBody>
      </p:sp>
      <p:pic>
        <p:nvPicPr>
          <p:cNvPr id="4" name="Picture 3">
            <a:extLst>
              <a:ext uri="{FF2B5EF4-FFF2-40B4-BE49-F238E27FC236}">
                <a16:creationId xmlns:a16="http://schemas.microsoft.com/office/drawing/2014/main" id="{DB1A5C01-1C5D-4605-B42E-C2D5D4CF588E}"/>
              </a:ext>
            </a:extLst>
          </p:cNvPr>
          <p:cNvPicPr>
            <a:picLocks noChangeAspect="1"/>
          </p:cNvPicPr>
          <p:nvPr/>
        </p:nvPicPr>
        <p:blipFill>
          <a:blip r:embed="rId2"/>
          <a:stretch>
            <a:fillRect/>
          </a:stretch>
        </p:blipFill>
        <p:spPr>
          <a:xfrm>
            <a:off x="0" y="1001307"/>
            <a:ext cx="9127037" cy="5856693"/>
          </a:xfrm>
          <a:prstGeom prst="rect">
            <a:avLst/>
          </a:prstGeom>
        </p:spPr>
      </p:pic>
    </p:spTree>
    <p:extLst>
      <p:ext uri="{BB962C8B-B14F-4D97-AF65-F5344CB8AC3E}">
        <p14:creationId xmlns:p14="http://schemas.microsoft.com/office/powerpoint/2010/main" val="1348176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BFD7B54-74FB-4EA4-8EE7-8415DD8C3C79}"/>
              </a:ext>
            </a:extLst>
          </p:cNvPr>
          <p:cNvPicPr>
            <a:picLocks noGrp="1" noChangeAspect="1"/>
          </p:cNvPicPr>
          <p:nvPr>
            <p:ph idx="1"/>
          </p:nvPr>
        </p:nvPicPr>
        <p:blipFill>
          <a:blip r:embed="rId2"/>
          <a:stretch>
            <a:fillRect/>
          </a:stretch>
        </p:blipFill>
        <p:spPr>
          <a:xfrm>
            <a:off x="1219200" y="3108391"/>
            <a:ext cx="6928801" cy="3474971"/>
          </a:xfrm>
          <a:prstGeom prst="rect">
            <a:avLst/>
          </a:prstGeom>
        </p:spPr>
      </p:pic>
      <p:sp>
        <p:nvSpPr>
          <p:cNvPr id="3" name="Title 2">
            <a:extLst>
              <a:ext uri="{FF2B5EF4-FFF2-40B4-BE49-F238E27FC236}">
                <a16:creationId xmlns:a16="http://schemas.microsoft.com/office/drawing/2014/main" id="{9562851A-98FA-4656-82B7-E21D83C1D381}"/>
              </a:ext>
            </a:extLst>
          </p:cNvPr>
          <p:cNvSpPr>
            <a:spLocks noGrp="1"/>
          </p:cNvSpPr>
          <p:nvPr>
            <p:ph type="title"/>
          </p:nvPr>
        </p:nvSpPr>
        <p:spPr/>
        <p:txBody>
          <a:bodyPr>
            <a:normAutofit fontScale="90000"/>
          </a:bodyPr>
          <a:lstStyle/>
          <a:p>
            <a:r>
              <a:rPr lang="en-US" dirty="0"/>
              <a:t>Access Tokens and Installing Strategy</a:t>
            </a:r>
          </a:p>
        </p:txBody>
      </p:sp>
      <p:sp>
        <p:nvSpPr>
          <p:cNvPr id="5" name="Rectangle 4">
            <a:extLst>
              <a:ext uri="{FF2B5EF4-FFF2-40B4-BE49-F238E27FC236}">
                <a16:creationId xmlns:a16="http://schemas.microsoft.com/office/drawing/2014/main" id="{525E60C7-8991-4DFD-8F81-6A25B3ADFB19}"/>
              </a:ext>
            </a:extLst>
          </p:cNvPr>
          <p:cNvSpPr/>
          <p:nvPr/>
        </p:nvSpPr>
        <p:spPr>
          <a:xfrm>
            <a:off x="457200" y="1752600"/>
            <a:ext cx="8229600" cy="1323439"/>
          </a:xfrm>
          <a:prstGeom prst="rect">
            <a:avLst/>
          </a:prstGeom>
        </p:spPr>
        <p:txBody>
          <a:bodyPr wrap="square">
            <a:spAutoFit/>
          </a:bodyPr>
          <a:lstStyle/>
          <a:p>
            <a:pPr marL="285750" indent="-285750">
              <a:buFont typeface="Wingdings" panose="05000000000000000000" pitchFamily="2" charset="2"/>
              <a:buChar char="Ø"/>
            </a:pPr>
            <a:r>
              <a:rPr lang="en-US" sz="2000" dirty="0"/>
              <a:t>In application settings, check “Allow this application to be</a:t>
            </a:r>
          </a:p>
          <a:p>
            <a:r>
              <a:rPr lang="en-US" sz="2000" dirty="0"/>
              <a:t>used to Sign in with Twitter”</a:t>
            </a:r>
          </a:p>
          <a:p>
            <a:r>
              <a:rPr lang="en-US" sz="2000" dirty="0"/>
              <a:t>• Create access tokens.</a:t>
            </a:r>
          </a:p>
          <a:p>
            <a:r>
              <a:rPr lang="en-US" dirty="0"/>
              <a:t>$ </a:t>
            </a:r>
            <a:r>
              <a:rPr lang="en-US" dirty="0" err="1"/>
              <a:t>npm</a:t>
            </a:r>
            <a:r>
              <a:rPr lang="en-US" dirty="0"/>
              <a:t> install passport-twitter</a:t>
            </a:r>
            <a:endParaRPr lang="en-US" sz="2000" dirty="0"/>
          </a:p>
        </p:txBody>
      </p:sp>
    </p:spTree>
    <p:extLst>
      <p:ext uri="{BB962C8B-B14F-4D97-AF65-F5344CB8AC3E}">
        <p14:creationId xmlns:p14="http://schemas.microsoft.com/office/powerpoint/2010/main" val="2502555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B9B717-52D8-4FCA-8804-9BED7FF7B0B5}"/>
              </a:ext>
            </a:extLst>
          </p:cNvPr>
          <p:cNvSpPr>
            <a:spLocks noGrp="1"/>
          </p:cNvSpPr>
          <p:nvPr>
            <p:ph idx="1"/>
          </p:nvPr>
        </p:nvSpPr>
        <p:spPr/>
        <p:txBody>
          <a:bodyPr/>
          <a:lstStyle/>
          <a:p>
            <a:r>
              <a:rPr lang="en-US" dirty="0"/>
              <a:t>passport has a lot of boilerplate code (copy &amp; paste)</a:t>
            </a:r>
          </a:p>
          <a:p>
            <a:r>
              <a:rPr lang="en-US" dirty="0"/>
              <a:t>Ensure that you set your own key and secret</a:t>
            </a:r>
          </a:p>
          <a:p>
            <a:r>
              <a:rPr lang="en-US" dirty="0"/>
              <a:t>Ensure that you call the middleware components in the right order (otherwise errors will occur)</a:t>
            </a:r>
          </a:p>
          <a:p>
            <a:r>
              <a:rPr lang="en-US" dirty="0"/>
              <a:t>Write yourself:</a:t>
            </a:r>
          </a:p>
          <a:p>
            <a:pPr lvl="1"/>
            <a:r>
              <a:rPr lang="en-US" dirty="0"/>
              <a:t>Server-side node.js script</a:t>
            </a:r>
          </a:p>
          <a:p>
            <a:pPr lvl="1"/>
            <a:r>
              <a:rPr lang="en-US" dirty="0"/>
              <a:t>Client-side HTML</a:t>
            </a:r>
          </a:p>
        </p:txBody>
      </p:sp>
      <p:sp>
        <p:nvSpPr>
          <p:cNvPr id="3" name="Title 2">
            <a:extLst>
              <a:ext uri="{FF2B5EF4-FFF2-40B4-BE49-F238E27FC236}">
                <a16:creationId xmlns:a16="http://schemas.microsoft.com/office/drawing/2014/main" id="{E204E80F-B2DB-4A6F-A1F0-A9B1EF44E8FD}"/>
              </a:ext>
            </a:extLst>
          </p:cNvPr>
          <p:cNvSpPr>
            <a:spLocks noGrp="1"/>
          </p:cNvSpPr>
          <p:nvPr>
            <p:ph type="title"/>
          </p:nvPr>
        </p:nvSpPr>
        <p:spPr/>
        <p:txBody>
          <a:bodyPr/>
          <a:lstStyle/>
          <a:p>
            <a:r>
              <a:rPr lang="en-US" dirty="0"/>
              <a:t>Twitter working example</a:t>
            </a:r>
          </a:p>
        </p:txBody>
      </p:sp>
    </p:spTree>
    <p:extLst>
      <p:ext uri="{BB962C8B-B14F-4D97-AF65-F5344CB8AC3E}">
        <p14:creationId xmlns:p14="http://schemas.microsoft.com/office/powerpoint/2010/main" val="3469710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7144768-4E66-473A-BE3E-FBC61E016223}"/>
              </a:ext>
            </a:extLst>
          </p:cNvPr>
          <p:cNvPicPr>
            <a:picLocks noGrp="1" noChangeAspect="1"/>
          </p:cNvPicPr>
          <p:nvPr>
            <p:ph idx="1"/>
          </p:nvPr>
        </p:nvPicPr>
        <p:blipFill>
          <a:blip r:embed="rId2"/>
          <a:stretch>
            <a:fillRect/>
          </a:stretch>
        </p:blipFill>
        <p:spPr>
          <a:xfrm>
            <a:off x="457200" y="1456687"/>
            <a:ext cx="8210381" cy="5020313"/>
          </a:xfrm>
          <a:prstGeom prst="rect">
            <a:avLst/>
          </a:prstGeom>
        </p:spPr>
      </p:pic>
      <p:sp>
        <p:nvSpPr>
          <p:cNvPr id="3" name="Title 2">
            <a:extLst>
              <a:ext uri="{FF2B5EF4-FFF2-40B4-BE49-F238E27FC236}">
                <a16:creationId xmlns:a16="http://schemas.microsoft.com/office/drawing/2014/main" id="{5857C326-0105-473B-96AC-A87EB4DA6B16}"/>
              </a:ext>
            </a:extLst>
          </p:cNvPr>
          <p:cNvSpPr>
            <a:spLocks noGrp="1"/>
          </p:cNvSpPr>
          <p:nvPr>
            <p:ph type="title"/>
          </p:nvPr>
        </p:nvSpPr>
        <p:spPr/>
        <p:txBody>
          <a:bodyPr/>
          <a:lstStyle/>
          <a:p>
            <a:r>
              <a:rPr lang="en-US" dirty="0"/>
              <a:t>Express Code</a:t>
            </a:r>
          </a:p>
        </p:txBody>
      </p:sp>
    </p:spTree>
    <p:extLst>
      <p:ext uri="{BB962C8B-B14F-4D97-AF65-F5344CB8AC3E}">
        <p14:creationId xmlns:p14="http://schemas.microsoft.com/office/powerpoint/2010/main" val="1072822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809B29D-AE3A-4D91-84FE-4DC745DF356D}"/>
              </a:ext>
            </a:extLst>
          </p:cNvPr>
          <p:cNvPicPr>
            <a:picLocks noGrp="1" noChangeAspect="1"/>
          </p:cNvPicPr>
          <p:nvPr>
            <p:ph idx="1"/>
          </p:nvPr>
        </p:nvPicPr>
        <p:blipFill>
          <a:blip r:embed="rId2"/>
          <a:stretch>
            <a:fillRect/>
          </a:stretch>
        </p:blipFill>
        <p:spPr>
          <a:xfrm>
            <a:off x="305904" y="1752601"/>
            <a:ext cx="8380896" cy="2209799"/>
          </a:xfrm>
          <a:prstGeom prst="rect">
            <a:avLst/>
          </a:prstGeom>
        </p:spPr>
      </p:pic>
      <p:sp>
        <p:nvSpPr>
          <p:cNvPr id="3" name="Title 2">
            <a:extLst>
              <a:ext uri="{FF2B5EF4-FFF2-40B4-BE49-F238E27FC236}">
                <a16:creationId xmlns:a16="http://schemas.microsoft.com/office/drawing/2014/main" id="{A532D86C-DA64-4104-B7B0-E2B3C0B5BD30}"/>
              </a:ext>
            </a:extLst>
          </p:cNvPr>
          <p:cNvSpPr>
            <a:spLocks noGrp="1"/>
          </p:cNvSpPr>
          <p:nvPr>
            <p:ph type="title"/>
          </p:nvPr>
        </p:nvSpPr>
        <p:spPr/>
        <p:txBody>
          <a:bodyPr/>
          <a:lstStyle/>
          <a:p>
            <a:r>
              <a:rPr lang="en-US" dirty="0"/>
              <a:t>HTML</a:t>
            </a:r>
          </a:p>
        </p:txBody>
      </p:sp>
    </p:spTree>
    <p:extLst>
      <p:ext uri="{BB962C8B-B14F-4D97-AF65-F5344CB8AC3E}">
        <p14:creationId xmlns:p14="http://schemas.microsoft.com/office/powerpoint/2010/main" val="2337589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F806C05-09C0-4746-B806-09021363DEE3}"/>
              </a:ext>
            </a:extLst>
          </p:cNvPr>
          <p:cNvSpPr>
            <a:spLocks noGrp="1"/>
          </p:cNvSpPr>
          <p:nvPr>
            <p:ph type="title"/>
          </p:nvPr>
        </p:nvSpPr>
        <p:spPr/>
        <p:txBody>
          <a:bodyPr/>
          <a:lstStyle/>
          <a:p>
            <a:r>
              <a:rPr lang="en-US" dirty="0"/>
              <a:t>Connection through Facebook</a:t>
            </a:r>
          </a:p>
        </p:txBody>
      </p:sp>
      <p:sp>
        <p:nvSpPr>
          <p:cNvPr id="7" name="Text Placeholder 6">
            <a:extLst>
              <a:ext uri="{FF2B5EF4-FFF2-40B4-BE49-F238E27FC236}">
                <a16:creationId xmlns:a16="http://schemas.microsoft.com/office/drawing/2014/main" id="{91D5C8FE-A59C-405D-8CC6-90710DE6A22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1422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F963CE-2146-4F81-A7DC-D3A3F87A012E}"/>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15F9E539-AF88-40BC-BC4D-9E3F6CD4D0C8}"/>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84F90633-F864-4A38-914B-60164CCE6B22}"/>
              </a:ext>
            </a:extLst>
          </p:cNvPr>
          <p:cNvPicPr>
            <a:picLocks noChangeAspect="1"/>
          </p:cNvPicPr>
          <p:nvPr/>
        </p:nvPicPr>
        <p:blipFill>
          <a:blip r:embed="rId2"/>
          <a:stretch>
            <a:fillRect/>
          </a:stretch>
        </p:blipFill>
        <p:spPr>
          <a:xfrm>
            <a:off x="0" y="-19438"/>
            <a:ext cx="9143999" cy="6896876"/>
          </a:xfrm>
          <a:prstGeom prst="rect">
            <a:avLst/>
          </a:prstGeom>
        </p:spPr>
      </p:pic>
    </p:spTree>
    <p:extLst>
      <p:ext uri="{BB962C8B-B14F-4D97-AF65-F5344CB8AC3E}">
        <p14:creationId xmlns:p14="http://schemas.microsoft.com/office/powerpoint/2010/main" val="30862241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289DA4-299C-4F77-A99B-44234479FDE4}"/>
              </a:ext>
            </a:extLst>
          </p:cNvPr>
          <p:cNvSpPr>
            <a:spLocks noGrp="1"/>
          </p:cNvSpPr>
          <p:nvPr>
            <p:ph idx="1"/>
          </p:nvPr>
        </p:nvSpPr>
        <p:spPr/>
        <p:txBody>
          <a:bodyPr/>
          <a:lstStyle/>
          <a:p>
            <a:r>
              <a:rPr lang="en-US" sz="2400" dirty="0"/>
              <a:t>The Facebook strategy allows users to log in to a web application using their Facebook account. </a:t>
            </a:r>
          </a:p>
          <a:p>
            <a:pPr lvl="1"/>
            <a:r>
              <a:rPr lang="en-US" sz="2000" dirty="0"/>
              <a:t>Internally, Facebook authentication works using OAuth 2.0.</a:t>
            </a:r>
          </a:p>
          <a:p>
            <a:r>
              <a:rPr lang="en-US" sz="2400" dirty="0"/>
              <a:t>Support for Facebook is implemented by the passport-</a:t>
            </a:r>
            <a:r>
              <a:rPr lang="en-US" sz="2400" dirty="0" err="1"/>
              <a:t>facebook</a:t>
            </a:r>
            <a:r>
              <a:rPr lang="en-US" sz="2400" dirty="0"/>
              <a:t> module.</a:t>
            </a:r>
          </a:p>
          <a:p>
            <a:pPr marL="109537" indent="0">
              <a:buNone/>
            </a:pPr>
            <a:r>
              <a:rPr lang="en-US" sz="2000" dirty="0"/>
              <a:t>	$ </a:t>
            </a:r>
            <a:r>
              <a:rPr lang="en-US" sz="2000" dirty="0" err="1"/>
              <a:t>npm</a:t>
            </a:r>
            <a:r>
              <a:rPr lang="en-US" sz="2000" dirty="0"/>
              <a:t> install passport-</a:t>
            </a:r>
            <a:r>
              <a:rPr lang="en-US" sz="2000" dirty="0" err="1"/>
              <a:t>facebook</a:t>
            </a:r>
            <a:endParaRPr lang="en-US" sz="2000" dirty="0"/>
          </a:p>
          <a:p>
            <a:r>
              <a:rPr lang="en-US" sz="2400" dirty="0"/>
              <a:t>In order to use Facebook authentication, you must first create an app at Facebook Developers. </a:t>
            </a:r>
          </a:p>
          <a:p>
            <a:r>
              <a:rPr lang="en-US" sz="2400" dirty="0"/>
              <a:t>When created, an app is assigned an App ID and App Secret. </a:t>
            </a:r>
          </a:p>
          <a:p>
            <a:r>
              <a:rPr lang="en-US" sz="2400" dirty="0"/>
              <a:t>Your application must also implement a redirect URL, to which Facebook will redirect users after they have approved access for your application.</a:t>
            </a:r>
          </a:p>
        </p:txBody>
      </p:sp>
      <p:sp>
        <p:nvSpPr>
          <p:cNvPr id="4" name="Title 3">
            <a:extLst>
              <a:ext uri="{FF2B5EF4-FFF2-40B4-BE49-F238E27FC236}">
                <a16:creationId xmlns:a16="http://schemas.microsoft.com/office/drawing/2014/main" id="{D76D81C5-70CB-48F9-99FA-58EE58EA3F33}"/>
              </a:ext>
            </a:extLst>
          </p:cNvPr>
          <p:cNvSpPr>
            <a:spLocks noGrp="1"/>
          </p:cNvSpPr>
          <p:nvPr>
            <p:ph type="title"/>
          </p:nvPr>
        </p:nvSpPr>
        <p:spPr/>
        <p:txBody>
          <a:bodyPr/>
          <a:lstStyle/>
          <a:p>
            <a:r>
              <a:rPr lang="en-US" dirty="0"/>
              <a:t>Connecting Facebook</a:t>
            </a:r>
          </a:p>
        </p:txBody>
      </p:sp>
    </p:spTree>
    <p:extLst>
      <p:ext uri="{BB962C8B-B14F-4D97-AF65-F5344CB8AC3E}">
        <p14:creationId xmlns:p14="http://schemas.microsoft.com/office/powerpoint/2010/main" val="30888662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90EA8A-0581-4376-907D-9595307609D9}"/>
              </a:ext>
            </a:extLst>
          </p:cNvPr>
          <p:cNvSpPr>
            <a:spLocks noGrp="1"/>
          </p:cNvSpPr>
          <p:nvPr>
            <p:ph idx="1"/>
          </p:nvPr>
        </p:nvSpPr>
        <p:spPr/>
        <p:txBody>
          <a:bodyPr/>
          <a:lstStyle/>
          <a:p>
            <a:pPr marL="109537" indent="0">
              <a:buNone/>
            </a:pPr>
            <a:r>
              <a:rPr lang="en-US" sz="2000" dirty="0" err="1"/>
              <a:t>var</a:t>
            </a:r>
            <a:r>
              <a:rPr lang="en-US" sz="2000" dirty="0"/>
              <a:t> passport = require('passport')</a:t>
            </a:r>
          </a:p>
          <a:p>
            <a:pPr marL="109537" indent="0">
              <a:buNone/>
            </a:pPr>
            <a:r>
              <a:rPr lang="en-US" sz="2000" dirty="0"/>
              <a:t>  , </a:t>
            </a:r>
            <a:r>
              <a:rPr lang="en-US" sz="2000" dirty="0" err="1"/>
              <a:t>FacebookStrategy</a:t>
            </a:r>
            <a:r>
              <a:rPr lang="en-US" sz="2000" dirty="0"/>
              <a:t> = require('passport-</a:t>
            </a:r>
            <a:r>
              <a:rPr lang="en-US" sz="2000" dirty="0" err="1"/>
              <a:t>facebook</a:t>
            </a:r>
            <a:r>
              <a:rPr lang="en-US" sz="2000" dirty="0"/>
              <a:t>').Strategy;</a:t>
            </a:r>
          </a:p>
          <a:p>
            <a:pPr marL="109537" indent="0">
              <a:buNone/>
            </a:pPr>
            <a:r>
              <a:rPr lang="en-US" sz="2000" dirty="0" err="1"/>
              <a:t>passport.use</a:t>
            </a:r>
            <a:r>
              <a:rPr lang="en-US" sz="2000" dirty="0"/>
              <a:t>(new </a:t>
            </a:r>
            <a:r>
              <a:rPr lang="en-US" sz="2000" dirty="0" err="1"/>
              <a:t>FacebookStrategy</a:t>
            </a:r>
            <a:r>
              <a:rPr lang="en-US" sz="2000" dirty="0"/>
              <a:t>({</a:t>
            </a:r>
          </a:p>
          <a:p>
            <a:pPr marL="109537" indent="0">
              <a:buNone/>
            </a:pPr>
            <a:r>
              <a:rPr lang="en-US" sz="2000" dirty="0"/>
              <a:t>    </a:t>
            </a:r>
            <a:r>
              <a:rPr lang="en-US" sz="2000" dirty="0" err="1"/>
              <a:t>clientID</a:t>
            </a:r>
            <a:r>
              <a:rPr lang="en-US" sz="2000" dirty="0"/>
              <a:t>: FACEBOOK_APP_ID,</a:t>
            </a:r>
          </a:p>
          <a:p>
            <a:pPr marL="109537" indent="0">
              <a:buNone/>
            </a:pPr>
            <a:r>
              <a:rPr lang="en-US" sz="2000" dirty="0"/>
              <a:t>    </a:t>
            </a:r>
            <a:r>
              <a:rPr lang="en-US" sz="2000" dirty="0" err="1"/>
              <a:t>clientSecret</a:t>
            </a:r>
            <a:r>
              <a:rPr lang="en-US" sz="2000" dirty="0"/>
              <a:t>: FACEBOOK_APP_SECRET,</a:t>
            </a:r>
          </a:p>
          <a:p>
            <a:pPr marL="109537" indent="0">
              <a:buNone/>
            </a:pPr>
            <a:r>
              <a:rPr lang="en-US" sz="2000" dirty="0"/>
              <a:t>    </a:t>
            </a:r>
            <a:r>
              <a:rPr lang="en-US" sz="2000" dirty="0" err="1"/>
              <a:t>callbackURL</a:t>
            </a:r>
            <a:r>
              <a:rPr lang="en-US" sz="2000" dirty="0"/>
              <a:t>: "http://www.example.com/auth/facebook/callback"</a:t>
            </a:r>
          </a:p>
          <a:p>
            <a:pPr marL="109537" indent="0">
              <a:buNone/>
            </a:pPr>
            <a:r>
              <a:rPr lang="en-US" sz="2000" dirty="0"/>
              <a:t>  },</a:t>
            </a:r>
          </a:p>
          <a:p>
            <a:pPr marL="109537" indent="0">
              <a:buNone/>
            </a:pPr>
            <a:r>
              <a:rPr lang="en-US" sz="2000" dirty="0"/>
              <a:t>  function(</a:t>
            </a:r>
            <a:r>
              <a:rPr lang="en-US" sz="2000" dirty="0" err="1"/>
              <a:t>accessToken</a:t>
            </a:r>
            <a:r>
              <a:rPr lang="en-US" sz="2000" dirty="0"/>
              <a:t>, </a:t>
            </a:r>
            <a:r>
              <a:rPr lang="en-US" sz="2000" dirty="0" err="1"/>
              <a:t>refreshToken</a:t>
            </a:r>
            <a:r>
              <a:rPr lang="en-US" sz="2000" dirty="0"/>
              <a:t>, profile, done) {</a:t>
            </a:r>
          </a:p>
          <a:p>
            <a:pPr marL="109537" indent="0">
              <a:buNone/>
            </a:pPr>
            <a:r>
              <a:rPr lang="en-US" sz="2000" dirty="0"/>
              <a:t>    </a:t>
            </a:r>
            <a:r>
              <a:rPr lang="en-US" sz="2000" dirty="0" err="1"/>
              <a:t>User.findOrCreate</a:t>
            </a:r>
            <a:r>
              <a:rPr lang="en-US" sz="2000" dirty="0"/>
              <a:t>(..., function(err, user) {</a:t>
            </a:r>
          </a:p>
          <a:p>
            <a:pPr marL="109537" indent="0">
              <a:buNone/>
            </a:pPr>
            <a:r>
              <a:rPr lang="en-US" sz="2000" dirty="0"/>
              <a:t>      if (err) { return done(err); }</a:t>
            </a:r>
          </a:p>
          <a:p>
            <a:pPr marL="109537" indent="0">
              <a:buNone/>
            </a:pPr>
            <a:r>
              <a:rPr lang="en-US" sz="2000" dirty="0"/>
              <a:t>      done(null, user);</a:t>
            </a:r>
          </a:p>
          <a:p>
            <a:pPr marL="109537" indent="0">
              <a:buNone/>
            </a:pPr>
            <a:r>
              <a:rPr lang="en-US" sz="2000" dirty="0"/>
              <a:t>    });</a:t>
            </a:r>
          </a:p>
          <a:p>
            <a:pPr marL="109537" indent="0">
              <a:buNone/>
            </a:pPr>
            <a:r>
              <a:rPr lang="en-US" sz="2000" dirty="0"/>
              <a:t>  }</a:t>
            </a:r>
          </a:p>
          <a:p>
            <a:pPr marL="109537" indent="0">
              <a:buNone/>
            </a:pPr>
            <a:r>
              <a:rPr lang="en-US" sz="2000" dirty="0"/>
              <a:t>));</a:t>
            </a:r>
          </a:p>
        </p:txBody>
      </p:sp>
      <p:sp>
        <p:nvSpPr>
          <p:cNvPr id="3" name="Title 2">
            <a:extLst>
              <a:ext uri="{FF2B5EF4-FFF2-40B4-BE49-F238E27FC236}">
                <a16:creationId xmlns:a16="http://schemas.microsoft.com/office/drawing/2014/main" id="{57D53844-DEE5-4F78-BB04-1BE6179949A2}"/>
              </a:ext>
            </a:extLst>
          </p:cNvPr>
          <p:cNvSpPr>
            <a:spLocks noGrp="1"/>
          </p:cNvSpPr>
          <p:nvPr>
            <p:ph type="title"/>
          </p:nvPr>
        </p:nvSpPr>
        <p:spPr/>
        <p:txBody>
          <a:bodyPr/>
          <a:lstStyle/>
          <a:p>
            <a:r>
              <a:rPr lang="en-US" dirty="0"/>
              <a:t>Configuration</a:t>
            </a:r>
          </a:p>
        </p:txBody>
      </p:sp>
    </p:spTree>
    <p:extLst>
      <p:ext uri="{BB962C8B-B14F-4D97-AF65-F5344CB8AC3E}">
        <p14:creationId xmlns:p14="http://schemas.microsoft.com/office/powerpoint/2010/main" val="2935283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9BF824-9287-4B20-9ABB-20E52A12D062}"/>
              </a:ext>
            </a:extLst>
          </p:cNvPr>
          <p:cNvSpPr>
            <a:spLocks noGrp="1"/>
          </p:cNvSpPr>
          <p:nvPr>
            <p:ph idx="1"/>
          </p:nvPr>
        </p:nvSpPr>
        <p:spPr/>
        <p:txBody>
          <a:bodyPr/>
          <a:lstStyle/>
          <a:p>
            <a:r>
              <a:rPr lang="en-US" sz="1800" dirty="0"/>
              <a:t>Two routes are required for Facebook authentication. The first route redirects the user to Facebook. The second route is the URL to which Facebook will redirect the user after they have logged in.</a:t>
            </a:r>
          </a:p>
          <a:p>
            <a:pPr marL="109537" indent="0">
              <a:buNone/>
            </a:pPr>
            <a:r>
              <a:rPr lang="en-US" sz="1800" dirty="0" err="1"/>
              <a:t>app.get</a:t>
            </a:r>
            <a:r>
              <a:rPr lang="en-US" sz="1800" dirty="0"/>
              <a:t>('/</a:t>
            </a:r>
            <a:r>
              <a:rPr lang="en-US" sz="1800" dirty="0" err="1"/>
              <a:t>auth</a:t>
            </a:r>
            <a:r>
              <a:rPr lang="en-US" sz="1800" dirty="0"/>
              <a:t>/</a:t>
            </a:r>
            <a:r>
              <a:rPr lang="en-US" sz="1800" dirty="0" err="1"/>
              <a:t>facebook</a:t>
            </a:r>
            <a:r>
              <a:rPr lang="en-US" sz="1800" dirty="0"/>
              <a:t>', </a:t>
            </a:r>
            <a:r>
              <a:rPr lang="en-US" sz="1800" dirty="0" err="1"/>
              <a:t>passport.authenticate</a:t>
            </a:r>
            <a:r>
              <a:rPr lang="en-US" sz="1800" dirty="0"/>
              <a:t>('</a:t>
            </a:r>
            <a:r>
              <a:rPr lang="en-US" sz="1800" dirty="0" err="1"/>
              <a:t>facebook</a:t>
            </a:r>
            <a:r>
              <a:rPr lang="en-US" sz="1800" dirty="0"/>
              <a:t>'));</a:t>
            </a:r>
          </a:p>
          <a:p>
            <a:pPr marL="109537" indent="0">
              <a:buNone/>
            </a:pPr>
            <a:r>
              <a:rPr lang="en-US" sz="1800" dirty="0" err="1"/>
              <a:t>app.get</a:t>
            </a:r>
            <a:r>
              <a:rPr lang="en-US" sz="1800" dirty="0"/>
              <a:t>('/</a:t>
            </a:r>
            <a:r>
              <a:rPr lang="en-US" sz="1800" dirty="0" err="1"/>
              <a:t>auth</a:t>
            </a:r>
            <a:r>
              <a:rPr lang="en-US" sz="1800" dirty="0"/>
              <a:t>/</a:t>
            </a:r>
            <a:r>
              <a:rPr lang="en-US" sz="1800" dirty="0" err="1"/>
              <a:t>facebook</a:t>
            </a:r>
            <a:r>
              <a:rPr lang="en-US" sz="1800" dirty="0"/>
              <a:t>/callback',</a:t>
            </a:r>
          </a:p>
          <a:p>
            <a:pPr marL="109537" indent="0">
              <a:buNone/>
            </a:pPr>
            <a:r>
              <a:rPr lang="en-US" sz="1800" dirty="0"/>
              <a:t>  </a:t>
            </a:r>
            <a:r>
              <a:rPr lang="en-US" sz="1800" dirty="0" err="1"/>
              <a:t>passport.authenticate</a:t>
            </a:r>
            <a:r>
              <a:rPr lang="en-US" sz="1800" dirty="0"/>
              <a:t>('</a:t>
            </a:r>
            <a:r>
              <a:rPr lang="en-US" sz="1800" dirty="0" err="1"/>
              <a:t>facebook</a:t>
            </a:r>
            <a:r>
              <a:rPr lang="en-US" sz="1800" dirty="0"/>
              <a:t>', { </a:t>
            </a:r>
            <a:r>
              <a:rPr lang="en-US" sz="1800" dirty="0" err="1"/>
              <a:t>successRedirect</a:t>
            </a:r>
            <a:r>
              <a:rPr lang="en-US" sz="1800" dirty="0"/>
              <a:t>: '/', </a:t>
            </a:r>
            <a:r>
              <a:rPr lang="en-US" sz="1800" dirty="0" err="1"/>
              <a:t>failureRedirect</a:t>
            </a:r>
            <a:r>
              <a:rPr lang="en-US" sz="1800" dirty="0"/>
              <a:t>: '/login' }));</a:t>
            </a:r>
          </a:p>
          <a:p>
            <a:pPr marL="109537" indent="0">
              <a:buNone/>
            </a:pPr>
            <a:endParaRPr lang="en-US" sz="1800" dirty="0"/>
          </a:p>
          <a:p>
            <a:pPr marL="109537" indent="0">
              <a:buNone/>
            </a:pPr>
            <a:r>
              <a:rPr lang="en-US" sz="1800" b="1" dirty="0"/>
              <a:t>Link:</a:t>
            </a:r>
          </a:p>
          <a:p>
            <a:pPr marL="109537" indent="0">
              <a:buNone/>
            </a:pPr>
            <a:endParaRPr lang="en-US" sz="1800" b="1" dirty="0"/>
          </a:p>
          <a:p>
            <a:pPr marL="109537" indent="0">
              <a:buNone/>
            </a:pPr>
            <a:r>
              <a:rPr lang="en-US" sz="1800" dirty="0"/>
              <a:t>A link or button can be placed on a web page, allowing one-click login with Facebook.</a:t>
            </a:r>
          </a:p>
          <a:p>
            <a:pPr marL="109537" indent="0">
              <a:buNone/>
            </a:pPr>
            <a:r>
              <a:rPr lang="en-US" sz="1800" dirty="0"/>
              <a:t>&lt;a </a:t>
            </a:r>
            <a:r>
              <a:rPr lang="en-US" sz="1800" dirty="0" err="1"/>
              <a:t>href</a:t>
            </a:r>
            <a:r>
              <a:rPr lang="en-US" sz="1800" dirty="0"/>
              <a:t>="/</a:t>
            </a:r>
            <a:r>
              <a:rPr lang="en-US" sz="1800" dirty="0" err="1"/>
              <a:t>auth</a:t>
            </a:r>
            <a:r>
              <a:rPr lang="en-US" sz="1800" dirty="0"/>
              <a:t>/</a:t>
            </a:r>
            <a:r>
              <a:rPr lang="en-US" sz="1800" dirty="0" err="1"/>
              <a:t>facebook</a:t>
            </a:r>
            <a:r>
              <a:rPr lang="en-US" sz="1800" dirty="0"/>
              <a:t>"&gt;Login with Facebook&lt;/a&gt;</a:t>
            </a:r>
          </a:p>
          <a:p>
            <a:endParaRPr lang="en-US" sz="1800" dirty="0"/>
          </a:p>
        </p:txBody>
      </p:sp>
      <p:sp>
        <p:nvSpPr>
          <p:cNvPr id="3" name="Title 2">
            <a:extLst>
              <a:ext uri="{FF2B5EF4-FFF2-40B4-BE49-F238E27FC236}">
                <a16:creationId xmlns:a16="http://schemas.microsoft.com/office/drawing/2014/main" id="{43D09FB7-60BE-4898-9FFC-55C54C83D83B}"/>
              </a:ext>
            </a:extLst>
          </p:cNvPr>
          <p:cNvSpPr>
            <a:spLocks noGrp="1"/>
          </p:cNvSpPr>
          <p:nvPr>
            <p:ph type="title"/>
          </p:nvPr>
        </p:nvSpPr>
        <p:spPr/>
        <p:txBody>
          <a:bodyPr/>
          <a:lstStyle/>
          <a:p>
            <a:r>
              <a:rPr lang="en-US" dirty="0"/>
              <a:t>Routes and Link</a:t>
            </a:r>
          </a:p>
        </p:txBody>
      </p:sp>
    </p:spTree>
    <p:extLst>
      <p:ext uri="{BB962C8B-B14F-4D97-AF65-F5344CB8AC3E}">
        <p14:creationId xmlns:p14="http://schemas.microsoft.com/office/powerpoint/2010/main" val="6967849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ED1A27-1910-4C0F-A348-8E300770AE5D}"/>
              </a:ext>
            </a:extLst>
          </p:cNvPr>
          <p:cNvSpPr>
            <a:spLocks noGrp="1"/>
          </p:cNvSpPr>
          <p:nvPr>
            <p:ph idx="1"/>
          </p:nvPr>
        </p:nvSpPr>
        <p:spPr/>
        <p:txBody>
          <a:bodyPr/>
          <a:lstStyle/>
          <a:p>
            <a:r>
              <a:rPr lang="en-US" dirty="0"/>
              <a:t>When authenticating using a third-party service such as Facebook or Twitter, user profile information will often be available.</a:t>
            </a:r>
          </a:p>
          <a:p>
            <a:r>
              <a:rPr lang="en-US" dirty="0"/>
              <a:t>Each service tends to have a different way of encoding this information. </a:t>
            </a:r>
          </a:p>
          <a:p>
            <a:r>
              <a:rPr lang="en-US" dirty="0"/>
              <a:t>To make integration easier, Passport normalizes profile information to the extent possible.</a:t>
            </a:r>
          </a:p>
          <a:p>
            <a:r>
              <a:rPr lang="en-US" dirty="0"/>
              <a:t>Normalized profile information conforms to the contact schema established by [Joseph </a:t>
            </a:r>
            <a:r>
              <a:rPr lang="en-US" dirty="0" err="1"/>
              <a:t>Smarr</a:t>
            </a:r>
            <a:r>
              <a:rPr lang="en-US" dirty="0"/>
              <a:t>][schema-author]. </a:t>
            </a:r>
          </a:p>
          <a:p>
            <a:endParaRPr lang="en-US" dirty="0"/>
          </a:p>
        </p:txBody>
      </p:sp>
      <p:sp>
        <p:nvSpPr>
          <p:cNvPr id="3" name="Title 2">
            <a:extLst>
              <a:ext uri="{FF2B5EF4-FFF2-40B4-BE49-F238E27FC236}">
                <a16:creationId xmlns:a16="http://schemas.microsoft.com/office/drawing/2014/main" id="{AF5937B1-B2C7-4A6D-AE89-2A64E778988E}"/>
              </a:ext>
            </a:extLst>
          </p:cNvPr>
          <p:cNvSpPr>
            <a:spLocks noGrp="1"/>
          </p:cNvSpPr>
          <p:nvPr>
            <p:ph type="title"/>
          </p:nvPr>
        </p:nvSpPr>
        <p:spPr/>
        <p:txBody>
          <a:bodyPr/>
          <a:lstStyle/>
          <a:p>
            <a:r>
              <a:rPr lang="en-US" dirty="0"/>
              <a:t>User Profile</a:t>
            </a:r>
          </a:p>
        </p:txBody>
      </p:sp>
    </p:spTree>
    <p:extLst>
      <p:ext uri="{BB962C8B-B14F-4D97-AF65-F5344CB8AC3E}">
        <p14:creationId xmlns:p14="http://schemas.microsoft.com/office/powerpoint/2010/main" val="24872415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64042D-4CFF-4F9A-90CA-9FCDCA3EC998}"/>
              </a:ext>
            </a:extLst>
          </p:cNvPr>
          <p:cNvSpPr>
            <a:spLocks noGrp="1"/>
          </p:cNvSpPr>
          <p:nvPr>
            <p:ph idx="1"/>
          </p:nvPr>
        </p:nvSpPr>
        <p:spPr/>
        <p:txBody>
          <a:bodyPr/>
          <a:lstStyle/>
          <a:p>
            <a:pPr marL="109537" indent="0">
              <a:buNone/>
            </a:pPr>
            <a:r>
              <a:rPr lang="en-US" sz="1800" dirty="0"/>
              <a:t>provider {String}:The provider with which the user authenticated (</a:t>
            </a:r>
            <a:r>
              <a:rPr lang="en-US" sz="1800" dirty="0" err="1"/>
              <a:t>facebook</a:t>
            </a:r>
            <a:r>
              <a:rPr lang="en-US" sz="1800" dirty="0"/>
              <a:t>, twitter, etc.).</a:t>
            </a:r>
          </a:p>
          <a:p>
            <a:pPr marL="109537" indent="0">
              <a:buNone/>
            </a:pPr>
            <a:r>
              <a:rPr lang="en-US" sz="1800" dirty="0"/>
              <a:t>id {String}:A unique identifier for the user, as generated by the service provider.</a:t>
            </a:r>
          </a:p>
          <a:p>
            <a:pPr marL="109537" indent="0">
              <a:buNone/>
            </a:pPr>
            <a:r>
              <a:rPr lang="en-US" sz="1800" dirty="0" err="1"/>
              <a:t>displayName</a:t>
            </a:r>
            <a:r>
              <a:rPr lang="en-US" sz="1800" dirty="0"/>
              <a:t> {String}:The name of this user, suitable for display.</a:t>
            </a:r>
          </a:p>
          <a:p>
            <a:pPr marL="109537" indent="0">
              <a:buNone/>
            </a:pPr>
            <a:r>
              <a:rPr lang="en-US" sz="1800" dirty="0"/>
              <a:t>name {Object}</a:t>
            </a:r>
          </a:p>
          <a:p>
            <a:pPr marL="109537" indent="0">
              <a:buNone/>
            </a:pPr>
            <a:r>
              <a:rPr lang="en-US" sz="1800" dirty="0" err="1"/>
              <a:t>familyName</a:t>
            </a:r>
            <a:r>
              <a:rPr lang="en-US" sz="1800" dirty="0"/>
              <a:t> {String}:The family name of this user, or "last name" in most Western languages.</a:t>
            </a:r>
          </a:p>
          <a:p>
            <a:pPr marL="109537" indent="0">
              <a:buNone/>
            </a:pPr>
            <a:r>
              <a:rPr lang="en-US" sz="1800" dirty="0" err="1"/>
              <a:t>givenName</a:t>
            </a:r>
            <a:r>
              <a:rPr lang="en-US" sz="1800" dirty="0"/>
              <a:t> {String}:The given name of this user, or "first name" in most Western languages.</a:t>
            </a:r>
          </a:p>
          <a:p>
            <a:pPr marL="109537" indent="0">
              <a:buNone/>
            </a:pPr>
            <a:r>
              <a:rPr lang="en-US" sz="1800" dirty="0" err="1"/>
              <a:t>middleName</a:t>
            </a:r>
            <a:r>
              <a:rPr lang="en-US" sz="1800" dirty="0"/>
              <a:t> {String}:The middle name of this user.</a:t>
            </a:r>
          </a:p>
          <a:p>
            <a:pPr marL="109537" indent="0">
              <a:buNone/>
            </a:pPr>
            <a:r>
              <a:rPr lang="en-US" sz="1800" dirty="0"/>
              <a:t>emails {Array} [n]:value {String}:The actual email address.</a:t>
            </a:r>
          </a:p>
          <a:p>
            <a:pPr marL="109537" indent="0">
              <a:buNone/>
            </a:pPr>
            <a:r>
              <a:rPr lang="en-US" sz="1800" dirty="0"/>
              <a:t>type {String}:The type of email address (home, work, etc.).</a:t>
            </a:r>
          </a:p>
          <a:p>
            <a:pPr marL="109537" indent="0">
              <a:buNone/>
            </a:pPr>
            <a:r>
              <a:rPr lang="en-US" sz="1800" dirty="0"/>
              <a:t>photos {Array} [n]:value {String}:The URL of the image.</a:t>
            </a:r>
          </a:p>
        </p:txBody>
      </p:sp>
      <p:sp>
        <p:nvSpPr>
          <p:cNvPr id="3" name="Title 2">
            <a:extLst>
              <a:ext uri="{FF2B5EF4-FFF2-40B4-BE49-F238E27FC236}">
                <a16:creationId xmlns:a16="http://schemas.microsoft.com/office/drawing/2014/main" id="{36082A36-F5A5-40B5-AC6F-E10D3BEE4E71}"/>
              </a:ext>
            </a:extLst>
          </p:cNvPr>
          <p:cNvSpPr>
            <a:spLocks noGrp="1"/>
          </p:cNvSpPr>
          <p:nvPr>
            <p:ph type="title"/>
          </p:nvPr>
        </p:nvSpPr>
        <p:spPr/>
        <p:txBody>
          <a:bodyPr/>
          <a:lstStyle/>
          <a:p>
            <a:r>
              <a:rPr lang="en-US" dirty="0"/>
              <a:t>Profile Options</a:t>
            </a:r>
          </a:p>
        </p:txBody>
      </p:sp>
    </p:spTree>
    <p:extLst>
      <p:ext uri="{BB962C8B-B14F-4D97-AF65-F5344CB8AC3E}">
        <p14:creationId xmlns:p14="http://schemas.microsoft.com/office/powerpoint/2010/main" val="1721407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F2B875-8349-4C4F-86CE-76DCE1AD8880}"/>
              </a:ext>
            </a:extLst>
          </p:cNvPr>
          <p:cNvSpPr>
            <a:spLocks noGrp="1"/>
          </p:cNvSpPr>
          <p:nvPr>
            <p:ph idx="1"/>
          </p:nvPr>
        </p:nvSpPr>
        <p:spPr>
          <a:xfrm>
            <a:off x="457200" y="1481138"/>
            <a:ext cx="8382000" cy="4525962"/>
          </a:xfrm>
        </p:spPr>
        <p:txBody>
          <a:bodyPr/>
          <a:lstStyle/>
          <a:p>
            <a:r>
              <a:rPr lang="en-US" sz="2400" dirty="0"/>
              <a:t>Nodejs library that provides authentication middleware for express server</a:t>
            </a:r>
          </a:p>
          <a:p>
            <a:r>
              <a:rPr lang="en-US" sz="2400" dirty="0"/>
              <a:t>It is designed to serve a singular purpose: authenticate requests. </a:t>
            </a:r>
          </a:p>
          <a:p>
            <a:pPr lvl="1"/>
            <a:r>
              <a:rPr lang="en-US" sz="2000" dirty="0"/>
              <a:t>When writing modules, encapsulation is a virtue, so Passport delegates all other functionality to the application. </a:t>
            </a:r>
          </a:p>
          <a:p>
            <a:pPr lvl="1"/>
            <a:r>
              <a:rPr lang="en-US" sz="2000" dirty="0"/>
              <a:t>You can write your own logic of logging in via local strategy</a:t>
            </a:r>
          </a:p>
          <a:p>
            <a:pPr lvl="1"/>
            <a:r>
              <a:rPr lang="en-US" sz="2000" dirty="0"/>
              <a:t>Has the ability to login via google, </a:t>
            </a:r>
            <a:r>
              <a:rPr lang="en-US" sz="2000" dirty="0" err="1"/>
              <a:t>facebook</a:t>
            </a:r>
            <a:r>
              <a:rPr lang="en-US" sz="2000" dirty="0"/>
              <a:t>, </a:t>
            </a:r>
            <a:r>
              <a:rPr lang="en-US" sz="2000" dirty="0" err="1"/>
              <a:t>etc</a:t>
            </a:r>
            <a:endParaRPr lang="en-US" sz="2000" dirty="0"/>
          </a:p>
          <a:p>
            <a:pPr lvl="1"/>
            <a:r>
              <a:rPr lang="en-US" sz="2000" dirty="0">
                <a:hlinkClick r:id="rId2"/>
              </a:rPr>
              <a:t>http://passportjs.org/</a:t>
            </a:r>
            <a:endParaRPr lang="en-US" sz="2000" dirty="0"/>
          </a:p>
          <a:p>
            <a:pPr lvl="1"/>
            <a:r>
              <a:rPr lang="en-US" sz="2000" dirty="0"/>
              <a:t>Express can make use of passport, one of the most popular authentication middleware components</a:t>
            </a:r>
          </a:p>
          <a:p>
            <a:pPr lvl="2"/>
            <a:r>
              <a:rPr lang="en-US" sz="2000" dirty="0"/>
              <a:t>140+ authentication strategies</a:t>
            </a:r>
          </a:p>
          <a:p>
            <a:pPr lvl="2"/>
            <a:r>
              <a:rPr lang="en-US" sz="2000" dirty="0"/>
              <a:t>supports OpenID and OAuth</a:t>
            </a:r>
          </a:p>
          <a:p>
            <a:pPr lvl="1"/>
            <a:endParaRPr lang="en-US" dirty="0"/>
          </a:p>
        </p:txBody>
      </p:sp>
      <p:sp>
        <p:nvSpPr>
          <p:cNvPr id="3" name="Title 2">
            <a:extLst>
              <a:ext uri="{FF2B5EF4-FFF2-40B4-BE49-F238E27FC236}">
                <a16:creationId xmlns:a16="http://schemas.microsoft.com/office/drawing/2014/main" id="{D9ACE0EE-F393-4236-B248-E29FAF249FB8}"/>
              </a:ext>
            </a:extLst>
          </p:cNvPr>
          <p:cNvSpPr>
            <a:spLocks noGrp="1"/>
          </p:cNvSpPr>
          <p:nvPr>
            <p:ph type="title"/>
          </p:nvPr>
        </p:nvSpPr>
        <p:spPr/>
        <p:txBody>
          <a:bodyPr/>
          <a:lstStyle/>
          <a:p>
            <a:r>
              <a:rPr lang="en-US" b="0" dirty="0" err="1"/>
              <a:t>PassportJS</a:t>
            </a:r>
            <a:r>
              <a:rPr lang="en-US" b="0" dirty="0"/>
              <a:t> Middleware</a:t>
            </a:r>
            <a:endParaRPr lang="en-US" dirty="0"/>
          </a:p>
        </p:txBody>
      </p:sp>
    </p:spTree>
    <p:extLst>
      <p:ext uri="{BB962C8B-B14F-4D97-AF65-F5344CB8AC3E}">
        <p14:creationId xmlns:p14="http://schemas.microsoft.com/office/powerpoint/2010/main" val="386533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D7DAC5-FADC-4D55-B15C-4BB0298BAD2D}"/>
              </a:ext>
            </a:extLst>
          </p:cNvPr>
          <p:cNvSpPr>
            <a:spLocks noGrp="1"/>
          </p:cNvSpPr>
          <p:nvPr>
            <p:ph idx="1"/>
          </p:nvPr>
        </p:nvSpPr>
        <p:spPr>
          <a:xfrm>
            <a:off x="457200" y="1481138"/>
            <a:ext cx="8458200" cy="4525962"/>
          </a:xfrm>
        </p:spPr>
        <p:txBody>
          <a:bodyPr/>
          <a:lstStyle/>
          <a:p>
            <a:r>
              <a:rPr lang="en-US" dirty="0"/>
              <a:t>Passport recognizes that each application has unique authentication requirements.</a:t>
            </a:r>
          </a:p>
          <a:p>
            <a:pPr lvl="1"/>
            <a:r>
              <a:rPr lang="en-US" dirty="0"/>
              <a:t>Authentication mechanisms, known as strategies, are packaged as individual modules. </a:t>
            </a:r>
          </a:p>
          <a:p>
            <a:pPr lvl="1"/>
            <a:r>
              <a:rPr lang="en-US" dirty="0"/>
              <a:t>Applications can choose which strategies to employ, without creating unnecessary dependencies.</a:t>
            </a:r>
          </a:p>
          <a:p>
            <a:r>
              <a:rPr lang="en-US" dirty="0"/>
              <a:t>Despite the complexities involved in authentication, code does not have to be complicated.</a:t>
            </a:r>
          </a:p>
          <a:p>
            <a:pPr lvl="1"/>
            <a:r>
              <a:rPr lang="en-US" dirty="0" err="1"/>
              <a:t>app.post</a:t>
            </a:r>
            <a:r>
              <a:rPr lang="en-US" dirty="0"/>
              <a:t>('/login', </a:t>
            </a:r>
            <a:r>
              <a:rPr lang="en-US" dirty="0" err="1"/>
              <a:t>passport.authenticate</a:t>
            </a:r>
            <a:r>
              <a:rPr lang="en-US" dirty="0"/>
              <a:t>('local', { </a:t>
            </a:r>
            <a:r>
              <a:rPr lang="en-US" dirty="0" err="1"/>
              <a:t>successRedirect</a:t>
            </a:r>
            <a:r>
              <a:rPr lang="en-US" dirty="0"/>
              <a:t>: '/', </a:t>
            </a:r>
            <a:r>
              <a:rPr lang="en-US" dirty="0" err="1"/>
              <a:t>failureRedirect</a:t>
            </a:r>
            <a:r>
              <a:rPr lang="en-US" dirty="0"/>
              <a:t>: '/login' }));</a:t>
            </a:r>
          </a:p>
        </p:txBody>
      </p:sp>
      <p:sp>
        <p:nvSpPr>
          <p:cNvPr id="3" name="Title 2">
            <a:extLst>
              <a:ext uri="{FF2B5EF4-FFF2-40B4-BE49-F238E27FC236}">
                <a16:creationId xmlns:a16="http://schemas.microsoft.com/office/drawing/2014/main" id="{B0EF7C55-DB51-4B7A-AB61-F4737FCE136A}"/>
              </a:ext>
            </a:extLst>
          </p:cNvPr>
          <p:cNvSpPr>
            <a:spLocks noGrp="1"/>
          </p:cNvSpPr>
          <p:nvPr>
            <p:ph type="title"/>
          </p:nvPr>
        </p:nvSpPr>
        <p:spPr/>
        <p:txBody>
          <a:bodyPr/>
          <a:lstStyle/>
          <a:p>
            <a:r>
              <a:rPr lang="en-US" dirty="0"/>
              <a:t>Passport</a:t>
            </a:r>
          </a:p>
        </p:txBody>
      </p:sp>
    </p:spTree>
    <p:extLst>
      <p:ext uri="{BB962C8B-B14F-4D97-AF65-F5344CB8AC3E}">
        <p14:creationId xmlns:p14="http://schemas.microsoft.com/office/powerpoint/2010/main" val="2750733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69FFF2-9562-4CE8-A47E-32161FDA6C12}"/>
              </a:ext>
            </a:extLst>
          </p:cNvPr>
          <p:cNvSpPr>
            <a:spLocks noGrp="1"/>
          </p:cNvSpPr>
          <p:nvPr>
            <p:ph idx="1"/>
          </p:nvPr>
        </p:nvSpPr>
        <p:spPr/>
        <p:txBody>
          <a:bodyPr/>
          <a:lstStyle/>
          <a:p>
            <a:r>
              <a:rPr lang="en-US" sz="2800" dirty="0"/>
              <a:t>$ </a:t>
            </a:r>
            <a:r>
              <a:rPr lang="en-US" sz="2800" dirty="0" err="1"/>
              <a:t>npm</a:t>
            </a:r>
            <a:r>
              <a:rPr lang="en-US" sz="2800" dirty="0"/>
              <a:t> install passport</a:t>
            </a:r>
          </a:p>
          <a:p>
            <a:r>
              <a:rPr lang="en-US" dirty="0"/>
              <a:t>Three pieces need to be configured to use Passport for authentication:</a:t>
            </a:r>
          </a:p>
          <a:p>
            <a:pPr marL="849313" lvl="1" indent="-457200">
              <a:buFont typeface="+mj-lt"/>
              <a:buAutoNum type="arabicPeriod"/>
            </a:pPr>
            <a:r>
              <a:rPr lang="en-US" dirty="0"/>
              <a:t>Authentication strategies</a:t>
            </a:r>
          </a:p>
          <a:p>
            <a:pPr marL="849313" lvl="1" indent="-457200">
              <a:buFont typeface="+mj-lt"/>
              <a:buAutoNum type="arabicPeriod"/>
            </a:pPr>
            <a:r>
              <a:rPr lang="en-US" dirty="0"/>
              <a:t>Application middleware</a:t>
            </a:r>
          </a:p>
          <a:p>
            <a:pPr marL="849313" lvl="1" indent="-457200">
              <a:buFont typeface="+mj-lt"/>
              <a:buAutoNum type="arabicPeriod"/>
            </a:pPr>
            <a:r>
              <a:rPr lang="en-US" dirty="0"/>
              <a:t>Sessions (</a:t>
            </a:r>
            <a:r>
              <a:rPr lang="en-US" i="1" dirty="0"/>
              <a:t>optional</a:t>
            </a:r>
            <a:r>
              <a:rPr lang="en-US" dirty="0"/>
              <a:t>)</a:t>
            </a:r>
          </a:p>
          <a:p>
            <a:pPr marL="623887" indent="-514350">
              <a:buFont typeface="+mj-lt"/>
              <a:buAutoNum type="arabicPeriod"/>
            </a:pPr>
            <a:endParaRPr lang="en-US" sz="2800" dirty="0"/>
          </a:p>
          <a:p>
            <a:endParaRPr lang="en-US" dirty="0"/>
          </a:p>
        </p:txBody>
      </p:sp>
      <p:sp>
        <p:nvSpPr>
          <p:cNvPr id="3" name="Title 2">
            <a:extLst>
              <a:ext uri="{FF2B5EF4-FFF2-40B4-BE49-F238E27FC236}">
                <a16:creationId xmlns:a16="http://schemas.microsoft.com/office/drawing/2014/main" id="{F0D325B6-B430-4C8D-98FF-E12F6560C045}"/>
              </a:ext>
            </a:extLst>
          </p:cNvPr>
          <p:cNvSpPr>
            <a:spLocks noGrp="1"/>
          </p:cNvSpPr>
          <p:nvPr>
            <p:ph type="title"/>
          </p:nvPr>
        </p:nvSpPr>
        <p:spPr/>
        <p:txBody>
          <a:bodyPr/>
          <a:lstStyle/>
          <a:p>
            <a:r>
              <a:rPr lang="en-US" dirty="0"/>
              <a:t>Install and Configure</a:t>
            </a:r>
          </a:p>
        </p:txBody>
      </p:sp>
    </p:spTree>
    <p:extLst>
      <p:ext uri="{BB962C8B-B14F-4D97-AF65-F5344CB8AC3E}">
        <p14:creationId xmlns:p14="http://schemas.microsoft.com/office/powerpoint/2010/main" val="449010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2E0490-0C5F-4D85-A03D-EADBD32F91A5}"/>
              </a:ext>
            </a:extLst>
          </p:cNvPr>
          <p:cNvSpPr>
            <a:spLocks noGrp="1"/>
          </p:cNvSpPr>
          <p:nvPr>
            <p:ph idx="1"/>
          </p:nvPr>
        </p:nvSpPr>
        <p:spPr/>
        <p:txBody>
          <a:bodyPr/>
          <a:lstStyle/>
          <a:p>
            <a:r>
              <a:rPr lang="en-US" sz="2400" dirty="0"/>
              <a:t>Passport uses strategies to authenticate requests. </a:t>
            </a:r>
          </a:p>
          <a:p>
            <a:pPr lvl="1"/>
            <a:r>
              <a:rPr lang="en-US" dirty="0"/>
              <a:t>Strategies range from verifying a username and password, delegated authentication using </a:t>
            </a:r>
          </a:p>
          <a:p>
            <a:pPr lvl="2"/>
            <a:r>
              <a:rPr lang="en-US" dirty="0"/>
              <a:t>OAuth</a:t>
            </a:r>
          </a:p>
          <a:p>
            <a:pPr lvl="2"/>
            <a:r>
              <a:rPr lang="en-US" dirty="0"/>
              <a:t>OpenID.</a:t>
            </a:r>
          </a:p>
          <a:p>
            <a:r>
              <a:rPr lang="en-US" sz="2400" dirty="0"/>
              <a:t>Before asking Passport to authenticate a request, the strategy used by an application must be configured.</a:t>
            </a:r>
          </a:p>
          <a:p>
            <a:r>
              <a:rPr lang="en-US" sz="2400" dirty="0"/>
              <a:t>Strategies, and their configuration, are supplied via the use() function. </a:t>
            </a:r>
          </a:p>
          <a:p>
            <a:r>
              <a:rPr lang="en-US" sz="2400" dirty="0"/>
              <a:t>For example, we use the </a:t>
            </a:r>
            <a:r>
              <a:rPr lang="en-US" sz="2400" dirty="0" err="1"/>
              <a:t>LocalStrategy</a:t>
            </a:r>
            <a:r>
              <a:rPr lang="en-US" sz="2400" dirty="0"/>
              <a:t> for username/password authentication to implement our own logic.</a:t>
            </a:r>
          </a:p>
        </p:txBody>
      </p:sp>
      <p:sp>
        <p:nvSpPr>
          <p:cNvPr id="3" name="Title 2">
            <a:extLst>
              <a:ext uri="{FF2B5EF4-FFF2-40B4-BE49-F238E27FC236}">
                <a16:creationId xmlns:a16="http://schemas.microsoft.com/office/drawing/2014/main" id="{13A687D4-8491-4A85-8953-9917567A1EAE}"/>
              </a:ext>
            </a:extLst>
          </p:cNvPr>
          <p:cNvSpPr>
            <a:spLocks noGrp="1"/>
          </p:cNvSpPr>
          <p:nvPr>
            <p:ph type="title"/>
          </p:nvPr>
        </p:nvSpPr>
        <p:spPr/>
        <p:txBody>
          <a:bodyPr/>
          <a:lstStyle/>
          <a:p>
            <a:r>
              <a:rPr lang="en-US" dirty="0"/>
              <a:t>1. Authentication Strategy</a:t>
            </a:r>
          </a:p>
        </p:txBody>
      </p:sp>
    </p:spTree>
    <p:extLst>
      <p:ext uri="{BB962C8B-B14F-4D97-AF65-F5344CB8AC3E}">
        <p14:creationId xmlns:p14="http://schemas.microsoft.com/office/powerpoint/2010/main" val="4257138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ABE26B-246A-4333-9584-9E8E7BB80A28}"/>
              </a:ext>
            </a:extLst>
          </p:cNvPr>
          <p:cNvSpPr>
            <a:spLocks noGrp="1"/>
          </p:cNvSpPr>
          <p:nvPr>
            <p:ph idx="1"/>
          </p:nvPr>
        </p:nvSpPr>
        <p:spPr/>
        <p:txBody>
          <a:bodyPr/>
          <a:lstStyle/>
          <a:p>
            <a:r>
              <a:rPr lang="en-US" sz="2400" dirty="0"/>
              <a:t>In Express-based application, </a:t>
            </a:r>
            <a:r>
              <a:rPr lang="en-US" sz="2400" dirty="0" err="1"/>
              <a:t>passport.initialize</a:t>
            </a:r>
            <a:r>
              <a:rPr lang="en-US" sz="2400" dirty="0"/>
              <a:t>() middleware is required to initialize Passport. </a:t>
            </a:r>
          </a:p>
          <a:p>
            <a:r>
              <a:rPr lang="en-US" sz="2400" dirty="0"/>
              <a:t>If your application uses persistent login sessions, </a:t>
            </a:r>
            <a:r>
              <a:rPr lang="en-US" sz="2400" dirty="0" err="1"/>
              <a:t>passport.session</a:t>
            </a:r>
            <a:r>
              <a:rPr lang="en-US" sz="2400" dirty="0"/>
              <a:t>() middleware must also be used.</a:t>
            </a:r>
          </a:p>
          <a:p>
            <a:r>
              <a:rPr lang="en-US" b="1" dirty="0" err="1"/>
              <a:t>var</a:t>
            </a:r>
            <a:r>
              <a:rPr lang="en-US" dirty="0"/>
              <a:t> session = </a:t>
            </a:r>
            <a:r>
              <a:rPr lang="en-US" b="1" dirty="0"/>
              <a:t>require</a:t>
            </a:r>
            <a:r>
              <a:rPr lang="en-US" dirty="0"/>
              <a:t>("express-session"), </a:t>
            </a:r>
            <a:r>
              <a:rPr lang="en-US" dirty="0" err="1"/>
              <a:t>bodyParser</a:t>
            </a:r>
            <a:r>
              <a:rPr lang="en-US" dirty="0"/>
              <a:t> = </a:t>
            </a:r>
            <a:r>
              <a:rPr lang="en-US" b="1" dirty="0"/>
              <a:t>require</a:t>
            </a:r>
            <a:r>
              <a:rPr lang="en-US" dirty="0"/>
              <a:t>("body-parser"); </a:t>
            </a:r>
            <a:r>
              <a:rPr lang="en-US" dirty="0" err="1"/>
              <a:t>app.use</a:t>
            </a:r>
            <a:r>
              <a:rPr lang="en-US" dirty="0"/>
              <a:t>(</a:t>
            </a:r>
            <a:r>
              <a:rPr lang="en-US" dirty="0" err="1"/>
              <a:t>express.static</a:t>
            </a:r>
            <a:r>
              <a:rPr lang="en-US" dirty="0"/>
              <a:t>("public")); </a:t>
            </a:r>
            <a:r>
              <a:rPr lang="en-US" dirty="0" err="1"/>
              <a:t>app.use</a:t>
            </a:r>
            <a:r>
              <a:rPr lang="en-US" dirty="0"/>
              <a:t>(session({ secret: "cats" })); </a:t>
            </a:r>
            <a:r>
              <a:rPr lang="en-US" dirty="0" err="1"/>
              <a:t>app.use</a:t>
            </a:r>
            <a:r>
              <a:rPr lang="en-US" dirty="0"/>
              <a:t>(</a:t>
            </a:r>
            <a:r>
              <a:rPr lang="en-US" dirty="0" err="1"/>
              <a:t>bodyParser.urlencoded</a:t>
            </a:r>
            <a:r>
              <a:rPr lang="en-US" dirty="0"/>
              <a:t>({ extended: false })); </a:t>
            </a:r>
          </a:p>
          <a:p>
            <a:r>
              <a:rPr lang="en-US" dirty="0" err="1"/>
              <a:t>app.use</a:t>
            </a:r>
            <a:r>
              <a:rPr lang="en-US" dirty="0"/>
              <a:t>(</a:t>
            </a:r>
            <a:r>
              <a:rPr lang="en-US" dirty="0" err="1"/>
              <a:t>passport.initialize</a:t>
            </a:r>
            <a:r>
              <a:rPr lang="en-US" dirty="0"/>
              <a:t>()); </a:t>
            </a:r>
            <a:r>
              <a:rPr lang="en-US" dirty="0" err="1"/>
              <a:t>app.use</a:t>
            </a:r>
            <a:r>
              <a:rPr lang="en-US" dirty="0"/>
              <a:t>(</a:t>
            </a:r>
            <a:r>
              <a:rPr lang="en-US" dirty="0" err="1"/>
              <a:t>passport.session</a:t>
            </a:r>
            <a:r>
              <a:rPr lang="en-US" dirty="0"/>
              <a:t>());</a:t>
            </a:r>
            <a:endParaRPr lang="en-US" sz="2400" dirty="0"/>
          </a:p>
        </p:txBody>
      </p:sp>
      <p:sp>
        <p:nvSpPr>
          <p:cNvPr id="3" name="Title 2">
            <a:extLst>
              <a:ext uri="{FF2B5EF4-FFF2-40B4-BE49-F238E27FC236}">
                <a16:creationId xmlns:a16="http://schemas.microsoft.com/office/drawing/2014/main" id="{4046C8D1-7B12-4A7E-A091-B745622AD9E5}"/>
              </a:ext>
            </a:extLst>
          </p:cNvPr>
          <p:cNvSpPr>
            <a:spLocks noGrp="1"/>
          </p:cNvSpPr>
          <p:nvPr>
            <p:ph type="title"/>
          </p:nvPr>
        </p:nvSpPr>
        <p:spPr/>
        <p:txBody>
          <a:bodyPr/>
          <a:lstStyle/>
          <a:p>
            <a:r>
              <a:rPr lang="en-US" dirty="0"/>
              <a:t>2. Middleware</a:t>
            </a:r>
          </a:p>
        </p:txBody>
      </p:sp>
    </p:spTree>
    <p:extLst>
      <p:ext uri="{BB962C8B-B14F-4D97-AF65-F5344CB8AC3E}">
        <p14:creationId xmlns:p14="http://schemas.microsoft.com/office/powerpoint/2010/main" val="11896447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8746</TotalTime>
  <Words>2772</Words>
  <Application>Microsoft Office PowerPoint</Application>
  <PresentationFormat>On-screen Show (4:3)</PresentationFormat>
  <Paragraphs>295</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Lucida Sans Unicode</vt:lpstr>
      <vt:lpstr>Verdana</vt:lpstr>
      <vt:lpstr>Wingdings</vt:lpstr>
      <vt:lpstr>Wingdings 2</vt:lpstr>
      <vt:lpstr>Wingdings 3</vt:lpstr>
      <vt:lpstr>Concourse</vt:lpstr>
      <vt:lpstr>Express.JS</vt:lpstr>
      <vt:lpstr>Basic Authentication(Default)</vt:lpstr>
      <vt:lpstr>Third Party Authentication</vt:lpstr>
      <vt:lpstr>PowerPoint Presentation</vt:lpstr>
      <vt:lpstr>PassportJS Middleware</vt:lpstr>
      <vt:lpstr>Passport</vt:lpstr>
      <vt:lpstr>Install and Configure</vt:lpstr>
      <vt:lpstr>1. Authentication Strategy</vt:lpstr>
      <vt:lpstr>2. Middleware</vt:lpstr>
      <vt:lpstr>3. Sessions</vt:lpstr>
      <vt:lpstr>Sessions</vt:lpstr>
      <vt:lpstr>Disable Sessions</vt:lpstr>
      <vt:lpstr>Passport Main Function</vt:lpstr>
      <vt:lpstr>Authenticate</vt:lpstr>
      <vt:lpstr>Example</vt:lpstr>
      <vt:lpstr>Redirects</vt:lpstr>
      <vt:lpstr>Flash Messages</vt:lpstr>
      <vt:lpstr>Strategies</vt:lpstr>
      <vt:lpstr>Local Strategy</vt:lpstr>
      <vt:lpstr>Local Strategy</vt:lpstr>
      <vt:lpstr>Username &amp; Passwords</vt:lpstr>
      <vt:lpstr>Password must be hashed</vt:lpstr>
      <vt:lpstr>Login with Hashed Password</vt:lpstr>
      <vt:lpstr>Hash Type</vt:lpstr>
      <vt:lpstr>Using Bcrypt</vt:lpstr>
      <vt:lpstr>Other Option for Local Policy</vt:lpstr>
      <vt:lpstr>Passport-Local-Mongoose Example</vt:lpstr>
      <vt:lpstr>Passport/Passport-Local Configuration</vt:lpstr>
      <vt:lpstr>Twitter</vt:lpstr>
      <vt:lpstr>Twitter Strategy</vt:lpstr>
      <vt:lpstr>PowerPoint Presentation</vt:lpstr>
      <vt:lpstr>PowerPoint Presentation</vt:lpstr>
      <vt:lpstr>Twitter App Creation</vt:lpstr>
      <vt:lpstr>Creating APP</vt:lpstr>
      <vt:lpstr>Access Tokens and Installing Strategy</vt:lpstr>
      <vt:lpstr>Twitter working example</vt:lpstr>
      <vt:lpstr>Express Code</vt:lpstr>
      <vt:lpstr>HTML</vt:lpstr>
      <vt:lpstr>Connection through Facebook</vt:lpstr>
      <vt:lpstr>Connecting Facebook</vt:lpstr>
      <vt:lpstr>Configuration</vt:lpstr>
      <vt:lpstr>Routes and Link</vt:lpstr>
      <vt:lpstr>User Profile</vt:lpstr>
      <vt:lpstr>Profile Options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Craig</dc:creator>
  <cp:lastModifiedBy>Muhammad Rashid Mukhtar</cp:lastModifiedBy>
  <cp:revision>548</cp:revision>
  <dcterms:created xsi:type="dcterms:W3CDTF">2011-04-09T16:04:53Z</dcterms:created>
  <dcterms:modified xsi:type="dcterms:W3CDTF">2021-05-01T08:05:14Z</dcterms:modified>
</cp:coreProperties>
</file>