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8" r:id="rId9"/>
    <p:sldId id="269" r:id="rId10"/>
    <p:sldId id="283" r:id="rId11"/>
    <p:sldId id="270" r:id="rId12"/>
    <p:sldId id="271" r:id="rId13"/>
    <p:sldId id="272" r:id="rId14"/>
    <p:sldId id="273" r:id="rId15"/>
    <p:sldId id="274" r:id="rId16"/>
    <p:sldId id="417" r:id="rId17"/>
    <p:sldId id="275" r:id="rId18"/>
    <p:sldId id="284" r:id="rId19"/>
    <p:sldId id="285" r:id="rId20"/>
    <p:sldId id="276" r:id="rId21"/>
    <p:sldId id="418" r:id="rId22"/>
    <p:sldId id="278" r:id="rId23"/>
    <p:sldId id="416" r:id="rId24"/>
    <p:sldId id="287" r:id="rId25"/>
    <p:sldId id="419" r:id="rId26"/>
    <p:sldId id="288" r:id="rId27"/>
    <p:sldId id="289" r:id="rId28"/>
    <p:sldId id="290" r:id="rId29"/>
    <p:sldId id="291" r:id="rId30"/>
    <p:sldId id="292" r:id="rId31"/>
    <p:sldId id="426" r:id="rId32"/>
    <p:sldId id="420" r:id="rId33"/>
    <p:sldId id="427" r:id="rId34"/>
    <p:sldId id="421" r:id="rId35"/>
    <p:sldId id="422" r:id="rId36"/>
    <p:sldId id="423" r:id="rId37"/>
    <p:sldId id="424" r:id="rId38"/>
    <p:sldId id="42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6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0AA6E-D16D-4E99-8A93-B078C67DC19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C109-32D3-48AB-9725-BD9020F8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jwt.io</a:t>
            </a:r>
            <a:r>
              <a:rPr lang="en-US" baseline="0" dirty="0"/>
              <a:t>   samltool.io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6C109-32D3-48AB-9725-BD9020F81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6C109-32D3-48AB-9725-BD9020F81A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CD2AAC-FAE5-48B0-9396-1E863902B7E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36459-C803-4A45-8627-FEDCEFB7A86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BY:</a:t>
            </a:r>
          </a:p>
          <a:p>
            <a:r>
              <a:rPr lang="en-US" sz="2400" dirty="0"/>
              <a:t>Muhammad Rashid Mukhtar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TOKEN(JWT)</a:t>
            </a:r>
            <a:br>
              <a:rPr lang="en-US" sz="4800" dirty="0"/>
            </a:br>
            <a:r>
              <a:rPr lang="en-US" sz="4800" dirty="0"/>
              <a:t>Lecture 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443926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v/s Other Token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Better than Simple Web Token(SWT) and SAML(Simple Assertion Markup Language).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Common parser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  JWT Tokens consists of three parts appended by a (dot).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Header: type of token, hash algorithm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Payload: claims (public, private and reserved)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Signature</a:t>
            </a:r>
          </a:p>
          <a:p>
            <a:pPr>
              <a:buFont typeface="Wingdings" charset="2"/>
              <a:buChar char="Ø"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1"/>
            <a:ext cx="6705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9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claims are:</a:t>
            </a:r>
          </a:p>
          <a:p>
            <a:r>
              <a:rPr lang="en-US" dirty="0"/>
              <a:t>Issuer (</a:t>
            </a:r>
            <a:r>
              <a:rPr lang="en-US" dirty="0" err="1"/>
              <a:t>iss</a:t>
            </a:r>
            <a:r>
              <a:rPr lang="en-US" dirty="0"/>
              <a:t>)</a:t>
            </a:r>
          </a:p>
          <a:p>
            <a:r>
              <a:rPr lang="en-US" dirty="0"/>
              <a:t>Subject (sub)</a:t>
            </a:r>
          </a:p>
          <a:p>
            <a:r>
              <a:rPr lang="en-US" dirty="0"/>
              <a:t>Audience (</a:t>
            </a:r>
            <a:r>
              <a:rPr lang="en-US" dirty="0" err="1"/>
              <a:t>aud</a:t>
            </a:r>
            <a:r>
              <a:rPr lang="en-US" dirty="0"/>
              <a:t>)</a:t>
            </a:r>
          </a:p>
          <a:p>
            <a:r>
              <a:rPr lang="en-US" dirty="0"/>
              <a:t>Expiration time (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Not before (</a:t>
            </a:r>
            <a:r>
              <a:rPr lang="en-US" dirty="0" err="1"/>
              <a:t>nbf</a:t>
            </a:r>
            <a:r>
              <a:rPr lang="en-US" dirty="0"/>
              <a:t>)</a:t>
            </a:r>
          </a:p>
          <a:p>
            <a:r>
              <a:rPr lang="en-US" dirty="0"/>
              <a:t>Issued at (</a:t>
            </a:r>
            <a:r>
              <a:rPr lang="en-US" dirty="0" err="1"/>
              <a:t>iat</a:t>
            </a:r>
            <a:r>
              <a:rPr lang="en-US" dirty="0"/>
              <a:t>)</a:t>
            </a:r>
          </a:p>
          <a:p>
            <a:r>
              <a:rPr lang="en-US" dirty="0"/>
              <a:t>JWT ID (</a:t>
            </a:r>
            <a:r>
              <a:rPr lang="en-US" dirty="0" err="1"/>
              <a:t>jti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0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77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84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532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6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E816-9E09-4944-AFB9-C8ADF25C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BB39E7-960A-403E-BD59-2205E62A39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012871"/>
            <a:ext cx="8504238" cy="36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(JWT)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4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86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FF7B-ACE4-4D39-89A6-EA351C35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E63B-B5DB-4E7D-B637-3381D482A3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JWT, a token is encoded from a data payload using a secret. </a:t>
            </a:r>
          </a:p>
          <a:p>
            <a:r>
              <a:rPr lang="en-US" dirty="0"/>
              <a:t>That token is passed to the client. </a:t>
            </a:r>
          </a:p>
          <a:p>
            <a:r>
              <a:rPr lang="en-US" dirty="0"/>
              <a:t>Whenever the client sends that token along with a request, the server validates it and sends back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92731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D9B0-7853-4B29-955B-9DF265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Mechanism</a:t>
            </a:r>
          </a:p>
        </p:txBody>
      </p:sp>
      <p:pic>
        <p:nvPicPr>
          <p:cNvPr id="1026" name="Picture 2" descr="E:\Teaching\SP19\WTP\JWT Token\A guide for adding JWT token-based authentication to your single page Node.js applications_files\13yU_Zbhj9zDZwboFLHS1rg_002.png">
            <a:extLst>
              <a:ext uri="{FF2B5EF4-FFF2-40B4-BE49-F238E27FC236}">
                <a16:creationId xmlns:a16="http://schemas.microsoft.com/office/drawing/2014/main" id="{C129D048-8143-4C44-9D36-9705D869A05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04049"/>
            <a:ext cx="8504238" cy="40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Cookie Based </a:t>
            </a:r>
          </a:p>
          <a:p>
            <a:pPr marL="514350" indent="-514350">
              <a:buAutoNum type="arabicPeriod"/>
            </a:pPr>
            <a:r>
              <a:rPr lang="en-US" dirty="0"/>
              <a:t>Token Based</a:t>
            </a:r>
          </a:p>
          <a:p>
            <a:pPr marL="514350" indent="-514350">
              <a:buAutoNum type="arabicPeriod"/>
            </a:pPr>
            <a:r>
              <a:rPr lang="en-US" dirty="0"/>
              <a:t>JSON Web Token</a:t>
            </a:r>
          </a:p>
          <a:p>
            <a:pPr marL="514350" indent="-514350">
              <a:buAutoNum type="arabicPeriod"/>
            </a:pPr>
            <a:r>
              <a:rPr lang="en-US" dirty="0"/>
              <a:t>When to use JWT?</a:t>
            </a:r>
          </a:p>
          <a:p>
            <a:pPr marL="514350" indent="-514350">
              <a:buAutoNum type="arabicPeriod"/>
            </a:pPr>
            <a:r>
              <a:rPr lang="en-US" dirty="0"/>
              <a:t>JWT Structure</a:t>
            </a:r>
          </a:p>
          <a:p>
            <a:pPr marL="514350" indent="-514350">
              <a:buAutoNum type="arabicPeriod"/>
            </a:pPr>
            <a:r>
              <a:rPr lang="en-US" dirty="0"/>
              <a:t>How JWT works?</a:t>
            </a:r>
          </a:p>
          <a:p>
            <a:pPr marL="514350" indent="-514350">
              <a:buAutoNum type="arabicPeriod"/>
            </a:pPr>
            <a:r>
              <a:rPr lang="en-US" dirty="0"/>
              <a:t>JWT v/s other methods</a:t>
            </a:r>
          </a:p>
          <a:p>
            <a:pPr marL="514350" indent="-514350">
              <a:buAutoNum type="arabicPeriod"/>
            </a:pPr>
            <a:r>
              <a:rPr lang="en-US" dirty="0"/>
              <a:t>Cons</a:t>
            </a:r>
          </a:p>
          <a:p>
            <a:pPr marL="514350" indent="-514350">
              <a:buAutoNum type="arabicPeriod"/>
            </a:pPr>
            <a:r>
              <a:rPr lang="en-US" dirty="0"/>
              <a:t>Server Side Application without Passport</a:t>
            </a:r>
          </a:p>
          <a:p>
            <a:pPr marL="514350" indent="-514350">
              <a:buAutoNum type="arabicPeriod"/>
            </a:pPr>
            <a:r>
              <a:rPr lang="en-US" dirty="0"/>
              <a:t>Server Side Application with Passport</a:t>
            </a:r>
          </a:p>
        </p:txBody>
      </p:sp>
    </p:spTree>
    <p:extLst>
      <p:ext uri="{BB962C8B-B14F-4D97-AF65-F5344CB8AC3E}">
        <p14:creationId xmlns:p14="http://schemas.microsoft.com/office/powerpoint/2010/main" val="142747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636"/>
            <a:ext cx="8534400" cy="758952"/>
          </a:xfrm>
        </p:spPr>
        <p:txBody>
          <a:bodyPr/>
          <a:lstStyle/>
          <a:p>
            <a:r>
              <a:rPr lang="en-US" dirty="0"/>
              <a:t>How JWT works?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  <p:extLst>
      <p:ext uri="{BB962C8B-B14F-4D97-AF65-F5344CB8AC3E}">
        <p14:creationId xmlns:p14="http://schemas.microsoft.com/office/powerpoint/2010/main" val="10970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E725-6CDB-4BDA-B082-AF0A66FE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123E-53C4-43A9-A401-3143350784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Whenever the user wants to access a protected route, it should send the JWT, typically in the Authorization header using the Bearer schema.</a:t>
            </a:r>
          </a:p>
          <a:p>
            <a:r>
              <a:rPr lang="en-US" sz="2800" dirty="0"/>
              <a:t>The content of the header should look like the following: </a:t>
            </a:r>
            <a:r>
              <a:rPr lang="en-US" sz="2800" dirty="0" err="1"/>
              <a:t>Authorisation</a:t>
            </a:r>
            <a:r>
              <a:rPr lang="en-US" sz="2800" dirty="0"/>
              <a:t>: Bearer&lt;Token&gt;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JWT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Data Overhead.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/>
              <a:t>Security of whole platform will be compromised if the secret key is leaked.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09163-DB09-439F-9553-ADF08CB8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ECE6A-F4D8-4082-82E0-F14310EB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jsonwebtoken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4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F84C-AA0E-483D-BA25-6F8EF968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jsonwebtoken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6672-7093-44F8-B8C9-E390D971F9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libraries available in different languages developed already. </a:t>
            </a:r>
          </a:p>
          <a:p>
            <a:r>
              <a:rPr lang="en-US" dirty="0"/>
              <a:t>You plug them, and you get two main functionalities to generating JWT, validate JWT, etc.</a:t>
            </a:r>
          </a:p>
          <a:p>
            <a:r>
              <a:rPr lang="en-US" dirty="0"/>
              <a:t>Here we pick an NPM library called </a:t>
            </a:r>
            <a:r>
              <a:rPr lang="en-US" b="1" i="1" dirty="0" err="1"/>
              <a:t>jsonwebtoken</a:t>
            </a:r>
            <a:r>
              <a:rPr lang="en-US" dirty="0"/>
              <a:t> which is suggested by the JWT website.</a:t>
            </a:r>
          </a:p>
          <a:p>
            <a:r>
              <a:rPr lang="en-US" dirty="0"/>
              <a:t>Install it globally or for specific project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jsonwebtoken</a:t>
            </a:r>
            <a:r>
              <a:rPr lang="en-US" dirty="0"/>
              <a:t> –g//for global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8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926A-390F-4BAB-BD61-C7B51CC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69B8-CDDC-40FB-B21D-055C6B1E4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Provides several methods:</a:t>
            </a:r>
          </a:p>
          <a:p>
            <a:pPr marL="0" indent="0">
              <a:buNone/>
            </a:pPr>
            <a:r>
              <a:rPr lang="en-US" sz="2400" dirty="0"/>
              <a:t>– sign() for signing and issuing token</a:t>
            </a:r>
          </a:p>
          <a:p>
            <a:pPr marL="0" indent="0">
              <a:buNone/>
            </a:pPr>
            <a:r>
              <a:rPr lang="en-US" sz="2400" dirty="0"/>
              <a:t>– verify() for verifying and decoding token and making it</a:t>
            </a:r>
          </a:p>
          <a:p>
            <a:r>
              <a:rPr lang="en-US" sz="2400" dirty="0"/>
              <a:t>available on the request property in Express</a:t>
            </a:r>
          </a:p>
        </p:txBody>
      </p:sp>
    </p:spTree>
    <p:extLst>
      <p:ext uri="{BB962C8B-B14F-4D97-AF65-F5344CB8AC3E}">
        <p14:creationId xmlns:p14="http://schemas.microsoft.com/office/powerpoint/2010/main" val="170343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9E59-0BE2-42A4-9CF3-0E1B8F0C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 Side Sample Application Without Passport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5CA2-E7D1-46EB-A2AC-1AC004C7AB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need to create two files other than app.js in our application at same level.</a:t>
            </a:r>
          </a:p>
          <a:p>
            <a:pPr lvl="1"/>
            <a:r>
              <a:rPr lang="en-US" dirty="0"/>
              <a:t>Config.js</a:t>
            </a:r>
          </a:p>
          <a:p>
            <a:pPr lvl="1"/>
            <a:r>
              <a:rPr lang="en-US" dirty="0"/>
              <a:t>Middleware.js</a:t>
            </a:r>
          </a:p>
          <a:p>
            <a:r>
              <a:rPr lang="en-US" dirty="0"/>
              <a:t>In </a:t>
            </a:r>
            <a:r>
              <a:rPr lang="en-US" b="1" dirty="0"/>
              <a:t>config.js</a:t>
            </a:r>
            <a:r>
              <a:rPr lang="en-US" dirty="0"/>
              <a:t>, we just define the secret which is master password. </a:t>
            </a:r>
          </a:p>
          <a:p>
            <a:r>
              <a:rPr lang="en-US" dirty="0"/>
              <a:t>This secret will be read by JWT library while creating and validating tokens. </a:t>
            </a:r>
          </a:p>
          <a:p>
            <a:r>
              <a:rPr lang="en-US" dirty="0"/>
              <a:t>In production, we need to store this secret in environment variable instead of a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module.exports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				secret: ‘bcs7sp20’</a:t>
            </a:r>
          </a:p>
          <a:p>
            <a:pPr marL="0" indent="0">
              <a:buNone/>
            </a:pPr>
            <a:r>
              <a:rPr lang="en-US" sz="2000" dirty="0"/>
              <a:t>			};</a:t>
            </a:r>
          </a:p>
        </p:txBody>
      </p:sp>
    </p:spTree>
    <p:extLst>
      <p:ext uri="{BB962C8B-B14F-4D97-AF65-F5344CB8AC3E}">
        <p14:creationId xmlns:p14="http://schemas.microsoft.com/office/powerpoint/2010/main" val="155610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DC0-89F8-4537-84FF-985E8344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AE85-843D-4159-A4E8-9E79AEB87B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426726"/>
            <a:ext cx="5105400" cy="52026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err="1"/>
              <a:t>jwt</a:t>
            </a:r>
            <a:r>
              <a:rPr lang="en-US" sz="1600" dirty="0"/>
              <a:t> = require('</a:t>
            </a:r>
            <a:r>
              <a:rPr lang="en-US" sz="1600" dirty="0" err="1"/>
              <a:t>jsonwebtoken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const config = require('./config.js');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err="1"/>
              <a:t>checkToken</a:t>
            </a:r>
            <a:r>
              <a:rPr lang="en-US" sz="1600" dirty="0"/>
              <a:t> = (req, res, next) =&gt; {</a:t>
            </a:r>
          </a:p>
          <a:p>
            <a:pPr marL="0" indent="0">
              <a:buNone/>
            </a:pPr>
            <a:r>
              <a:rPr lang="en-US" sz="1600" dirty="0"/>
              <a:t>  let token = </a:t>
            </a:r>
            <a:r>
              <a:rPr lang="en-US" sz="1600" dirty="0" err="1"/>
              <a:t>req.headers</a:t>
            </a:r>
            <a:r>
              <a:rPr lang="en-US" sz="1600" dirty="0"/>
              <a:t>['x-access-token'] || </a:t>
            </a:r>
            <a:r>
              <a:rPr lang="en-US" sz="1600" dirty="0" err="1"/>
              <a:t>req.headers</a:t>
            </a:r>
            <a:r>
              <a:rPr lang="en-US" sz="1600" dirty="0"/>
              <a:t>['authorization’]; </a:t>
            </a:r>
          </a:p>
          <a:p>
            <a:pPr marL="0" indent="0">
              <a:buNone/>
            </a:pPr>
            <a:r>
              <a:rPr lang="en-US" sz="1600" dirty="0"/>
              <a:t>// Express headers are auto converted to lowercase</a:t>
            </a:r>
          </a:p>
          <a:p>
            <a:pPr marL="0" indent="0">
              <a:buNone/>
            </a:pPr>
            <a:r>
              <a:rPr lang="en-US" sz="1600" dirty="0"/>
              <a:t>  if (</a:t>
            </a:r>
            <a:r>
              <a:rPr lang="en-US" sz="1600" dirty="0" err="1"/>
              <a:t>token.startsWith</a:t>
            </a:r>
            <a:r>
              <a:rPr lang="en-US" sz="1600" dirty="0"/>
              <a:t>('Bearer ')) {</a:t>
            </a:r>
          </a:p>
          <a:p>
            <a:pPr marL="0" indent="0">
              <a:buNone/>
            </a:pPr>
            <a:r>
              <a:rPr lang="en-US" sz="1600" dirty="0"/>
              <a:t>    // Remove Bearer from string</a:t>
            </a:r>
          </a:p>
          <a:p>
            <a:pPr marL="0" indent="0">
              <a:buNone/>
            </a:pPr>
            <a:r>
              <a:rPr lang="en-US" sz="1600" dirty="0"/>
              <a:t>    token = </a:t>
            </a:r>
            <a:r>
              <a:rPr lang="en-US" sz="1600" dirty="0" err="1"/>
              <a:t>token.slice</a:t>
            </a:r>
            <a:r>
              <a:rPr lang="en-US" sz="1600" dirty="0"/>
              <a:t>(7, </a:t>
            </a:r>
            <a:r>
              <a:rPr lang="en-US" sz="1600" dirty="0" err="1"/>
              <a:t>token.length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  if (token)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jwt.</a:t>
            </a:r>
            <a:r>
              <a:rPr lang="en-US" sz="1600" b="1" dirty="0" err="1"/>
              <a:t>verify</a:t>
            </a:r>
            <a:r>
              <a:rPr lang="en-US" sz="1600" dirty="0"/>
              <a:t>(token, </a:t>
            </a:r>
            <a:r>
              <a:rPr lang="en-US" sz="1600" dirty="0" err="1"/>
              <a:t>config.secret</a:t>
            </a:r>
            <a:r>
              <a:rPr lang="en-US" sz="1600" dirty="0"/>
              <a:t>, (err, decoded) =&gt; {</a:t>
            </a:r>
          </a:p>
          <a:p>
            <a:pPr marL="0" indent="0">
              <a:buNone/>
            </a:pPr>
            <a:r>
              <a:rPr lang="en-US" sz="1600" dirty="0"/>
              <a:t>      if (err) {</a:t>
            </a:r>
          </a:p>
          <a:p>
            <a:pPr marL="0" indent="0">
              <a:buNone/>
            </a:pPr>
            <a:r>
              <a:rPr lang="en-US" sz="1600" dirty="0"/>
              <a:t>        return </a:t>
            </a:r>
            <a:r>
              <a:rPr lang="en-US" sz="1600" dirty="0" err="1"/>
              <a:t>res.json</a:t>
            </a:r>
            <a:r>
              <a:rPr lang="en-US" sz="1600" dirty="0"/>
              <a:t>({</a:t>
            </a:r>
          </a:p>
          <a:p>
            <a:pPr marL="0" indent="0">
              <a:buNone/>
            </a:pPr>
            <a:r>
              <a:rPr lang="en-US" sz="1600" dirty="0"/>
              <a:t>          success: false,</a:t>
            </a:r>
          </a:p>
          <a:p>
            <a:pPr marL="0" indent="0">
              <a:buNone/>
            </a:pPr>
            <a:r>
              <a:rPr lang="en-US" sz="1600" dirty="0"/>
              <a:t>          message: 'Token is not valid'</a:t>
            </a:r>
          </a:p>
          <a:p>
            <a:pPr marL="0" indent="0">
              <a:buNone/>
            </a:pPr>
            <a:r>
              <a:rPr lang="en-US" sz="1600" dirty="0"/>
              <a:t>        });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D8361-89BF-4BEA-8013-FB366AF1817F}"/>
              </a:ext>
            </a:extLst>
          </p:cNvPr>
          <p:cNvSpPr/>
          <p:nvPr/>
        </p:nvSpPr>
        <p:spPr>
          <a:xfrm>
            <a:off x="5257800" y="1676400"/>
            <a:ext cx="3578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else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req.decoded</a:t>
            </a:r>
            <a:r>
              <a:rPr lang="en-US" sz="1600" dirty="0"/>
              <a:t> = decoded;</a:t>
            </a:r>
          </a:p>
          <a:p>
            <a:r>
              <a:rPr lang="en-US" sz="1600" dirty="0"/>
              <a:t>        next();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  } else {</a:t>
            </a:r>
          </a:p>
          <a:p>
            <a:r>
              <a:rPr lang="en-US" sz="1600" dirty="0"/>
              <a:t>    return </a:t>
            </a:r>
            <a:r>
              <a:rPr lang="en-US" sz="1600" dirty="0" err="1"/>
              <a:t>res.json</a:t>
            </a:r>
            <a:r>
              <a:rPr lang="en-US" sz="1600" dirty="0"/>
              <a:t>({</a:t>
            </a:r>
          </a:p>
          <a:p>
            <a:r>
              <a:rPr lang="en-US" sz="1600" dirty="0"/>
              <a:t>      success: false,</a:t>
            </a:r>
          </a:p>
          <a:p>
            <a:r>
              <a:rPr lang="en-US" sz="1600" dirty="0"/>
              <a:t>      message: 'Auth token is not supplied'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 err="1"/>
              <a:t>module.exports</a:t>
            </a:r>
            <a:r>
              <a:rPr lang="en-US" sz="1600" dirty="0"/>
              <a:t> =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checkToken</a:t>
            </a:r>
            <a:r>
              <a:rPr lang="en-US" sz="1600" dirty="0"/>
              <a:t>: </a:t>
            </a:r>
            <a:r>
              <a:rPr lang="en-US" sz="1600" dirty="0" err="1"/>
              <a:t>checkToken</a:t>
            </a:r>
            <a:endParaRPr lang="en-US" sz="1600" dirty="0"/>
          </a:p>
          <a:p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73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DC0-89F8-4537-84FF-985E8344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AE85-843D-4159-A4E8-9E79AEB87B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middleware.js, we can write a function that acts as middleware to get a token from a request and proceeds only when the token is validated. </a:t>
            </a:r>
          </a:p>
          <a:p>
            <a:r>
              <a:rPr lang="en-US" dirty="0"/>
              <a:t>In Last Code</a:t>
            </a:r>
          </a:p>
          <a:p>
            <a:pPr lvl="1"/>
            <a:r>
              <a:rPr lang="en-US" dirty="0"/>
              <a:t>Capture headers with names ‘x-access-token’ or ‘Authorization.’</a:t>
            </a:r>
          </a:p>
          <a:p>
            <a:pPr lvl="1"/>
            <a:r>
              <a:rPr lang="en-US" dirty="0"/>
              <a:t>If the header is in ‘Authorization: Bearer </a:t>
            </a:r>
            <a:r>
              <a:rPr lang="en-US" dirty="0" err="1"/>
              <a:t>xxxx</a:t>
            </a:r>
            <a:r>
              <a:rPr lang="en-US" dirty="0"/>
              <a:t>…’ format, strip unwanted prefix before token.</a:t>
            </a:r>
          </a:p>
          <a:p>
            <a:pPr lvl="1"/>
            <a:r>
              <a:rPr lang="en-US" dirty="0"/>
              <a:t>Using </a:t>
            </a:r>
            <a:r>
              <a:rPr lang="en-US" b="1" dirty="0" err="1"/>
              <a:t>jwt</a:t>
            </a:r>
            <a:r>
              <a:rPr lang="en-US" b="1" dirty="0"/>
              <a:t> </a:t>
            </a:r>
            <a:r>
              <a:rPr lang="en-US" dirty="0"/>
              <a:t>package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dirty="0"/>
              <a:t>secret</a:t>
            </a:r>
            <a:r>
              <a:rPr lang="en-US" dirty="0"/>
              <a:t> string, validate the token.</a:t>
            </a:r>
          </a:p>
          <a:p>
            <a:pPr lvl="1"/>
            <a:r>
              <a:rPr lang="en-US" dirty="0"/>
              <a:t>If anything goes wrong, return an error immediately before passing control to next handler.</a:t>
            </a:r>
          </a:p>
          <a:p>
            <a:pPr lvl="1"/>
            <a:r>
              <a:rPr lang="en-US" dirty="0"/>
              <a:t>Export the middleware function for other modules to use.</a:t>
            </a:r>
          </a:p>
          <a:p>
            <a:r>
              <a:rPr lang="en-US" dirty="0"/>
              <a:t>At this moment, we haven’t written any code to create a token. We will do that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6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D612-28D9-4C13-BB5A-FDA858A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5222-F410-41DC-A5EB-2446E719BF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043" y="1371600"/>
            <a:ext cx="396544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let </a:t>
            </a:r>
            <a:r>
              <a:rPr lang="en-US" sz="1700" dirty="0" err="1"/>
              <a:t>jwt</a:t>
            </a:r>
            <a:r>
              <a:rPr lang="en-US" sz="1700" dirty="0"/>
              <a:t> = require('</a:t>
            </a:r>
            <a:r>
              <a:rPr lang="en-US" sz="1700" dirty="0" err="1"/>
              <a:t>jsonwebtoken</a:t>
            </a:r>
            <a:r>
              <a:rPr lang="en-US" sz="1700" dirty="0"/>
              <a:t>');</a:t>
            </a:r>
          </a:p>
          <a:p>
            <a:pPr marL="0" indent="0">
              <a:buNone/>
            </a:pPr>
            <a:r>
              <a:rPr lang="en-US" sz="1700" dirty="0"/>
              <a:t>let config = require('./config');</a:t>
            </a:r>
          </a:p>
          <a:p>
            <a:pPr marL="0" indent="0">
              <a:buNone/>
            </a:pPr>
            <a:r>
              <a:rPr lang="en-US" sz="1700" dirty="0"/>
              <a:t>let middleware = require('./middleware');</a:t>
            </a:r>
          </a:p>
          <a:p>
            <a:pPr marL="0" indent="0">
              <a:buNone/>
            </a:pPr>
            <a:r>
              <a:rPr lang="en-US" sz="1700" dirty="0"/>
              <a:t>class </a:t>
            </a:r>
            <a:r>
              <a:rPr lang="en-US" sz="1700" dirty="0" err="1"/>
              <a:t>HandlerGenerator</a:t>
            </a:r>
            <a:r>
              <a:rPr lang="en-US" sz="1700" dirty="0"/>
              <a:t> {</a:t>
            </a:r>
          </a:p>
          <a:p>
            <a:pPr marL="0" indent="0">
              <a:buNone/>
            </a:pPr>
            <a:r>
              <a:rPr lang="en-US" sz="1700" dirty="0"/>
              <a:t>  login (req, res) {</a:t>
            </a:r>
          </a:p>
          <a:p>
            <a:pPr marL="0" indent="0">
              <a:buNone/>
            </a:pPr>
            <a:r>
              <a:rPr lang="en-US" sz="1700" dirty="0"/>
              <a:t>    let username = </a:t>
            </a:r>
            <a:r>
              <a:rPr lang="en-US" sz="1700" dirty="0" err="1"/>
              <a:t>req.body.username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    let password = </a:t>
            </a:r>
            <a:r>
              <a:rPr lang="en-US" sz="1700" dirty="0" err="1"/>
              <a:t>req.body.password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if (username &amp;&amp; password) {</a:t>
            </a:r>
          </a:p>
          <a:p>
            <a:pPr marL="0" indent="0">
              <a:buNone/>
            </a:pPr>
            <a:r>
              <a:rPr lang="en-US" sz="1700" dirty="0"/>
              <a:t>      if (username === admin &amp;&amp; password === ‘admin’) {</a:t>
            </a:r>
          </a:p>
          <a:p>
            <a:pPr marL="0" indent="0">
              <a:buNone/>
            </a:pPr>
            <a:r>
              <a:rPr lang="en-US" sz="1700" dirty="0"/>
              <a:t>        let token = </a:t>
            </a:r>
            <a:r>
              <a:rPr lang="en-US" sz="1700" dirty="0" err="1"/>
              <a:t>jwt.</a:t>
            </a:r>
            <a:r>
              <a:rPr lang="en-US" sz="1700" b="1" dirty="0" err="1"/>
              <a:t>sign</a:t>
            </a:r>
            <a:r>
              <a:rPr lang="en-US" sz="1700" dirty="0"/>
              <a:t>({username: username},</a:t>
            </a:r>
          </a:p>
          <a:p>
            <a:pPr marL="0" indent="0">
              <a:buNone/>
            </a:pPr>
            <a:r>
              <a:rPr lang="en-US" sz="1700" dirty="0"/>
              <a:t>          </a:t>
            </a:r>
            <a:r>
              <a:rPr lang="en-US" sz="1700" dirty="0" err="1"/>
              <a:t>config.secret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  { </a:t>
            </a:r>
            <a:r>
              <a:rPr lang="en-US" sz="1700" dirty="0" err="1"/>
              <a:t>expiresIn</a:t>
            </a:r>
            <a:r>
              <a:rPr lang="en-US" sz="1700" dirty="0"/>
              <a:t>: '24h’ </a:t>
            </a:r>
          </a:p>
          <a:p>
            <a:pPr marL="0" indent="0">
              <a:buNone/>
            </a:pPr>
            <a:r>
              <a:rPr lang="en-US" sz="1700" dirty="0"/>
              <a:t>// expires in 24 hours</a:t>
            </a:r>
          </a:p>
          <a:p>
            <a:pPr marL="0" indent="0">
              <a:buNone/>
            </a:pPr>
            <a:r>
              <a:rPr lang="en-US" sz="1700" dirty="0"/>
              <a:t>          }        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68395-73FB-4EDE-815D-FC8B72B41C5C}"/>
              </a:ext>
            </a:extLst>
          </p:cNvPr>
          <p:cNvSpPr/>
          <p:nvPr/>
        </p:nvSpPr>
        <p:spPr>
          <a:xfrm>
            <a:off x="4564334" y="1371600"/>
            <a:ext cx="419866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// return the JWT token for the future API calls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res.json</a:t>
            </a:r>
            <a:r>
              <a:rPr lang="en-US" sz="1600" dirty="0"/>
              <a:t>({</a:t>
            </a:r>
          </a:p>
          <a:p>
            <a:r>
              <a:rPr lang="en-US" sz="1600" dirty="0"/>
              <a:t>          success: true,</a:t>
            </a:r>
          </a:p>
          <a:p>
            <a:r>
              <a:rPr lang="en-US" sz="1600" dirty="0"/>
              <a:t>          message: 'Authentication successful!',</a:t>
            </a:r>
          </a:p>
          <a:p>
            <a:r>
              <a:rPr lang="en-US" sz="1600" dirty="0"/>
              <a:t>          token: token</a:t>
            </a:r>
          </a:p>
          <a:p>
            <a:r>
              <a:rPr lang="en-US" sz="1600" dirty="0"/>
              <a:t>        });      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else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res.send</a:t>
            </a:r>
            <a:r>
              <a:rPr lang="en-US" sz="1600" dirty="0"/>
              <a:t>(403).json({</a:t>
            </a:r>
          </a:p>
          <a:p>
            <a:r>
              <a:rPr lang="en-US" sz="1600" dirty="0"/>
              <a:t>          success: false,</a:t>
            </a:r>
          </a:p>
          <a:p>
            <a:r>
              <a:rPr lang="en-US" sz="1600" dirty="0"/>
              <a:t>          message: 'Incorrect username or password'</a:t>
            </a:r>
          </a:p>
          <a:p>
            <a:r>
              <a:rPr lang="en-US" sz="1600" dirty="0"/>
              <a:t>        });</a:t>
            </a:r>
          </a:p>
          <a:p>
            <a:r>
              <a:rPr lang="en-US" sz="1600" dirty="0"/>
              <a:t>      }    } </a:t>
            </a:r>
          </a:p>
          <a:p>
            <a:r>
              <a:rPr lang="en-US" sz="1600" dirty="0"/>
              <a:t>else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res.send</a:t>
            </a:r>
            <a:r>
              <a:rPr lang="en-US" sz="1600" dirty="0"/>
              <a:t>(400).json({</a:t>
            </a:r>
          </a:p>
          <a:p>
            <a:r>
              <a:rPr lang="en-US" sz="1600" dirty="0"/>
              <a:t>        success: false,</a:t>
            </a:r>
          </a:p>
          <a:p>
            <a:r>
              <a:rPr lang="en-US" sz="1600" dirty="0"/>
              <a:t>        message: 'Authentication failed! Please check the request'</a:t>
            </a:r>
          </a:p>
          <a:p>
            <a:r>
              <a:rPr lang="en-US" sz="1600" dirty="0"/>
              <a:t>      });</a:t>
            </a:r>
          </a:p>
          <a:p>
            <a:r>
              <a:rPr lang="en-US" sz="1600" dirty="0"/>
              <a:t>}  }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1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Authentication</a:t>
            </a:r>
          </a:p>
          <a:p>
            <a:pPr marL="514350" indent="-514350">
              <a:buAutoNum type="arabicPeriod"/>
            </a:pPr>
            <a:r>
              <a:rPr lang="en-US" dirty="0"/>
              <a:t>Ways to validate</a:t>
            </a:r>
          </a:p>
          <a:p>
            <a:pPr marL="0" indent="0">
              <a:buNone/>
            </a:pPr>
            <a:r>
              <a:rPr lang="en-US" dirty="0"/>
              <a:t>          (i).  Cookie based (Stateful)</a:t>
            </a:r>
          </a:p>
          <a:p>
            <a:pPr marL="0" indent="0">
              <a:buNone/>
            </a:pPr>
            <a:r>
              <a:rPr lang="en-US" dirty="0"/>
              <a:t>          (ii). Token based  (Stateless)</a:t>
            </a:r>
          </a:p>
        </p:txBody>
      </p:sp>
    </p:spTree>
    <p:extLst>
      <p:ext uri="{BB962C8B-B14F-4D97-AF65-F5344CB8AC3E}">
        <p14:creationId xmlns:p14="http://schemas.microsoft.com/office/powerpoint/2010/main" val="3903167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7A3-029E-41D9-AB91-3A2922DE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E9A6-DA4D-4D72-BF50-497894ECA3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index (req, res)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res.json</a:t>
            </a:r>
            <a:r>
              <a:rPr lang="en-US" sz="1600" dirty="0"/>
              <a:t>({       success: true,      message: 'Index page'</a:t>
            </a:r>
          </a:p>
          <a:p>
            <a:pPr marL="0" indent="0">
              <a:buNone/>
            </a:pPr>
            <a:r>
              <a:rPr lang="en-US" sz="1600" dirty="0"/>
              <a:t>    }); }}</a:t>
            </a:r>
          </a:p>
          <a:p>
            <a:pPr marL="0" indent="0">
              <a:buNone/>
            </a:pPr>
            <a:r>
              <a:rPr lang="en-US" sz="1600" dirty="0"/>
              <a:t>  let handlers = new </a:t>
            </a:r>
            <a:r>
              <a:rPr lang="en-US" sz="1600" dirty="0" err="1"/>
              <a:t>HandlerGenerator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// Routes &amp; Handlers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app.post</a:t>
            </a:r>
            <a:r>
              <a:rPr lang="en-US" sz="1600" dirty="0"/>
              <a:t>('/login', </a:t>
            </a:r>
            <a:r>
              <a:rPr lang="en-US" sz="1600" dirty="0" err="1"/>
              <a:t>handlers.login</a:t>
            </a:r>
            <a:r>
              <a:rPr lang="en-US" sz="1600" dirty="0"/>
              <a:t>);//login request by client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app.get</a:t>
            </a:r>
            <a:r>
              <a:rPr lang="en-US" sz="1600" dirty="0"/>
              <a:t>('/', </a:t>
            </a:r>
            <a:r>
              <a:rPr lang="en-US" sz="1600" dirty="0" err="1"/>
              <a:t>middleware.checkToken</a:t>
            </a:r>
            <a:r>
              <a:rPr lang="en-US" sz="1600" dirty="0"/>
              <a:t>, </a:t>
            </a:r>
            <a:r>
              <a:rPr lang="en-US" sz="1600" dirty="0" err="1"/>
              <a:t>handlers.index</a:t>
            </a:r>
            <a:r>
              <a:rPr lang="en-US" sz="1600" dirty="0"/>
              <a:t>);//get info after checking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app.listen</a:t>
            </a:r>
            <a:r>
              <a:rPr lang="en-US" sz="1600" dirty="0"/>
              <a:t>(3000, () =&gt; console.log(`Server is listening on port: 3000`));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41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058E8-2182-47AF-B44E-3692EFB41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Passport and Mongoose-local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8C79E4-FC33-4118-A638-B98885DE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JWT</a:t>
            </a:r>
          </a:p>
        </p:txBody>
      </p:sp>
    </p:spTree>
    <p:extLst>
      <p:ext uri="{BB962C8B-B14F-4D97-AF65-F5344CB8AC3E}">
        <p14:creationId xmlns:p14="http://schemas.microsoft.com/office/powerpoint/2010/main" val="42256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4578-1114-465E-A68A-9A8A62F2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with Passport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7B1-A14E-452A-BD0B-E6576537D8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Passport-JWT</a:t>
            </a:r>
          </a:p>
          <a:p>
            <a:r>
              <a:rPr lang="en-US" dirty="0"/>
              <a:t>Passport strategy for authenticating using JWT</a:t>
            </a:r>
          </a:p>
          <a:p>
            <a:pPr lvl="1"/>
            <a:r>
              <a:rPr lang="en-US" dirty="0"/>
              <a:t>Authenticate RESTful endpoints using JWT without needing sessions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passport-</a:t>
            </a:r>
            <a:r>
              <a:rPr lang="en-US" dirty="0" err="1"/>
              <a:t>jwt</a:t>
            </a:r>
            <a:r>
              <a:rPr lang="en-US" dirty="0"/>
              <a:t> –save</a:t>
            </a:r>
          </a:p>
          <a:p>
            <a:r>
              <a:rPr lang="en-US" dirty="0"/>
              <a:t>Create and configure a new Passport strategy based on JWT authentication</a:t>
            </a:r>
          </a:p>
          <a:p>
            <a:r>
              <a:rPr lang="en-US" dirty="0"/>
              <a:t>Extracting the JWT from an incoming request</a:t>
            </a:r>
          </a:p>
          <a:p>
            <a:pPr marL="0" indent="0">
              <a:buNone/>
            </a:pPr>
            <a:r>
              <a:rPr lang="en-US" dirty="0"/>
              <a:t>	Header, body, URL Query parameter, . .</a:t>
            </a:r>
          </a:p>
        </p:txBody>
      </p:sp>
    </p:spTree>
    <p:extLst>
      <p:ext uri="{BB962C8B-B14F-4D97-AF65-F5344CB8AC3E}">
        <p14:creationId xmlns:p14="http://schemas.microsoft.com/office/powerpoint/2010/main" val="364423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3AA-4258-4E71-9030-46A8D508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E4E8-03B5-42E0-804E-6F5EA71B17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var mongoose = require('mongoose');</a:t>
            </a:r>
          </a:p>
          <a:p>
            <a:pPr marL="0" indent="0">
              <a:buNone/>
            </a:pPr>
            <a:r>
              <a:rPr lang="en-US" sz="2900" dirty="0"/>
              <a:t>var Schema = </a:t>
            </a:r>
            <a:r>
              <a:rPr lang="en-US" sz="2900" dirty="0" err="1"/>
              <a:t>mongoose.Schema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var </a:t>
            </a:r>
            <a:r>
              <a:rPr lang="en-US" sz="2900" dirty="0" err="1"/>
              <a:t>passportLocalMongoose</a:t>
            </a:r>
            <a:r>
              <a:rPr lang="en-US" sz="2900" dirty="0"/>
              <a:t> = require('passport-local-mongoose');</a:t>
            </a:r>
          </a:p>
          <a:p>
            <a:pPr marL="0" indent="0">
              <a:buNone/>
            </a:pPr>
            <a:r>
              <a:rPr lang="en-US" sz="2900" dirty="0"/>
              <a:t>var User = new Schema({</a:t>
            </a:r>
          </a:p>
          <a:p>
            <a:pPr marL="0" indent="0">
              <a:buNone/>
            </a:pPr>
            <a:r>
              <a:rPr lang="en-US" sz="2900" dirty="0"/>
              <a:t>    </a:t>
            </a:r>
            <a:r>
              <a:rPr lang="en-US" sz="2900" dirty="0" err="1"/>
              <a:t>firstname</a:t>
            </a:r>
            <a:r>
              <a:rPr lang="en-US" sz="2900" dirty="0"/>
              <a:t>: {</a:t>
            </a:r>
          </a:p>
          <a:p>
            <a:pPr marL="0" indent="0">
              <a:buNone/>
            </a:pPr>
            <a:r>
              <a:rPr lang="en-US" sz="2900" dirty="0"/>
              <a:t>        type: String,</a:t>
            </a:r>
          </a:p>
          <a:p>
            <a:pPr marL="0" indent="0">
              <a:buNone/>
            </a:pPr>
            <a:r>
              <a:rPr lang="en-US" sz="2900" dirty="0"/>
              <a:t>        default: ''</a:t>
            </a:r>
          </a:p>
          <a:p>
            <a:pPr marL="0" indent="0">
              <a:buNone/>
            </a:pPr>
            <a:r>
              <a:rPr lang="en-US" sz="2900" dirty="0"/>
              <a:t>    },</a:t>
            </a:r>
          </a:p>
          <a:p>
            <a:pPr marL="0" indent="0">
              <a:buNone/>
            </a:pPr>
            <a:r>
              <a:rPr lang="en-US" sz="2900" dirty="0"/>
              <a:t>    </a:t>
            </a:r>
            <a:r>
              <a:rPr lang="en-US" sz="2900" dirty="0" err="1"/>
              <a:t>lastname</a:t>
            </a:r>
            <a:r>
              <a:rPr lang="en-US" sz="2900" dirty="0"/>
              <a:t>: {</a:t>
            </a:r>
          </a:p>
          <a:p>
            <a:pPr marL="0" indent="0">
              <a:buNone/>
            </a:pPr>
            <a:r>
              <a:rPr lang="en-US" sz="2900" dirty="0"/>
              <a:t>        type: String,</a:t>
            </a:r>
          </a:p>
          <a:p>
            <a:pPr marL="0" indent="0">
              <a:buNone/>
            </a:pPr>
            <a:r>
              <a:rPr lang="en-US" sz="2900" dirty="0"/>
              <a:t>        default: ''</a:t>
            </a:r>
          </a:p>
          <a:p>
            <a:pPr marL="0" indent="0">
              <a:buNone/>
            </a:pPr>
            <a:r>
              <a:rPr lang="en-US" sz="2900" dirty="0"/>
              <a:t>    },</a:t>
            </a:r>
          </a:p>
          <a:p>
            <a:pPr marL="0" indent="0">
              <a:buNone/>
            </a:pPr>
            <a:r>
              <a:rPr lang="en-US" sz="2900" dirty="0"/>
              <a:t>    admin: {</a:t>
            </a:r>
          </a:p>
          <a:p>
            <a:pPr marL="0" indent="0">
              <a:buNone/>
            </a:pPr>
            <a:r>
              <a:rPr lang="en-US" sz="2900" dirty="0"/>
              <a:t>        type: Boolean,</a:t>
            </a:r>
          </a:p>
          <a:p>
            <a:pPr marL="0" indent="0">
              <a:buNone/>
            </a:pPr>
            <a:r>
              <a:rPr lang="en-US" sz="2900" dirty="0"/>
              <a:t>        default: false</a:t>
            </a:r>
          </a:p>
          <a:p>
            <a:pPr marL="0" indent="0">
              <a:buNone/>
            </a:pPr>
            <a:r>
              <a:rPr lang="en-US" sz="2900" dirty="0"/>
              <a:t>    }</a:t>
            </a:r>
          </a:p>
          <a:p>
            <a:pPr marL="0" indent="0">
              <a:buNone/>
            </a:pPr>
            <a:r>
              <a:rPr lang="en-US" sz="2900" dirty="0"/>
              <a:t>});</a:t>
            </a:r>
          </a:p>
          <a:p>
            <a:pPr marL="0" indent="0">
              <a:buNone/>
            </a:pPr>
            <a:r>
              <a:rPr lang="en-US" sz="2900" dirty="0" err="1"/>
              <a:t>User.plugin</a:t>
            </a:r>
            <a:r>
              <a:rPr lang="en-US" sz="2900" dirty="0"/>
              <a:t>(</a:t>
            </a:r>
            <a:r>
              <a:rPr lang="en-US" sz="2900" dirty="0" err="1"/>
              <a:t>passportLocalMongoose</a:t>
            </a:r>
            <a:r>
              <a:rPr lang="en-US" sz="2900" dirty="0"/>
              <a:t>);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 err="1"/>
              <a:t>module.exports</a:t>
            </a:r>
            <a:r>
              <a:rPr lang="en-US" sz="2900" dirty="0"/>
              <a:t> = </a:t>
            </a:r>
            <a:r>
              <a:rPr lang="en-US" sz="2900" dirty="0" err="1"/>
              <a:t>mongoose.model</a:t>
            </a:r>
            <a:r>
              <a:rPr lang="en-US" sz="2900" dirty="0"/>
              <a:t>('User', User);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0F41-A45D-4C01-A3F4-7E387195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DF9-42BD-446B-A677-F10F725E15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var passport = require('passport');</a:t>
            </a:r>
          </a:p>
          <a:p>
            <a:pPr marL="0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LocalStrategy</a:t>
            </a:r>
            <a:r>
              <a:rPr lang="en-US" sz="1800" dirty="0"/>
              <a:t> = require('passport-local').Strategy;</a:t>
            </a:r>
          </a:p>
          <a:p>
            <a:pPr marL="0" indent="0">
              <a:buNone/>
            </a:pPr>
            <a:r>
              <a:rPr lang="en-US" sz="1800" dirty="0"/>
              <a:t>var User = require('./models/user');</a:t>
            </a:r>
          </a:p>
          <a:p>
            <a:pPr marL="0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JwtStrategy</a:t>
            </a:r>
            <a:r>
              <a:rPr lang="en-US" sz="1800" dirty="0"/>
              <a:t> = require('passport-</a:t>
            </a:r>
            <a:r>
              <a:rPr lang="en-US" sz="1800" dirty="0" err="1"/>
              <a:t>jwt</a:t>
            </a:r>
            <a:r>
              <a:rPr lang="en-US" sz="1800" dirty="0"/>
              <a:t>').Strategy;</a:t>
            </a:r>
          </a:p>
          <a:p>
            <a:pPr marL="0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ExtractJwt</a:t>
            </a:r>
            <a:r>
              <a:rPr lang="en-US" sz="1800" dirty="0"/>
              <a:t> = require('passport-</a:t>
            </a:r>
            <a:r>
              <a:rPr lang="en-US" sz="1800" dirty="0" err="1"/>
              <a:t>jwt</a:t>
            </a:r>
            <a:r>
              <a:rPr lang="en-US" sz="1800" dirty="0"/>
              <a:t>').</a:t>
            </a:r>
            <a:r>
              <a:rPr lang="en-US" sz="1800" dirty="0" err="1"/>
              <a:t>ExtractJwt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jwt</a:t>
            </a:r>
            <a:r>
              <a:rPr lang="en-US" sz="1800" dirty="0"/>
              <a:t> = require('</a:t>
            </a:r>
            <a:r>
              <a:rPr lang="en-US" sz="1800" dirty="0" err="1"/>
              <a:t>jsonwebtoken</a:t>
            </a:r>
            <a:r>
              <a:rPr lang="en-US" sz="1800" dirty="0"/>
              <a:t>'); // used to create, sign, and verify tokens</a:t>
            </a:r>
          </a:p>
          <a:p>
            <a:pPr marL="0" indent="0">
              <a:buNone/>
            </a:pPr>
            <a:r>
              <a:rPr lang="en-US" sz="1800" dirty="0"/>
              <a:t>var config = require('./config.js');</a:t>
            </a:r>
          </a:p>
          <a:p>
            <a:pPr marL="0" indent="0">
              <a:buNone/>
            </a:pPr>
            <a:r>
              <a:rPr lang="en-US" sz="1800" dirty="0" err="1"/>
              <a:t>passport.use</a:t>
            </a:r>
            <a:r>
              <a:rPr lang="en-US" sz="1800" dirty="0"/>
              <a:t>(new </a:t>
            </a:r>
            <a:r>
              <a:rPr lang="en-US" sz="1800" dirty="0" err="1"/>
              <a:t>LocalStrategy</a:t>
            </a:r>
            <a:r>
              <a:rPr lang="en-US" sz="1800" dirty="0"/>
              <a:t>(</a:t>
            </a:r>
            <a:r>
              <a:rPr lang="en-US" sz="1800" dirty="0" err="1"/>
              <a:t>User.authenticate</a:t>
            </a:r>
            <a:r>
              <a:rPr lang="en-US" sz="1800" dirty="0"/>
              <a:t>()));</a:t>
            </a:r>
          </a:p>
          <a:p>
            <a:pPr marL="0" indent="0">
              <a:buNone/>
            </a:pPr>
            <a:r>
              <a:rPr lang="en-US" sz="1800" dirty="0" err="1"/>
              <a:t>passport.serializeUser</a:t>
            </a:r>
            <a:r>
              <a:rPr lang="en-US" sz="1800" dirty="0"/>
              <a:t>(</a:t>
            </a:r>
            <a:r>
              <a:rPr lang="en-US" sz="1800" dirty="0" err="1"/>
              <a:t>User.serializeUser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 err="1"/>
              <a:t>passport.deserializeUser</a:t>
            </a:r>
            <a:r>
              <a:rPr lang="en-US" sz="1800" dirty="0"/>
              <a:t>(</a:t>
            </a:r>
            <a:r>
              <a:rPr lang="en-US" sz="1800" dirty="0" err="1"/>
              <a:t>User.deserializeUser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 err="1"/>
              <a:t>exports.getToken</a:t>
            </a:r>
            <a:r>
              <a:rPr lang="en-US" sz="1800" dirty="0"/>
              <a:t> = function(user) {</a:t>
            </a:r>
          </a:p>
          <a:p>
            <a:pPr marL="0" indent="0">
              <a:buNone/>
            </a:pPr>
            <a:r>
              <a:rPr lang="en-US" sz="1800" dirty="0"/>
              <a:t>    return </a:t>
            </a:r>
            <a:r>
              <a:rPr lang="en-US" sz="1800" dirty="0" err="1"/>
              <a:t>jwt.sign</a:t>
            </a:r>
            <a:r>
              <a:rPr lang="en-US" sz="1800" dirty="0"/>
              <a:t>(user, </a:t>
            </a:r>
            <a:r>
              <a:rPr lang="en-US" sz="1800" dirty="0" err="1"/>
              <a:t>config.secretKey</a:t>
            </a:r>
            <a:r>
              <a:rPr lang="en-US" sz="1800" dirty="0"/>
              <a:t>, { </a:t>
            </a:r>
            <a:r>
              <a:rPr lang="en-US" sz="1800" dirty="0" err="1"/>
              <a:t>expiresIn</a:t>
            </a:r>
            <a:r>
              <a:rPr lang="en-US" sz="1800" dirty="0"/>
              <a:t>: 3600 });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594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564F-F33C-4E41-AB30-7E9C0293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VerifyUser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9D6D-EB48-4324-B890-C74C41247F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var opts = {};</a:t>
            </a:r>
          </a:p>
          <a:p>
            <a:pPr marL="0" indent="0">
              <a:buNone/>
            </a:pPr>
            <a:r>
              <a:rPr lang="en-US" dirty="0" err="1"/>
              <a:t>opts.jwtFromRequest</a:t>
            </a:r>
            <a:r>
              <a:rPr lang="en-US" dirty="0"/>
              <a:t> = </a:t>
            </a:r>
            <a:r>
              <a:rPr lang="en-US" dirty="0" err="1"/>
              <a:t>ExtractJwt.fromAuthHeaderAsBearerToken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opts.secretOrKey</a:t>
            </a:r>
            <a:r>
              <a:rPr lang="en-US" dirty="0"/>
              <a:t> = </a:t>
            </a:r>
            <a:r>
              <a:rPr lang="en-US" dirty="0" err="1"/>
              <a:t>config.secretKey</a:t>
            </a:r>
            <a:r>
              <a:rPr lang="en-US" dirty="0"/>
              <a:t>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exports.jwtPassport</a:t>
            </a:r>
            <a:r>
              <a:rPr lang="en-US" dirty="0"/>
              <a:t> = </a:t>
            </a:r>
            <a:r>
              <a:rPr lang="en-US" dirty="0" err="1"/>
              <a:t>passport.use</a:t>
            </a:r>
            <a:r>
              <a:rPr lang="en-US" dirty="0"/>
              <a:t>(new </a:t>
            </a:r>
            <a:r>
              <a:rPr lang="en-US" dirty="0" err="1"/>
              <a:t>JwtStrategy</a:t>
            </a:r>
            <a:r>
              <a:rPr lang="en-US" dirty="0"/>
              <a:t>(opts,</a:t>
            </a:r>
          </a:p>
          <a:p>
            <a:pPr marL="0" indent="0">
              <a:buNone/>
            </a:pPr>
            <a:r>
              <a:rPr lang="en-US" dirty="0"/>
              <a:t>    (</a:t>
            </a:r>
            <a:r>
              <a:rPr lang="en-US" dirty="0" err="1"/>
              <a:t>jwt_payload</a:t>
            </a:r>
            <a:r>
              <a:rPr lang="en-US" dirty="0"/>
              <a:t>, done) =&gt; {</a:t>
            </a:r>
          </a:p>
          <a:p>
            <a:pPr marL="0" indent="0">
              <a:buNone/>
            </a:pPr>
            <a:r>
              <a:rPr lang="en-US" dirty="0"/>
              <a:t>        console.log("JWT payload: ", </a:t>
            </a:r>
            <a:r>
              <a:rPr lang="en-US" dirty="0" err="1"/>
              <a:t>jwt_payload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User.findOne</a:t>
            </a:r>
            <a:r>
              <a:rPr lang="en-US" dirty="0"/>
              <a:t>({ _id: </a:t>
            </a:r>
            <a:r>
              <a:rPr lang="en-US" dirty="0" err="1"/>
              <a:t>jwt_payload._id</a:t>
            </a:r>
            <a:r>
              <a:rPr lang="en-US" dirty="0"/>
              <a:t> }, (err, user) =&gt; {</a:t>
            </a:r>
          </a:p>
          <a:p>
            <a:pPr marL="0" indent="0">
              <a:buNone/>
            </a:pPr>
            <a:r>
              <a:rPr lang="en-US" dirty="0"/>
              <a:t>            if (err) {</a:t>
            </a:r>
          </a:p>
          <a:p>
            <a:pPr marL="0" indent="0">
              <a:buNone/>
            </a:pPr>
            <a:r>
              <a:rPr lang="en-US" dirty="0"/>
              <a:t>                return done(err, false);</a:t>
            </a:r>
          </a:p>
          <a:p>
            <a:pPr marL="0" indent="0">
              <a:buNone/>
            </a:pPr>
            <a:r>
              <a:rPr lang="en-US" dirty="0"/>
              <a:t>            } else if (user) {</a:t>
            </a:r>
          </a:p>
          <a:p>
            <a:pPr marL="0" indent="0">
              <a:buNone/>
            </a:pPr>
            <a:r>
              <a:rPr lang="en-US" dirty="0"/>
              <a:t>                return done(null, user);</a:t>
            </a:r>
          </a:p>
          <a:p>
            <a:pPr marL="0" indent="0">
              <a:buNone/>
            </a:pPr>
            <a:r>
              <a:rPr lang="en-US" dirty="0"/>
              <a:t>            } else {</a:t>
            </a:r>
          </a:p>
          <a:p>
            <a:pPr marL="0" indent="0">
              <a:buNone/>
            </a:pPr>
            <a:r>
              <a:rPr lang="en-US" dirty="0"/>
              <a:t>                return done(null, false);</a:t>
            </a:r>
          </a:p>
          <a:p>
            <a:pPr marL="0" indent="0">
              <a:buNone/>
            </a:pPr>
            <a:r>
              <a:rPr lang="en-US" dirty="0"/>
              <a:t>            }</a:t>
            </a:r>
          </a:p>
          <a:p>
            <a:pPr marL="0" indent="0">
              <a:buNone/>
            </a:pPr>
            <a:r>
              <a:rPr lang="en-US" dirty="0"/>
              <a:t>        });</a:t>
            </a:r>
          </a:p>
          <a:p>
            <a:pPr marL="0" indent="0">
              <a:buNone/>
            </a:pPr>
            <a:r>
              <a:rPr lang="en-US" dirty="0"/>
              <a:t>    }));</a:t>
            </a:r>
            <a:br>
              <a:rPr lang="en-US" dirty="0"/>
            </a:br>
            <a:r>
              <a:rPr lang="en-US" dirty="0" err="1"/>
              <a:t>exports.verifyUser</a:t>
            </a:r>
            <a:r>
              <a:rPr lang="en-US" dirty="0"/>
              <a:t> = </a:t>
            </a:r>
            <a:r>
              <a:rPr lang="en-US" dirty="0" err="1"/>
              <a:t>passport.authenticate</a:t>
            </a:r>
            <a:r>
              <a:rPr lang="en-US" dirty="0"/>
              <a:t>('</a:t>
            </a:r>
            <a:r>
              <a:rPr lang="en-US" dirty="0" err="1"/>
              <a:t>jwt</a:t>
            </a:r>
            <a:r>
              <a:rPr lang="en-US" dirty="0"/>
              <a:t>', { session: false 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C660-D2EB-4BDF-9837-B5B48C43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Signup/ Local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318-DB82-4227-A5A6-CF0BF90D7F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/>
              <a:t>router.post</a:t>
            </a:r>
            <a:r>
              <a:rPr lang="en-US" sz="1400" dirty="0"/>
              <a:t>('/signup', (req, res, next) =&gt; {</a:t>
            </a:r>
          </a:p>
          <a:p>
            <a:pPr marL="0" indent="0">
              <a:buNone/>
            </a:pPr>
            <a:r>
              <a:rPr lang="en-US" sz="1400" dirty="0"/>
              <a:t>    </a:t>
            </a:r>
            <a:r>
              <a:rPr lang="en-US" sz="1400" dirty="0" err="1"/>
              <a:t>User.register</a:t>
            </a:r>
            <a:r>
              <a:rPr lang="en-US" sz="1400" dirty="0"/>
              <a:t>(new User({ username: </a:t>
            </a:r>
            <a:r>
              <a:rPr lang="en-US" sz="1400" dirty="0" err="1"/>
              <a:t>req.body.username</a:t>
            </a:r>
            <a:r>
              <a:rPr lang="en-US" sz="1400" dirty="0"/>
              <a:t> }),</a:t>
            </a:r>
          </a:p>
          <a:p>
            <a:pPr marL="0" indent="0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req.body.password</a:t>
            </a:r>
            <a:r>
              <a:rPr lang="en-US" sz="1400" dirty="0"/>
              <a:t>, (err, user) =&gt; {</a:t>
            </a:r>
          </a:p>
          <a:p>
            <a:pPr marL="0" indent="0">
              <a:buNone/>
            </a:pPr>
            <a:r>
              <a:rPr lang="en-US" sz="1400" dirty="0"/>
              <a:t>            if (err) {</a:t>
            </a:r>
          </a:p>
          <a:p>
            <a:pPr marL="0" indent="0">
              <a:buNone/>
            </a:pPr>
            <a:r>
              <a:rPr lang="en-US" sz="1400" dirty="0"/>
              <a:t>//Response Error</a:t>
            </a:r>
          </a:p>
          <a:p>
            <a:pPr marL="0" indent="0">
              <a:buNone/>
            </a:pPr>
            <a:r>
              <a:rPr lang="en-US" sz="1400" dirty="0"/>
              <a:t>            } else {</a:t>
            </a:r>
          </a:p>
          <a:p>
            <a:pPr marL="0" indent="0">
              <a:buNone/>
            </a:pPr>
            <a:r>
              <a:rPr lang="en-US" sz="1400" dirty="0"/>
              <a:t>                if (</a:t>
            </a:r>
            <a:r>
              <a:rPr lang="en-US" sz="1400" dirty="0" err="1"/>
              <a:t>req.body.firstname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                    </a:t>
            </a:r>
            <a:r>
              <a:rPr lang="en-US" sz="1400" dirty="0" err="1"/>
              <a:t>user.firstname</a:t>
            </a:r>
            <a:r>
              <a:rPr lang="en-US" sz="1400" dirty="0"/>
              <a:t> = </a:t>
            </a:r>
            <a:r>
              <a:rPr lang="en-US" sz="1400" dirty="0" err="1"/>
              <a:t>req.body.firstname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                if (</a:t>
            </a:r>
            <a:r>
              <a:rPr lang="en-US" sz="1400" dirty="0" err="1"/>
              <a:t>req.body.lastname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                    </a:t>
            </a:r>
            <a:r>
              <a:rPr lang="en-US" sz="1400" dirty="0" err="1"/>
              <a:t>user.lastname</a:t>
            </a:r>
            <a:r>
              <a:rPr lang="en-US" sz="1400" dirty="0"/>
              <a:t> = </a:t>
            </a:r>
            <a:r>
              <a:rPr lang="en-US" sz="1400" dirty="0" err="1"/>
              <a:t>req.body.lastname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                </a:t>
            </a:r>
            <a:r>
              <a:rPr lang="en-US" sz="1400" dirty="0" err="1"/>
              <a:t>user.save</a:t>
            </a:r>
            <a:r>
              <a:rPr lang="en-US" sz="1400" dirty="0"/>
              <a:t>((err, user) =&gt; {</a:t>
            </a:r>
          </a:p>
          <a:p>
            <a:pPr marL="0" indent="0">
              <a:buNone/>
            </a:pPr>
            <a:r>
              <a:rPr lang="en-US" sz="1400" dirty="0"/>
              <a:t>                    if (err) {</a:t>
            </a:r>
          </a:p>
          <a:p>
            <a:pPr marL="0" indent="0">
              <a:buNone/>
            </a:pPr>
            <a:r>
              <a:rPr lang="en-US" sz="1400" dirty="0"/>
              <a:t>                //end Error   }</a:t>
            </a:r>
          </a:p>
          <a:p>
            <a:pPr marL="0" indent="0">
              <a:buNone/>
            </a:pPr>
            <a:r>
              <a:rPr lang="en-US" sz="1400" dirty="0"/>
              <a:t>                    </a:t>
            </a:r>
            <a:r>
              <a:rPr lang="en-US" sz="1400" dirty="0" err="1"/>
              <a:t>passport.authenticate</a:t>
            </a:r>
            <a:r>
              <a:rPr lang="en-US" sz="1400" dirty="0"/>
              <a:t>('local')(req, res, () =&gt; {</a:t>
            </a:r>
          </a:p>
          <a:p>
            <a:pPr marL="0" indent="0">
              <a:buNone/>
            </a:pPr>
            <a:r>
              <a:rPr lang="en-US" sz="1400" dirty="0"/>
              <a:t>                        </a:t>
            </a:r>
            <a:r>
              <a:rPr lang="en-US" sz="1400" dirty="0" err="1"/>
              <a:t>res.statusCode</a:t>
            </a:r>
            <a:r>
              <a:rPr lang="en-US" sz="1400" dirty="0"/>
              <a:t> = 200;</a:t>
            </a:r>
          </a:p>
          <a:p>
            <a:pPr marL="0" indent="0">
              <a:buNone/>
            </a:pPr>
            <a:r>
              <a:rPr lang="en-US" sz="1400" dirty="0"/>
              <a:t>                        </a:t>
            </a:r>
            <a:r>
              <a:rPr lang="en-US" sz="1400" dirty="0" err="1"/>
              <a:t>res.setHeader</a:t>
            </a:r>
            <a:r>
              <a:rPr lang="en-US" sz="1400" dirty="0"/>
              <a:t>('Content-Type', 'application/json');</a:t>
            </a:r>
          </a:p>
          <a:p>
            <a:pPr marL="0" indent="0">
              <a:buNone/>
            </a:pPr>
            <a:r>
              <a:rPr lang="en-US" sz="1400" dirty="0"/>
              <a:t>                        </a:t>
            </a:r>
            <a:r>
              <a:rPr lang="en-US" sz="1400" dirty="0" err="1"/>
              <a:t>res.json</a:t>
            </a:r>
            <a:r>
              <a:rPr lang="en-US" sz="1400" dirty="0"/>
              <a:t>({ success: true, status: 'Registration Successful!' });</a:t>
            </a:r>
          </a:p>
          <a:p>
            <a:pPr marL="0" indent="0">
              <a:buNone/>
            </a:pPr>
            <a:r>
              <a:rPr lang="en-US" sz="1400" dirty="0"/>
              <a:t>                    });</a:t>
            </a:r>
          </a:p>
          <a:p>
            <a:pPr marL="0" indent="0">
              <a:buNone/>
            </a:pPr>
            <a:r>
              <a:rPr lang="en-US" sz="1400" dirty="0"/>
              <a:t>                });</a:t>
            </a:r>
          </a:p>
          <a:p>
            <a:pPr marL="0" indent="0">
              <a:buNone/>
            </a:pPr>
            <a:r>
              <a:rPr lang="en-US" sz="1400" dirty="0"/>
              <a:t>            }</a:t>
            </a:r>
          </a:p>
          <a:p>
            <a:pPr marL="0" indent="0">
              <a:buNone/>
            </a:pPr>
            <a:r>
              <a:rPr lang="en-US" sz="1400" dirty="0"/>
              <a:t>        });</a:t>
            </a:r>
          </a:p>
          <a:p>
            <a:pPr marL="0" indent="0">
              <a:buNone/>
            </a:pPr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59476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4140-D76B-4272-B00E-91EB7F2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/</a:t>
            </a:r>
            <a:r>
              <a:rPr lang="en-US" dirty="0" err="1"/>
              <a:t>Local+JWT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2485-BF45-4705-B21D-BE9285E671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router.post</a:t>
            </a:r>
            <a:r>
              <a:rPr lang="en-US" sz="2400" dirty="0"/>
              <a:t>('/login', </a:t>
            </a:r>
            <a:r>
              <a:rPr lang="en-US" sz="2400" dirty="0" err="1"/>
              <a:t>passport.authenticate</a:t>
            </a:r>
            <a:r>
              <a:rPr lang="en-US" sz="2400" dirty="0"/>
              <a:t>('local'), (req, res) =&gt; {</a:t>
            </a:r>
          </a:p>
          <a:p>
            <a:pPr marL="0" indent="0">
              <a:buNone/>
            </a:pPr>
            <a:r>
              <a:rPr lang="en-US" sz="2400" dirty="0"/>
              <a:t>    var token = </a:t>
            </a:r>
            <a:r>
              <a:rPr lang="en-US" sz="2400" dirty="0" err="1"/>
              <a:t>authenticate.getToken</a:t>
            </a:r>
            <a:r>
              <a:rPr lang="en-US" sz="2400" dirty="0"/>
              <a:t>({ _id: </a:t>
            </a:r>
            <a:r>
              <a:rPr lang="en-US" sz="2400" dirty="0" err="1"/>
              <a:t>req.user._id</a:t>
            </a:r>
            <a:r>
              <a:rPr lang="en-US" sz="2400" dirty="0"/>
              <a:t> });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res.statusCode</a:t>
            </a:r>
            <a:r>
              <a:rPr lang="en-US" sz="2400" dirty="0"/>
              <a:t> = 200;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res.setHeader</a:t>
            </a:r>
            <a:r>
              <a:rPr lang="en-US" sz="2400" dirty="0"/>
              <a:t>('Content-Type', 'application/json');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res.json</a:t>
            </a:r>
            <a:r>
              <a:rPr lang="en-US" sz="2400" dirty="0"/>
              <a:t>({ success: true, token: token, status: 'You are successfully logged in!' });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9979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CA13-F43D-44CE-8E4B-6CD00BB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C4BC-09E8-4BBF-817D-B23A58EBFE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 authenticate = require('../authenticate');</a:t>
            </a:r>
          </a:p>
          <a:p>
            <a:pPr marL="0" indent="0">
              <a:buNone/>
            </a:pPr>
            <a:r>
              <a:rPr lang="en-US" dirty="0"/>
              <a:t>.post(</a:t>
            </a:r>
            <a:r>
              <a:rPr lang="en-US" dirty="0" err="1"/>
              <a:t>authenticate.verifyUser</a:t>
            </a:r>
            <a:r>
              <a:rPr lang="en-US" dirty="0"/>
              <a:t>, (req, res, next) =&gt; 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49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: An authentication record or session must be maintained. The server needs to keep track of active sessions in a database.</a:t>
            </a:r>
          </a:p>
          <a:p>
            <a:r>
              <a:rPr lang="en-US" dirty="0"/>
              <a:t> Every request is accompanied by a cookie. </a:t>
            </a:r>
          </a:p>
          <a:p>
            <a:r>
              <a:rPr lang="en-US" dirty="0"/>
              <a:t>Whenever the user makes a request, the server validates the cookie and session Id.</a:t>
            </a:r>
          </a:p>
          <a:p>
            <a:r>
              <a:rPr lang="en-US" dirty="0"/>
              <a:t>Basic flow using cookie authentication:</a:t>
            </a:r>
          </a:p>
        </p:txBody>
      </p:sp>
    </p:spTree>
    <p:extLst>
      <p:ext uri="{BB962C8B-B14F-4D97-AF65-F5344CB8AC3E}">
        <p14:creationId xmlns:p14="http://schemas.microsoft.com/office/powerpoint/2010/main" val="24493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Stateless:  The server does not keep a record of which users are logged in . Instead, every request to the server is accompanied by a token which the server uses to verify the authenticity of the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Flow of token based authentication: </a:t>
            </a:r>
          </a:p>
        </p:txBody>
      </p:sp>
    </p:spTree>
    <p:extLst>
      <p:ext uri="{BB962C8B-B14F-4D97-AF65-F5344CB8AC3E}">
        <p14:creationId xmlns:p14="http://schemas.microsoft.com/office/powerpoint/2010/main" val="372127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0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Token-Based Authentication?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authentication becomes a problem when we need stateless servers and scalability</a:t>
            </a:r>
          </a:p>
          <a:p>
            <a:r>
              <a:rPr lang="en-US" dirty="0"/>
              <a:t>Mobile application platforms have a hard time handling cookies/sessions</a:t>
            </a:r>
          </a:p>
          <a:p>
            <a:r>
              <a:rPr lang="en-US" dirty="0"/>
              <a:t>Sharing authentication with other applications not feasible</a:t>
            </a:r>
          </a:p>
          <a:p>
            <a:r>
              <a:rPr lang="en-US" dirty="0"/>
              <a:t>Cross-origin resource sharing (CORS) problem</a:t>
            </a:r>
          </a:p>
          <a:p>
            <a:r>
              <a:rPr lang="en-US" dirty="0"/>
              <a:t>Cross-site request forgery (CSRF)</a:t>
            </a:r>
          </a:p>
          <a:p>
            <a:r>
              <a:rPr lang="en-US" dirty="0"/>
              <a:t>Hence, Token based authentication is better than Cookie based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39656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JSON Web Token (JWT) is a compact,</a:t>
            </a:r>
            <a:r>
              <a:rPr lang="en-US" b="1" dirty="0"/>
              <a:t> open standard </a:t>
            </a:r>
            <a:r>
              <a:rPr lang="en-US" dirty="0"/>
              <a:t>means of representing claims to be transferred between two parties. These are encoded as a JSON object that is used as the payload of a JSON Web Signature (JWS) structure or as the plain text of a JSON Web Encryption (JWE) structure, enabling the claims to be digitally signed.</a:t>
            </a:r>
          </a:p>
          <a:p>
            <a:endParaRPr lang="en-US" dirty="0"/>
          </a:p>
          <a:p>
            <a:r>
              <a:rPr lang="en-US" dirty="0"/>
              <a:t>In layman’s language, </a:t>
            </a:r>
            <a:r>
              <a:rPr lang="en-US" b="1" dirty="0"/>
              <a:t>JSON Web Token(JWT) is a self-verified encoded string </a:t>
            </a:r>
            <a:r>
              <a:rPr lang="en-US" dirty="0"/>
              <a:t>that is used in Modern Web/Mobile app for both Authentication and Authorization. The fact that it is </a:t>
            </a:r>
            <a:r>
              <a:rPr lang="en-US" b="1" dirty="0"/>
              <a:t>stateless </a:t>
            </a:r>
            <a:r>
              <a:rPr lang="en-US" dirty="0"/>
              <a:t>removes the maintenance efforts that we need for other Authentication and Authorization tools. It is used as a replacement to cookies, or rather </a:t>
            </a:r>
            <a:r>
              <a:rPr lang="en-US" b="1" dirty="0"/>
              <a:t>improvement over cookies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Compact and Self Contained.</a:t>
            </a:r>
          </a:p>
          <a:p>
            <a:endParaRPr lang="en-US" dirty="0"/>
          </a:p>
          <a:p>
            <a:r>
              <a:rPr lang="en-US" dirty="0"/>
              <a:t>Used by Node.js, Ruby, python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Authentication :</a:t>
            </a:r>
            <a:r>
              <a:rPr lang="en-US" dirty="0"/>
              <a:t> Once the user is logged in, each subsequent request will include the JWT, allowing the user to access routes, services, and resources that are permitted with that token. It’s a feature that widely because of its small overhead and its ability to be easily used across different domains.</a:t>
            </a:r>
          </a:p>
          <a:p>
            <a:endParaRPr lang="en-US" dirty="0"/>
          </a:p>
          <a:p>
            <a:r>
              <a:rPr lang="en-US" b="1" u="sng" dirty="0"/>
              <a:t>Information Exchange</a:t>
            </a:r>
            <a:r>
              <a:rPr lang="en-US" dirty="0"/>
              <a:t>:   JSON Web Tokens are a good way of securely transmitting information between parties, because as they can be signed, for example using public/private key pairs, you can be sure that the senders are who they say they are. You can also verify that the content hasn't been tampered. (using header and payload)</a:t>
            </a:r>
          </a:p>
        </p:txBody>
      </p:sp>
    </p:spTree>
    <p:extLst>
      <p:ext uri="{BB962C8B-B14F-4D97-AF65-F5344CB8AC3E}">
        <p14:creationId xmlns:p14="http://schemas.microsoft.com/office/powerpoint/2010/main" val="195535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1331</Words>
  <Application>Microsoft Office PowerPoint</Application>
  <PresentationFormat>On-screen Show (4:3)</PresentationFormat>
  <Paragraphs>294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Georgia</vt:lpstr>
      <vt:lpstr>Times New Roman</vt:lpstr>
      <vt:lpstr>Wingdings</vt:lpstr>
      <vt:lpstr>Wingdings 2</vt:lpstr>
      <vt:lpstr>Civic</vt:lpstr>
      <vt:lpstr> JSON WEB TOKEN(JWT) Lecture 19</vt:lpstr>
      <vt:lpstr>CONTENTS</vt:lpstr>
      <vt:lpstr>INTRODUCTION</vt:lpstr>
      <vt:lpstr>Cookie Based</vt:lpstr>
      <vt:lpstr>Token Based</vt:lpstr>
      <vt:lpstr>PowerPoint Presentation</vt:lpstr>
      <vt:lpstr>Why Token-Based Authentication?</vt:lpstr>
      <vt:lpstr>JSON Web Tokens</vt:lpstr>
      <vt:lpstr>When to use JWT?</vt:lpstr>
      <vt:lpstr>JWT v/s Other Token Methods</vt:lpstr>
      <vt:lpstr>JWT Structure</vt:lpstr>
      <vt:lpstr>HEADER</vt:lpstr>
      <vt:lpstr>PAYLOAD</vt:lpstr>
      <vt:lpstr>PowerPoint Presentation</vt:lpstr>
      <vt:lpstr>SIGNATURE</vt:lpstr>
      <vt:lpstr>JWT</vt:lpstr>
      <vt:lpstr>OUTPUT (JWT)</vt:lpstr>
      <vt:lpstr>Simple Mechanism</vt:lpstr>
      <vt:lpstr>JWT Mechanism</vt:lpstr>
      <vt:lpstr>How JWT works?</vt:lpstr>
      <vt:lpstr>PowerPoint Presentation</vt:lpstr>
      <vt:lpstr>Cons of JWT </vt:lpstr>
      <vt:lpstr>jsonwebtoken</vt:lpstr>
      <vt:lpstr>jsonwebtoken</vt:lpstr>
      <vt:lpstr>PowerPoint Presentation</vt:lpstr>
      <vt:lpstr>Server Side Sample Application Without Passport</vt:lpstr>
      <vt:lpstr>Middleware.js</vt:lpstr>
      <vt:lpstr>Middleware.js</vt:lpstr>
      <vt:lpstr>app.js</vt:lpstr>
      <vt:lpstr>App.js</vt:lpstr>
      <vt:lpstr>Implementing JWT</vt:lpstr>
      <vt:lpstr>JWT with Passport</vt:lpstr>
      <vt:lpstr>User Schema</vt:lpstr>
      <vt:lpstr>Authentication Strategy</vt:lpstr>
      <vt:lpstr>VerifyUser</vt:lpstr>
      <vt:lpstr>Signup/ Local Policy</vt:lpstr>
      <vt:lpstr>Signin/Local+JWT</vt:lpstr>
      <vt:lpstr>Calling Authentication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TOKEN(JWT)</dc:title>
  <dc:creator>Shivi Agrawal</dc:creator>
  <cp:lastModifiedBy>Muhammad Rashid Mukhtar</cp:lastModifiedBy>
  <cp:revision>63</cp:revision>
  <dcterms:created xsi:type="dcterms:W3CDTF">2017-04-11T17:52:50Z</dcterms:created>
  <dcterms:modified xsi:type="dcterms:W3CDTF">2020-04-23T20:18:44Z</dcterms:modified>
</cp:coreProperties>
</file>