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379" r:id="rId2"/>
    <p:sldId id="380" r:id="rId3"/>
    <p:sldId id="383" r:id="rId4"/>
    <p:sldId id="384" r:id="rId5"/>
    <p:sldId id="385" r:id="rId6"/>
    <p:sldId id="386" r:id="rId7"/>
    <p:sldId id="387" r:id="rId8"/>
    <p:sldId id="418" r:id="rId9"/>
    <p:sldId id="419" r:id="rId10"/>
    <p:sldId id="388" r:id="rId11"/>
    <p:sldId id="389" r:id="rId12"/>
    <p:sldId id="393" r:id="rId13"/>
    <p:sldId id="390" r:id="rId14"/>
    <p:sldId id="391" r:id="rId15"/>
    <p:sldId id="39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546346-3954-43AC-91BE-AC11B6F4ED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1DD7C4-CC50-4D52-B447-BA03B830038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49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07051-5D3F-4F75-BEBD-14F7DE7BDD6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48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20FC26-498D-426E-850F-68B830F3C844}" type="datetime5">
              <a:rPr lang="en-US" altLang="en-US"/>
              <a:pPr>
                <a:defRPr/>
              </a:pPr>
              <a:t>19-Feb-21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98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693E6-8842-46E8-9B83-4789966F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17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D48A3-A2D6-42A7-83F2-71EE2D0FAC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9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4DF76-4BB8-41DE-9DA6-BEA667B54A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30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9EB83-1BF1-44B0-A53F-96CB95B00E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465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30BF8-0668-4EEC-9464-48DA666FCE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92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3BC98-693A-40F2-8849-ACF9A8162B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19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4B786-1E93-47B5-9906-32D7C4C91F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96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C0B78-E1ED-44F9-B25C-C60492F559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90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34226-A465-4710-BD79-3EF3623C10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21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07FFE-E0FB-4362-BED7-6AF44321F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2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/>
            <a:endParaRPr kumimoji="1" lang="en-US" altLang="en-US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CE3179-6BFB-4BB7-A5A2-AA63F018B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1267177" y="2586594"/>
            <a:ext cx="6544846" cy="1231209"/>
          </a:xfrm>
          <a:prstGeom prst="snip2DiagRect">
            <a:avLst/>
          </a:prstGeom>
          <a:gradFill flip="none" rotWithShape="1">
            <a:gsLst>
              <a:gs pos="0">
                <a:srgbClr val="001E00"/>
              </a:gs>
              <a:gs pos="50000">
                <a:srgbClr val="19C602"/>
              </a:gs>
              <a:gs pos="100000">
                <a:srgbClr val="CCFFFF"/>
              </a:gs>
            </a:gsLst>
            <a:lin ang="0" scaled="1"/>
            <a:tileRect/>
          </a:gradFill>
          <a:ln w="57150">
            <a:solidFill>
              <a:srgbClr val="0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41300" dist="50800" dir="5400000" sx="93000" sy="93000" algn="ctr" rotWithShape="0">
              <a:srgbClr val="000000">
                <a:alpha val="74000"/>
              </a:srgbClr>
            </a:outerShdw>
          </a:effectLst>
          <a:scene3d>
            <a:camera prst="orthographicFront"/>
            <a:lightRig rig="threePt" dir="t"/>
          </a:scene3d>
          <a:sp3d extrusionH="38100"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10" rIns="91419" bIns="45710" anchor="ctr"/>
          <a:lstStyle/>
          <a:p>
            <a:pPr algn="ctr">
              <a:buFont typeface="Times New Roman" pitchFamily="16" charset="0"/>
              <a:buNone/>
              <a:defRPr/>
            </a:pPr>
            <a:r>
              <a:rPr lang="en-NZ" sz="4808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JSON</a:t>
            </a:r>
            <a:endParaRPr lang="en-US" sz="4808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49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format is almost identical to JavaScript objects.</a:t>
            </a:r>
          </a:p>
          <a:p>
            <a:r>
              <a:rPr lang="en-US" dirty="0"/>
              <a:t>In JSON, </a:t>
            </a:r>
            <a:r>
              <a:rPr lang="en-US" i="1" dirty="0"/>
              <a:t>keys</a:t>
            </a:r>
            <a:r>
              <a:rPr lang="en-US" dirty="0"/>
              <a:t> must be strings, written with double quotes:</a:t>
            </a:r>
          </a:p>
          <a:p>
            <a:r>
              <a:rPr lang="en-US" dirty="0"/>
              <a:t>In JSON, </a:t>
            </a:r>
            <a:r>
              <a:rPr lang="en-US" i="1" dirty="0"/>
              <a:t>string values</a:t>
            </a:r>
            <a:r>
              <a:rPr lang="en-US" dirty="0"/>
              <a:t> must be written with double quotes:</a:t>
            </a:r>
          </a:p>
          <a:p>
            <a:r>
              <a:rPr lang="en-US" dirty="0"/>
              <a:t>The file type for JSON files is ".</a:t>
            </a:r>
            <a:r>
              <a:rPr lang="en-US" dirty="0" err="1"/>
              <a:t>json</a:t>
            </a:r>
            <a:r>
              <a:rPr lang="en-US" dirty="0"/>
              <a:t>"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6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Exchanging Data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dirty="0"/>
              <a:t>When exchanging data between a browser and a server, the data can only be text.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dirty="0"/>
              <a:t>JSON is text, and we can convert any JavaScript object into JSON, and send JSON to the server.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dirty="0"/>
              <a:t>We can also convert any JSON received from the server into JavaScript objects.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dirty="0"/>
              <a:t>This way we can work with the data as JavaScript objects, with no complicated parsing and translations.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7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and </a:t>
            </a:r>
            <a:r>
              <a:rPr lang="en-US" dirty="0" err="1"/>
              <a:t>Stringify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046" y="1208205"/>
            <a:ext cx="8226720" cy="5551987"/>
          </a:xfrm>
        </p:spPr>
        <p:txBody>
          <a:bodyPr/>
          <a:lstStyle/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sz="2400" dirty="0"/>
              <a:t>JavaScript has a built in function to convert a string, written in JSON format, into native JavaScript objects: </a:t>
            </a:r>
            <a:r>
              <a:rPr lang="en-US" sz="2400" dirty="0" err="1"/>
              <a:t>JSON.parse</a:t>
            </a:r>
            <a:r>
              <a:rPr lang="en-US" sz="2400" dirty="0"/>
              <a:t>()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sz="2400" dirty="0"/>
              <a:t>So, if you receive data from a server, in JSON format, you can use it like any other JavaScript object.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sz="2400" dirty="0"/>
              <a:t>When sending data to a web server, the data has to be a string.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sz="2400" dirty="0"/>
              <a:t>Convert a JavaScript object into a string with </a:t>
            </a:r>
            <a:r>
              <a:rPr lang="en-US" sz="2400" dirty="0" err="1"/>
              <a:t>JSON.stringify</a:t>
            </a:r>
            <a:r>
              <a:rPr lang="en-US" sz="2400" dirty="0"/>
              <a:t>().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sz="2400" dirty="0"/>
              <a:t>In JSON, date objects and functions are not allowed. The </a:t>
            </a:r>
            <a:r>
              <a:rPr lang="en-US" sz="2400" dirty="0" err="1"/>
              <a:t>JSON.stringify</a:t>
            </a:r>
            <a:r>
              <a:rPr lang="en-US" sz="2400" dirty="0"/>
              <a:t>() function will convert any dates or function into strings.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14726" indent="-414726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990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dirty="0"/>
              <a:t>If you have data stored in a JavaScript object, you can convert the object into JSON, and send it to a server: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myObj</a:t>
            </a:r>
            <a:r>
              <a:rPr lang="en-US" sz="2400" dirty="0"/>
              <a:t> = { "</a:t>
            </a:r>
            <a:r>
              <a:rPr lang="en-US" sz="2400" dirty="0" err="1"/>
              <a:t>name":"John</a:t>
            </a:r>
            <a:r>
              <a:rPr lang="en-US" sz="2400" dirty="0"/>
              <a:t>", "age":31, "</a:t>
            </a:r>
            <a:r>
              <a:rPr lang="en-US" sz="2400" dirty="0" err="1"/>
              <a:t>city":"New</a:t>
            </a:r>
            <a:r>
              <a:rPr lang="en-US" sz="2400" dirty="0"/>
              <a:t> York" };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myJSON</a:t>
            </a:r>
            <a:r>
              <a:rPr lang="en-US" dirty="0"/>
              <a:t> = 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myObj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window.location</a:t>
            </a:r>
            <a:r>
              <a:rPr lang="en-US" dirty="0"/>
              <a:t> = "</a:t>
            </a:r>
            <a:r>
              <a:rPr lang="en-US" dirty="0" err="1"/>
              <a:t>demo_json.php?x</a:t>
            </a:r>
            <a:r>
              <a:rPr lang="en-US" dirty="0"/>
              <a:t>=" + </a:t>
            </a:r>
            <a:r>
              <a:rPr lang="en-US" dirty="0" err="1"/>
              <a:t>myJSON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344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receive data in JSON format, you can convert it into a JavaScript object: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myJSON</a:t>
            </a:r>
            <a:r>
              <a:rPr lang="en-US" sz="2400" dirty="0"/>
              <a:t> = '{ "</a:t>
            </a:r>
            <a:r>
              <a:rPr lang="en-US" sz="2400" dirty="0" err="1"/>
              <a:t>name":"John</a:t>
            </a:r>
            <a:r>
              <a:rPr lang="en-US" sz="2400" dirty="0"/>
              <a:t>", "age":31, "</a:t>
            </a:r>
            <a:r>
              <a:rPr lang="en-US" sz="2400" dirty="0" err="1"/>
              <a:t>city":"New</a:t>
            </a:r>
            <a:r>
              <a:rPr lang="en-US" sz="2400" dirty="0"/>
              <a:t> York" }';</a:t>
            </a:r>
            <a:br>
              <a:rPr lang="en-US" dirty="0"/>
            </a:b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myObj</a:t>
            </a:r>
            <a:r>
              <a:rPr lang="en-US" sz="2400" dirty="0"/>
              <a:t> = </a:t>
            </a:r>
            <a:r>
              <a:rPr lang="en-US" sz="2400" dirty="0" err="1"/>
              <a:t>JSON.parse</a:t>
            </a:r>
            <a:r>
              <a:rPr lang="en-US" sz="2400" dirty="0"/>
              <a:t>(</a:t>
            </a:r>
            <a:r>
              <a:rPr lang="en-US" sz="2400" dirty="0" err="1"/>
              <a:t>myJSON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 myObj.name;</a:t>
            </a:r>
          </a:p>
        </p:txBody>
      </p:sp>
    </p:spTree>
    <p:extLst>
      <p:ext uri="{BB962C8B-B14F-4D97-AF65-F5344CB8AC3E}">
        <p14:creationId xmlns:p14="http://schemas.microsoft.com/office/powerpoint/2010/main" val="231695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local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604520"/>
            <a:ext cx="8226720" cy="5939482"/>
          </a:xfrm>
        </p:spPr>
        <p:txBody>
          <a:bodyPr/>
          <a:lstStyle/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sz="2177" dirty="0"/>
              <a:t>When storing data, the data has to be a certain format, and regardless of where you choose to store it, </a:t>
            </a:r>
            <a:r>
              <a:rPr lang="en-US" sz="2177" i="1" dirty="0"/>
              <a:t>text</a:t>
            </a:r>
            <a:r>
              <a:rPr lang="en-US" sz="2177" dirty="0"/>
              <a:t> is always one of the legal formats.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sz="2177" dirty="0"/>
              <a:t>JSON makes it possible to store JavaScript objects as text.</a:t>
            </a:r>
          </a:p>
          <a:p>
            <a:pPr marL="414726" indent="-414726">
              <a:buFont typeface="Arial" panose="020B0604020202020204" pitchFamily="34" charset="0"/>
              <a:buChar char="•"/>
            </a:pPr>
            <a:r>
              <a:rPr lang="en-US" sz="2177" dirty="0"/>
              <a:t>Example: </a:t>
            </a:r>
            <a:r>
              <a:rPr lang="en-US" sz="1814" dirty="0"/>
              <a:t>Storing data in local storage</a:t>
            </a:r>
          </a:p>
          <a:p>
            <a:r>
              <a:rPr lang="en-US" sz="2177" dirty="0"/>
              <a:t>	</a:t>
            </a:r>
            <a:r>
              <a:rPr lang="en-US" sz="1814" dirty="0"/>
              <a:t>//Storing data:</a:t>
            </a:r>
            <a:br>
              <a:rPr lang="en-US" sz="1814" dirty="0"/>
            </a:br>
            <a:r>
              <a:rPr lang="en-US" sz="1814" dirty="0" err="1"/>
              <a:t>myObj</a:t>
            </a:r>
            <a:r>
              <a:rPr lang="en-US" sz="1814" dirty="0"/>
              <a:t> = { "</a:t>
            </a:r>
            <a:r>
              <a:rPr lang="en-US" sz="1814" dirty="0" err="1"/>
              <a:t>name":"John</a:t>
            </a:r>
            <a:r>
              <a:rPr lang="en-US" sz="1814" dirty="0"/>
              <a:t>", "age":31, "</a:t>
            </a:r>
            <a:r>
              <a:rPr lang="en-US" sz="1814" dirty="0" err="1"/>
              <a:t>city":"New</a:t>
            </a:r>
            <a:r>
              <a:rPr lang="en-US" sz="1814" dirty="0"/>
              <a:t> York" };</a:t>
            </a:r>
            <a:br>
              <a:rPr lang="en-US" sz="1814" dirty="0"/>
            </a:br>
            <a:r>
              <a:rPr lang="en-US" sz="1814" dirty="0" err="1"/>
              <a:t>myJSON</a:t>
            </a:r>
            <a:r>
              <a:rPr lang="en-US" sz="1814" dirty="0"/>
              <a:t> = </a:t>
            </a:r>
            <a:r>
              <a:rPr lang="en-US" sz="1814" dirty="0" err="1"/>
              <a:t>JSON.stringify</a:t>
            </a:r>
            <a:r>
              <a:rPr lang="en-US" sz="1814" dirty="0"/>
              <a:t>(</a:t>
            </a:r>
            <a:r>
              <a:rPr lang="en-US" sz="1814" dirty="0" err="1"/>
              <a:t>myObj</a:t>
            </a:r>
            <a:r>
              <a:rPr lang="en-US" sz="1814" dirty="0"/>
              <a:t>);</a:t>
            </a:r>
            <a:br>
              <a:rPr lang="en-US" sz="1814" dirty="0"/>
            </a:br>
            <a:r>
              <a:rPr lang="en-US" sz="1814" dirty="0" err="1"/>
              <a:t>localStorage.setItem</a:t>
            </a:r>
            <a:r>
              <a:rPr lang="en-US" sz="1814" dirty="0"/>
              <a:t>("</a:t>
            </a:r>
            <a:r>
              <a:rPr lang="en-US" sz="1814" dirty="0" err="1"/>
              <a:t>testJSON</a:t>
            </a:r>
            <a:r>
              <a:rPr lang="en-US" sz="1814" dirty="0"/>
              <a:t>", </a:t>
            </a:r>
            <a:r>
              <a:rPr lang="en-US" sz="1814" dirty="0" err="1"/>
              <a:t>myJSON</a:t>
            </a:r>
            <a:r>
              <a:rPr lang="en-US" sz="1814" dirty="0"/>
              <a:t>);</a:t>
            </a:r>
            <a:br>
              <a:rPr lang="en-US" sz="1814" dirty="0"/>
            </a:br>
            <a:r>
              <a:rPr lang="en-US" sz="1814" dirty="0"/>
              <a:t>//Retrieving data:</a:t>
            </a:r>
            <a:br>
              <a:rPr lang="en-US" sz="1814" dirty="0"/>
            </a:br>
            <a:r>
              <a:rPr lang="en-US" sz="1814" dirty="0"/>
              <a:t>text = </a:t>
            </a:r>
            <a:r>
              <a:rPr lang="en-US" sz="1814" dirty="0" err="1"/>
              <a:t>localStorage.getItem</a:t>
            </a:r>
            <a:r>
              <a:rPr lang="en-US" sz="1814" dirty="0"/>
              <a:t>("</a:t>
            </a:r>
            <a:r>
              <a:rPr lang="en-US" sz="1814" dirty="0" err="1"/>
              <a:t>testJSON</a:t>
            </a:r>
            <a:r>
              <a:rPr lang="en-US" sz="1814" dirty="0"/>
              <a:t>");</a:t>
            </a:r>
            <a:br>
              <a:rPr lang="en-US" sz="1814" dirty="0"/>
            </a:br>
            <a:r>
              <a:rPr lang="en-US" sz="1814" dirty="0" err="1"/>
              <a:t>obj</a:t>
            </a:r>
            <a:r>
              <a:rPr lang="en-US" sz="1814" dirty="0"/>
              <a:t> = </a:t>
            </a:r>
            <a:r>
              <a:rPr lang="en-US" sz="1814" dirty="0" err="1"/>
              <a:t>JSON.parse</a:t>
            </a:r>
            <a:r>
              <a:rPr lang="en-US" sz="1814" dirty="0"/>
              <a:t>(text);</a:t>
            </a:r>
            <a:br>
              <a:rPr lang="en-US" sz="1814" dirty="0"/>
            </a:br>
            <a:r>
              <a:rPr lang="en-US" sz="1814" dirty="0" err="1"/>
              <a:t>document.getElementById</a:t>
            </a:r>
            <a:r>
              <a:rPr lang="en-US" sz="1814" dirty="0"/>
              <a:t>("demo").</a:t>
            </a:r>
            <a:r>
              <a:rPr lang="en-US" sz="1814" dirty="0" err="1"/>
              <a:t>innerHTML</a:t>
            </a:r>
            <a:r>
              <a:rPr lang="en-US" sz="1814" dirty="0"/>
              <a:t> = obj.name;</a:t>
            </a:r>
          </a:p>
          <a:p>
            <a:endParaRPr lang="en-US" sz="1814" dirty="0"/>
          </a:p>
        </p:txBody>
      </p:sp>
    </p:spTree>
    <p:extLst>
      <p:ext uri="{BB962C8B-B14F-4D97-AF65-F5344CB8AC3E}">
        <p14:creationId xmlns:p14="http://schemas.microsoft.com/office/powerpoint/2010/main" val="179403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JSON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JSON is a data interchange format </a:t>
            </a:r>
          </a:p>
          <a:p>
            <a:r>
              <a:rPr lang="en-US" altLang="en-US"/>
              <a:t>Interactive Web 2.0 applications, no more use page replacement. Data transfer without refreshing a page.</a:t>
            </a:r>
          </a:p>
          <a:p>
            <a:r>
              <a:rPr lang="en-US" altLang="en-US"/>
              <a:t>The most important aspects of data transfer are simplicity, extensibility, interoperability, openness and human readability</a:t>
            </a:r>
          </a:p>
          <a:p>
            <a:r>
              <a:rPr lang="en-US" altLang="en-US"/>
              <a:t>Key idea in AJAX – Asynchronous Java Script and XML.</a:t>
            </a:r>
          </a:p>
        </p:txBody>
      </p:sp>
    </p:spTree>
    <p:extLst>
      <p:ext uri="{BB962C8B-B14F-4D97-AF65-F5344CB8AC3E}">
        <p14:creationId xmlns:p14="http://schemas.microsoft.com/office/powerpoint/2010/main" val="368661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Example of XML-formatted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10016" y="1448008"/>
            <a:ext cx="8228736" cy="827001"/>
          </a:xfrm>
        </p:spPr>
        <p:txBody>
          <a:bodyPr/>
          <a:lstStyle/>
          <a:p>
            <a:pPr marL="0" indent="0"/>
            <a:r>
              <a:rPr altLang="en-US"/>
              <a:t>The below XML document contains data about a book: its title, authors, date of publication, and publisher.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321" y="2895657"/>
            <a:ext cx="471279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solidFill>
                  <a:srgbClr val="000096"/>
                </a:solidFill>
              </a:rPr>
              <a:t>&lt;Book&gt;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</a:t>
            </a:r>
            <a:r>
              <a:rPr lang="en-US" altLang="en-US" sz="1800" b="0" dirty="0">
                <a:solidFill>
                  <a:srgbClr val="000096"/>
                </a:solidFill>
              </a:rPr>
              <a:t>&lt;Title&gt;</a:t>
            </a:r>
            <a:r>
              <a:rPr lang="en-US" altLang="en-US" sz="1800" b="0" dirty="0">
                <a:solidFill>
                  <a:srgbClr val="000000"/>
                </a:solidFill>
              </a:rPr>
              <a:t>Parsing Techniques</a:t>
            </a:r>
            <a:r>
              <a:rPr lang="en-US" altLang="en-US" sz="1800" b="0" dirty="0">
                <a:solidFill>
                  <a:srgbClr val="000096"/>
                </a:solidFill>
              </a:rPr>
              <a:t>&lt;/Title&gt;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</a:t>
            </a:r>
            <a:r>
              <a:rPr lang="en-US" altLang="en-US" sz="1800" b="0" dirty="0">
                <a:solidFill>
                  <a:srgbClr val="000096"/>
                </a:solidFill>
              </a:rPr>
              <a:t>&lt;Authors&gt;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    </a:t>
            </a:r>
            <a:r>
              <a:rPr lang="en-US" altLang="en-US" sz="1800" b="0" dirty="0">
                <a:solidFill>
                  <a:srgbClr val="000096"/>
                </a:solidFill>
              </a:rPr>
              <a:t>&lt;Author&gt;</a:t>
            </a:r>
            <a:r>
              <a:rPr lang="en-US" altLang="en-US" sz="1800" b="0" dirty="0">
                <a:solidFill>
                  <a:srgbClr val="000000"/>
                </a:solidFill>
              </a:rPr>
              <a:t>Dick </a:t>
            </a:r>
            <a:r>
              <a:rPr lang="en-US" altLang="en-US" sz="1800" b="0" dirty="0" err="1">
                <a:solidFill>
                  <a:srgbClr val="000000"/>
                </a:solidFill>
              </a:rPr>
              <a:t>Grune</a:t>
            </a:r>
            <a:r>
              <a:rPr lang="en-US" altLang="en-US" sz="1800" b="0" dirty="0">
                <a:solidFill>
                  <a:srgbClr val="000096"/>
                </a:solidFill>
              </a:rPr>
              <a:t>&lt;/Author&gt;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    </a:t>
            </a:r>
            <a:r>
              <a:rPr lang="en-US" altLang="en-US" sz="1800" b="0" dirty="0">
                <a:solidFill>
                  <a:srgbClr val="000096"/>
                </a:solidFill>
              </a:rPr>
              <a:t>&lt;Author&gt;</a:t>
            </a:r>
            <a:r>
              <a:rPr lang="en-US" altLang="en-US" sz="1800" b="0" dirty="0" err="1">
                <a:solidFill>
                  <a:srgbClr val="000000"/>
                </a:solidFill>
              </a:rPr>
              <a:t>Ceriel</a:t>
            </a:r>
            <a:r>
              <a:rPr lang="en-US" altLang="en-US" sz="1800" b="0" dirty="0">
                <a:solidFill>
                  <a:srgbClr val="000000"/>
                </a:solidFill>
              </a:rPr>
              <a:t> J.H. Jacobs</a:t>
            </a:r>
            <a:r>
              <a:rPr lang="en-US" altLang="en-US" sz="1800" b="0" dirty="0">
                <a:solidFill>
                  <a:srgbClr val="000096"/>
                </a:solidFill>
              </a:rPr>
              <a:t>&lt;/Author&gt;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</a:t>
            </a:r>
            <a:r>
              <a:rPr lang="en-US" altLang="en-US" sz="1800" b="0" dirty="0">
                <a:solidFill>
                  <a:srgbClr val="000096"/>
                </a:solidFill>
              </a:rPr>
              <a:t>&lt;/Authors&gt;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</a:t>
            </a:r>
            <a:r>
              <a:rPr lang="en-US" altLang="en-US" sz="1800" b="0" dirty="0">
                <a:solidFill>
                  <a:srgbClr val="000096"/>
                </a:solidFill>
              </a:rPr>
              <a:t>&lt;Date&gt;</a:t>
            </a:r>
            <a:r>
              <a:rPr lang="en-US" altLang="en-US" sz="1800" b="0" dirty="0">
                <a:solidFill>
                  <a:srgbClr val="000000"/>
                </a:solidFill>
              </a:rPr>
              <a:t>2007</a:t>
            </a:r>
            <a:r>
              <a:rPr lang="en-US" altLang="en-US" sz="1800" b="0" dirty="0">
                <a:solidFill>
                  <a:srgbClr val="000096"/>
                </a:solidFill>
              </a:rPr>
              <a:t>&lt;/Date&gt;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</a:t>
            </a:r>
            <a:r>
              <a:rPr lang="en-US" altLang="en-US" sz="1800" b="0" dirty="0">
                <a:solidFill>
                  <a:srgbClr val="000096"/>
                </a:solidFill>
              </a:rPr>
              <a:t>&lt;Publisher&gt;</a:t>
            </a:r>
            <a:r>
              <a:rPr lang="en-US" altLang="en-US" sz="1800" b="0" dirty="0">
                <a:solidFill>
                  <a:srgbClr val="000000"/>
                </a:solidFill>
              </a:rPr>
              <a:t>Springer</a:t>
            </a:r>
            <a:r>
              <a:rPr lang="en-US" altLang="en-US" sz="1800" b="0" dirty="0">
                <a:solidFill>
                  <a:srgbClr val="000096"/>
                </a:solidFill>
              </a:rPr>
              <a:t>&lt;/Publisher&gt;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96"/>
                </a:solidFill>
              </a:rPr>
              <a:t>&lt;/Book&gt;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94655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Same data, JSON-formatted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437018" y="1708331"/>
            <a:ext cx="599694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solidFill>
                  <a:srgbClr val="960000"/>
                </a:solidFill>
              </a:rPr>
              <a:t>{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</a:t>
            </a:r>
            <a:r>
              <a:rPr lang="en-US" altLang="en-US" sz="1800" b="0" dirty="0">
                <a:solidFill>
                  <a:srgbClr val="1E6496"/>
                </a:solidFill>
              </a:rPr>
              <a:t>"Book"</a:t>
            </a:r>
            <a:r>
              <a:rPr lang="en-US" altLang="en-US" sz="1800" b="0" dirty="0">
                <a:solidFill>
                  <a:srgbClr val="640032"/>
                </a:solidFill>
              </a:rPr>
              <a:t>:</a:t>
            </a:r>
            <a:r>
              <a:rPr lang="en-US" altLang="en-US" sz="1800" b="0" dirty="0">
                <a:solidFill>
                  <a:srgbClr val="000000"/>
                </a:solidFill>
              </a:rPr>
              <a:t> 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    </a:t>
            </a:r>
            <a:r>
              <a:rPr lang="en-US" altLang="en-US" sz="1800" b="0" dirty="0">
                <a:solidFill>
                  <a:srgbClr val="960000"/>
                </a:solidFill>
              </a:rPr>
              <a:t>{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        </a:t>
            </a:r>
            <a:r>
              <a:rPr lang="en-US" altLang="en-US" sz="1800" b="0" dirty="0">
                <a:solidFill>
                  <a:srgbClr val="1E6496"/>
                </a:solidFill>
              </a:rPr>
              <a:t>"Title"</a:t>
            </a:r>
            <a:r>
              <a:rPr lang="en-US" altLang="en-US" sz="1800" b="0" dirty="0">
                <a:solidFill>
                  <a:srgbClr val="640032"/>
                </a:solidFill>
              </a:rPr>
              <a:t>:</a:t>
            </a:r>
            <a:r>
              <a:rPr lang="en-US" altLang="en-US" sz="1800" b="0" dirty="0">
                <a:solidFill>
                  <a:srgbClr val="000000"/>
                </a:solidFill>
              </a:rPr>
              <a:t> </a:t>
            </a:r>
            <a:r>
              <a:rPr lang="en-US" altLang="en-US" sz="1800" b="0" dirty="0">
                <a:solidFill>
                  <a:srgbClr val="0000FF"/>
                </a:solidFill>
              </a:rPr>
              <a:t>"Parsing Techniques"</a:t>
            </a:r>
            <a:r>
              <a:rPr lang="en-US" altLang="en-US" sz="1800" b="0" dirty="0">
                <a:solidFill>
                  <a:srgbClr val="640032"/>
                </a:solidFill>
              </a:rPr>
              <a:t>,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        </a:t>
            </a:r>
            <a:r>
              <a:rPr lang="en-US" altLang="en-US" sz="1800" b="0" dirty="0">
                <a:solidFill>
                  <a:srgbClr val="1E6496"/>
                </a:solidFill>
              </a:rPr>
              <a:t>"Authors"</a:t>
            </a:r>
            <a:r>
              <a:rPr lang="en-US" altLang="en-US" sz="1800" b="0" dirty="0">
                <a:solidFill>
                  <a:srgbClr val="640032"/>
                </a:solidFill>
              </a:rPr>
              <a:t>:</a:t>
            </a:r>
            <a:r>
              <a:rPr lang="en-US" altLang="en-US" sz="1800" b="0" dirty="0">
                <a:solidFill>
                  <a:srgbClr val="000000"/>
                </a:solidFill>
              </a:rPr>
              <a:t> </a:t>
            </a:r>
            <a:r>
              <a:rPr lang="en-US" altLang="en-US" sz="1800" b="0" dirty="0">
                <a:solidFill>
                  <a:srgbClr val="960000"/>
                </a:solidFill>
              </a:rPr>
              <a:t>[ </a:t>
            </a:r>
            <a:r>
              <a:rPr lang="en-US" altLang="en-US" sz="1800" b="0" dirty="0">
                <a:solidFill>
                  <a:srgbClr val="0000FF"/>
                </a:solidFill>
              </a:rPr>
              <a:t>"Dick </a:t>
            </a:r>
            <a:r>
              <a:rPr lang="en-US" altLang="en-US" sz="1800" b="0" dirty="0" err="1">
                <a:solidFill>
                  <a:srgbClr val="0000FF"/>
                </a:solidFill>
              </a:rPr>
              <a:t>Grune</a:t>
            </a:r>
            <a:r>
              <a:rPr lang="en-US" altLang="en-US" sz="1800" b="0" dirty="0">
                <a:solidFill>
                  <a:srgbClr val="0000FF"/>
                </a:solidFill>
              </a:rPr>
              <a:t>"</a:t>
            </a:r>
            <a:r>
              <a:rPr lang="en-US" altLang="en-US" sz="1800" b="0" dirty="0">
                <a:solidFill>
                  <a:srgbClr val="640032"/>
                </a:solidFill>
              </a:rPr>
              <a:t>,</a:t>
            </a:r>
            <a:r>
              <a:rPr lang="en-US" altLang="en-US" sz="1800" b="0" dirty="0">
                <a:solidFill>
                  <a:srgbClr val="000000"/>
                </a:solidFill>
              </a:rPr>
              <a:t> </a:t>
            </a:r>
            <a:r>
              <a:rPr lang="en-US" altLang="en-US" sz="1800" b="0" dirty="0">
                <a:solidFill>
                  <a:srgbClr val="0000FF"/>
                </a:solidFill>
              </a:rPr>
              <a:t>"</a:t>
            </a:r>
            <a:r>
              <a:rPr lang="en-US" altLang="en-US" sz="1800" b="0" dirty="0" err="1">
                <a:solidFill>
                  <a:srgbClr val="0000FF"/>
                </a:solidFill>
              </a:rPr>
              <a:t>Ceriel</a:t>
            </a:r>
            <a:r>
              <a:rPr lang="en-US" altLang="en-US" sz="1800" b="0" dirty="0">
                <a:solidFill>
                  <a:srgbClr val="0000FF"/>
                </a:solidFill>
              </a:rPr>
              <a:t> J.H. Jacobs" </a:t>
            </a:r>
            <a:r>
              <a:rPr lang="en-US" altLang="en-US" sz="1800" b="0" dirty="0">
                <a:solidFill>
                  <a:srgbClr val="960000"/>
                </a:solidFill>
              </a:rPr>
              <a:t>]</a:t>
            </a:r>
            <a:r>
              <a:rPr lang="en-US" altLang="en-US" sz="1800" b="0" dirty="0">
                <a:solidFill>
                  <a:srgbClr val="640032"/>
                </a:solidFill>
              </a:rPr>
              <a:t>,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        </a:t>
            </a:r>
            <a:r>
              <a:rPr lang="en-US" altLang="en-US" sz="1800" b="0" dirty="0">
                <a:solidFill>
                  <a:srgbClr val="1E6496"/>
                </a:solidFill>
              </a:rPr>
              <a:t>"Date"</a:t>
            </a:r>
            <a:r>
              <a:rPr lang="en-US" altLang="en-US" sz="1800" b="0" dirty="0">
                <a:solidFill>
                  <a:srgbClr val="640032"/>
                </a:solidFill>
              </a:rPr>
              <a:t>:</a:t>
            </a:r>
            <a:r>
              <a:rPr lang="en-US" altLang="en-US" sz="1800" b="0" dirty="0">
                <a:solidFill>
                  <a:srgbClr val="000000"/>
                </a:solidFill>
              </a:rPr>
              <a:t> </a:t>
            </a:r>
            <a:r>
              <a:rPr lang="en-US" altLang="en-US" sz="1800" b="0" dirty="0">
                <a:solidFill>
                  <a:srgbClr val="0000FF"/>
                </a:solidFill>
              </a:rPr>
              <a:t>"2007"</a:t>
            </a:r>
            <a:r>
              <a:rPr lang="en-US" altLang="en-US" sz="1800" b="0" dirty="0">
                <a:solidFill>
                  <a:srgbClr val="640032"/>
                </a:solidFill>
              </a:rPr>
              <a:t>,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        </a:t>
            </a:r>
            <a:r>
              <a:rPr lang="en-US" altLang="en-US" sz="1800" b="0" dirty="0">
                <a:solidFill>
                  <a:srgbClr val="1E6496"/>
                </a:solidFill>
              </a:rPr>
              <a:t>"Publisher"</a:t>
            </a:r>
            <a:r>
              <a:rPr lang="en-US" altLang="en-US" sz="1800" b="0" dirty="0">
                <a:solidFill>
                  <a:srgbClr val="640032"/>
                </a:solidFill>
              </a:rPr>
              <a:t>:</a:t>
            </a:r>
            <a:r>
              <a:rPr lang="en-US" altLang="en-US" sz="1800" b="0" dirty="0">
                <a:solidFill>
                  <a:srgbClr val="000000"/>
                </a:solidFill>
              </a:rPr>
              <a:t> </a:t>
            </a:r>
            <a:r>
              <a:rPr lang="en-US" altLang="en-US" sz="1800" b="0" dirty="0">
                <a:solidFill>
                  <a:srgbClr val="0000FF"/>
                </a:solidFill>
              </a:rPr>
              <a:t>"Springer"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000000"/>
                </a:solidFill>
              </a:rPr>
              <a:t>        </a:t>
            </a:r>
            <a:r>
              <a:rPr lang="en-US" altLang="en-US" sz="1800" b="0" dirty="0">
                <a:solidFill>
                  <a:srgbClr val="960000"/>
                </a:solidFill>
              </a:rPr>
              <a:t>}</a:t>
            </a:r>
            <a:br>
              <a:rPr lang="en-US" altLang="en-US" sz="1800" b="0" dirty="0">
                <a:solidFill>
                  <a:srgbClr val="000000"/>
                </a:solidFill>
              </a:rPr>
            </a:br>
            <a:r>
              <a:rPr lang="en-US" altLang="en-US" sz="1800" b="0" dirty="0">
                <a:solidFill>
                  <a:srgbClr val="960000"/>
                </a:solidFill>
              </a:rPr>
              <a:t>}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75055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XML and JSON, side-by-side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70339" y="2055957"/>
            <a:ext cx="315720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>
                <a:solidFill>
                  <a:srgbClr val="000096"/>
                </a:solidFill>
              </a:rPr>
              <a:t>&lt;Book&gt;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&lt;Title&gt;</a:t>
            </a:r>
            <a:r>
              <a:rPr lang="en-US" altLang="en-US" sz="1200" b="0">
                <a:solidFill>
                  <a:srgbClr val="000000"/>
                </a:solidFill>
              </a:rPr>
              <a:t>Parsing Techniques</a:t>
            </a:r>
            <a:r>
              <a:rPr lang="en-US" altLang="en-US" sz="1200" b="0">
                <a:solidFill>
                  <a:srgbClr val="000096"/>
                </a:solidFill>
              </a:rPr>
              <a:t>&lt;/Title&gt;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&lt;Authors&gt;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000096"/>
                </a:solidFill>
              </a:rPr>
              <a:t>&lt;Author&gt;</a:t>
            </a:r>
            <a:r>
              <a:rPr lang="en-US" altLang="en-US" sz="1200" b="0">
                <a:solidFill>
                  <a:srgbClr val="000000"/>
                </a:solidFill>
              </a:rPr>
              <a:t>Dick Grune</a:t>
            </a:r>
            <a:r>
              <a:rPr lang="en-US" altLang="en-US" sz="1200" b="0">
                <a:solidFill>
                  <a:srgbClr val="000096"/>
                </a:solidFill>
              </a:rPr>
              <a:t>&lt;/Author&gt;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000096"/>
                </a:solidFill>
              </a:rPr>
              <a:t>&lt;Author&gt;</a:t>
            </a:r>
            <a:r>
              <a:rPr lang="en-US" altLang="en-US" sz="1200" b="0">
                <a:solidFill>
                  <a:srgbClr val="000000"/>
                </a:solidFill>
              </a:rPr>
              <a:t>Ceriel J.H. Jacobs</a:t>
            </a:r>
            <a:r>
              <a:rPr lang="en-US" altLang="en-US" sz="1200" b="0">
                <a:solidFill>
                  <a:srgbClr val="000096"/>
                </a:solidFill>
              </a:rPr>
              <a:t>&lt;/Author&gt;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&lt;/Authors&gt;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&lt;Date&gt;</a:t>
            </a:r>
            <a:r>
              <a:rPr lang="en-US" altLang="en-US" sz="1200" b="0">
                <a:solidFill>
                  <a:srgbClr val="000000"/>
                </a:solidFill>
              </a:rPr>
              <a:t>2007</a:t>
            </a:r>
            <a:r>
              <a:rPr lang="en-US" altLang="en-US" sz="1200" b="0">
                <a:solidFill>
                  <a:srgbClr val="000096"/>
                </a:solidFill>
              </a:rPr>
              <a:t>&lt;/Date&gt;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000096"/>
                </a:solidFill>
              </a:rPr>
              <a:t>&lt;Publisher&gt;</a:t>
            </a:r>
            <a:r>
              <a:rPr lang="en-US" altLang="en-US" sz="1200" b="0">
                <a:solidFill>
                  <a:srgbClr val="000000"/>
                </a:solidFill>
              </a:rPr>
              <a:t>Springer</a:t>
            </a:r>
            <a:r>
              <a:rPr lang="en-US" altLang="en-US" sz="1200" b="0">
                <a:solidFill>
                  <a:srgbClr val="000096"/>
                </a:solidFill>
              </a:rPr>
              <a:t>&lt;/Publisher&gt;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96"/>
                </a:solidFill>
              </a:rPr>
              <a:t>&lt;/Book&gt;</a:t>
            </a:r>
            <a:endParaRPr lang="en-US" altLang="en-US" sz="1200" b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670415" y="1903573"/>
            <a:ext cx="397309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600"/>
              </a:spcAft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600"/>
              </a:spcAft>
              <a:buClr>
                <a:schemeClr val="tx2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>
                <a:solidFill>
                  <a:srgbClr val="960000"/>
                </a:solidFill>
              </a:rPr>
              <a:t>{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</a:t>
            </a:r>
            <a:r>
              <a:rPr lang="en-US" altLang="en-US" sz="1200" b="0">
                <a:solidFill>
                  <a:srgbClr val="1E6496"/>
                </a:solidFill>
              </a:rPr>
              <a:t>"Book"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960000"/>
                </a:solidFill>
              </a:rPr>
              <a:t>{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"Title"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"Parsing Techniques"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"Authors"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960000"/>
                </a:solidFill>
              </a:rPr>
              <a:t>[ </a:t>
            </a:r>
            <a:r>
              <a:rPr lang="en-US" altLang="en-US" sz="1200" b="0">
                <a:solidFill>
                  <a:srgbClr val="0000FF"/>
                </a:solidFill>
              </a:rPr>
              <a:t>"Dick Grune"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"Ceriel J.H. Jacobs" </a:t>
            </a:r>
            <a:r>
              <a:rPr lang="en-US" altLang="en-US" sz="1200" b="0">
                <a:solidFill>
                  <a:srgbClr val="960000"/>
                </a:solidFill>
              </a:rPr>
              <a:t>]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"Date"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"2007"</a:t>
            </a:r>
            <a:r>
              <a:rPr lang="en-US" altLang="en-US" sz="1200" b="0">
                <a:solidFill>
                  <a:srgbClr val="640032"/>
                </a:solidFill>
              </a:rPr>
              <a:t>,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    </a:t>
            </a:r>
            <a:r>
              <a:rPr lang="en-US" altLang="en-US" sz="1200" b="0">
                <a:solidFill>
                  <a:srgbClr val="1E6496"/>
                </a:solidFill>
              </a:rPr>
              <a:t>"Publisher"</a:t>
            </a:r>
            <a:r>
              <a:rPr lang="en-US" altLang="en-US" sz="1200" b="0">
                <a:solidFill>
                  <a:srgbClr val="640032"/>
                </a:solidFill>
              </a:rPr>
              <a:t>:</a:t>
            </a:r>
            <a:r>
              <a:rPr lang="en-US" altLang="en-US" sz="1200" b="0">
                <a:solidFill>
                  <a:srgbClr val="000000"/>
                </a:solidFill>
              </a:rPr>
              <a:t> </a:t>
            </a:r>
            <a:r>
              <a:rPr lang="en-US" altLang="en-US" sz="1200" b="0">
                <a:solidFill>
                  <a:srgbClr val="0000FF"/>
                </a:solidFill>
              </a:rPr>
              <a:t>"Springer"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000000"/>
                </a:solidFill>
              </a:rPr>
              <a:t>        </a:t>
            </a:r>
            <a:r>
              <a:rPr lang="en-US" altLang="en-US" sz="1200" b="0">
                <a:solidFill>
                  <a:srgbClr val="960000"/>
                </a:solidFill>
              </a:rPr>
              <a:t>}</a:t>
            </a:r>
            <a:br>
              <a:rPr lang="en-US" altLang="en-US" sz="1200" b="0">
                <a:solidFill>
                  <a:srgbClr val="000000"/>
                </a:solidFill>
              </a:rPr>
            </a:br>
            <a:r>
              <a:rPr lang="en-US" altLang="en-US" sz="1200" b="0">
                <a:solidFill>
                  <a:srgbClr val="960000"/>
                </a:solidFill>
              </a:rPr>
              <a:t>}</a:t>
            </a:r>
            <a:endParaRPr lang="en-US" altLang="en-US" sz="1200" b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11624" y="2209928"/>
            <a:ext cx="325403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05311" y="2373424"/>
            <a:ext cx="1709559" cy="1952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57675" y="2933753"/>
            <a:ext cx="2657196" cy="3650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29120" y="3116296"/>
            <a:ext cx="1785751" cy="3539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9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it work?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JSON is a subset of Java Script. JSON can be parsed by a Java Script parser.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 can represent either complex or simple data as it has data types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They are Strings, Number, Boolean, Objects and Arrays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E.g. of Object:</a:t>
            </a:r>
          </a:p>
          <a:p>
            <a:pPr>
              <a:lnSpc>
                <a:spcPct val="90000"/>
              </a:lnSpc>
            </a:pPr>
            <a:r>
              <a:rPr lang="en-US" altLang="en-US"/>
              <a:t>{ "name": "Jack (\"Bee\") Nimble", "format": { "type": "rect", "width": 120, "interlace": false}} </a:t>
            </a:r>
          </a:p>
        </p:txBody>
      </p:sp>
    </p:spTree>
    <p:extLst>
      <p:ext uri="{BB962C8B-B14F-4D97-AF65-F5344CB8AC3E}">
        <p14:creationId xmlns:p14="http://schemas.microsoft.com/office/powerpoint/2010/main" val="42374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79850" y="1413087"/>
            <a:ext cx="4247704" cy="518423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{"</a:t>
            </a:r>
            <a:r>
              <a:rPr lang="en-US" altLang="en-US" sz="2000" dirty="0" err="1"/>
              <a:t>firstName</a:t>
            </a:r>
            <a:r>
              <a:rPr lang="en-US" altLang="en-US" sz="2000" dirty="0"/>
              <a:t>": "John",</a:t>
            </a:r>
          </a:p>
          <a:p>
            <a:pPr marL="0" indent="0">
              <a:buNone/>
            </a:pPr>
            <a:r>
              <a:rPr lang="en-US" altLang="en-US" sz="2000" dirty="0"/>
              <a:t> "</a:t>
            </a:r>
            <a:r>
              <a:rPr lang="en-US" altLang="en-US" sz="2000" dirty="0" err="1"/>
              <a:t>lastName</a:t>
            </a:r>
            <a:r>
              <a:rPr lang="en-US" altLang="en-US" sz="2000" dirty="0"/>
              <a:t>" : "Smith",</a:t>
            </a:r>
          </a:p>
          <a:p>
            <a:pPr marL="0" indent="0">
              <a:buNone/>
            </a:pPr>
            <a:r>
              <a:rPr lang="en-US" altLang="en-US" sz="2000" dirty="0"/>
              <a:t> "age"          : 25,</a:t>
            </a:r>
          </a:p>
          <a:p>
            <a:pPr marL="0" indent="0">
              <a:buNone/>
            </a:pPr>
            <a:r>
              <a:rPr lang="en-US" altLang="en-US" sz="2000" dirty="0"/>
              <a:t> "address"   :</a:t>
            </a:r>
          </a:p>
          <a:p>
            <a:pPr marL="0" indent="0">
              <a:buNone/>
            </a:pPr>
            <a:r>
              <a:rPr lang="en-US" altLang="en-US" sz="2000" dirty="0"/>
              <a:t>    {"</a:t>
            </a:r>
            <a:r>
              <a:rPr lang="en-US" altLang="en-US" sz="2000" dirty="0" err="1"/>
              <a:t>streetAdr</a:t>
            </a:r>
            <a:r>
              <a:rPr lang="en-US" altLang="en-US" sz="2000" dirty="0"/>
              <a:t>” : "21 2nd Street",</a:t>
            </a:r>
          </a:p>
          <a:p>
            <a:pPr marL="0" indent="0">
              <a:buNone/>
            </a:pPr>
            <a:r>
              <a:rPr lang="en-US" altLang="en-US" sz="2000" dirty="0"/>
              <a:t>      "city"         : "New York",</a:t>
            </a:r>
          </a:p>
          <a:p>
            <a:pPr marL="0" indent="0">
              <a:buNone/>
            </a:pPr>
            <a:r>
              <a:rPr lang="en-US" altLang="en-US" sz="2000" dirty="0"/>
              <a:t>      "state"       : "NY",</a:t>
            </a:r>
          </a:p>
          <a:p>
            <a:pPr marL="0" indent="0">
              <a:buNone/>
            </a:pPr>
            <a:r>
              <a:rPr lang="en-US" altLang="en-US" sz="2000" dirty="0"/>
              <a:t>      ”zip"          : "10021"},</a:t>
            </a:r>
          </a:p>
          <a:p>
            <a:pPr marL="0" indent="0">
              <a:buNone/>
            </a:pPr>
            <a:r>
              <a:rPr lang="en-US" altLang="en-US" sz="2000" dirty="0"/>
              <a:t> "</a:t>
            </a:r>
            <a:r>
              <a:rPr lang="en-US" altLang="en-US" sz="2000" dirty="0" err="1"/>
              <a:t>phoneNumber</a:t>
            </a:r>
            <a:r>
              <a:rPr lang="en-US" altLang="en-US" sz="2000" dirty="0"/>
              <a:t>":</a:t>
            </a:r>
          </a:p>
          <a:p>
            <a:pPr marL="0" indent="0">
              <a:buNone/>
            </a:pPr>
            <a:r>
              <a:rPr lang="en-US" altLang="en-US" sz="2000" dirty="0"/>
              <a:t>    [{"type"  : "home",</a:t>
            </a:r>
          </a:p>
          <a:p>
            <a:pPr marL="0" indent="0">
              <a:buNone/>
            </a:pPr>
            <a:r>
              <a:rPr lang="en-US" altLang="en-US" sz="2000" dirty="0"/>
              <a:t>      "number": "212 555-1234"},</a:t>
            </a:r>
          </a:p>
          <a:p>
            <a:pPr marL="0" indent="0">
              <a:buNone/>
            </a:pPr>
            <a:r>
              <a:rPr lang="en-US" altLang="en-US" sz="2000" dirty="0"/>
              <a:t>     {"type"  : "fax",</a:t>
            </a:r>
          </a:p>
          <a:p>
            <a:pPr marL="0" indent="0">
              <a:buNone/>
            </a:pPr>
            <a:r>
              <a:rPr lang="en-US" altLang="en-US" sz="2000" dirty="0"/>
              <a:t>      "number” : "646 555-4567"}]</a:t>
            </a:r>
          </a:p>
          <a:p>
            <a:pPr marL="0" indent="0">
              <a:buNone/>
            </a:pPr>
            <a:r>
              <a:rPr lang="en-US" altLang="en-US" sz="2000" dirty="0"/>
              <a:t> }</a:t>
            </a:r>
          </a:p>
        </p:txBody>
      </p:sp>
      <p:sp>
        <p:nvSpPr>
          <p:cNvPr id="8195" name="Content Placeholder 2"/>
          <p:cNvSpPr txBox="1">
            <a:spLocks/>
          </p:cNvSpPr>
          <p:nvPr/>
        </p:nvSpPr>
        <p:spPr bwMode="auto">
          <a:xfrm>
            <a:off x="4643431" y="1413087"/>
            <a:ext cx="4249291" cy="518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0988" indent="-2809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799" dirty="0">
                <a:solidFill>
                  <a:srgbClr val="000000"/>
                </a:solidFill>
              </a:rPr>
              <a:t>This is a JSON object with five key-value pairs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799" dirty="0">
                <a:solidFill>
                  <a:srgbClr val="000000"/>
                </a:solidFill>
              </a:rPr>
              <a:t>Objects are wrapped by curly braces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799" dirty="0">
                <a:solidFill>
                  <a:srgbClr val="000000"/>
                </a:solidFill>
              </a:rPr>
              <a:t>There are no object IDs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799" dirty="0">
                <a:solidFill>
                  <a:srgbClr val="000000"/>
                </a:solidFill>
              </a:rPr>
              <a:t>Keys are strings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799" dirty="0">
                <a:solidFill>
                  <a:srgbClr val="000000"/>
                </a:solidFill>
              </a:rPr>
              <a:t>Values are numbers, strings, objects or arrays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en-US" sz="2799" dirty="0" err="1">
                <a:solidFill>
                  <a:srgbClr val="000000"/>
                </a:solidFill>
              </a:rPr>
              <a:t>Ararys</a:t>
            </a:r>
            <a:r>
              <a:rPr lang="en-US" altLang="en-US" sz="2799" dirty="0">
                <a:solidFill>
                  <a:srgbClr val="000000"/>
                </a:solidFill>
              </a:rPr>
              <a:t> are wrapped by square brackets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lang="en-US" altLang="en-US" sz="2799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8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altLang="en-US" dirty="0"/>
              <a:t>Using JSON you can define arbitrarily complex structures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37018" y="1390865"/>
            <a:ext cx="5996946" cy="20313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b="0" dirty="0">
                <a:solidFill>
                  <a:srgbClr val="960000"/>
                </a:solidFill>
              </a:rPr>
              <a:t>{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</a:t>
            </a:r>
            <a:r>
              <a:rPr lang="en-US" sz="1800" b="0" dirty="0">
                <a:solidFill>
                  <a:srgbClr val="1E6496"/>
                </a:solidFill>
              </a:rPr>
              <a:t>"Book"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</a:t>
            </a:r>
            <a:r>
              <a:rPr lang="en-US" sz="1800" b="0" dirty="0">
                <a:solidFill>
                  <a:srgbClr val="960000"/>
                </a:solidFill>
              </a:rPr>
              <a:t>{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1E6496"/>
                </a:solidFill>
              </a:rPr>
              <a:t>"Title"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FF"/>
                </a:solidFill>
              </a:rPr>
              <a:t>"Parsing Techniques"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1E6496"/>
                </a:solidFill>
              </a:rPr>
              <a:t>"Authors"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960000"/>
                </a:solidFill>
              </a:rPr>
              <a:t>[ </a:t>
            </a:r>
            <a:r>
              <a:rPr lang="en-US" sz="1800" b="0" dirty="0">
                <a:solidFill>
                  <a:srgbClr val="0000FF"/>
                </a:solidFill>
              </a:rPr>
              <a:t>"Dick Grune"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FF"/>
                </a:solidFill>
              </a:rPr>
              <a:t>"Ceriel J.H. Jacobs" </a:t>
            </a:r>
            <a:r>
              <a:rPr lang="en-US" sz="1800" b="0" dirty="0">
                <a:solidFill>
                  <a:srgbClr val="960000"/>
                </a:solidFill>
              </a:rPr>
              <a:t>]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</a:t>
            </a:r>
            <a:r>
              <a:rPr lang="en-US" sz="1800" b="0" dirty="0">
                <a:solidFill>
                  <a:srgbClr val="960000"/>
                </a:solidFill>
              </a:rPr>
              <a:t>}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960000"/>
                </a:solidFill>
              </a:rPr>
              <a:t>}</a:t>
            </a:r>
            <a:endParaRPr lang="en-US" altLang="en-US" sz="1800" b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7018" y="3567098"/>
            <a:ext cx="7609676" cy="286232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b="0" dirty="0">
                <a:solidFill>
                  <a:srgbClr val="960000"/>
                </a:solidFill>
              </a:rPr>
              <a:t>{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</a:t>
            </a:r>
            <a:r>
              <a:rPr lang="en-US" sz="1800" b="0" dirty="0">
                <a:solidFill>
                  <a:srgbClr val="1E6496"/>
                </a:solidFill>
              </a:rPr>
              <a:t>"Book"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</a:t>
            </a:r>
            <a:r>
              <a:rPr lang="en-US" sz="1800" b="0" dirty="0">
                <a:solidFill>
                  <a:srgbClr val="960000"/>
                </a:solidFill>
              </a:rPr>
              <a:t>{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1E6496"/>
                </a:solidFill>
              </a:rPr>
              <a:t>"Title"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FF"/>
                </a:solidFill>
              </a:rPr>
              <a:t>"Parsing Techniques"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1E6496"/>
                </a:solidFill>
              </a:rPr>
              <a:t>"Authors"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960000"/>
                </a:solidFill>
              </a:rPr>
              <a:t>[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960000"/>
                </a:solidFill>
              </a:rPr>
              <a:t>{</a:t>
            </a:r>
            <a:r>
              <a:rPr lang="en-US" sz="1800" b="0" dirty="0">
                <a:solidFill>
                  <a:srgbClr val="1E6496"/>
                </a:solidFill>
              </a:rPr>
              <a:t>"</a:t>
            </a:r>
            <a:r>
              <a:rPr lang="en-US" sz="1800" b="0" dirty="0" err="1">
                <a:solidFill>
                  <a:srgbClr val="1E6496"/>
                </a:solidFill>
              </a:rPr>
              <a:t>name"</a:t>
            </a:r>
            <a:r>
              <a:rPr lang="en-US" sz="1800" b="0" dirty="0" err="1">
                <a:solidFill>
                  <a:srgbClr val="640032"/>
                </a:solidFill>
              </a:rPr>
              <a:t>:</a:t>
            </a:r>
            <a:r>
              <a:rPr lang="en-US" sz="1800" b="0" dirty="0" err="1">
                <a:solidFill>
                  <a:srgbClr val="0000FF"/>
                </a:solidFill>
              </a:rPr>
              <a:t>"Dick</a:t>
            </a:r>
            <a:r>
              <a:rPr lang="en-US" sz="1800" b="0" dirty="0">
                <a:solidFill>
                  <a:srgbClr val="0000FF"/>
                </a:solidFill>
              </a:rPr>
              <a:t> Grune"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1E6496"/>
                </a:solidFill>
              </a:rPr>
              <a:t>"university"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 err="1">
                <a:solidFill>
                  <a:srgbClr val="0000FF"/>
                </a:solidFill>
              </a:rPr>
              <a:t>Vrije</a:t>
            </a:r>
            <a:r>
              <a:rPr lang="en-US" sz="1800" b="0" dirty="0">
                <a:solidFill>
                  <a:srgbClr val="0000FF"/>
                </a:solidFill>
              </a:rPr>
              <a:t> </a:t>
            </a:r>
            <a:r>
              <a:rPr lang="en-US" sz="1800" b="0" dirty="0" err="1">
                <a:solidFill>
                  <a:srgbClr val="0000FF"/>
                </a:solidFill>
              </a:rPr>
              <a:t>Universiteit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>
                <a:solidFill>
                  <a:srgbClr val="960000"/>
                </a:solidFill>
              </a:rPr>
              <a:t>}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960000"/>
                </a:solidFill>
              </a:rPr>
              <a:t>{</a:t>
            </a:r>
            <a:r>
              <a:rPr lang="en-US" sz="1800" b="0" dirty="0">
                <a:solidFill>
                  <a:srgbClr val="1E6496"/>
                </a:solidFill>
              </a:rPr>
              <a:t>"</a:t>
            </a:r>
            <a:r>
              <a:rPr lang="en-US" sz="1800" b="0" dirty="0" err="1">
                <a:solidFill>
                  <a:srgbClr val="1E6496"/>
                </a:solidFill>
              </a:rPr>
              <a:t>name"</a:t>
            </a:r>
            <a:r>
              <a:rPr lang="en-US" sz="1800" b="0" dirty="0" err="1">
                <a:solidFill>
                  <a:srgbClr val="640032"/>
                </a:solidFill>
              </a:rPr>
              <a:t>:</a:t>
            </a:r>
            <a:r>
              <a:rPr lang="en-US" sz="1800" b="0" dirty="0" err="1">
                <a:solidFill>
                  <a:srgbClr val="0000FF"/>
                </a:solidFill>
              </a:rPr>
              <a:t>"Ceriel</a:t>
            </a:r>
            <a:r>
              <a:rPr lang="en-US" sz="1800" b="0" dirty="0">
                <a:solidFill>
                  <a:srgbClr val="0000FF"/>
                </a:solidFill>
              </a:rPr>
              <a:t> J.H. Jacobs"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1E6496"/>
                </a:solidFill>
              </a:rPr>
              <a:t>"university"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 err="1">
                <a:solidFill>
                  <a:srgbClr val="0000FF"/>
                </a:solidFill>
              </a:rPr>
              <a:t>Vrije</a:t>
            </a:r>
            <a:r>
              <a:rPr lang="en-US" sz="1800" b="0" dirty="0">
                <a:solidFill>
                  <a:srgbClr val="0000FF"/>
                </a:solidFill>
              </a:rPr>
              <a:t> </a:t>
            </a:r>
            <a:r>
              <a:rPr lang="en-US" sz="1800" b="0" dirty="0" err="1">
                <a:solidFill>
                  <a:srgbClr val="0000FF"/>
                </a:solidFill>
              </a:rPr>
              <a:t>Universiteit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>
                <a:solidFill>
                  <a:srgbClr val="960000"/>
                </a:solidFill>
              </a:rPr>
              <a:t>}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960000"/>
                </a:solidFill>
              </a:rPr>
              <a:t>]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</a:t>
            </a:r>
            <a:r>
              <a:rPr lang="en-US" sz="1800" b="0" dirty="0">
                <a:solidFill>
                  <a:srgbClr val="960000"/>
                </a:solidFill>
              </a:rPr>
              <a:t>}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960000"/>
                </a:solidFill>
              </a:rPr>
              <a:t>}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76764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Extend, a</a:t>
            </a:r>
            <a:r>
              <a:rPr lang="en-US" altLang="en-US" dirty="0"/>
              <a:t>n</a:t>
            </a:r>
            <a:r>
              <a:rPr altLang="en-US" dirty="0"/>
              <a:t>d infinitum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1765" y="1555948"/>
            <a:ext cx="5562016" cy="341632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Aft>
                <a:spcPts val="60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Aft>
                <a:spcPts val="600"/>
              </a:spcAft>
              <a:buClr>
                <a:schemeClr val="tx2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800" b="0" dirty="0">
                <a:solidFill>
                  <a:srgbClr val="960000"/>
                </a:solidFill>
              </a:rPr>
              <a:t>{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</a:t>
            </a:r>
            <a:r>
              <a:rPr lang="en-US" sz="1800" b="0" dirty="0">
                <a:solidFill>
                  <a:srgbClr val="1E6496"/>
                </a:solidFill>
              </a:rPr>
              <a:t>"Book"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</a:t>
            </a:r>
            <a:r>
              <a:rPr lang="en-US" sz="1800" b="0" dirty="0">
                <a:solidFill>
                  <a:srgbClr val="960000"/>
                </a:solidFill>
              </a:rPr>
              <a:t>{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1E6496"/>
                </a:solidFill>
              </a:rPr>
              <a:t>"Title"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FF"/>
                </a:solidFill>
              </a:rPr>
              <a:t>"Parsing Techniques"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1E6496"/>
                </a:solidFill>
              </a:rPr>
              <a:t>"Authors"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960000"/>
                </a:solidFill>
              </a:rPr>
              <a:t>[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960000"/>
                </a:solidFill>
              </a:rPr>
              <a:t>{</a:t>
            </a:r>
            <a:r>
              <a:rPr lang="en-US" sz="1800" b="0" dirty="0">
                <a:solidFill>
                  <a:srgbClr val="1E6496"/>
                </a:solidFill>
              </a:rPr>
              <a:t>"name"</a:t>
            </a:r>
            <a:r>
              <a:rPr lang="en-US" sz="1800" b="0" dirty="0">
                <a:solidFill>
                  <a:srgbClr val="640032"/>
                </a:solidFill>
              </a:rPr>
              <a:t>: </a:t>
            </a:r>
            <a:r>
              <a:rPr lang="en-US" sz="1800" b="0" dirty="0">
                <a:solidFill>
                  <a:srgbClr val="960000"/>
                </a:solidFill>
              </a:rPr>
              <a:t>{</a:t>
            </a:r>
            <a:r>
              <a:rPr lang="en-US" sz="1800" b="0" dirty="0">
                <a:solidFill>
                  <a:srgbClr val="1E6496"/>
                </a:solidFill>
              </a:rPr>
              <a:t>"</a:t>
            </a:r>
            <a:r>
              <a:rPr lang="en-US" sz="1800" b="0" dirty="0" err="1">
                <a:solidFill>
                  <a:srgbClr val="1E6496"/>
                </a:solidFill>
              </a:rPr>
              <a:t>first"</a:t>
            </a:r>
            <a:r>
              <a:rPr lang="en-US" sz="1800" b="0" dirty="0" err="1">
                <a:solidFill>
                  <a:srgbClr val="640032"/>
                </a:solidFill>
              </a:rPr>
              <a:t>:</a:t>
            </a:r>
            <a:r>
              <a:rPr lang="en-US" sz="1800" b="0" dirty="0" err="1">
                <a:solidFill>
                  <a:srgbClr val="0000FF"/>
                </a:solidFill>
              </a:rPr>
              <a:t>"Dick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1E6496"/>
                </a:solidFill>
              </a:rPr>
              <a:t>"</a:t>
            </a:r>
            <a:r>
              <a:rPr lang="en-US" sz="1800" b="0" dirty="0" err="1">
                <a:solidFill>
                  <a:srgbClr val="1E6496"/>
                </a:solidFill>
              </a:rPr>
              <a:t>last"</a:t>
            </a:r>
            <a:r>
              <a:rPr lang="en-US" sz="1800" b="0" dirty="0" err="1">
                <a:solidFill>
                  <a:srgbClr val="640032"/>
                </a:solidFill>
              </a:rPr>
              <a:t>:</a:t>
            </a:r>
            <a:r>
              <a:rPr lang="en-US" sz="1800" b="0" dirty="0" err="1">
                <a:solidFill>
                  <a:srgbClr val="0000FF"/>
                </a:solidFill>
              </a:rPr>
              <a:t>"Grune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>
                <a:solidFill>
                  <a:srgbClr val="960000"/>
                </a:solidFill>
              </a:rPr>
              <a:t>}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     </a:t>
            </a:r>
            <a:r>
              <a:rPr lang="en-US" sz="1800" b="0" dirty="0">
                <a:solidFill>
                  <a:srgbClr val="1E6496"/>
                </a:solidFill>
              </a:rPr>
              <a:t>"university"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 err="1">
                <a:solidFill>
                  <a:srgbClr val="0000FF"/>
                </a:solidFill>
              </a:rPr>
              <a:t>Vrije</a:t>
            </a:r>
            <a:r>
              <a:rPr lang="en-US" sz="1800" b="0" dirty="0">
                <a:solidFill>
                  <a:srgbClr val="0000FF"/>
                </a:solidFill>
              </a:rPr>
              <a:t> </a:t>
            </a:r>
            <a:r>
              <a:rPr lang="en-US" sz="1800" b="0" dirty="0" err="1">
                <a:solidFill>
                  <a:srgbClr val="0000FF"/>
                </a:solidFill>
              </a:rPr>
              <a:t>Universiteit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>
                <a:solidFill>
                  <a:srgbClr val="960000"/>
                </a:solidFill>
              </a:rPr>
              <a:t>}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    </a:t>
            </a:r>
            <a:r>
              <a:rPr lang="en-US" sz="1800" b="0" dirty="0">
                <a:solidFill>
                  <a:srgbClr val="960000"/>
                </a:solidFill>
              </a:rPr>
              <a:t>{</a:t>
            </a:r>
            <a:r>
              <a:rPr lang="en-US" sz="1800" b="0" dirty="0">
                <a:solidFill>
                  <a:srgbClr val="1E6496"/>
                </a:solidFill>
              </a:rPr>
              <a:t>"name"</a:t>
            </a:r>
            <a:r>
              <a:rPr lang="en-US" sz="1800" b="0" dirty="0">
                <a:solidFill>
                  <a:srgbClr val="640032"/>
                </a:solidFill>
              </a:rPr>
              <a:t>: </a:t>
            </a:r>
            <a:r>
              <a:rPr lang="en-US" sz="1800" b="0" dirty="0">
                <a:solidFill>
                  <a:srgbClr val="960000"/>
                </a:solidFill>
              </a:rPr>
              <a:t>{</a:t>
            </a:r>
            <a:r>
              <a:rPr lang="en-US" sz="1800" b="0" dirty="0">
                <a:solidFill>
                  <a:srgbClr val="1E6496"/>
                </a:solidFill>
              </a:rPr>
              <a:t>"</a:t>
            </a:r>
            <a:r>
              <a:rPr lang="en-US" sz="1800" b="0" dirty="0" err="1">
                <a:solidFill>
                  <a:srgbClr val="1E6496"/>
                </a:solidFill>
              </a:rPr>
              <a:t>first"</a:t>
            </a:r>
            <a:r>
              <a:rPr lang="en-US" sz="1800" b="0" dirty="0" err="1">
                <a:solidFill>
                  <a:srgbClr val="640032"/>
                </a:solidFill>
              </a:rPr>
              <a:t>:</a:t>
            </a:r>
            <a:r>
              <a:rPr lang="en-US" sz="1800" b="0" dirty="0" err="1">
                <a:solidFill>
                  <a:srgbClr val="0000FF"/>
                </a:solidFill>
              </a:rPr>
              <a:t>"Ceriel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1E6496"/>
                </a:solidFill>
              </a:rPr>
              <a:t>"</a:t>
            </a:r>
            <a:r>
              <a:rPr lang="en-US" sz="1800" b="0" dirty="0" err="1">
                <a:solidFill>
                  <a:srgbClr val="1E6496"/>
                </a:solidFill>
              </a:rPr>
              <a:t>last"</a:t>
            </a:r>
            <a:r>
              <a:rPr lang="en-US" sz="1800" b="0" dirty="0" err="1">
                <a:solidFill>
                  <a:srgbClr val="640032"/>
                </a:solidFill>
              </a:rPr>
              <a:t>:</a:t>
            </a:r>
            <a:r>
              <a:rPr lang="en-US" sz="1800" b="0" dirty="0" err="1">
                <a:solidFill>
                  <a:srgbClr val="0000FF"/>
                </a:solidFill>
              </a:rPr>
              <a:t>"Jacobs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>
                <a:solidFill>
                  <a:srgbClr val="960000"/>
                </a:solidFill>
              </a:rPr>
              <a:t>}</a:t>
            </a:r>
            <a:r>
              <a:rPr lang="en-US" sz="1800" b="0" dirty="0">
                <a:solidFill>
                  <a:srgbClr val="640032"/>
                </a:solidFill>
              </a:rPr>
              <a:t>,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     </a:t>
            </a:r>
            <a:r>
              <a:rPr lang="en-US" sz="1800" b="0" dirty="0">
                <a:solidFill>
                  <a:srgbClr val="1E6496"/>
                </a:solidFill>
              </a:rPr>
              <a:t>"university"</a:t>
            </a:r>
            <a:r>
              <a:rPr lang="en-US" sz="1800" b="0" dirty="0">
                <a:solidFill>
                  <a:srgbClr val="640032"/>
                </a:solidFill>
              </a:rPr>
              <a:t>:</a:t>
            </a:r>
            <a:r>
              <a:rPr lang="en-US" sz="1800" b="0" dirty="0">
                <a:solidFill>
                  <a:srgbClr val="000000"/>
                </a:solidFill>
              </a:rPr>
              <a:t> 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 err="1">
                <a:solidFill>
                  <a:srgbClr val="0000FF"/>
                </a:solidFill>
              </a:rPr>
              <a:t>Vrije</a:t>
            </a:r>
            <a:r>
              <a:rPr lang="en-US" sz="1800" b="0" dirty="0">
                <a:solidFill>
                  <a:srgbClr val="0000FF"/>
                </a:solidFill>
              </a:rPr>
              <a:t> </a:t>
            </a:r>
            <a:r>
              <a:rPr lang="en-US" sz="1800" b="0" dirty="0" err="1">
                <a:solidFill>
                  <a:srgbClr val="0000FF"/>
                </a:solidFill>
              </a:rPr>
              <a:t>Universiteit</a:t>
            </a:r>
            <a:r>
              <a:rPr lang="en-US" sz="1800" b="0" dirty="0">
                <a:solidFill>
                  <a:srgbClr val="0000FF"/>
                </a:solidFill>
              </a:rPr>
              <a:t>"</a:t>
            </a:r>
            <a:r>
              <a:rPr lang="en-US" sz="1800" b="0" dirty="0">
                <a:solidFill>
                  <a:srgbClr val="960000"/>
                </a:solidFill>
              </a:rPr>
              <a:t>}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      </a:t>
            </a:r>
            <a:r>
              <a:rPr lang="en-US" sz="1800" b="0" dirty="0">
                <a:solidFill>
                  <a:srgbClr val="960000"/>
                </a:solidFill>
              </a:rPr>
              <a:t>]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000000"/>
                </a:solidFill>
              </a:rPr>
              <a:t>      </a:t>
            </a:r>
            <a:r>
              <a:rPr lang="en-US" sz="1800" b="0" dirty="0">
                <a:solidFill>
                  <a:srgbClr val="960000"/>
                </a:solidFill>
              </a:rPr>
              <a:t>}</a:t>
            </a:r>
            <a:br>
              <a:rPr lang="en-US" sz="1800" b="0" dirty="0">
                <a:solidFill>
                  <a:srgbClr val="000000"/>
                </a:solidFill>
              </a:rPr>
            </a:br>
            <a:r>
              <a:rPr lang="en-US" sz="1800" b="0" dirty="0">
                <a:solidFill>
                  <a:srgbClr val="960000"/>
                </a:solidFill>
              </a:rPr>
              <a:t>}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90948008"/>
      </p:ext>
    </p:extLst>
  </p:cSld>
  <p:clrMapOvr>
    <a:masterClrMapping/>
  </p:clrMapOvr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CB00CB"/>
      </a:hlink>
      <a:folHlink>
        <a:srgbClr val="0098CB"/>
      </a:folHlink>
    </a:clrScheme>
    <a:fontScheme name="duke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duke-9</Template>
  <TotalTime>431</TotalTime>
  <Words>1283</Words>
  <Application>Microsoft Office PowerPoint</Application>
  <PresentationFormat>On-screen Show (4:3)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</vt:lpstr>
      <vt:lpstr>Times New Roman</vt:lpstr>
      <vt:lpstr>Wingdings</vt:lpstr>
      <vt:lpstr>duke9</vt:lpstr>
      <vt:lpstr>PowerPoint Presentation</vt:lpstr>
      <vt:lpstr>What is JSON</vt:lpstr>
      <vt:lpstr>Example of XML-formatted data</vt:lpstr>
      <vt:lpstr>Same data, JSON-formatted</vt:lpstr>
      <vt:lpstr>XML and JSON, side-by-side</vt:lpstr>
      <vt:lpstr>How does it work?</vt:lpstr>
      <vt:lpstr>Example</vt:lpstr>
      <vt:lpstr>Using JSON you can define arbitrarily complex structures</vt:lpstr>
      <vt:lpstr>Extend, and infinitum</vt:lpstr>
      <vt:lpstr>Exchanging Data</vt:lpstr>
      <vt:lpstr>Exchanging Data in JS</vt:lpstr>
      <vt:lpstr>Parse and Stringify</vt:lpstr>
      <vt:lpstr>Sending Data in JS</vt:lpstr>
      <vt:lpstr>Receiving Data in JS</vt:lpstr>
      <vt:lpstr>Storing Data in local storage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 </dc:creator>
  <cp:lastModifiedBy>Rashid Mukhtar</cp:lastModifiedBy>
  <cp:revision>47</cp:revision>
  <dcterms:created xsi:type="dcterms:W3CDTF">2006-11-27T22:03:19Z</dcterms:created>
  <dcterms:modified xsi:type="dcterms:W3CDTF">2021-02-19T10:38:58Z</dcterms:modified>
</cp:coreProperties>
</file>