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02" r:id="rId2"/>
    <p:sldId id="319" r:id="rId3"/>
    <p:sldId id="462" r:id="rId4"/>
    <p:sldId id="426" r:id="rId5"/>
    <p:sldId id="447" r:id="rId6"/>
    <p:sldId id="427" r:id="rId7"/>
    <p:sldId id="420" r:id="rId8"/>
    <p:sldId id="421" r:id="rId9"/>
    <p:sldId id="448" r:id="rId10"/>
    <p:sldId id="449" r:id="rId11"/>
    <p:sldId id="428" r:id="rId12"/>
    <p:sldId id="436" r:id="rId13"/>
    <p:sldId id="450" r:id="rId14"/>
    <p:sldId id="429" r:id="rId15"/>
    <p:sldId id="451" r:id="rId16"/>
    <p:sldId id="430" r:id="rId17"/>
    <p:sldId id="453" r:id="rId18"/>
    <p:sldId id="431" r:id="rId19"/>
    <p:sldId id="43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12" y="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0" hangingPunct="0">
              <a:defRPr sz="1200">
                <a:cs typeface="Arial" panose="020B0604020202020204" pitchFamily="34" charset="0"/>
              </a:defRPr>
            </a:lvl1pPr>
          </a:lstStyle>
          <a:p>
            <a:fld id="{6E4CCF8A-9AB2-4C70-8CDA-343F1F1D7BD2}" type="datetimeFigureOut">
              <a:rPr lang="en-US" altLang="en-US"/>
              <a:pPr/>
              <a:t>1/14/2023</a:t>
            </a:fld>
            <a:endParaRPr lang="en-US"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0"/>
                <a:cs typeface="Arial" charset="0"/>
              </a:defRPr>
            </a:lvl1pPr>
          </a:lstStyle>
          <a:p>
            <a:pPr>
              <a:defRPr/>
            </a:pPr>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eaLnBrk="0" hangingPunct="0">
              <a:defRPr sz="1200">
                <a:cs typeface="Arial" panose="020B0604020202020204" pitchFamily="34" charset="0"/>
              </a:defRPr>
            </a:lvl1pPr>
          </a:lstStyle>
          <a:p>
            <a:fld id="{C4FF40FC-E7B1-4DE3-8B36-1ADC01E661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7" name="Freeform 18"/>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8" name="Freeform 18"/>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27C21FA5-4BB3-4441-8B97-D21D8A09C370}" type="datetimeFigureOut">
              <a:rPr lang="en-US" altLang="en-US"/>
              <a:pPr/>
              <a:t>1/14/2023</a:t>
            </a:fld>
            <a:endParaRPr lang="en-US" alt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9342E99C-A1FF-4093-B509-40C421697F98}" type="slidenum">
              <a:rPr lang="en-US" altLang="en-US"/>
              <a:pPr/>
              <a:t>‹#›</a:t>
            </a:fld>
            <a:endParaRPr lang="en-US" altLang="en-US"/>
          </a:p>
        </p:txBody>
      </p:sp>
    </p:spTree>
    <p:extLst>
      <p:ext uri="{BB962C8B-B14F-4D97-AF65-F5344CB8AC3E}">
        <p14:creationId xmlns:p14="http://schemas.microsoft.com/office/powerpoint/2010/main" val="210638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1CEA38BE-66C9-4BA0-AED3-FA3B7F76656F}"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8C540229-305C-41B2-9CB4-A2B426B49262}" type="slidenum">
              <a:rPr lang="en-US" altLang="en-US"/>
              <a:pPr/>
              <a:t>‹#›</a:t>
            </a:fld>
            <a:endParaRPr lang="en-US" altLang="en-US"/>
          </a:p>
        </p:txBody>
      </p:sp>
    </p:spTree>
    <p:extLst>
      <p:ext uri="{BB962C8B-B14F-4D97-AF65-F5344CB8AC3E}">
        <p14:creationId xmlns:p14="http://schemas.microsoft.com/office/powerpoint/2010/main" val="3616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C88E3062-92D7-4F2C-86AA-70F31EB3F166}"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34F039F-4125-4821-B6E6-3E8471332273}" type="slidenum">
              <a:rPr lang="en-US" altLang="en-US"/>
              <a:pPr/>
              <a:t>‹#›</a:t>
            </a:fld>
            <a:endParaRPr lang="en-US" altLang="en-US"/>
          </a:p>
        </p:txBody>
      </p:sp>
    </p:spTree>
    <p:extLst>
      <p:ext uri="{BB962C8B-B14F-4D97-AF65-F5344CB8AC3E}">
        <p14:creationId xmlns:p14="http://schemas.microsoft.com/office/powerpoint/2010/main" val="144896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2D26DE01-18C9-430D-B325-DB95CA52AD68}" type="datetimeFigureOut">
              <a:rPr lang="en-US" altLang="en-US"/>
              <a:pPr/>
              <a:t>1/14/2023</a:t>
            </a:fld>
            <a:endParaRPr lang="en-US" alt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E3BDC4DF-9667-4400-A356-C34DD3F61F28}" type="slidenum">
              <a:rPr lang="en-US" altLang="en-US"/>
              <a:pPr/>
              <a:t>‹#›</a:t>
            </a:fld>
            <a:endParaRPr lang="en-US" altLang="en-US"/>
          </a:p>
        </p:txBody>
      </p:sp>
    </p:spTree>
    <p:extLst>
      <p:ext uri="{BB962C8B-B14F-4D97-AF65-F5344CB8AC3E}">
        <p14:creationId xmlns:p14="http://schemas.microsoft.com/office/powerpoint/2010/main" val="156279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p:cNvSpPr>
            <a:spLocks noChangeArrowheads="1"/>
          </p:cNvSpPr>
          <p:nvPr/>
        </p:nvSpPr>
        <p:spPr bwMode="auto">
          <a:xfrm>
            <a:off x="3636963" y="3005138"/>
            <a:ext cx="182562"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5" name="Chevron 11"/>
          <p:cNvSpPr>
            <a:spLocks noChangeArrowheads="1"/>
          </p:cNvSpPr>
          <p:nvPr/>
        </p:nvSpPr>
        <p:spPr bwMode="auto">
          <a:xfrm>
            <a:off x="3449638" y="3005138"/>
            <a:ext cx="184150"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998A5650-A7F5-468A-AC7C-CC39B664E961}" type="datetimeFigureOut">
              <a:rPr lang="en-US" altLang="en-US"/>
              <a:pPr/>
              <a:t>1/14/2023</a:t>
            </a:fld>
            <a:endParaRPr lang="en-US" alt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8BA973E-6A8E-4ABA-8D89-50D0CA8CBEEC}" type="slidenum">
              <a:rPr lang="en-US" altLang="en-US"/>
              <a:pPr/>
              <a:t>‹#›</a:t>
            </a:fld>
            <a:endParaRPr lang="en-US" altLang="en-US"/>
          </a:p>
        </p:txBody>
      </p:sp>
    </p:spTree>
    <p:extLst>
      <p:ext uri="{BB962C8B-B14F-4D97-AF65-F5344CB8AC3E}">
        <p14:creationId xmlns:p14="http://schemas.microsoft.com/office/powerpoint/2010/main" val="12739741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F1957422-1CCD-4558-B126-E01CEF9CCB9B}" type="datetimeFigureOut">
              <a:rPr lang="en-US" altLang="en-US"/>
              <a:pPr/>
              <a:t>1/14/2023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7138F364-5E6E-40DF-B92F-9F47B72D19E2}" type="slidenum">
              <a:rPr lang="en-US" altLang="en-US"/>
              <a:pPr/>
              <a:t>‹#›</a:t>
            </a:fld>
            <a:endParaRPr lang="en-US" altLang="en-US"/>
          </a:p>
        </p:txBody>
      </p:sp>
    </p:spTree>
    <p:extLst>
      <p:ext uri="{BB962C8B-B14F-4D97-AF65-F5344CB8AC3E}">
        <p14:creationId xmlns:p14="http://schemas.microsoft.com/office/powerpoint/2010/main" val="200605587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FF9D990-5E8C-4387-B53E-582BBAAF38A6}" type="datetimeFigureOut">
              <a:rPr lang="en-US" altLang="en-US"/>
              <a:pPr/>
              <a:t>1/14/2023</a:t>
            </a:fld>
            <a:endParaRPr lang="en-US" alt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B81934EC-D233-485B-BF0F-DE641F734BB2}" type="slidenum">
              <a:rPr lang="en-US" altLang="en-US"/>
              <a:pPr/>
              <a:t>‹#›</a:t>
            </a:fld>
            <a:endParaRPr lang="en-US" altLang="en-US"/>
          </a:p>
        </p:txBody>
      </p:sp>
    </p:spTree>
    <p:extLst>
      <p:ext uri="{BB962C8B-B14F-4D97-AF65-F5344CB8AC3E}">
        <p14:creationId xmlns:p14="http://schemas.microsoft.com/office/powerpoint/2010/main" val="3845561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2FCA446-E44B-4A98-A8D9-8DFCF2E3C6BA}" type="datetimeFigureOut">
              <a:rPr lang="en-US" altLang="en-US"/>
              <a:pPr/>
              <a:t>1/14/2023</a:t>
            </a:fld>
            <a:endParaRPr lang="en-US" alt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A114130F-9576-4D63-A3E0-BFA25CA52CC4}" type="slidenum">
              <a:rPr lang="en-US" altLang="en-US"/>
              <a:pPr/>
              <a:t>‹#›</a:t>
            </a:fld>
            <a:endParaRPr lang="en-US" altLang="en-US"/>
          </a:p>
        </p:txBody>
      </p:sp>
    </p:spTree>
    <p:extLst>
      <p:ext uri="{BB962C8B-B14F-4D97-AF65-F5344CB8AC3E}">
        <p14:creationId xmlns:p14="http://schemas.microsoft.com/office/powerpoint/2010/main" val="428256767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03C49DA8-B820-465B-A78A-28777EC1E98C}" type="datetimeFigureOut">
              <a:rPr lang="en-US" altLang="en-US"/>
              <a:pPr/>
              <a:t>1/14/2023</a:t>
            </a:fld>
            <a:endParaRPr lang="en-US" alt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6630D906-68D5-4AEC-B54A-95715E396FEE}" type="slidenum">
              <a:rPr lang="en-US" altLang="en-US"/>
              <a:pPr/>
              <a:t>‹#›</a:t>
            </a:fld>
            <a:endParaRPr lang="en-US" altLang="en-US"/>
          </a:p>
        </p:txBody>
      </p:sp>
    </p:spTree>
    <p:extLst>
      <p:ext uri="{BB962C8B-B14F-4D97-AF65-F5344CB8AC3E}">
        <p14:creationId xmlns:p14="http://schemas.microsoft.com/office/powerpoint/2010/main" val="4231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A405DA42-E27B-4E6B-8816-03F5B50624AB}" type="datetimeFigureOut">
              <a:rPr lang="en-US" altLang="en-US"/>
              <a:pPr/>
              <a:t>1/14/2023</a:t>
            </a:fld>
            <a:endParaRPr lang="en-US" alt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D4436AC-C642-446A-A2FA-B21716DC87B0}" type="slidenum">
              <a:rPr lang="en-US" altLang="en-US"/>
              <a:pPr/>
              <a:t>‹#›</a:t>
            </a:fld>
            <a:endParaRPr lang="en-US" altLang="en-US"/>
          </a:p>
        </p:txBody>
      </p:sp>
    </p:spTree>
    <p:extLst>
      <p:ext uri="{BB962C8B-B14F-4D97-AF65-F5344CB8AC3E}">
        <p14:creationId xmlns:p14="http://schemas.microsoft.com/office/powerpoint/2010/main" val="153197003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Freeform 15"/>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8"/>
          <p:cNvSpPr>
            <a:spLocks noChangeArrowheads="1"/>
          </p:cNvSpPr>
          <p:nvPr/>
        </p:nvSpPr>
        <p:spPr bwMode="auto">
          <a:xfrm>
            <a:off x="8664575"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10" name="Chevron 19"/>
          <p:cNvSpPr>
            <a:spLocks noChangeArrowheads="1"/>
          </p:cNvSpPr>
          <p:nvPr/>
        </p:nvSpPr>
        <p:spPr bwMode="auto">
          <a:xfrm>
            <a:off x="8477250" y="4987925"/>
            <a:ext cx="182563" cy="228600"/>
          </a:xfrm>
          <a:prstGeom prst="chevron">
            <a:avLst>
              <a:gd name="adj" fmla="val 50000"/>
            </a:avLst>
          </a:prstGeom>
          <a:gradFill rotWithShape="1">
            <a:gsLst>
              <a:gs pos="0">
                <a:srgbClr val="1389A6"/>
              </a:gs>
              <a:gs pos="72000">
                <a:srgbClr val="50B8DA"/>
              </a:gs>
              <a:gs pos="100000">
                <a:srgbClr val="7FC4DD"/>
              </a:gs>
            </a:gsLst>
            <a:lin ang="16200000"/>
          </a:gradFill>
          <a:ln w="3175" cap="rnd">
            <a:solidFill>
              <a:srgbClr val="1E768C"/>
            </a:solidFill>
            <a:miter lim="800000"/>
            <a:headEnd/>
            <a:tailEnd/>
          </a:ln>
          <a:effectLst>
            <a:outerShdw blurRad="63500" dist="26940" dir="5400000" rotWithShape="0">
              <a:srgbClr val="000000">
                <a:alpha val="45999"/>
              </a:srgbClr>
            </a:outerShdw>
          </a:effectLst>
        </p:spPr>
        <p:txBody>
          <a:bodyPr anchor="ctr"/>
          <a:lstStyle/>
          <a:p>
            <a:pPr fontAlgn="auto">
              <a:spcBef>
                <a:spcPts val="0"/>
              </a:spcBef>
              <a:spcAft>
                <a:spcPts val="0"/>
              </a:spcAft>
              <a:defRPr/>
            </a:pPr>
            <a:endParaRPr lang="en-US">
              <a:solidFill>
                <a:schemeClr val="lt1"/>
              </a:solidFill>
              <a:latin typeface="+mn-lt"/>
              <a:ea typeface="+mn-ea"/>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C1E33357-3660-48B6-8EFF-B7468AFBD51E}" type="datetimeFigureOut">
              <a:rPr lang="en-US" altLang="en-US"/>
              <a:pPr/>
              <a:t>1/14/2023</a:t>
            </a:fld>
            <a:endParaRPr lang="en-US" alt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BF931080-3E05-4805-9AD6-F5EFD7369000}" type="slidenum">
              <a:rPr lang="en-US" altLang="en-US"/>
              <a:pPr/>
              <a:t>‹#›</a:t>
            </a:fld>
            <a:endParaRPr lang="en-US" altLang="en-US"/>
          </a:p>
        </p:txBody>
      </p:sp>
    </p:spTree>
    <p:extLst>
      <p:ext uri="{BB962C8B-B14F-4D97-AF65-F5344CB8AC3E}">
        <p14:creationId xmlns:p14="http://schemas.microsoft.com/office/powerpoint/2010/main" val="213171767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27" name="Freeform 11"/>
          <p:cNvSpPr>
            <a:spLocks/>
          </p:cNvSpPr>
          <p:nvPr/>
        </p:nvSpPr>
        <p:spPr bwMode="auto">
          <a:xfrm>
            <a:off x="-53975" y="5784850"/>
            <a:ext cx="3802063"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cs typeface="Arial" panose="020B0604020202020204" pitchFamily="34" charset="0"/>
              </a:defRPr>
            </a:lvl1pPr>
          </a:lstStyle>
          <a:p>
            <a:fld id="{51C2A217-0A3A-4CEF-81AE-8B9AEC243AE8}" type="datetimeFigureOut">
              <a:rPr lang="en-US" altLang="en-US"/>
              <a:pPr/>
              <a:t>1/14/2023</a:t>
            </a:fld>
            <a:endParaRPr lang="en-US" alt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cs typeface="Arial" panose="020B0604020202020204" pitchFamily="34" charset="0"/>
              </a:defRPr>
            </a:lvl1pPr>
          </a:lstStyle>
          <a:p>
            <a:fld id="{0A663D5C-B9DB-46F8-AD69-76C2108BB9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7" r:id="rId2"/>
    <p:sldLayoutId id="2147483792" r:id="rId3"/>
    <p:sldLayoutId id="2147483793" r:id="rId4"/>
    <p:sldLayoutId id="2147483794" r:id="rId5"/>
    <p:sldLayoutId id="2147483795" r:id="rId6"/>
    <p:sldLayoutId id="2147483788" r:id="rId7"/>
    <p:sldLayoutId id="2147483796" r:id="rId8"/>
    <p:sldLayoutId id="2147483797" r:id="rId9"/>
    <p:sldLayoutId id="2147483789" r:id="rId10"/>
    <p:sldLayoutId id="2147483790"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100" b="1">
          <a:solidFill>
            <a:schemeClr val="tx2"/>
          </a:solidFill>
          <a:latin typeface="Lucida Sans Unicode" pitchFamily="34" charset="0"/>
          <a:ea typeface="MS PGothic" panose="020B0600070205080204" pitchFamily="34" charset="-128"/>
          <a:cs typeface="ＭＳ Ｐゴシック"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S PGothic" panose="020B0600070205080204" pitchFamily="34" charset="-128"/>
          <a:cs typeface="ＭＳ Ｐゴシック" charset="0"/>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S PGothic" panose="020B0600070205080204" pitchFamily="34" charset="-128"/>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S PGothic" panose="020B0600070205080204" pitchFamily="34" charset="-128"/>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S PGothic" panose="020B0600070205080204" pitchFamily="34" charset="-128"/>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S PGothic" panose="020B0600070205080204" pitchFamily="3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React.JS</a:t>
            </a:r>
          </a:p>
        </p:txBody>
      </p:sp>
      <p:sp>
        <p:nvSpPr>
          <p:cNvPr id="5" name="Subtitle 4"/>
          <p:cNvSpPr>
            <a:spLocks noGrp="1"/>
          </p:cNvSpPr>
          <p:nvPr>
            <p:ph type="subTitle" idx="1"/>
          </p:nvPr>
        </p:nvSpPr>
        <p:spPr/>
        <p:txBody>
          <a:bodyPr/>
          <a:lstStyle/>
          <a:p>
            <a:r>
              <a:rPr lang="en-US" dirty="0"/>
              <a:t>Lecture 20</a:t>
            </a:r>
          </a:p>
          <a:p>
            <a:r>
              <a:rPr lang="en-US" dirty="0"/>
              <a:t>Starting React</a:t>
            </a:r>
          </a:p>
        </p:txBody>
      </p:sp>
    </p:spTree>
    <p:extLst>
      <p:ext uri="{BB962C8B-B14F-4D97-AF65-F5344CB8AC3E}">
        <p14:creationId xmlns:p14="http://schemas.microsoft.com/office/powerpoint/2010/main" val="100981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174E76-0DD2-4882-967A-A331C9A84190}"/>
              </a:ext>
            </a:extLst>
          </p:cNvPr>
          <p:cNvSpPr>
            <a:spLocks noGrp="1"/>
          </p:cNvSpPr>
          <p:nvPr>
            <p:ph idx="1"/>
          </p:nvPr>
        </p:nvSpPr>
        <p:spPr/>
        <p:txBody>
          <a:bodyPr/>
          <a:lstStyle/>
          <a:p>
            <a:pPr marL="109537" indent="0">
              <a:buNone/>
            </a:pPr>
            <a:r>
              <a:rPr lang="en-US" sz="2000" dirty="0"/>
              <a:t>// Example 2 -  React component without JSX</a:t>
            </a:r>
          </a:p>
          <a:p>
            <a:pPr marL="109537" indent="0">
              <a:buNone/>
            </a:pPr>
            <a:r>
              <a:rPr lang="en-US" sz="2000"/>
              <a:t>function </a:t>
            </a:r>
            <a:r>
              <a:rPr lang="en-US" sz="2000" dirty="0"/>
              <a:t>Button (props) {</a:t>
            </a:r>
          </a:p>
          <a:p>
            <a:pPr marL="109537" indent="0">
              <a:buNone/>
            </a:pPr>
            <a:r>
              <a:rPr lang="en-US" sz="2000" dirty="0"/>
              <a:t>  return </a:t>
            </a:r>
            <a:r>
              <a:rPr lang="en-US" sz="2000" dirty="0" err="1"/>
              <a:t>React.createElement</a:t>
            </a:r>
            <a:r>
              <a:rPr lang="en-US" sz="2000" dirty="0"/>
              <a:t>(</a:t>
            </a:r>
          </a:p>
          <a:p>
            <a:pPr marL="109537" indent="0">
              <a:buNone/>
            </a:pPr>
            <a:r>
              <a:rPr lang="en-US" sz="2000" dirty="0"/>
              <a:t>    "button",</a:t>
            </a:r>
          </a:p>
          <a:p>
            <a:pPr marL="109537" indent="0">
              <a:buNone/>
            </a:pPr>
            <a:r>
              <a:rPr lang="en-US" sz="2000" dirty="0"/>
              <a:t>    { type: "submit" },</a:t>
            </a:r>
          </a:p>
          <a:p>
            <a:pPr marL="109537" indent="0">
              <a:buNone/>
            </a:pPr>
            <a:r>
              <a:rPr lang="en-US" sz="2000" dirty="0"/>
              <a:t>    </a:t>
            </a:r>
            <a:r>
              <a:rPr lang="en-US" sz="2000" dirty="0" err="1"/>
              <a:t>props.label</a:t>
            </a:r>
            <a:endParaRPr lang="en-US" sz="2000" dirty="0"/>
          </a:p>
          <a:p>
            <a:pPr marL="109537" indent="0">
              <a:buNone/>
            </a:pPr>
            <a:r>
              <a:rPr lang="en-US" sz="2000" dirty="0"/>
              <a:t>  );</a:t>
            </a:r>
          </a:p>
          <a:p>
            <a:pPr marL="109537" indent="0">
              <a:buNone/>
            </a:pPr>
            <a:r>
              <a:rPr lang="en-US" sz="2000" dirty="0"/>
              <a:t>}</a:t>
            </a:r>
          </a:p>
          <a:p>
            <a:pPr marL="109537" indent="0">
              <a:buNone/>
            </a:pPr>
            <a:r>
              <a:rPr lang="en-US" sz="2000" dirty="0"/>
              <a:t>// To use Button, you would do something like</a:t>
            </a:r>
          </a:p>
          <a:p>
            <a:pPr marL="109537" indent="0">
              <a:buNone/>
            </a:pPr>
            <a:r>
              <a:rPr lang="en-US" sz="2000" dirty="0" err="1"/>
              <a:t>ReactDOM.render</a:t>
            </a:r>
            <a:r>
              <a:rPr lang="en-US" sz="2000" dirty="0"/>
              <a:t>(</a:t>
            </a:r>
          </a:p>
          <a:p>
            <a:pPr marL="109537" indent="0">
              <a:buNone/>
            </a:pPr>
            <a:r>
              <a:rPr lang="en-US" sz="2000" dirty="0"/>
              <a:t>  </a:t>
            </a:r>
            <a:r>
              <a:rPr lang="en-US" sz="2000" dirty="0" err="1"/>
              <a:t>React.createElement</a:t>
            </a:r>
            <a:r>
              <a:rPr lang="en-US" sz="2000" dirty="0"/>
              <a:t>(Button, { label: "Save" }),</a:t>
            </a:r>
          </a:p>
          <a:p>
            <a:pPr marL="109537" indent="0">
              <a:buNone/>
            </a:pPr>
            <a:r>
              <a:rPr lang="en-US" sz="2000" dirty="0"/>
              <a:t>  </a:t>
            </a:r>
            <a:r>
              <a:rPr lang="en-US" sz="2000" dirty="0" err="1"/>
              <a:t>mountNode</a:t>
            </a:r>
            <a:endParaRPr lang="en-US" sz="2000" dirty="0"/>
          </a:p>
          <a:p>
            <a:pPr marL="109537" indent="0">
              <a:buNone/>
            </a:pPr>
            <a:r>
              <a:rPr lang="en-US" sz="2000" dirty="0"/>
              <a:t>);</a:t>
            </a:r>
          </a:p>
        </p:txBody>
      </p:sp>
      <p:sp>
        <p:nvSpPr>
          <p:cNvPr id="3" name="Title 2">
            <a:extLst>
              <a:ext uri="{FF2B5EF4-FFF2-40B4-BE49-F238E27FC236}">
                <a16:creationId xmlns:a16="http://schemas.microsoft.com/office/drawing/2014/main" id="{FEAE23BB-27D6-416A-8252-692824F907C0}"/>
              </a:ext>
            </a:extLst>
          </p:cNvPr>
          <p:cNvSpPr>
            <a:spLocks noGrp="1"/>
          </p:cNvSpPr>
          <p:nvPr>
            <p:ph type="title"/>
          </p:nvPr>
        </p:nvSpPr>
        <p:spPr/>
        <p:txBody>
          <a:bodyPr/>
          <a:lstStyle/>
          <a:p>
            <a:r>
              <a:rPr lang="en-US" dirty="0"/>
              <a:t>Without JSX</a:t>
            </a:r>
          </a:p>
        </p:txBody>
      </p:sp>
    </p:spTree>
    <p:extLst>
      <p:ext uri="{BB962C8B-B14F-4D97-AF65-F5344CB8AC3E}">
        <p14:creationId xmlns:p14="http://schemas.microsoft.com/office/powerpoint/2010/main" val="360570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88F3-0825-403D-A87B-96E07490458E}"/>
              </a:ext>
            </a:extLst>
          </p:cNvPr>
          <p:cNvSpPr>
            <a:spLocks noGrp="1"/>
          </p:cNvSpPr>
          <p:nvPr>
            <p:ph idx="1"/>
          </p:nvPr>
        </p:nvSpPr>
        <p:spPr/>
        <p:txBody>
          <a:bodyPr/>
          <a:lstStyle/>
          <a:p>
            <a:r>
              <a:rPr lang="en-US" sz="2400" dirty="0"/>
              <a:t>"Props" are simply the attributes used on a JSX node (e.g. </a:t>
            </a:r>
            <a:r>
              <a:rPr lang="en-US" sz="2400" b="1" dirty="0"/>
              <a:t>&lt;</a:t>
            </a:r>
            <a:r>
              <a:rPr lang="en-US" sz="2400" b="1" dirty="0" err="1"/>
              <a:t>SomeComponent</a:t>
            </a:r>
            <a:r>
              <a:rPr lang="en-US" sz="2400" b="1" dirty="0"/>
              <a:t> </a:t>
            </a:r>
            <a:r>
              <a:rPr lang="en-US" sz="2400" dirty="0" err="1"/>
              <a:t>someProp</a:t>
            </a:r>
            <a:r>
              <a:rPr lang="en-US" sz="2400" dirty="0"/>
              <a:t>="some prop's value" </a:t>
            </a:r>
            <a:r>
              <a:rPr lang="en-US" sz="2400" b="1" dirty="0"/>
              <a:t>/&gt;</a:t>
            </a:r>
            <a:r>
              <a:rPr lang="en-US" sz="2400" dirty="0"/>
              <a:t>), and are the primary way our application interacts with our components. </a:t>
            </a:r>
          </a:p>
          <a:p>
            <a:r>
              <a:rPr lang="en-US" sz="2400" dirty="0"/>
              <a:t>In the snippet above, inside of </a:t>
            </a:r>
            <a:r>
              <a:rPr lang="en-US" sz="2400" dirty="0" err="1"/>
              <a:t>SomeComponent</a:t>
            </a:r>
            <a:r>
              <a:rPr lang="en-US" sz="2400" dirty="0"/>
              <a:t>, we would have access to </a:t>
            </a:r>
            <a:r>
              <a:rPr lang="en-US" sz="2400" b="1" dirty="0" err="1"/>
              <a:t>this</a:t>
            </a:r>
            <a:r>
              <a:rPr lang="en-US" sz="2400" dirty="0" err="1"/>
              <a:t>.props</a:t>
            </a:r>
            <a:r>
              <a:rPr lang="en-US" sz="2400" dirty="0"/>
              <a:t>, whose value would be the object {</a:t>
            </a:r>
            <a:r>
              <a:rPr lang="en-US" sz="2400" dirty="0" err="1"/>
              <a:t>someProp</a:t>
            </a:r>
            <a:r>
              <a:rPr lang="en-US" sz="2400" dirty="0"/>
              <a:t>: "some prop's value"}.</a:t>
            </a:r>
          </a:p>
          <a:p>
            <a:r>
              <a:rPr lang="en-US" sz="2400" dirty="0"/>
              <a:t>Props are a way to pass information into a React component, they can have any type including functions - sometimes referred to as callbacks.</a:t>
            </a:r>
          </a:p>
          <a:p>
            <a:r>
              <a:rPr lang="en-US" sz="2400" dirty="0"/>
              <a:t>In JSX props are passed with the attribute syntax</a:t>
            </a:r>
            <a:endParaRPr lang="en-US" sz="1800" dirty="0"/>
          </a:p>
        </p:txBody>
      </p:sp>
      <p:sp>
        <p:nvSpPr>
          <p:cNvPr id="3" name="Title 2">
            <a:extLst>
              <a:ext uri="{FF2B5EF4-FFF2-40B4-BE49-F238E27FC236}">
                <a16:creationId xmlns:a16="http://schemas.microsoft.com/office/drawing/2014/main" id="{BC3D3691-5F71-48AA-88C1-EAE9FE28F761}"/>
              </a:ext>
            </a:extLst>
          </p:cNvPr>
          <p:cNvSpPr>
            <a:spLocks noGrp="1"/>
          </p:cNvSpPr>
          <p:nvPr>
            <p:ph type="title"/>
          </p:nvPr>
        </p:nvSpPr>
        <p:spPr/>
        <p:txBody>
          <a:bodyPr/>
          <a:lstStyle/>
          <a:p>
            <a:r>
              <a:rPr lang="en-US" dirty="0"/>
              <a:t>Props</a:t>
            </a:r>
          </a:p>
        </p:txBody>
      </p:sp>
    </p:spTree>
    <p:extLst>
      <p:ext uri="{BB962C8B-B14F-4D97-AF65-F5344CB8AC3E}">
        <p14:creationId xmlns:p14="http://schemas.microsoft.com/office/powerpoint/2010/main" val="249929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88F3-0825-403D-A87B-96E07490458E}"/>
              </a:ext>
            </a:extLst>
          </p:cNvPr>
          <p:cNvSpPr>
            <a:spLocks noGrp="1"/>
          </p:cNvSpPr>
          <p:nvPr>
            <p:ph idx="1"/>
          </p:nvPr>
        </p:nvSpPr>
        <p:spPr/>
        <p:txBody>
          <a:bodyPr/>
          <a:lstStyle/>
          <a:p>
            <a:r>
              <a:rPr lang="en-US" dirty="0"/>
              <a:t>react props are immutable once they have been passed in, meaning they cannot be modified from within a component. </a:t>
            </a:r>
          </a:p>
          <a:p>
            <a:r>
              <a:rPr lang="en-US" dirty="0"/>
              <a:t>If the parent of a component changes the value of a prop, React handles replacing the old props with the new, the component will re-render itself using the new values.</a:t>
            </a:r>
            <a:endParaRPr lang="en-US" sz="1800" dirty="0"/>
          </a:p>
        </p:txBody>
      </p:sp>
      <p:sp>
        <p:nvSpPr>
          <p:cNvPr id="3" name="Title 2">
            <a:extLst>
              <a:ext uri="{FF2B5EF4-FFF2-40B4-BE49-F238E27FC236}">
                <a16:creationId xmlns:a16="http://schemas.microsoft.com/office/drawing/2014/main" id="{BC3D3691-5F71-48AA-88C1-EAE9FE28F761}"/>
              </a:ext>
            </a:extLst>
          </p:cNvPr>
          <p:cNvSpPr>
            <a:spLocks noGrp="1"/>
          </p:cNvSpPr>
          <p:nvPr>
            <p:ph type="title"/>
          </p:nvPr>
        </p:nvSpPr>
        <p:spPr/>
        <p:txBody>
          <a:bodyPr/>
          <a:lstStyle/>
          <a:p>
            <a:r>
              <a:rPr lang="en-US" dirty="0"/>
              <a:t>Props</a:t>
            </a:r>
          </a:p>
        </p:txBody>
      </p:sp>
    </p:spTree>
    <p:extLst>
      <p:ext uri="{BB962C8B-B14F-4D97-AF65-F5344CB8AC3E}">
        <p14:creationId xmlns:p14="http://schemas.microsoft.com/office/powerpoint/2010/main" val="60658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3885EB-D857-48B7-B598-B781D3C4EBD6}"/>
              </a:ext>
            </a:extLst>
          </p:cNvPr>
          <p:cNvSpPr>
            <a:spLocks noGrp="1"/>
          </p:cNvSpPr>
          <p:nvPr>
            <p:ph idx="1"/>
          </p:nvPr>
        </p:nvSpPr>
        <p:spPr/>
        <p:txBody>
          <a:bodyPr/>
          <a:lstStyle/>
          <a:p>
            <a:pPr marL="109537" indent="0">
              <a:buNone/>
            </a:pPr>
            <a:r>
              <a:rPr lang="en-US" sz="2800" dirty="0"/>
              <a:t>// In React</a:t>
            </a:r>
          </a:p>
          <a:p>
            <a:pPr marL="109537" indent="0">
              <a:buNone/>
            </a:pPr>
            <a:r>
              <a:rPr lang="en-US" sz="2800" dirty="0"/>
              <a:t>const </a:t>
            </a:r>
            <a:r>
              <a:rPr lang="en-US" sz="2800" dirty="0" err="1"/>
              <a:t>MyComponent</a:t>
            </a:r>
            <a:r>
              <a:rPr lang="en-US" sz="2800" dirty="0"/>
              <a:t> = props =&gt; {</a:t>
            </a:r>
          </a:p>
          <a:p>
            <a:pPr marL="109537" indent="0">
              <a:buNone/>
            </a:pPr>
            <a:r>
              <a:rPr lang="en-US" sz="2800" dirty="0"/>
              <a:t>return &lt;h1&gt;Hello, {props.name}!&lt;/h1&gt;;</a:t>
            </a:r>
          </a:p>
          <a:p>
            <a:pPr marL="109537" indent="0">
              <a:buNone/>
            </a:pPr>
            <a:r>
              <a:rPr lang="en-US" sz="2800" dirty="0"/>
              <a:t>};</a:t>
            </a:r>
          </a:p>
          <a:p>
            <a:pPr marL="109537" indent="0">
              <a:buNone/>
            </a:pPr>
            <a:r>
              <a:rPr lang="en-US" sz="2800" dirty="0" err="1"/>
              <a:t>ReactDOM.render</a:t>
            </a:r>
            <a:r>
              <a:rPr lang="en-US" sz="2800" dirty="0"/>
              <a:t>(&lt;</a:t>
            </a:r>
            <a:r>
              <a:rPr lang="en-US" sz="2800" dirty="0" err="1"/>
              <a:t>MyComponent</a:t>
            </a:r>
            <a:r>
              <a:rPr lang="en-US" sz="2800" dirty="0"/>
              <a:t> </a:t>
            </a:r>
            <a:r>
              <a:rPr lang="en-US" sz="2800"/>
              <a:t>name=“Rashid" </a:t>
            </a:r>
            <a:r>
              <a:rPr lang="en-US" sz="2800" dirty="0"/>
              <a:t>/&gt;, element);</a:t>
            </a:r>
          </a:p>
          <a:p>
            <a:pPr marL="109537" indent="0">
              <a:buNone/>
            </a:pPr>
            <a:r>
              <a:rPr lang="en-US" sz="2800" dirty="0"/>
              <a:t>// Will render &lt;h1&gt;Hello, Rashid!&lt;/h1&gt;</a:t>
            </a:r>
          </a:p>
          <a:p>
            <a:endParaRPr lang="en-US" dirty="0"/>
          </a:p>
        </p:txBody>
      </p:sp>
      <p:sp>
        <p:nvSpPr>
          <p:cNvPr id="3" name="Title 2">
            <a:extLst>
              <a:ext uri="{FF2B5EF4-FFF2-40B4-BE49-F238E27FC236}">
                <a16:creationId xmlns:a16="http://schemas.microsoft.com/office/drawing/2014/main" id="{12CDA1E4-69F2-4136-B71A-6E9FE9C432E3}"/>
              </a:ext>
            </a:extLst>
          </p:cNvPr>
          <p:cNvSpPr>
            <a:spLocks noGrp="1"/>
          </p:cNvSpPr>
          <p:nvPr>
            <p:ph type="title"/>
          </p:nvPr>
        </p:nvSpPr>
        <p:spPr/>
        <p:txBody>
          <a:bodyPr/>
          <a:lstStyle/>
          <a:p>
            <a:r>
              <a:rPr lang="en-US" dirty="0"/>
              <a:t>Props</a:t>
            </a:r>
          </a:p>
        </p:txBody>
      </p:sp>
    </p:spTree>
    <p:extLst>
      <p:ext uri="{BB962C8B-B14F-4D97-AF65-F5344CB8AC3E}">
        <p14:creationId xmlns:p14="http://schemas.microsoft.com/office/powerpoint/2010/main" val="273693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88F3-0825-403D-A87B-96E07490458E}"/>
              </a:ext>
            </a:extLst>
          </p:cNvPr>
          <p:cNvSpPr>
            <a:spLocks noGrp="1"/>
          </p:cNvSpPr>
          <p:nvPr>
            <p:ph idx="1"/>
          </p:nvPr>
        </p:nvSpPr>
        <p:spPr>
          <a:xfrm>
            <a:off x="152400" y="1295400"/>
            <a:ext cx="8229600" cy="5376862"/>
          </a:xfrm>
        </p:spPr>
        <p:txBody>
          <a:bodyPr/>
          <a:lstStyle/>
          <a:p>
            <a:r>
              <a:rPr lang="en-US" dirty="0"/>
              <a:t>State in React components is essential to manage and communicate data in your application. </a:t>
            </a:r>
          </a:p>
          <a:p>
            <a:r>
              <a:rPr lang="en-US" dirty="0"/>
              <a:t>It is represented as a JavaScript object and has </a:t>
            </a:r>
            <a:r>
              <a:rPr lang="en-US" i="1" dirty="0"/>
              <a:t>component level </a:t>
            </a:r>
            <a:r>
              <a:rPr lang="en-US" dirty="0"/>
              <a:t>scope, it can be thought of as the private data of your component.</a:t>
            </a:r>
          </a:p>
          <a:p>
            <a:r>
              <a:rPr lang="en-US" dirty="0"/>
              <a:t>It is the responsibility of this component to store the data within its state, and distribute the data to other components via props.</a:t>
            </a:r>
            <a:endParaRPr lang="en-US" sz="2000" dirty="0"/>
          </a:p>
        </p:txBody>
      </p:sp>
      <p:sp>
        <p:nvSpPr>
          <p:cNvPr id="3" name="Title 2">
            <a:extLst>
              <a:ext uri="{FF2B5EF4-FFF2-40B4-BE49-F238E27FC236}">
                <a16:creationId xmlns:a16="http://schemas.microsoft.com/office/drawing/2014/main" id="{BC3D3691-5F71-48AA-88C1-EAE9FE28F761}"/>
              </a:ext>
            </a:extLst>
          </p:cNvPr>
          <p:cNvSpPr>
            <a:spLocks noGrp="1"/>
          </p:cNvSpPr>
          <p:nvPr>
            <p:ph type="title"/>
          </p:nvPr>
        </p:nvSpPr>
        <p:spPr/>
        <p:txBody>
          <a:bodyPr/>
          <a:lstStyle/>
          <a:p>
            <a:r>
              <a:rPr lang="en-US" dirty="0"/>
              <a:t>States</a:t>
            </a:r>
          </a:p>
        </p:txBody>
      </p:sp>
    </p:spTree>
    <p:extLst>
      <p:ext uri="{BB962C8B-B14F-4D97-AF65-F5344CB8AC3E}">
        <p14:creationId xmlns:p14="http://schemas.microsoft.com/office/powerpoint/2010/main" val="3029921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6C1652-33E2-4706-9CB9-D310285E0DE5}"/>
              </a:ext>
            </a:extLst>
          </p:cNvPr>
          <p:cNvSpPr>
            <a:spLocks noGrp="1"/>
          </p:cNvSpPr>
          <p:nvPr>
            <p:ph idx="1"/>
          </p:nvPr>
        </p:nvSpPr>
        <p:spPr/>
        <p:txBody>
          <a:bodyPr/>
          <a:lstStyle/>
          <a:p>
            <a:r>
              <a:rPr lang="en-US" dirty="0"/>
              <a:t>In Constructor, we define states</a:t>
            </a:r>
          </a:p>
          <a:p>
            <a:pPr marL="109537" indent="0">
              <a:buNone/>
            </a:pPr>
            <a:r>
              <a:rPr lang="en-US" sz="2800" b="1" dirty="0" err="1"/>
              <a:t>this</a:t>
            </a:r>
            <a:r>
              <a:rPr lang="en-US" sz="2800" dirty="0" err="1"/>
              <a:t>.state</a:t>
            </a:r>
            <a:r>
              <a:rPr lang="en-US" sz="2800" dirty="0"/>
              <a:t> = {</a:t>
            </a:r>
          </a:p>
          <a:p>
            <a:pPr marL="109537" indent="0">
              <a:buNone/>
            </a:pPr>
            <a:r>
              <a:rPr lang="en-US" sz="2800" dirty="0"/>
              <a:t>name: </a:t>
            </a:r>
            <a:r>
              <a:rPr lang="en-US" sz="2800" dirty="0" err="1"/>
              <a:t>firstName</a:t>
            </a:r>
            <a:endParaRPr lang="en-US" sz="2800" dirty="0"/>
          </a:p>
          <a:p>
            <a:pPr marL="109537" indent="0">
              <a:buNone/>
            </a:pPr>
            <a:r>
              <a:rPr lang="en-US" sz="2800" dirty="0"/>
              <a:t>}</a:t>
            </a:r>
          </a:p>
          <a:p>
            <a:pPr marL="109537" indent="0">
              <a:buNone/>
            </a:pPr>
            <a:r>
              <a:rPr lang="en-US" sz="2800" dirty="0" err="1"/>
              <a:t>Accesing</a:t>
            </a:r>
            <a:r>
              <a:rPr lang="en-US" sz="2800" dirty="0"/>
              <a:t> within Class:</a:t>
            </a:r>
          </a:p>
          <a:p>
            <a:pPr marL="109537" indent="0">
              <a:buNone/>
            </a:pPr>
            <a:r>
              <a:rPr lang="en-US" sz="2800" dirty="0"/>
              <a:t>This.state.name</a:t>
            </a:r>
          </a:p>
          <a:p>
            <a:pPr marL="109537" indent="0">
              <a:buNone/>
            </a:pPr>
            <a:r>
              <a:rPr lang="en-US" sz="2800" dirty="0"/>
              <a:t>Setting State:</a:t>
            </a:r>
          </a:p>
          <a:p>
            <a:pPr marL="109537" indent="0">
              <a:buNone/>
            </a:pPr>
            <a:r>
              <a:rPr lang="en-US" sz="2800" dirty="0" err="1"/>
              <a:t>this.setState</a:t>
            </a:r>
            <a:r>
              <a:rPr lang="en-US" sz="2800" dirty="0"/>
              <a:t>((state, props) =&gt; {</a:t>
            </a:r>
          </a:p>
          <a:p>
            <a:pPr marL="109537" indent="0">
              <a:buNone/>
            </a:pPr>
            <a:r>
              <a:rPr lang="en-US" sz="2800" dirty="0"/>
              <a:t>  return {counter: </a:t>
            </a:r>
            <a:r>
              <a:rPr lang="en-US" sz="2800" dirty="0" err="1"/>
              <a:t>state.counter</a:t>
            </a:r>
            <a:r>
              <a:rPr lang="en-US" sz="2800" dirty="0"/>
              <a:t> + </a:t>
            </a:r>
            <a:r>
              <a:rPr lang="en-US" sz="2800" dirty="0" err="1"/>
              <a:t>props.step</a:t>
            </a:r>
            <a:r>
              <a:rPr lang="en-US" sz="2800" dirty="0"/>
              <a:t>};</a:t>
            </a:r>
          </a:p>
          <a:p>
            <a:pPr marL="109537" indent="0">
              <a:buNone/>
            </a:pPr>
            <a:r>
              <a:rPr lang="en-US" sz="2800" dirty="0"/>
              <a:t>});</a:t>
            </a:r>
          </a:p>
          <a:p>
            <a:pPr marL="109537" indent="0">
              <a:buNone/>
            </a:pPr>
            <a:endParaRPr lang="en-US" dirty="0"/>
          </a:p>
        </p:txBody>
      </p:sp>
      <p:sp>
        <p:nvSpPr>
          <p:cNvPr id="3" name="Title 2">
            <a:extLst>
              <a:ext uri="{FF2B5EF4-FFF2-40B4-BE49-F238E27FC236}">
                <a16:creationId xmlns:a16="http://schemas.microsoft.com/office/drawing/2014/main" id="{48E17707-567B-455F-B9EB-4725E9D0C27A}"/>
              </a:ext>
            </a:extLst>
          </p:cNvPr>
          <p:cNvSpPr>
            <a:spLocks noGrp="1"/>
          </p:cNvSpPr>
          <p:nvPr>
            <p:ph type="title"/>
          </p:nvPr>
        </p:nvSpPr>
        <p:spPr/>
        <p:txBody>
          <a:bodyPr/>
          <a:lstStyle/>
          <a:p>
            <a:r>
              <a:rPr lang="en-US" dirty="0"/>
              <a:t>State Example</a:t>
            </a:r>
          </a:p>
        </p:txBody>
      </p:sp>
    </p:spTree>
    <p:extLst>
      <p:ext uri="{BB962C8B-B14F-4D97-AF65-F5344CB8AC3E}">
        <p14:creationId xmlns:p14="http://schemas.microsoft.com/office/powerpoint/2010/main" val="1757389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88F3-0825-403D-A87B-96E07490458E}"/>
              </a:ext>
            </a:extLst>
          </p:cNvPr>
          <p:cNvSpPr>
            <a:spLocks noGrp="1"/>
          </p:cNvSpPr>
          <p:nvPr>
            <p:ph idx="1"/>
          </p:nvPr>
        </p:nvSpPr>
        <p:spPr>
          <a:xfrm>
            <a:off x="152400" y="1295400"/>
            <a:ext cx="8229600" cy="5376862"/>
          </a:xfrm>
        </p:spPr>
        <p:txBody>
          <a:bodyPr/>
          <a:lstStyle/>
          <a:p>
            <a:r>
              <a:rPr lang="en-US" dirty="0"/>
              <a:t>Lifecycle methods are to be used to run code and interact with your component at different points in the components life. </a:t>
            </a:r>
          </a:p>
          <a:p>
            <a:pPr lvl="1"/>
            <a:r>
              <a:rPr lang="en-US" dirty="0"/>
              <a:t>These methods are based around a component Mounting, Updating, and Unmounting.</a:t>
            </a:r>
          </a:p>
          <a:p>
            <a:pPr lvl="1"/>
            <a:r>
              <a:rPr lang="en-US" dirty="0"/>
              <a:t>More Common</a:t>
            </a:r>
          </a:p>
          <a:p>
            <a:pPr lvl="2"/>
            <a:r>
              <a:rPr lang="en-US" sz="1600" dirty="0"/>
              <a:t>constructor()</a:t>
            </a:r>
          </a:p>
          <a:p>
            <a:pPr lvl="2"/>
            <a:r>
              <a:rPr lang="en-US" sz="1600" dirty="0"/>
              <a:t>render() </a:t>
            </a:r>
          </a:p>
          <a:p>
            <a:pPr lvl="2"/>
            <a:r>
              <a:rPr lang="en-US" sz="1600" dirty="0" err="1"/>
              <a:t>componentDidMount</a:t>
            </a:r>
            <a:r>
              <a:rPr lang="en-US" sz="1600" dirty="0"/>
              <a:t>()</a:t>
            </a:r>
          </a:p>
          <a:p>
            <a:pPr lvl="2"/>
            <a:r>
              <a:rPr lang="en-US" sz="1600" dirty="0" err="1"/>
              <a:t>getDerivedStateFromProps</a:t>
            </a:r>
            <a:r>
              <a:rPr lang="en-US" sz="1600" dirty="0"/>
              <a:t>()</a:t>
            </a:r>
          </a:p>
          <a:p>
            <a:pPr lvl="2"/>
            <a:r>
              <a:rPr lang="en-US" sz="1600" dirty="0" err="1"/>
              <a:t>componentDidUpdate</a:t>
            </a:r>
            <a:r>
              <a:rPr lang="en-US" sz="1600" dirty="0"/>
              <a:t>()</a:t>
            </a:r>
          </a:p>
          <a:p>
            <a:pPr marL="630238" lvl="2" indent="0">
              <a:buNone/>
            </a:pPr>
            <a:endParaRPr lang="en-US" sz="1600" dirty="0"/>
          </a:p>
        </p:txBody>
      </p:sp>
      <p:sp>
        <p:nvSpPr>
          <p:cNvPr id="3" name="Title 2">
            <a:extLst>
              <a:ext uri="{FF2B5EF4-FFF2-40B4-BE49-F238E27FC236}">
                <a16:creationId xmlns:a16="http://schemas.microsoft.com/office/drawing/2014/main" id="{BC3D3691-5F71-48AA-88C1-EAE9FE28F761}"/>
              </a:ext>
            </a:extLst>
          </p:cNvPr>
          <p:cNvSpPr>
            <a:spLocks noGrp="1"/>
          </p:cNvSpPr>
          <p:nvPr>
            <p:ph type="title"/>
          </p:nvPr>
        </p:nvSpPr>
        <p:spPr/>
        <p:txBody>
          <a:bodyPr/>
          <a:lstStyle/>
          <a:p>
            <a:r>
              <a:rPr lang="en-US" dirty="0"/>
              <a:t>Component </a:t>
            </a:r>
            <a:r>
              <a:rPr lang="en-US" dirty="0" err="1"/>
              <a:t>LifeCycle</a:t>
            </a:r>
            <a:endParaRPr lang="en-US" dirty="0"/>
          </a:p>
        </p:txBody>
      </p:sp>
    </p:spTree>
    <p:extLst>
      <p:ext uri="{BB962C8B-B14F-4D97-AF65-F5344CB8AC3E}">
        <p14:creationId xmlns:p14="http://schemas.microsoft.com/office/powerpoint/2010/main" val="56083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F01D12A9-5522-48F0-858A-BFBB63174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668" y="1481138"/>
            <a:ext cx="7976664" cy="4525962"/>
          </a:xfrm>
        </p:spPr>
      </p:pic>
      <p:sp>
        <p:nvSpPr>
          <p:cNvPr id="3" name="Title 2">
            <a:extLst>
              <a:ext uri="{FF2B5EF4-FFF2-40B4-BE49-F238E27FC236}">
                <a16:creationId xmlns:a16="http://schemas.microsoft.com/office/drawing/2014/main" id="{A44173BD-6D95-4CEA-87E5-ED49E2555D34}"/>
              </a:ext>
            </a:extLst>
          </p:cNvPr>
          <p:cNvSpPr>
            <a:spLocks noGrp="1"/>
          </p:cNvSpPr>
          <p:nvPr>
            <p:ph type="title"/>
          </p:nvPr>
        </p:nvSpPr>
        <p:spPr/>
        <p:txBody>
          <a:bodyPr/>
          <a:lstStyle/>
          <a:p>
            <a:r>
              <a:rPr lang="en-US" dirty="0"/>
              <a:t>Cycle</a:t>
            </a:r>
          </a:p>
        </p:txBody>
      </p:sp>
    </p:spTree>
    <p:extLst>
      <p:ext uri="{BB962C8B-B14F-4D97-AF65-F5344CB8AC3E}">
        <p14:creationId xmlns:p14="http://schemas.microsoft.com/office/powerpoint/2010/main" val="3513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9288F3-0825-403D-A87B-96E07490458E}"/>
              </a:ext>
            </a:extLst>
          </p:cNvPr>
          <p:cNvSpPr>
            <a:spLocks noGrp="1"/>
          </p:cNvSpPr>
          <p:nvPr>
            <p:ph idx="1"/>
          </p:nvPr>
        </p:nvSpPr>
        <p:spPr>
          <a:xfrm>
            <a:off x="152400" y="1219200"/>
            <a:ext cx="8229600" cy="5376862"/>
          </a:xfrm>
        </p:spPr>
        <p:txBody>
          <a:bodyPr/>
          <a:lstStyle/>
          <a:p>
            <a:r>
              <a:rPr lang="en-US" sz="2000" dirty="0"/>
              <a:t>Place a file like the following in your top level directory. It defines which components to render for which paths.</a:t>
            </a:r>
          </a:p>
          <a:p>
            <a:pPr marL="109537" indent="0">
              <a:buNone/>
            </a:pPr>
            <a:r>
              <a:rPr lang="en-US" sz="2000" dirty="0"/>
              <a:t>&lt;Route path="/" component={App}&gt;</a:t>
            </a:r>
          </a:p>
          <a:p>
            <a:pPr marL="109537" indent="0">
              <a:buNone/>
            </a:pPr>
            <a:r>
              <a:rPr lang="en-US" sz="2000" dirty="0"/>
              <a:t>&lt;</a:t>
            </a:r>
            <a:r>
              <a:rPr lang="en-US" sz="2000" dirty="0" err="1"/>
              <a:t>IndexRoute</a:t>
            </a:r>
            <a:r>
              <a:rPr lang="en-US" sz="2000" dirty="0"/>
              <a:t> component={Index} /&gt;</a:t>
            </a:r>
          </a:p>
          <a:p>
            <a:pPr marL="109537" indent="0">
              <a:buNone/>
            </a:pPr>
            <a:r>
              <a:rPr lang="en-US" sz="2000" dirty="0"/>
              <a:t>&lt;Route path="posts/new" component={New} /&gt;</a:t>
            </a:r>
          </a:p>
          <a:p>
            <a:pPr marL="109537" indent="0">
              <a:buNone/>
            </a:pPr>
            <a:r>
              <a:rPr lang="en-US" sz="2000" dirty="0"/>
              <a:t>&lt;Route path="posts/:id" component={Show} /&gt;</a:t>
            </a:r>
          </a:p>
          <a:p>
            <a:pPr marL="109537" indent="0">
              <a:buNone/>
            </a:pPr>
            <a:r>
              <a:rPr lang="en-US" sz="2000" dirty="0"/>
              <a:t>&lt;/Route&gt;</a:t>
            </a:r>
          </a:p>
          <a:p>
            <a:r>
              <a:rPr lang="en-US" sz="2000" dirty="0"/>
              <a:t>Now in your top level index.js that is your entry point to the app, you need only render this Router component.</a:t>
            </a:r>
          </a:p>
          <a:p>
            <a:r>
              <a:rPr lang="en-US" sz="2000" dirty="0"/>
              <a:t>Now it is simply a matter of using Link instead of &lt;a&gt; tags throughout your application. </a:t>
            </a:r>
          </a:p>
          <a:p>
            <a:r>
              <a:rPr lang="en-US" sz="2000" dirty="0"/>
              <a:t>Using Link will communicate with React Router to change the React Router route to the specified link, which will in turn render the correct component as defined in routes.js</a:t>
            </a:r>
          </a:p>
          <a:p>
            <a:endParaRPr lang="en-US" sz="1400" dirty="0"/>
          </a:p>
        </p:txBody>
      </p:sp>
      <p:sp>
        <p:nvSpPr>
          <p:cNvPr id="3" name="Title 2">
            <a:extLst>
              <a:ext uri="{FF2B5EF4-FFF2-40B4-BE49-F238E27FC236}">
                <a16:creationId xmlns:a16="http://schemas.microsoft.com/office/drawing/2014/main" id="{BC3D3691-5F71-48AA-88C1-EAE9FE28F761}"/>
              </a:ext>
            </a:extLst>
          </p:cNvPr>
          <p:cNvSpPr>
            <a:spLocks noGrp="1"/>
          </p:cNvSpPr>
          <p:nvPr>
            <p:ph type="title"/>
          </p:nvPr>
        </p:nvSpPr>
        <p:spPr/>
        <p:txBody>
          <a:bodyPr/>
          <a:lstStyle/>
          <a:p>
            <a:r>
              <a:rPr lang="en-US" dirty="0"/>
              <a:t>Routing</a:t>
            </a:r>
          </a:p>
        </p:txBody>
      </p:sp>
    </p:spTree>
    <p:extLst>
      <p:ext uri="{BB962C8B-B14F-4D97-AF65-F5344CB8AC3E}">
        <p14:creationId xmlns:p14="http://schemas.microsoft.com/office/powerpoint/2010/main" val="75894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4FC90D-7502-4C4B-8B3C-25B2FB08EDA3}"/>
              </a:ext>
            </a:extLst>
          </p:cNvPr>
          <p:cNvSpPr>
            <a:spLocks noGrp="1"/>
          </p:cNvSpPr>
          <p:nvPr>
            <p:ph idx="1"/>
          </p:nvPr>
        </p:nvSpPr>
        <p:spPr/>
        <p:txBody>
          <a:bodyPr/>
          <a:lstStyle/>
          <a:p>
            <a:r>
              <a:rPr lang="en-US" sz="2400" dirty="0"/>
              <a:t>we need to stress that Redux has no relation to React. You can write Redux apps with React, Angular, Ember, jQuery, or vanilla JavaScript.</a:t>
            </a:r>
          </a:p>
          <a:p>
            <a:r>
              <a:rPr lang="en-US" sz="2400" dirty="0"/>
              <a:t>That said, Redux works especially well with libraries like React and </a:t>
            </a:r>
            <a:r>
              <a:rPr lang="en-US" sz="2400" dirty="0" err="1"/>
              <a:t>Deku</a:t>
            </a:r>
            <a:r>
              <a:rPr lang="en-US" sz="2400" dirty="0"/>
              <a:t> because they let you describe UI as a function of state, and Redux emits state updates in response to actions.</a:t>
            </a:r>
          </a:p>
          <a:p>
            <a:r>
              <a:rPr lang="en-US" sz="2400" dirty="0"/>
              <a:t>We will cover in a separate lecture</a:t>
            </a:r>
            <a:endParaRPr lang="en-US" sz="1800" dirty="0"/>
          </a:p>
        </p:txBody>
      </p:sp>
      <p:sp>
        <p:nvSpPr>
          <p:cNvPr id="3" name="Title 2">
            <a:extLst>
              <a:ext uri="{FF2B5EF4-FFF2-40B4-BE49-F238E27FC236}">
                <a16:creationId xmlns:a16="http://schemas.microsoft.com/office/drawing/2014/main" id="{3F403F6E-1A5D-4A8B-AA7A-D6F8048D267E}"/>
              </a:ext>
            </a:extLst>
          </p:cNvPr>
          <p:cNvSpPr>
            <a:spLocks noGrp="1"/>
          </p:cNvSpPr>
          <p:nvPr>
            <p:ph type="title"/>
          </p:nvPr>
        </p:nvSpPr>
        <p:spPr/>
        <p:txBody>
          <a:bodyPr/>
          <a:lstStyle/>
          <a:p>
            <a:r>
              <a:rPr lang="en-US" dirty="0"/>
              <a:t>Redux</a:t>
            </a:r>
          </a:p>
        </p:txBody>
      </p:sp>
    </p:spTree>
    <p:extLst>
      <p:ext uri="{BB962C8B-B14F-4D97-AF65-F5344CB8AC3E}">
        <p14:creationId xmlns:p14="http://schemas.microsoft.com/office/powerpoint/2010/main" val="352213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sz="2400" dirty="0" err="1"/>
              <a:t>ReactJS</a:t>
            </a:r>
            <a:r>
              <a:rPr lang="en-US" sz="2400" dirty="0"/>
              <a:t> is an open-source, component based front end library responsible only for the </a:t>
            </a:r>
            <a:r>
              <a:rPr lang="en-US" sz="2400" b="1" dirty="0"/>
              <a:t>view layer </a:t>
            </a:r>
            <a:r>
              <a:rPr lang="en-US" sz="2400" dirty="0"/>
              <a:t>of the application. </a:t>
            </a:r>
          </a:p>
          <a:p>
            <a:pPr lvl="1"/>
            <a:r>
              <a:rPr lang="en-US" sz="2000" dirty="0"/>
              <a:t>It is maintained by Facebook.</a:t>
            </a:r>
          </a:p>
          <a:p>
            <a:r>
              <a:rPr lang="en-US" sz="2400" dirty="0" err="1"/>
              <a:t>ReactJS</a:t>
            </a:r>
            <a:r>
              <a:rPr lang="en-US" sz="2400" dirty="0"/>
              <a:t> uses virtual DOM based mechanism to fill in data (views) in HTML DOM. </a:t>
            </a:r>
          </a:p>
          <a:p>
            <a:pPr lvl="1"/>
            <a:endParaRPr lang="en-US" sz="2000" dirty="0"/>
          </a:p>
          <a:p>
            <a:endParaRPr lang="en-US" sz="1800" dirty="0"/>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a:t>React.JS</a:t>
            </a:r>
          </a:p>
        </p:txBody>
      </p:sp>
    </p:spTree>
    <p:extLst>
      <p:ext uri="{BB962C8B-B14F-4D97-AF65-F5344CB8AC3E}">
        <p14:creationId xmlns:p14="http://schemas.microsoft.com/office/powerpoint/2010/main" val="342325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EF8057-5905-4A03-B93E-59B7D1ADD054}"/>
              </a:ext>
            </a:extLst>
          </p:cNvPr>
          <p:cNvSpPr>
            <a:spLocks noGrp="1"/>
          </p:cNvSpPr>
          <p:nvPr>
            <p:ph idx="1"/>
          </p:nvPr>
        </p:nvSpPr>
        <p:spPr/>
        <p:txBody>
          <a:bodyPr/>
          <a:lstStyle/>
          <a:p>
            <a:r>
              <a:rPr lang="en-US" dirty="0"/>
              <a:t>Components(Functional/Class Based)</a:t>
            </a:r>
          </a:p>
          <a:p>
            <a:r>
              <a:rPr lang="en-US" dirty="0"/>
              <a:t>Props</a:t>
            </a:r>
          </a:p>
          <a:p>
            <a:r>
              <a:rPr lang="en-US" dirty="0"/>
              <a:t>States</a:t>
            </a:r>
          </a:p>
          <a:p>
            <a:r>
              <a:rPr lang="en-US" dirty="0"/>
              <a:t>Lifecycle Hooks</a:t>
            </a:r>
          </a:p>
          <a:p>
            <a:r>
              <a:rPr lang="en-US" dirty="0"/>
              <a:t>Using React Strap/Bootstrap</a:t>
            </a:r>
          </a:p>
          <a:p>
            <a:r>
              <a:rPr lang="en-US" dirty="0"/>
              <a:t>React Routing</a:t>
            </a:r>
          </a:p>
          <a:p>
            <a:r>
              <a:rPr lang="en-US" dirty="0"/>
              <a:t>Controlled and Uncontrolled Forms</a:t>
            </a:r>
          </a:p>
          <a:p>
            <a:r>
              <a:rPr lang="en-US" dirty="0"/>
              <a:t>Fetch/</a:t>
            </a:r>
            <a:r>
              <a:rPr lang="en-US" dirty="0" err="1"/>
              <a:t>Axio</a:t>
            </a:r>
            <a:r>
              <a:rPr lang="en-US" dirty="0"/>
              <a:t> REST API Call</a:t>
            </a:r>
          </a:p>
          <a:p>
            <a:r>
              <a:rPr lang="en-US" dirty="0"/>
              <a:t>Usage of Redux with React</a:t>
            </a:r>
          </a:p>
          <a:p>
            <a:endParaRPr lang="en-US" dirty="0"/>
          </a:p>
        </p:txBody>
      </p:sp>
      <p:sp>
        <p:nvSpPr>
          <p:cNvPr id="3" name="Title 2">
            <a:extLst>
              <a:ext uri="{FF2B5EF4-FFF2-40B4-BE49-F238E27FC236}">
                <a16:creationId xmlns:a16="http://schemas.microsoft.com/office/drawing/2014/main" id="{29726D88-DFCF-47C7-BD0C-2950D4572660}"/>
              </a:ext>
            </a:extLst>
          </p:cNvPr>
          <p:cNvSpPr>
            <a:spLocks noGrp="1"/>
          </p:cNvSpPr>
          <p:nvPr>
            <p:ph type="title"/>
          </p:nvPr>
        </p:nvSpPr>
        <p:spPr/>
        <p:txBody>
          <a:bodyPr/>
          <a:lstStyle/>
          <a:p>
            <a:r>
              <a:rPr lang="en-US" dirty="0"/>
              <a:t>What we will cover</a:t>
            </a:r>
          </a:p>
        </p:txBody>
      </p:sp>
    </p:spTree>
    <p:extLst>
      <p:ext uri="{BB962C8B-B14F-4D97-AF65-F5344CB8AC3E}">
        <p14:creationId xmlns:p14="http://schemas.microsoft.com/office/powerpoint/2010/main" val="375019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F3F1EF-34BA-4853-9E65-E97E6300F2E2}"/>
              </a:ext>
            </a:extLst>
          </p:cNvPr>
          <p:cNvSpPr>
            <a:spLocks noGrp="1"/>
          </p:cNvSpPr>
          <p:nvPr>
            <p:ph idx="1"/>
          </p:nvPr>
        </p:nvSpPr>
        <p:spPr/>
        <p:txBody>
          <a:bodyPr/>
          <a:lstStyle/>
          <a:p>
            <a:r>
              <a:rPr lang="en-US" sz="2800" dirty="0"/>
              <a:t>Virtual DOM</a:t>
            </a:r>
          </a:p>
          <a:p>
            <a:r>
              <a:rPr lang="en-US" sz="2800" dirty="0"/>
              <a:t>Components</a:t>
            </a:r>
          </a:p>
          <a:p>
            <a:r>
              <a:rPr lang="en-US" sz="2800" dirty="0"/>
              <a:t>Props</a:t>
            </a:r>
          </a:p>
          <a:p>
            <a:r>
              <a:rPr lang="en-US" sz="2800" dirty="0"/>
              <a:t>States</a:t>
            </a:r>
            <a:endParaRPr lang="en-US" sz="3200" dirty="0"/>
          </a:p>
          <a:p>
            <a:r>
              <a:rPr lang="en-US" sz="2800" dirty="0"/>
              <a:t>React Component Lifecycle</a:t>
            </a:r>
          </a:p>
          <a:p>
            <a:r>
              <a:rPr lang="en-US" sz="2800" dirty="0"/>
              <a:t>Routing</a:t>
            </a:r>
          </a:p>
          <a:p>
            <a:r>
              <a:rPr lang="en-US" sz="2800" dirty="0"/>
              <a:t>Redux</a:t>
            </a:r>
          </a:p>
        </p:txBody>
      </p:sp>
      <p:sp>
        <p:nvSpPr>
          <p:cNvPr id="3" name="Title 2">
            <a:extLst>
              <a:ext uri="{FF2B5EF4-FFF2-40B4-BE49-F238E27FC236}">
                <a16:creationId xmlns:a16="http://schemas.microsoft.com/office/drawing/2014/main" id="{DF835744-4037-4C89-9723-349FD7F6E79E}"/>
              </a:ext>
            </a:extLst>
          </p:cNvPr>
          <p:cNvSpPr>
            <a:spLocks noGrp="1"/>
          </p:cNvSpPr>
          <p:nvPr>
            <p:ph type="title"/>
          </p:nvPr>
        </p:nvSpPr>
        <p:spPr/>
        <p:txBody>
          <a:bodyPr/>
          <a:lstStyle/>
          <a:p>
            <a:r>
              <a:rPr lang="en-US" dirty="0"/>
              <a:t>Concepts of Reacts.JS</a:t>
            </a:r>
          </a:p>
        </p:txBody>
      </p:sp>
    </p:spTree>
    <p:extLst>
      <p:ext uri="{BB962C8B-B14F-4D97-AF65-F5344CB8AC3E}">
        <p14:creationId xmlns:p14="http://schemas.microsoft.com/office/powerpoint/2010/main" val="376053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C4B92B-1583-4CD1-8C57-2DBA30C7D48F}"/>
              </a:ext>
            </a:extLst>
          </p:cNvPr>
          <p:cNvSpPr>
            <a:spLocks noGrp="1"/>
          </p:cNvSpPr>
          <p:nvPr>
            <p:ph idx="1"/>
          </p:nvPr>
        </p:nvSpPr>
        <p:spPr/>
        <p:txBody>
          <a:bodyPr/>
          <a:lstStyle/>
          <a:p>
            <a:pPr lvl="1"/>
            <a:r>
              <a:rPr lang="en-US" sz="2400" dirty="0"/>
              <a:t>The virtual DOM is an in-memory representation of an actual DOM. </a:t>
            </a:r>
          </a:p>
          <a:p>
            <a:pPr lvl="1"/>
            <a:r>
              <a:rPr lang="en-US" sz="2400" dirty="0"/>
              <a:t>The virtual DOM works fast owning to the fact that it only changes individual DOM elements instead of reloading complete DOM every time.</a:t>
            </a:r>
          </a:p>
          <a:p>
            <a:pPr lvl="1"/>
            <a:r>
              <a:rPr lang="en-US" sz="2400" dirty="0"/>
              <a:t>By doing most of the processing inside the virtual DOM rather than directly in the browser's DOM, React can act quickly and only add, update, and remove components which have changed since the last render cycle occurred.</a:t>
            </a:r>
          </a:p>
          <a:p>
            <a:endParaRPr lang="en-US" dirty="0"/>
          </a:p>
        </p:txBody>
      </p:sp>
      <p:sp>
        <p:nvSpPr>
          <p:cNvPr id="3" name="Title 2">
            <a:extLst>
              <a:ext uri="{FF2B5EF4-FFF2-40B4-BE49-F238E27FC236}">
                <a16:creationId xmlns:a16="http://schemas.microsoft.com/office/drawing/2014/main" id="{6568C9A2-38F3-4853-9612-E0718B8BAE79}"/>
              </a:ext>
            </a:extLst>
          </p:cNvPr>
          <p:cNvSpPr>
            <a:spLocks noGrp="1"/>
          </p:cNvSpPr>
          <p:nvPr>
            <p:ph type="title"/>
          </p:nvPr>
        </p:nvSpPr>
        <p:spPr/>
        <p:txBody>
          <a:bodyPr/>
          <a:lstStyle/>
          <a:p>
            <a:r>
              <a:rPr lang="en-US" dirty="0"/>
              <a:t>Virtual DOM</a:t>
            </a:r>
          </a:p>
        </p:txBody>
      </p:sp>
    </p:spTree>
    <p:extLst>
      <p:ext uri="{BB962C8B-B14F-4D97-AF65-F5344CB8AC3E}">
        <p14:creationId xmlns:p14="http://schemas.microsoft.com/office/powerpoint/2010/main" val="95478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86F05E-B37A-4312-8164-783F25F7CA92}"/>
              </a:ext>
            </a:extLst>
          </p:cNvPr>
          <p:cNvSpPr>
            <a:spLocks noGrp="1"/>
          </p:cNvSpPr>
          <p:nvPr>
            <p:ph idx="1"/>
          </p:nvPr>
        </p:nvSpPr>
        <p:spPr/>
        <p:txBody>
          <a:bodyPr/>
          <a:lstStyle/>
          <a:p>
            <a:r>
              <a:rPr lang="en-US" dirty="0"/>
              <a:t>As React concerns itself only with an application's view, the bulk of development in React will be the creation of components. </a:t>
            </a:r>
          </a:p>
          <a:p>
            <a:r>
              <a:rPr lang="en-US" dirty="0"/>
              <a:t>A component represents a portion of the view of your application.</a:t>
            </a:r>
          </a:p>
          <a:p>
            <a:r>
              <a:rPr lang="en-US" dirty="0"/>
              <a:t>It can be useful to think of React components as simple functions - they take input in the form of "props", and produce output as markup.</a:t>
            </a:r>
            <a:endParaRPr lang="en-US" sz="2400" dirty="0"/>
          </a:p>
        </p:txBody>
      </p:sp>
      <p:sp>
        <p:nvSpPr>
          <p:cNvPr id="3" name="Title 2">
            <a:extLst>
              <a:ext uri="{FF2B5EF4-FFF2-40B4-BE49-F238E27FC236}">
                <a16:creationId xmlns:a16="http://schemas.microsoft.com/office/drawing/2014/main" id="{CD0512F2-A7BF-4AB8-9C7C-259D58346BE4}"/>
              </a:ext>
            </a:extLst>
          </p:cNvPr>
          <p:cNvSpPr>
            <a:spLocks noGrp="1"/>
          </p:cNvSpPr>
          <p:nvPr>
            <p:ph type="title"/>
          </p:nvPr>
        </p:nvSpPr>
        <p:spPr/>
        <p:txBody>
          <a:bodyPr/>
          <a:lstStyle/>
          <a:p>
            <a:r>
              <a:rPr lang="en-US" dirty="0"/>
              <a:t>Component</a:t>
            </a:r>
          </a:p>
        </p:txBody>
      </p:sp>
    </p:spTree>
    <p:extLst>
      <p:ext uri="{BB962C8B-B14F-4D97-AF65-F5344CB8AC3E}">
        <p14:creationId xmlns:p14="http://schemas.microsoft.com/office/powerpoint/2010/main" val="63267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dirty="0"/>
              <a:t>A React application is made up of multiple </a:t>
            </a:r>
            <a:r>
              <a:rPr lang="en-US" b="1" dirty="0"/>
              <a:t>components</a:t>
            </a:r>
            <a:r>
              <a:rPr lang="en-US" dirty="0"/>
              <a:t>, each responsible for outputting a small, reusable piece of HTML. </a:t>
            </a:r>
          </a:p>
          <a:p>
            <a:r>
              <a:rPr lang="en-US" dirty="0"/>
              <a:t>Components can be nested within other components to allow complex applications to be built out of simple building blocks. </a:t>
            </a:r>
          </a:p>
          <a:p>
            <a:r>
              <a:rPr lang="en-US" dirty="0"/>
              <a:t>A component may also maintain internal state. </a:t>
            </a:r>
          </a:p>
          <a:p>
            <a:pPr lvl="1"/>
            <a:r>
              <a:rPr lang="en-US" dirty="0"/>
              <a:t>for example, a </a:t>
            </a:r>
            <a:r>
              <a:rPr lang="en-US" dirty="0" err="1"/>
              <a:t>TabList</a:t>
            </a:r>
            <a:r>
              <a:rPr lang="en-US" dirty="0"/>
              <a:t> component may store a variable corresponding to the currently open tab.</a:t>
            </a:r>
            <a:endParaRPr lang="en-US" sz="1600" dirty="0"/>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a:t>Components</a:t>
            </a:r>
          </a:p>
        </p:txBody>
      </p:sp>
    </p:spTree>
    <p:extLst>
      <p:ext uri="{BB962C8B-B14F-4D97-AF65-F5344CB8AC3E}">
        <p14:creationId xmlns:p14="http://schemas.microsoft.com/office/powerpoint/2010/main" val="141187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F14AA6-E00D-4AC7-B6B1-89FC09651CD7}"/>
              </a:ext>
            </a:extLst>
          </p:cNvPr>
          <p:cNvSpPr>
            <a:spLocks noGrp="1"/>
          </p:cNvSpPr>
          <p:nvPr>
            <p:ph idx="1"/>
          </p:nvPr>
        </p:nvSpPr>
        <p:spPr>
          <a:xfrm>
            <a:off x="457200" y="1481138"/>
            <a:ext cx="8229600" cy="5376862"/>
          </a:xfrm>
        </p:spPr>
        <p:txBody>
          <a:bodyPr/>
          <a:lstStyle/>
          <a:p>
            <a:r>
              <a:rPr lang="en-US" sz="2400" dirty="0"/>
              <a:t>React allows us to write components using a domain-specific language called JSX. </a:t>
            </a:r>
          </a:p>
          <a:p>
            <a:r>
              <a:rPr lang="en-US" sz="2400" dirty="0"/>
              <a:t>JSX allows us to write our components using HTML, whilst mixing in JavaScript events. </a:t>
            </a:r>
          </a:p>
          <a:p>
            <a:r>
              <a:rPr lang="en-US" sz="2400" dirty="0"/>
              <a:t>React will internally convert this into a virtual DOM, and will ultimately output our HTML for us.</a:t>
            </a:r>
          </a:p>
          <a:p>
            <a:r>
              <a:rPr lang="en-US" sz="2400" dirty="0"/>
              <a:t>React "</a:t>
            </a:r>
            <a:r>
              <a:rPr lang="en-US" sz="2400" i="1" dirty="0"/>
              <a:t>reacts</a:t>
            </a:r>
            <a:r>
              <a:rPr lang="en-US" sz="2400" dirty="0"/>
              <a:t>" to state changes in your components quickly and automatically to re-render the components in the HTML DOM by utilizing the virtual DOM. </a:t>
            </a:r>
          </a:p>
        </p:txBody>
      </p:sp>
      <p:sp>
        <p:nvSpPr>
          <p:cNvPr id="3" name="Title 2">
            <a:extLst>
              <a:ext uri="{FF2B5EF4-FFF2-40B4-BE49-F238E27FC236}">
                <a16:creationId xmlns:a16="http://schemas.microsoft.com/office/drawing/2014/main" id="{2A34ACDD-D031-4DB1-8822-BB26FF8478DC}"/>
              </a:ext>
            </a:extLst>
          </p:cNvPr>
          <p:cNvSpPr>
            <a:spLocks noGrp="1"/>
          </p:cNvSpPr>
          <p:nvPr>
            <p:ph type="title"/>
          </p:nvPr>
        </p:nvSpPr>
        <p:spPr/>
        <p:txBody>
          <a:bodyPr/>
          <a:lstStyle/>
          <a:p>
            <a:r>
              <a:rPr lang="en-US" dirty="0" err="1"/>
              <a:t>ReactJS</a:t>
            </a:r>
            <a:endParaRPr lang="en-US" dirty="0"/>
          </a:p>
        </p:txBody>
      </p:sp>
    </p:spTree>
    <p:extLst>
      <p:ext uri="{BB962C8B-B14F-4D97-AF65-F5344CB8AC3E}">
        <p14:creationId xmlns:p14="http://schemas.microsoft.com/office/powerpoint/2010/main" val="141668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D5D41B-EA2E-4000-9798-789FA7C5B7C7}"/>
              </a:ext>
            </a:extLst>
          </p:cNvPr>
          <p:cNvSpPr>
            <a:spLocks noGrp="1"/>
          </p:cNvSpPr>
          <p:nvPr>
            <p:ph idx="1"/>
          </p:nvPr>
        </p:nvSpPr>
        <p:spPr/>
        <p:txBody>
          <a:bodyPr/>
          <a:lstStyle/>
          <a:p>
            <a:r>
              <a:rPr lang="en-US" sz="2000" dirty="0"/>
              <a:t>A React component — in its simplest form — is a plain-old JavaScript function:</a:t>
            </a:r>
          </a:p>
          <a:p>
            <a:endParaRPr lang="en-US" sz="2000" dirty="0"/>
          </a:p>
          <a:p>
            <a:pPr marL="109537" indent="0">
              <a:buNone/>
            </a:pPr>
            <a:r>
              <a:rPr lang="en-US" sz="2000" dirty="0"/>
              <a:t>// Example 1</a:t>
            </a:r>
          </a:p>
          <a:p>
            <a:pPr marL="109537" indent="0">
              <a:buNone/>
            </a:pPr>
            <a:r>
              <a:rPr lang="en-US" sz="2000" dirty="0"/>
              <a:t>// https://jscomplete.com/repl?j=Sy3QAdKHW</a:t>
            </a:r>
          </a:p>
          <a:p>
            <a:pPr marL="109537" indent="0">
              <a:buNone/>
            </a:pPr>
            <a:r>
              <a:rPr lang="en-US" sz="2000" dirty="0"/>
              <a:t>function Button (props) {</a:t>
            </a:r>
          </a:p>
          <a:p>
            <a:pPr marL="109537" indent="0">
              <a:buNone/>
            </a:pPr>
            <a:r>
              <a:rPr lang="en-US" sz="2000" dirty="0"/>
              <a:t>  // Returns a DOM element here. For example:</a:t>
            </a:r>
          </a:p>
          <a:p>
            <a:pPr marL="109537" indent="0">
              <a:buNone/>
            </a:pPr>
            <a:r>
              <a:rPr lang="en-US" sz="2000" dirty="0"/>
              <a:t>  return &lt;button type="submit"&gt;{</a:t>
            </a:r>
            <a:r>
              <a:rPr lang="en-US" sz="2000" dirty="0" err="1"/>
              <a:t>props.label</a:t>
            </a:r>
            <a:r>
              <a:rPr lang="en-US" sz="2000" dirty="0"/>
              <a:t>}&lt;/button&gt;;</a:t>
            </a:r>
          </a:p>
          <a:p>
            <a:pPr marL="109537" indent="0">
              <a:buNone/>
            </a:pPr>
            <a:r>
              <a:rPr lang="en-US" sz="2000" dirty="0"/>
              <a:t>}</a:t>
            </a:r>
          </a:p>
          <a:p>
            <a:pPr marL="109537" indent="0">
              <a:buNone/>
            </a:pPr>
            <a:r>
              <a:rPr lang="en-US" sz="2000" dirty="0"/>
              <a:t>// To render the Button component to the browser</a:t>
            </a:r>
          </a:p>
          <a:p>
            <a:pPr marL="109537" indent="0">
              <a:buNone/>
            </a:pPr>
            <a:r>
              <a:rPr lang="en-US" sz="2000" dirty="0" err="1"/>
              <a:t>ReactDOM.render</a:t>
            </a:r>
            <a:r>
              <a:rPr lang="en-US" sz="2000" dirty="0"/>
              <a:t>(&lt;Button label="Save" /&gt;, </a:t>
            </a:r>
            <a:r>
              <a:rPr lang="en-US" sz="2000" dirty="0" err="1"/>
              <a:t>mountNode</a:t>
            </a:r>
            <a:r>
              <a:rPr lang="en-US" sz="2000" dirty="0"/>
              <a:t>)</a:t>
            </a:r>
          </a:p>
        </p:txBody>
      </p:sp>
      <p:sp>
        <p:nvSpPr>
          <p:cNvPr id="3" name="Title 2">
            <a:extLst>
              <a:ext uri="{FF2B5EF4-FFF2-40B4-BE49-F238E27FC236}">
                <a16:creationId xmlns:a16="http://schemas.microsoft.com/office/drawing/2014/main" id="{C6CFE3FF-0B71-4AC3-BA75-CC26ADCD24D8}"/>
              </a:ext>
            </a:extLst>
          </p:cNvPr>
          <p:cNvSpPr>
            <a:spLocks noGrp="1"/>
          </p:cNvSpPr>
          <p:nvPr>
            <p:ph type="title"/>
          </p:nvPr>
        </p:nvSpPr>
        <p:spPr/>
        <p:txBody>
          <a:bodyPr/>
          <a:lstStyle/>
          <a:p>
            <a:r>
              <a:rPr lang="en-US" dirty="0"/>
              <a:t>With JSX</a:t>
            </a:r>
          </a:p>
        </p:txBody>
      </p:sp>
    </p:spTree>
    <p:extLst>
      <p:ext uri="{BB962C8B-B14F-4D97-AF65-F5344CB8AC3E}">
        <p14:creationId xmlns:p14="http://schemas.microsoft.com/office/powerpoint/2010/main" val="11900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3436</TotalTime>
  <Words>1146</Words>
  <Application>Microsoft Office PowerPoint</Application>
  <PresentationFormat>On-screen Show (4:3)</PresentationFormat>
  <Paragraphs>122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Lucida Sans Unicode</vt:lpstr>
      <vt:lpstr>Verdana</vt:lpstr>
      <vt:lpstr>Wingdings 2</vt:lpstr>
      <vt:lpstr>Wingdings 3</vt:lpstr>
      <vt:lpstr>Concourse</vt:lpstr>
      <vt:lpstr>React.JS</vt:lpstr>
      <vt:lpstr>React.JS</vt:lpstr>
      <vt:lpstr>What we will cover</vt:lpstr>
      <vt:lpstr>Concepts of Reacts.JS</vt:lpstr>
      <vt:lpstr>Virtual DOM</vt:lpstr>
      <vt:lpstr>Component</vt:lpstr>
      <vt:lpstr>Components</vt:lpstr>
      <vt:lpstr>ReactJS</vt:lpstr>
      <vt:lpstr>With JSX</vt:lpstr>
      <vt:lpstr>Without JSX</vt:lpstr>
      <vt:lpstr>Props</vt:lpstr>
      <vt:lpstr>Props</vt:lpstr>
      <vt:lpstr>Props</vt:lpstr>
      <vt:lpstr>States</vt:lpstr>
      <vt:lpstr>State Example</vt:lpstr>
      <vt:lpstr>Component LifeCycle</vt:lpstr>
      <vt:lpstr>Cycle</vt:lpstr>
      <vt:lpstr>Routing</vt:lpstr>
      <vt:lpstr>Redux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Craig</dc:creator>
  <cp:lastModifiedBy>Muhammad Rashid Mukhtar</cp:lastModifiedBy>
  <cp:revision>530</cp:revision>
  <dcterms:created xsi:type="dcterms:W3CDTF">2011-04-09T16:04:53Z</dcterms:created>
  <dcterms:modified xsi:type="dcterms:W3CDTF">2023-01-14T18:40:49Z</dcterms:modified>
</cp:coreProperties>
</file>