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2" r:id="rId2"/>
    <p:sldId id="462" r:id="rId3"/>
    <p:sldId id="430" r:id="rId4"/>
    <p:sldId id="482" r:id="rId5"/>
    <p:sldId id="448" r:id="rId6"/>
    <p:sldId id="449" r:id="rId7"/>
    <p:sldId id="479" r:id="rId8"/>
    <p:sldId id="454" r:id="rId9"/>
    <p:sldId id="455" r:id="rId10"/>
    <p:sldId id="476" r:id="rId11"/>
    <p:sldId id="477" r:id="rId12"/>
    <p:sldId id="478" r:id="rId13"/>
    <p:sldId id="480" r:id="rId14"/>
    <p:sldId id="48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  <a:p>
            <a:r>
              <a:rPr lang="en-US" dirty="0"/>
              <a:t>React Misc. Concepts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A0BAE-090A-4C45-8FDC-3C851A1A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you can create distinct components that encapsulate behavior you need. </a:t>
            </a:r>
          </a:p>
          <a:p>
            <a:r>
              <a:rPr lang="en-US" dirty="0"/>
              <a:t>Then, you can render only some of them, depending on the state of your application.</a:t>
            </a:r>
          </a:p>
          <a:p>
            <a:r>
              <a:rPr lang="en-US" dirty="0"/>
              <a:t>Conditional rendering in React works the same way conditions work in JavaScript. </a:t>
            </a:r>
          </a:p>
          <a:p>
            <a:r>
              <a:rPr lang="en-US" dirty="0"/>
              <a:t>Use JavaScript operators like if. </a:t>
            </a:r>
          </a:p>
          <a:p>
            <a:r>
              <a:rPr lang="en-US" dirty="0"/>
              <a:t>You may embed any expressions in JSX by wrapping them in curly braces. </a:t>
            </a:r>
          </a:p>
          <a:p>
            <a:r>
              <a:rPr lang="en-US" dirty="0"/>
              <a:t>This includes the JavaScript logical &amp;&amp; operator.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464C6-F2AD-4E6E-8153-7E566829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</p:spTree>
    <p:extLst>
      <p:ext uri="{BB962C8B-B14F-4D97-AF65-F5344CB8AC3E}">
        <p14:creationId xmlns:p14="http://schemas.microsoft.com/office/powerpoint/2010/main" val="390978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897127-773E-4216-99FB-253CEACB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UserGreeting</a:t>
            </a:r>
            <a:r>
              <a:rPr lang="en-US" sz="1800" dirty="0"/>
              <a:t>(props) {</a:t>
            </a:r>
          </a:p>
          <a:p>
            <a:pPr marL="109537" indent="0">
              <a:buNone/>
            </a:pPr>
            <a:r>
              <a:rPr lang="en-US" sz="1800" dirty="0"/>
              <a:t>  return &lt;h1&gt;Welcome back!&lt;/h1&gt;;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GuestGreeting</a:t>
            </a:r>
            <a:r>
              <a:rPr lang="en-US" sz="1800" dirty="0"/>
              <a:t>(props) {</a:t>
            </a:r>
          </a:p>
          <a:p>
            <a:pPr marL="109537" indent="0">
              <a:buNone/>
            </a:pPr>
            <a:r>
              <a:rPr lang="en-US" sz="1800" dirty="0"/>
              <a:t>  return &lt;h1&gt;Please sign up.&lt;/h1&gt;;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function Greeting(props) {</a:t>
            </a:r>
          </a:p>
          <a:p>
            <a:pPr marL="109537" indent="0">
              <a:buNone/>
            </a:pPr>
            <a:r>
              <a:rPr lang="en-US" sz="1800" dirty="0"/>
              <a:t>  const </a:t>
            </a:r>
            <a:r>
              <a:rPr lang="en-US" sz="1800" dirty="0" err="1"/>
              <a:t>isLoggedIn</a:t>
            </a:r>
            <a:r>
              <a:rPr lang="en-US" sz="1800" dirty="0"/>
              <a:t> = </a:t>
            </a:r>
            <a:r>
              <a:rPr lang="en-US" sz="1800" dirty="0" err="1"/>
              <a:t>props.isLoggedIn</a:t>
            </a:r>
            <a:r>
              <a:rPr lang="en-US" sz="1800" dirty="0"/>
              <a:t>;</a:t>
            </a:r>
          </a:p>
          <a:p>
            <a:pPr marL="109537" indent="0">
              <a:buNone/>
            </a:pPr>
            <a:r>
              <a:rPr lang="en-US" sz="1800" dirty="0"/>
              <a:t>  if (</a:t>
            </a:r>
            <a:r>
              <a:rPr lang="en-US" sz="1800" dirty="0" err="1"/>
              <a:t>isLoggedIn</a:t>
            </a:r>
            <a:r>
              <a:rPr lang="en-US" sz="1800" dirty="0"/>
              <a:t>) {</a:t>
            </a:r>
          </a:p>
          <a:p>
            <a:pPr marL="109537" indent="0">
              <a:buNone/>
            </a:pPr>
            <a:r>
              <a:rPr lang="en-US" sz="1800" dirty="0"/>
              <a:t>    return &lt;</a:t>
            </a:r>
            <a:r>
              <a:rPr lang="en-US" sz="1800" dirty="0" err="1"/>
              <a:t>UserGreeting</a:t>
            </a:r>
            <a:r>
              <a:rPr lang="en-US" sz="1800" dirty="0"/>
              <a:t> /&gt;;</a:t>
            </a:r>
          </a:p>
          <a:p>
            <a:pPr marL="109537" indent="0">
              <a:buNone/>
            </a:pPr>
            <a:r>
              <a:rPr lang="en-US" sz="1800" dirty="0"/>
              <a:t>  }</a:t>
            </a:r>
          </a:p>
          <a:p>
            <a:pPr marL="109537" indent="0">
              <a:buNone/>
            </a:pPr>
            <a:r>
              <a:rPr lang="en-US" sz="1800" dirty="0"/>
              <a:t>  return &lt;</a:t>
            </a:r>
            <a:r>
              <a:rPr lang="en-US" sz="1800" dirty="0" err="1"/>
              <a:t>GuestGreeting</a:t>
            </a:r>
            <a:r>
              <a:rPr lang="en-US" sz="1800" dirty="0"/>
              <a:t> /&gt;;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B3E7D-2C6D-4BFF-9717-7D72165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6122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5431AC-EA3A-4125-8878-BD39A723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render() {</a:t>
            </a:r>
          </a:p>
          <a:p>
            <a:pPr marL="109537" indent="0">
              <a:buNone/>
            </a:pPr>
            <a:r>
              <a:rPr lang="en-US" sz="2000" dirty="0"/>
              <a:t>  const </a:t>
            </a:r>
            <a:r>
              <a:rPr lang="en-US" sz="2000" dirty="0" err="1"/>
              <a:t>isLoggedIn</a:t>
            </a:r>
            <a:r>
              <a:rPr lang="en-US" sz="2000" dirty="0"/>
              <a:t> = </a:t>
            </a:r>
            <a:r>
              <a:rPr lang="en-US" sz="2000" dirty="0" err="1"/>
              <a:t>this.state.isLoggedIn</a:t>
            </a:r>
            <a:r>
              <a:rPr lang="en-US" sz="2000" dirty="0"/>
              <a:t>;</a:t>
            </a:r>
          </a:p>
          <a:p>
            <a:pPr marL="109537" indent="0">
              <a:buNone/>
            </a:pPr>
            <a:r>
              <a:rPr lang="en-US" sz="2000" dirty="0"/>
              <a:t>  return (</a:t>
            </a:r>
          </a:p>
          <a:p>
            <a:pPr marL="109537" indent="0">
              <a:buNone/>
            </a:pPr>
            <a:r>
              <a:rPr lang="en-US" sz="2000" dirty="0"/>
              <a:t>    &lt;div&gt;</a:t>
            </a:r>
          </a:p>
          <a:p>
            <a:pPr marL="109537" indent="0">
              <a:buNone/>
            </a:pPr>
            <a:r>
              <a:rPr lang="en-US" sz="2000" dirty="0"/>
              <a:t>      {</a:t>
            </a:r>
            <a:r>
              <a:rPr lang="en-US" sz="2000" dirty="0" err="1"/>
              <a:t>isLoggedIn</a:t>
            </a: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        ? &lt;</a:t>
            </a:r>
            <a:r>
              <a:rPr lang="en-US" sz="2000" dirty="0" err="1"/>
              <a:t>LogoutButton</a:t>
            </a:r>
            <a:r>
              <a:rPr lang="en-US" sz="2000" dirty="0"/>
              <a:t> </a:t>
            </a:r>
            <a:r>
              <a:rPr lang="en-US" sz="2000" dirty="0" err="1"/>
              <a:t>onClick</a:t>
            </a:r>
            <a:r>
              <a:rPr lang="en-US" sz="2000" dirty="0"/>
              <a:t>={</a:t>
            </a:r>
            <a:r>
              <a:rPr lang="en-US" sz="2000" dirty="0" err="1"/>
              <a:t>this.handleLogoutClick</a:t>
            </a:r>
            <a:r>
              <a:rPr lang="en-US" sz="2000" dirty="0"/>
              <a:t>} /&gt;</a:t>
            </a:r>
          </a:p>
          <a:p>
            <a:pPr marL="109537" indent="0">
              <a:buNone/>
            </a:pPr>
            <a:r>
              <a:rPr lang="en-US" sz="2000" dirty="0"/>
              <a:t>        : &lt;</a:t>
            </a:r>
            <a:r>
              <a:rPr lang="en-US" sz="2000" dirty="0" err="1"/>
              <a:t>LoginButton</a:t>
            </a:r>
            <a:r>
              <a:rPr lang="en-US" sz="2000" dirty="0"/>
              <a:t> </a:t>
            </a:r>
            <a:r>
              <a:rPr lang="en-US" sz="2000" dirty="0" err="1"/>
              <a:t>onClick</a:t>
            </a:r>
            <a:r>
              <a:rPr lang="en-US" sz="2000" dirty="0"/>
              <a:t>={</a:t>
            </a:r>
            <a:r>
              <a:rPr lang="en-US" sz="2000" dirty="0" err="1"/>
              <a:t>this.handleLoginClick</a:t>
            </a:r>
            <a:r>
              <a:rPr lang="en-US" sz="2000" dirty="0"/>
              <a:t>} /&gt;</a:t>
            </a:r>
          </a:p>
          <a:p>
            <a:pPr marL="109537" indent="0">
              <a:buNone/>
            </a:pPr>
            <a:r>
              <a:rPr lang="en-US" sz="2000" dirty="0"/>
              <a:t>      }</a:t>
            </a:r>
          </a:p>
          <a:p>
            <a:pPr marL="109537" indent="0">
              <a:buNone/>
            </a:pPr>
            <a:r>
              <a:rPr lang="en-US" sz="2000" dirty="0"/>
              <a:t>    &lt;/div&gt;</a:t>
            </a:r>
          </a:p>
          <a:p>
            <a:pPr marL="109537" indent="0">
              <a:buNone/>
            </a:pPr>
            <a:r>
              <a:rPr lang="en-US" sz="2000" dirty="0"/>
              <a:t>  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C3E58-7008-4580-BCE3-CF4CCA64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en-US" dirty="0" err="1"/>
              <a:t>condition?true:false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905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54DA4-7B2E-49E7-AE4C-C5709E02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components don’t know their children ahead of time. </a:t>
            </a:r>
          </a:p>
          <a:p>
            <a:pPr lvl="1"/>
            <a:r>
              <a:rPr lang="en-US" dirty="0"/>
              <a:t>This is especially common for components like Sidebar or Dialog that represent generic “boxes”.</a:t>
            </a:r>
          </a:p>
          <a:p>
            <a:pPr lvl="1"/>
            <a:r>
              <a:rPr lang="en-US" dirty="0"/>
              <a:t>Such components use the special children prop to pass children elements directly into their output:</a:t>
            </a:r>
          </a:p>
          <a:p>
            <a:pPr marL="392113" lvl="1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FancyBorder</a:t>
            </a:r>
            <a:r>
              <a:rPr lang="en-US" sz="2000" dirty="0"/>
              <a:t>(props) {</a:t>
            </a:r>
          </a:p>
          <a:p>
            <a:pPr marL="392113" lvl="1" indent="0">
              <a:buNone/>
            </a:pPr>
            <a:r>
              <a:rPr lang="en-US" sz="2000" dirty="0"/>
              <a:t>  return (</a:t>
            </a:r>
          </a:p>
          <a:p>
            <a:pPr marL="392113" lvl="1" indent="0">
              <a:buNone/>
            </a:pPr>
            <a:r>
              <a:rPr lang="en-US" sz="2000" dirty="0"/>
              <a:t>    &lt;div </a:t>
            </a:r>
            <a:r>
              <a:rPr lang="en-US" sz="2000" dirty="0" err="1"/>
              <a:t>className</a:t>
            </a:r>
            <a:r>
              <a:rPr lang="en-US" sz="2000" dirty="0"/>
              <a:t>={'</a:t>
            </a:r>
            <a:r>
              <a:rPr lang="en-US" sz="2000" dirty="0" err="1"/>
              <a:t>FancyBorder</a:t>
            </a:r>
            <a:r>
              <a:rPr lang="en-US" sz="2000" dirty="0"/>
              <a:t> </a:t>
            </a:r>
            <a:r>
              <a:rPr lang="en-US" sz="2000" dirty="0" err="1"/>
              <a:t>FancyBorder</a:t>
            </a:r>
            <a:r>
              <a:rPr lang="en-US" sz="2000" dirty="0"/>
              <a:t>-' + </a:t>
            </a:r>
            <a:r>
              <a:rPr lang="en-US" sz="2000" dirty="0" err="1"/>
              <a:t>props.color</a:t>
            </a:r>
            <a:r>
              <a:rPr lang="en-US" sz="2000" dirty="0"/>
              <a:t>}&gt;</a:t>
            </a:r>
          </a:p>
          <a:p>
            <a:pPr marL="392113" lvl="1" indent="0">
              <a:buNone/>
            </a:pPr>
            <a:r>
              <a:rPr lang="en-US" sz="2000" dirty="0"/>
              <a:t>      {</a:t>
            </a:r>
            <a:r>
              <a:rPr lang="en-US" sz="2000" dirty="0" err="1"/>
              <a:t>props.children</a:t>
            </a:r>
            <a:r>
              <a:rPr lang="en-US" sz="2000" dirty="0"/>
              <a:t>}</a:t>
            </a:r>
          </a:p>
          <a:p>
            <a:pPr marL="392113" lvl="1" indent="0">
              <a:buNone/>
            </a:pPr>
            <a:r>
              <a:rPr lang="en-US" sz="2000" dirty="0"/>
              <a:t>    &lt;/div&gt;</a:t>
            </a:r>
          </a:p>
          <a:p>
            <a:pPr marL="392113" lvl="1" indent="0">
              <a:buNone/>
            </a:pPr>
            <a:r>
              <a:rPr lang="en-US" sz="2000" dirty="0"/>
              <a:t>  );</a:t>
            </a:r>
          </a:p>
          <a:p>
            <a:pPr marL="392113" lvl="1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A14AE-6998-43DB-AFE2-4C87FBEE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6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09A24-60BD-4A25-897E-93B521B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dirty="0"/>
              <a:t>Anything inside the &lt;</a:t>
            </a:r>
            <a:r>
              <a:rPr lang="en-US" sz="1800" dirty="0" err="1"/>
              <a:t>FancyBorder</a:t>
            </a:r>
            <a:r>
              <a:rPr lang="en-US" sz="1800" dirty="0"/>
              <a:t>&gt; JSX tag gets passed into the </a:t>
            </a:r>
            <a:r>
              <a:rPr lang="en-US" sz="1800" dirty="0" err="1"/>
              <a:t>FancyBorder</a:t>
            </a:r>
            <a:r>
              <a:rPr lang="en-US" sz="1800" dirty="0"/>
              <a:t> component as a children prop. </a:t>
            </a:r>
          </a:p>
          <a:p>
            <a:pPr marL="109537" indent="0">
              <a:buNone/>
            </a:pPr>
            <a:r>
              <a:rPr lang="en-US" sz="1800" dirty="0"/>
              <a:t>Since </a:t>
            </a:r>
            <a:r>
              <a:rPr lang="en-US" sz="1800" dirty="0" err="1"/>
              <a:t>FancyBorder</a:t>
            </a:r>
            <a:r>
              <a:rPr lang="en-US" sz="1800" dirty="0"/>
              <a:t> renders {</a:t>
            </a:r>
            <a:r>
              <a:rPr lang="en-US" sz="1800" dirty="0" err="1"/>
              <a:t>props.children</a:t>
            </a:r>
            <a:r>
              <a:rPr lang="en-US" sz="1800" dirty="0"/>
              <a:t>} inside a &lt;div&gt;, the passed elements appear in the final output.</a:t>
            </a:r>
          </a:p>
          <a:p>
            <a:pPr marL="109537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WelcomeDialog</a:t>
            </a:r>
            <a:r>
              <a:rPr lang="en-US" sz="1800" dirty="0"/>
              <a:t>() {</a:t>
            </a:r>
          </a:p>
          <a:p>
            <a:pPr marL="109537" indent="0">
              <a:buNone/>
            </a:pPr>
            <a:r>
              <a:rPr lang="en-US" sz="1800" dirty="0"/>
              <a:t>  return (</a:t>
            </a:r>
          </a:p>
          <a:p>
            <a:pPr marL="109537" indent="0">
              <a:buNone/>
            </a:pPr>
            <a:r>
              <a:rPr lang="en-US" sz="1800" dirty="0"/>
              <a:t>    &lt;</a:t>
            </a:r>
            <a:r>
              <a:rPr lang="en-US" sz="1800" dirty="0" err="1"/>
              <a:t>FancyBorder</a:t>
            </a:r>
            <a:r>
              <a:rPr lang="en-US" sz="1800" dirty="0"/>
              <a:t> color="blue"&gt;</a:t>
            </a:r>
          </a:p>
          <a:p>
            <a:pPr marL="109537" indent="0">
              <a:buNone/>
            </a:pPr>
            <a:r>
              <a:rPr lang="en-US" sz="1800" dirty="0"/>
              <a:t>      &lt;h1 </a:t>
            </a:r>
            <a:r>
              <a:rPr lang="en-US" sz="1800" dirty="0" err="1"/>
              <a:t>className</a:t>
            </a:r>
            <a:r>
              <a:rPr lang="en-US" sz="1800" dirty="0"/>
              <a:t>="Dialog-title"&gt;</a:t>
            </a:r>
          </a:p>
          <a:p>
            <a:pPr marL="109537" indent="0">
              <a:buNone/>
            </a:pPr>
            <a:r>
              <a:rPr lang="en-US" sz="1800" dirty="0"/>
              <a:t>        Welcome</a:t>
            </a:r>
          </a:p>
          <a:p>
            <a:pPr marL="109537" indent="0">
              <a:buNone/>
            </a:pPr>
            <a:r>
              <a:rPr lang="en-US" sz="1800" dirty="0"/>
              <a:t>      &lt;/h1&gt;</a:t>
            </a:r>
          </a:p>
          <a:p>
            <a:pPr marL="109537" indent="0">
              <a:buNone/>
            </a:pPr>
            <a:r>
              <a:rPr lang="en-US" sz="1800" dirty="0"/>
              <a:t>      &lt;p </a:t>
            </a:r>
            <a:r>
              <a:rPr lang="en-US" sz="1800" dirty="0" err="1"/>
              <a:t>className</a:t>
            </a:r>
            <a:r>
              <a:rPr lang="en-US" sz="1800" dirty="0"/>
              <a:t>="Dialog-message"&gt;</a:t>
            </a:r>
          </a:p>
          <a:p>
            <a:pPr marL="109537" indent="0">
              <a:buNone/>
            </a:pPr>
            <a:r>
              <a:rPr lang="en-US" sz="1800" dirty="0"/>
              <a:t>        Thank you for visiting our spacecraft!</a:t>
            </a:r>
          </a:p>
          <a:p>
            <a:pPr marL="109537" indent="0">
              <a:buNone/>
            </a:pPr>
            <a:r>
              <a:rPr lang="en-US" sz="1800" dirty="0"/>
              <a:t>      &lt;/p&gt;</a:t>
            </a:r>
          </a:p>
          <a:p>
            <a:pPr marL="109537" indent="0">
              <a:buNone/>
            </a:pPr>
            <a:r>
              <a:rPr lang="en-US" sz="1800" dirty="0"/>
              <a:t>    &lt;/</a:t>
            </a:r>
            <a:r>
              <a:rPr lang="en-US" sz="1800" dirty="0" err="1"/>
              <a:t>FancyBorder</a:t>
            </a:r>
            <a:r>
              <a:rPr lang="en-US" sz="1800" dirty="0"/>
              <a:t>&gt;</a:t>
            </a:r>
          </a:p>
          <a:p>
            <a:pPr marL="109537" indent="0">
              <a:buNone/>
            </a:pPr>
            <a:r>
              <a:rPr lang="en-US" sz="1800" dirty="0"/>
              <a:t>  );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29A43A-5280-423D-A595-F12D5D75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component</a:t>
            </a:r>
          </a:p>
        </p:txBody>
      </p:sp>
    </p:spTree>
    <p:extLst>
      <p:ext uri="{BB962C8B-B14F-4D97-AF65-F5344CB8AC3E}">
        <p14:creationId xmlns:p14="http://schemas.microsoft.com/office/powerpoint/2010/main" val="30764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35B80-0578-438E-A7F6-5D0F06CC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24462"/>
          </a:xfrm>
        </p:spPr>
        <p:txBody>
          <a:bodyPr/>
          <a:lstStyle/>
          <a:p>
            <a:r>
              <a:rPr lang="en-US" dirty="0"/>
              <a:t>JSX &amp; Fragments</a:t>
            </a:r>
          </a:p>
          <a:p>
            <a:r>
              <a:rPr lang="en-US" dirty="0"/>
              <a:t>Map Function</a:t>
            </a:r>
          </a:p>
          <a:p>
            <a:r>
              <a:rPr lang="en-US" dirty="0"/>
              <a:t>Passing functions to child</a:t>
            </a:r>
          </a:p>
          <a:p>
            <a:r>
              <a:rPr lang="en-US" dirty="0"/>
              <a:t>Conditional Rendering</a:t>
            </a:r>
          </a:p>
          <a:p>
            <a:r>
              <a:rPr lang="en-US" dirty="0" err="1"/>
              <a:t>Props.children</a:t>
            </a:r>
            <a:endParaRPr lang="en-US" dirty="0"/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Controlled Forms</a:t>
            </a:r>
          </a:p>
          <a:p>
            <a:pPr lvl="1"/>
            <a:r>
              <a:rPr lang="en-US" dirty="0"/>
              <a:t>Uncontrolled Forms</a:t>
            </a:r>
          </a:p>
          <a:p>
            <a:pPr lvl="1"/>
            <a:r>
              <a:rPr lang="en-US" dirty="0"/>
              <a:t>Using Hooks</a:t>
            </a:r>
          </a:p>
          <a:p>
            <a:pPr lvl="1"/>
            <a:r>
              <a:rPr lang="en-US" dirty="0"/>
              <a:t>React-Redux Forms</a:t>
            </a:r>
          </a:p>
          <a:p>
            <a:pPr lvl="1"/>
            <a:r>
              <a:rPr lang="en-US" dirty="0" err="1"/>
              <a:t>FormIk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6AFA78-2B14-4CAB-91F9-872D597C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171625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9288F3-0825-403D-A87B-96E07490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5376862"/>
          </a:xfrm>
        </p:spPr>
        <p:txBody>
          <a:bodyPr/>
          <a:lstStyle/>
          <a:p>
            <a:r>
              <a:rPr lang="en-US" sz="2000" dirty="0"/>
              <a:t>JSX is a templating language that looks VERY similar to HTML. </a:t>
            </a:r>
          </a:p>
          <a:p>
            <a:r>
              <a:rPr lang="en-US" sz="2000" dirty="0"/>
              <a:t>This allows you to write templates for your components in a way that’s very comfortable to developers already familiar with HTML, but there are a few extra things that it provides. </a:t>
            </a:r>
          </a:p>
          <a:p>
            <a:r>
              <a:rPr lang="en-US" sz="2000" dirty="0"/>
              <a:t>First, you can embed any </a:t>
            </a:r>
            <a:r>
              <a:rPr lang="en-US" sz="2000" dirty="0" err="1"/>
              <a:t>javascript</a:t>
            </a:r>
            <a:r>
              <a:rPr lang="en-US" sz="2000" dirty="0"/>
              <a:t> inside of a JSX template by wrapping it in curly braces (these: {}).</a:t>
            </a:r>
          </a:p>
          <a:p>
            <a:r>
              <a:rPr lang="en-US" sz="2000" dirty="0"/>
              <a:t>Second, some words are special and reserved, such as class, so there are JSX-specific properties / attributes/</a:t>
            </a:r>
            <a:r>
              <a:rPr lang="en-US" sz="2000" dirty="0" err="1"/>
              <a:t>etc</a:t>
            </a:r>
            <a:r>
              <a:rPr lang="en-US" sz="2000" dirty="0"/>
              <a:t> you need to use (such as </a:t>
            </a:r>
            <a:r>
              <a:rPr lang="en-US" sz="2000" dirty="0" err="1"/>
              <a:t>className</a:t>
            </a:r>
            <a:r>
              <a:rPr lang="en-US" sz="2000" dirty="0"/>
              <a:t>).</a:t>
            </a:r>
          </a:p>
          <a:p>
            <a:r>
              <a:rPr lang="en-US" sz="2000" dirty="0"/>
              <a:t>In addition, React components must only return a SINGLE JSX node at its root, so it’s very common to wrap up your components into a single div that might have multiple children underneath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D3691-5F71-48AA-88C1-EAE9FE2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284963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739767-1E2C-4F79-97F5-98E5463C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pattern in React is for a component to return multiple elements. Fragments let you group a list of children without adding extra nodes to the DOM.</a:t>
            </a:r>
          </a:p>
          <a:p>
            <a:pPr marL="109537" indent="0">
              <a:buNone/>
            </a:pPr>
            <a:r>
              <a:rPr lang="en-US" sz="2000" dirty="0"/>
              <a:t>render() {</a:t>
            </a:r>
          </a:p>
          <a:p>
            <a:pPr marL="109537" indent="0">
              <a:buNone/>
            </a:pPr>
            <a:r>
              <a:rPr lang="en-US" sz="2000" dirty="0"/>
              <a:t>  return (</a:t>
            </a:r>
          </a:p>
          <a:p>
            <a:pPr marL="109537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React.Fragment</a:t>
            </a:r>
            <a:r>
              <a:rPr lang="en-US" sz="2000" dirty="0"/>
              <a:t>&gt;</a:t>
            </a:r>
          </a:p>
          <a:p>
            <a:pPr marL="109537" indent="0">
              <a:buNone/>
            </a:pPr>
            <a:r>
              <a:rPr lang="en-US" sz="2000" dirty="0"/>
              <a:t>      &lt;</a:t>
            </a:r>
            <a:r>
              <a:rPr lang="en-US" sz="2000" dirty="0" err="1"/>
              <a:t>ChildA</a:t>
            </a:r>
            <a:r>
              <a:rPr lang="en-US" sz="2000" dirty="0"/>
              <a:t> /&gt;</a:t>
            </a:r>
          </a:p>
          <a:p>
            <a:pPr marL="109537" indent="0">
              <a:buNone/>
            </a:pPr>
            <a:r>
              <a:rPr lang="en-US" sz="2000" dirty="0"/>
              <a:t>      &lt;</a:t>
            </a:r>
            <a:r>
              <a:rPr lang="en-US" sz="2000" dirty="0" err="1"/>
              <a:t>ChildB</a:t>
            </a:r>
            <a:r>
              <a:rPr lang="en-US" sz="2000" dirty="0"/>
              <a:t> /&gt;</a:t>
            </a:r>
          </a:p>
          <a:p>
            <a:pPr marL="109537" indent="0">
              <a:buNone/>
            </a:pPr>
            <a:r>
              <a:rPr lang="en-US" sz="2000" dirty="0"/>
              <a:t>      &lt;</a:t>
            </a:r>
            <a:r>
              <a:rPr lang="en-US" sz="2000" dirty="0" err="1"/>
              <a:t>ChildC</a:t>
            </a:r>
            <a:r>
              <a:rPr lang="en-US" sz="2000" dirty="0"/>
              <a:t> /&gt;</a:t>
            </a:r>
          </a:p>
          <a:p>
            <a:pPr marL="109537" indent="0">
              <a:buNone/>
            </a:pPr>
            <a:r>
              <a:rPr lang="en-US" sz="2000" dirty="0"/>
              <a:t>    &lt;/</a:t>
            </a:r>
            <a:r>
              <a:rPr lang="en-US" sz="2000" dirty="0" err="1"/>
              <a:t>React.Fragment</a:t>
            </a:r>
            <a:r>
              <a:rPr lang="en-US" sz="2000" dirty="0"/>
              <a:t>&gt;</a:t>
            </a:r>
          </a:p>
          <a:p>
            <a:pPr marL="109537" indent="0">
              <a:buNone/>
            </a:pPr>
            <a:r>
              <a:rPr lang="en-US" sz="2000" dirty="0"/>
              <a:t>  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8BD41-B276-4B1D-B121-7EE8C3B8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Fragments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DE3E5-B855-43F6-9878-DB327A76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Map operation is “loop over the array and call a function for each element in that array, storing the results in a new array”. </a:t>
            </a:r>
          </a:p>
          <a:p>
            <a:r>
              <a:rPr lang="en-US" sz="2000" dirty="0"/>
              <a:t>“Map” each item in the array to a special anonymous function that just returns a functionality. </a:t>
            </a:r>
          </a:p>
          <a:p>
            <a:r>
              <a:rPr lang="en-US" sz="2000" dirty="0"/>
              <a:t>There is a “key” in it. </a:t>
            </a:r>
          </a:p>
          <a:p>
            <a:r>
              <a:rPr lang="en-US" sz="2000" dirty="0"/>
              <a:t>This is for React to know which element to modify/ remove/ </a:t>
            </a:r>
            <a:r>
              <a:rPr lang="en-US" sz="2000" dirty="0" err="1"/>
              <a:t>etc</a:t>
            </a:r>
            <a:r>
              <a:rPr lang="en-US" sz="2000" dirty="0"/>
              <a:t> when one of the elements in your list changes, it has to be able to uniquely identify which element it 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3504F-B63B-43EB-B8A8-0A213E7B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Map Function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7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50A2E2-B745-4AA6-A04B-ED328C96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look at the implementation of Map Function.</a:t>
            </a:r>
            <a:endParaRPr lang="en-US" sz="2000" dirty="0"/>
          </a:p>
          <a:p>
            <a:pPr marL="109537" indent="0">
              <a:buNone/>
            </a:pPr>
            <a:r>
              <a:rPr lang="en-US" sz="2000" dirty="0" err="1"/>
              <a:t>renderGreetings</a:t>
            </a:r>
            <a:r>
              <a:rPr lang="en-US" sz="2000" dirty="0"/>
              <a:t>() {</a:t>
            </a:r>
          </a:p>
          <a:p>
            <a:pPr marL="109537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this.state.greetings.map</a:t>
            </a:r>
            <a:r>
              <a:rPr lang="en-US" sz="2000" dirty="0"/>
              <a:t>(name =&gt; (</a:t>
            </a:r>
          </a:p>
          <a:p>
            <a:pPr marL="109537" indent="0">
              <a:buNone/>
            </a:pPr>
            <a:r>
              <a:rPr lang="en-US" sz="2000" dirty="0"/>
              <a:t>    &lt;HelloWorld key={name} name={name}/&gt;</a:t>
            </a:r>
          </a:p>
          <a:p>
            <a:pPr marL="109537" indent="0">
              <a:buNone/>
            </a:pPr>
            <a:r>
              <a:rPr lang="en-US" sz="2000" dirty="0"/>
              <a:t>  ));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pPr marL="109537" indent="0">
              <a:buNone/>
            </a:pPr>
            <a:r>
              <a:rPr lang="en-US" sz="2000" dirty="0"/>
              <a:t>render() {</a:t>
            </a:r>
          </a:p>
          <a:p>
            <a:pPr marL="109537" indent="0">
              <a:buNone/>
            </a:pPr>
            <a:r>
              <a:rPr lang="en-US" sz="2000" dirty="0"/>
              <a:t>  return (</a:t>
            </a:r>
          </a:p>
          <a:p>
            <a:pPr marL="109537" indent="0">
              <a:buNone/>
            </a:pPr>
            <a:r>
              <a:rPr lang="en-US" sz="2000" dirty="0"/>
              <a:t>    &lt;div&gt;</a:t>
            </a:r>
          </a:p>
          <a:p>
            <a:pPr marL="109537" indent="0">
              <a:buNone/>
            </a:pPr>
            <a:r>
              <a:rPr lang="en-US" sz="2000" dirty="0"/>
              <a:t>      {</a:t>
            </a:r>
            <a:r>
              <a:rPr lang="en-US" sz="2000" dirty="0" err="1"/>
              <a:t>this.renderGreetings</a:t>
            </a:r>
            <a:r>
              <a:rPr lang="en-US" sz="2000" dirty="0"/>
              <a:t>()}</a:t>
            </a:r>
          </a:p>
          <a:p>
            <a:pPr marL="109537" indent="0">
              <a:buNone/>
            </a:pPr>
            <a:r>
              <a:rPr lang="en-US" sz="2000" dirty="0"/>
              <a:t>    &lt;/div&gt;</a:t>
            </a:r>
          </a:p>
          <a:p>
            <a:pPr marL="109537" indent="0">
              <a:buNone/>
            </a:pPr>
            <a:r>
              <a:rPr lang="en-US" sz="2000" dirty="0"/>
              <a:t>  );</a:t>
            </a:r>
          </a:p>
          <a:p>
            <a:pPr marL="109537" indent="0">
              <a:buNone/>
            </a:pPr>
            <a:r>
              <a:rPr lang="en-US" sz="2000" dirty="0"/>
              <a:t>}           This will dynamically load components. Greetings is an array</a:t>
            </a:r>
          </a:p>
          <a:p>
            <a:pPr marL="109537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FD5B1-3D2F-47FB-A3C3-C8104CB6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</a:t>
            </a:r>
          </a:p>
        </p:txBody>
      </p:sp>
    </p:spTree>
    <p:extLst>
      <p:ext uri="{BB962C8B-B14F-4D97-AF65-F5344CB8AC3E}">
        <p14:creationId xmlns:p14="http://schemas.microsoft.com/office/powerpoint/2010/main" val="396954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C2A4B-F54F-4D94-AA0A-C0360520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09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4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F4383-2BE5-4CB1-BB1C-1A8E948D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By creating the function inside of the parent and passing it down to the child via props! </a:t>
            </a:r>
          </a:p>
          <a:p>
            <a:r>
              <a:rPr lang="en-US" sz="2000" dirty="0"/>
              <a:t>Inside of parent, we’ll call our function </a:t>
            </a:r>
            <a:r>
              <a:rPr lang="en-US" sz="2000" dirty="0" err="1"/>
              <a:t>addGreeting</a:t>
            </a:r>
            <a:r>
              <a:rPr lang="en-US" sz="2000" dirty="0"/>
              <a:t>, and it needs to be bind inside constructor:</a:t>
            </a:r>
          </a:p>
          <a:p>
            <a:pPr marL="109537" indent="0">
              <a:buNone/>
            </a:pPr>
            <a:r>
              <a:rPr lang="en-US" sz="2000" dirty="0"/>
              <a:t>	</a:t>
            </a:r>
            <a:r>
              <a:rPr lang="en-US" sz="1800" dirty="0" err="1"/>
              <a:t>this.addGreeting</a:t>
            </a:r>
            <a:r>
              <a:rPr lang="en-US" sz="1800" dirty="0"/>
              <a:t> = </a:t>
            </a:r>
            <a:r>
              <a:rPr lang="en-US" sz="1800" dirty="0" err="1"/>
              <a:t>this.addGreeting.bind</a:t>
            </a:r>
            <a:r>
              <a:rPr lang="en-US" sz="1800" dirty="0"/>
              <a:t>(this);</a:t>
            </a:r>
            <a:endParaRPr lang="en-US" sz="2000" dirty="0"/>
          </a:p>
          <a:p>
            <a:r>
              <a:rPr lang="en-US" sz="2000" dirty="0"/>
              <a:t>we’re going to add the </a:t>
            </a:r>
            <a:r>
              <a:rPr lang="en-US" sz="2000" dirty="0" err="1"/>
              <a:t>addGreeting</a:t>
            </a:r>
            <a:r>
              <a:rPr lang="en-US" sz="2000" dirty="0"/>
              <a:t> function itself.</a:t>
            </a:r>
          </a:p>
          <a:p>
            <a:pPr marL="109537" indent="0">
              <a:buNone/>
            </a:pPr>
            <a:r>
              <a:rPr lang="en-US" sz="1800" dirty="0" err="1"/>
              <a:t>addGreeting</a:t>
            </a:r>
            <a:r>
              <a:rPr lang="en-US" sz="1800" dirty="0"/>
              <a:t>(</a:t>
            </a:r>
            <a:r>
              <a:rPr lang="en-US" sz="1800" dirty="0" err="1"/>
              <a:t>newName</a:t>
            </a:r>
            <a:r>
              <a:rPr lang="en-US" sz="1800" dirty="0"/>
              <a:t>) {</a:t>
            </a:r>
          </a:p>
          <a:p>
            <a:pPr marL="109537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this.setState</a:t>
            </a:r>
            <a:r>
              <a:rPr lang="en-US" sz="1800" dirty="0"/>
              <a:t>({ greetings: [...</a:t>
            </a:r>
            <a:r>
              <a:rPr lang="en-US" sz="1800" dirty="0" err="1"/>
              <a:t>this.state.greetings</a:t>
            </a:r>
            <a:r>
              <a:rPr lang="en-US" sz="1800" dirty="0"/>
              <a:t>, </a:t>
            </a:r>
            <a:r>
              <a:rPr lang="en-US" sz="1800" dirty="0" err="1"/>
              <a:t>newName</a:t>
            </a:r>
            <a:r>
              <a:rPr lang="en-US" sz="1800" dirty="0"/>
              <a:t>] });</a:t>
            </a:r>
          </a:p>
          <a:p>
            <a:pPr marL="109537" indent="0">
              <a:buNone/>
            </a:pPr>
            <a:r>
              <a:rPr lang="en-US" sz="1800" dirty="0"/>
              <a:t>}//concatenation of new value to array</a:t>
            </a:r>
          </a:p>
          <a:p>
            <a:pPr marL="109537" indent="0">
              <a:buNone/>
            </a:pPr>
            <a:r>
              <a:rPr lang="en-US" sz="1800" dirty="0"/>
              <a:t>render() {</a:t>
            </a:r>
          </a:p>
          <a:p>
            <a:pPr marL="109537" indent="0">
              <a:buNone/>
            </a:pPr>
            <a:r>
              <a:rPr lang="en-US" sz="1800" dirty="0"/>
              <a:t>  return (</a:t>
            </a:r>
          </a:p>
          <a:p>
            <a:pPr marL="109537" indent="0">
              <a:buNone/>
            </a:pPr>
            <a:r>
              <a:rPr lang="en-US" sz="1800" dirty="0"/>
              <a:t>    &lt;div </a:t>
            </a:r>
            <a:r>
              <a:rPr lang="en-US" sz="1800" dirty="0" err="1"/>
              <a:t>className</a:t>
            </a:r>
            <a:r>
              <a:rPr lang="en-US" sz="1800" dirty="0"/>
              <a:t>="</a:t>
            </a:r>
            <a:r>
              <a:rPr lang="en-US" sz="1800" dirty="0" err="1"/>
              <a:t>HelloWorldList</a:t>
            </a:r>
            <a:r>
              <a:rPr lang="en-US" sz="1800" dirty="0"/>
              <a:t>"&gt;</a:t>
            </a:r>
          </a:p>
          <a:p>
            <a:pPr marL="109537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AddGreeter</a:t>
            </a:r>
            <a:r>
              <a:rPr lang="en-US" sz="1800" dirty="0"/>
              <a:t> </a:t>
            </a:r>
            <a:r>
              <a:rPr lang="en-US" sz="1800" dirty="0" err="1"/>
              <a:t>addGreeting</a:t>
            </a:r>
            <a:r>
              <a:rPr lang="en-US" sz="1800" dirty="0"/>
              <a:t>={</a:t>
            </a:r>
            <a:r>
              <a:rPr lang="en-US" sz="1800" dirty="0" err="1"/>
              <a:t>this.addGreeting</a:t>
            </a:r>
            <a:r>
              <a:rPr lang="en-US" sz="1800" dirty="0"/>
              <a:t>} /&gt;</a:t>
            </a:r>
          </a:p>
          <a:p>
            <a:pPr marL="109537" indent="0">
              <a:buNone/>
            </a:pPr>
            <a:r>
              <a:rPr lang="en-US" sz="1800" dirty="0"/>
              <a:t>      {</a:t>
            </a:r>
            <a:r>
              <a:rPr lang="en-US" sz="1800" dirty="0" err="1"/>
              <a:t>this.renderGreetings</a:t>
            </a:r>
            <a:r>
              <a:rPr lang="en-US" sz="1800" dirty="0"/>
              <a:t>()}</a:t>
            </a:r>
          </a:p>
          <a:p>
            <a:pPr marL="109537" indent="0">
              <a:buNone/>
            </a:pPr>
            <a:r>
              <a:rPr lang="en-US" sz="1800" dirty="0"/>
              <a:t>    &lt;/div&gt;</a:t>
            </a:r>
          </a:p>
          <a:p>
            <a:pPr marL="109537" indent="0">
              <a:buNone/>
            </a:pPr>
            <a:r>
              <a:rPr lang="en-US" sz="1800" dirty="0"/>
              <a:t>  );}</a:t>
            </a:r>
            <a:endParaRPr lang="en-US" sz="1600" dirty="0"/>
          </a:p>
          <a:p>
            <a:pPr marL="109537" indent="0"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0CE59D-C8FC-44DC-A8E6-A600E0F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Passing Functions Down To Child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6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F4383-2BE5-4CB1-BB1C-1A8E948D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 err="1"/>
              <a:t>this.setState</a:t>
            </a:r>
            <a:r>
              <a:rPr lang="en-US" sz="2000" dirty="0"/>
              <a:t>({ greetings: [...</a:t>
            </a:r>
            <a:r>
              <a:rPr lang="en-US" sz="2000" dirty="0" err="1"/>
              <a:t>this.state.greetings</a:t>
            </a:r>
            <a:r>
              <a:rPr lang="en-US" sz="2000" dirty="0"/>
              <a:t>, </a:t>
            </a:r>
            <a:r>
              <a:rPr lang="en-US" sz="2000" dirty="0" err="1"/>
              <a:t>newName</a:t>
            </a:r>
            <a:r>
              <a:rPr lang="en-US" sz="2000" dirty="0"/>
              <a:t>] });</a:t>
            </a:r>
          </a:p>
          <a:p>
            <a:r>
              <a:rPr lang="en-US" sz="2000" dirty="0"/>
              <a:t>We have a new ES2015 feature here, which is an array concatenation shortcut. </a:t>
            </a:r>
          </a:p>
          <a:p>
            <a:r>
              <a:rPr lang="en-US" sz="2000" dirty="0"/>
              <a:t>This says “the start of the array should remain </a:t>
            </a:r>
            <a:r>
              <a:rPr lang="en-US" sz="2000" dirty="0" err="1"/>
              <a:t>this.state.greetings</a:t>
            </a:r>
            <a:r>
              <a:rPr lang="en-US" sz="2000" dirty="0"/>
              <a:t>, but I also want you to add </a:t>
            </a:r>
            <a:r>
              <a:rPr lang="en-US" sz="2000" dirty="0" err="1"/>
              <a:t>newName</a:t>
            </a:r>
            <a:r>
              <a:rPr lang="en-US" sz="2000" dirty="0"/>
              <a:t> onto the end of the array. </a:t>
            </a:r>
          </a:p>
          <a:p>
            <a:r>
              <a:rPr lang="en-US" sz="2000" dirty="0"/>
              <a:t>This should return a new modified copy of the array but not change the original.”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0CE59D-C8FC-44DC-A8E6-A600E0F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Passing Functions Down To Child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3712</TotalTime>
  <Words>1001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React.JS</vt:lpstr>
      <vt:lpstr>Road Map</vt:lpstr>
      <vt:lpstr>JSX</vt:lpstr>
      <vt:lpstr>Fragments</vt:lpstr>
      <vt:lpstr>Map Function Usage</vt:lpstr>
      <vt:lpstr>Map Function</vt:lpstr>
      <vt:lpstr>PowerPoint Presentation</vt:lpstr>
      <vt:lpstr>Passing Functions Down To Child Components</vt:lpstr>
      <vt:lpstr>Passing Functions Down To Child Components</vt:lpstr>
      <vt:lpstr>Conditional Rendering</vt:lpstr>
      <vt:lpstr>Example</vt:lpstr>
      <vt:lpstr>Inline condition?true:false;</vt:lpstr>
      <vt:lpstr>Use of Props.children</vt:lpstr>
      <vt:lpstr>Calling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581</cp:revision>
  <dcterms:created xsi:type="dcterms:W3CDTF">2011-04-09T16:04:53Z</dcterms:created>
  <dcterms:modified xsi:type="dcterms:W3CDTF">2023-01-14T18:44:39Z</dcterms:modified>
</cp:coreProperties>
</file>