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02" r:id="rId2"/>
    <p:sldId id="475" r:id="rId3"/>
    <p:sldId id="463" r:id="rId4"/>
    <p:sldId id="464" r:id="rId5"/>
    <p:sldId id="465" r:id="rId6"/>
    <p:sldId id="491" r:id="rId7"/>
    <p:sldId id="466" r:id="rId8"/>
    <p:sldId id="467" r:id="rId9"/>
    <p:sldId id="468" r:id="rId10"/>
    <p:sldId id="473" r:id="rId11"/>
    <p:sldId id="474" r:id="rId12"/>
    <p:sldId id="484" r:id="rId13"/>
    <p:sldId id="483" r:id="rId14"/>
    <p:sldId id="485" r:id="rId15"/>
    <p:sldId id="486" r:id="rId16"/>
    <p:sldId id="488" r:id="rId17"/>
    <p:sldId id="487" r:id="rId18"/>
    <p:sldId id="489" r:id="rId19"/>
    <p:sldId id="49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25</a:t>
            </a:r>
          </a:p>
          <a:p>
            <a:r>
              <a:rPr lang="en-US" dirty="0"/>
              <a:t>React Forms</a:t>
            </a:r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5BC80A-F8F6-4BAC-9803-55BFA706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controlled components whenever possible.</a:t>
            </a:r>
          </a:p>
          <a:p>
            <a:r>
              <a:rPr lang="en-US" sz="2000" dirty="0"/>
              <a:t>Controlled components do not require a form element in order to be considered a controlled component.</a:t>
            </a:r>
          </a:p>
          <a:p>
            <a:r>
              <a:rPr lang="en-US" sz="2000" dirty="0"/>
              <a:t>If a component has an input element that has a value attribute bound to state and an event handler to update said state, it is a controlled component.</a:t>
            </a:r>
          </a:p>
          <a:p>
            <a:r>
              <a:rPr lang="en-US" sz="2000" dirty="0"/>
              <a:t>For pages that have a large number of input elements, it can be cumbersome to work with controlled components.</a:t>
            </a:r>
          </a:p>
          <a:p>
            <a:r>
              <a:rPr lang="en-US" sz="2000" dirty="0"/>
              <a:t>Data flow is </a:t>
            </a:r>
            <a:r>
              <a:rPr lang="en-US" sz="2000" dirty="0" err="1"/>
              <a:t>uni</a:t>
            </a:r>
            <a:r>
              <a:rPr lang="en-US" sz="2000" dirty="0"/>
              <a:t>-directional in controlled components with the state within the component acting as the single source of truth.</a:t>
            </a:r>
          </a:p>
          <a:p>
            <a:r>
              <a:rPr lang="en-US" sz="2000" dirty="0"/>
              <a:t>All state changes within a controlled component should be made via the </a:t>
            </a:r>
            <a:r>
              <a:rPr lang="en-US" sz="2000" dirty="0" err="1"/>
              <a:t>setState</a:t>
            </a:r>
            <a:r>
              <a:rPr lang="en-US" sz="2000" dirty="0"/>
              <a:t> function.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BF11FA-553B-4B35-BB52-2D460056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or uncontrolled?</a:t>
            </a:r>
          </a:p>
        </p:txBody>
      </p:sp>
    </p:spTree>
    <p:extLst>
      <p:ext uri="{BB962C8B-B14F-4D97-AF65-F5344CB8AC3E}">
        <p14:creationId xmlns:p14="http://schemas.microsoft.com/office/powerpoint/2010/main" val="103256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EA2839-3C25-4E74-9897-946A5BEEC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Uncontrolled components store their data in the DOM like a traditional HTML input element.</a:t>
            </a:r>
          </a:p>
          <a:p>
            <a:r>
              <a:rPr lang="en-US" dirty="0" err="1"/>
              <a:t>React.createRef</a:t>
            </a:r>
            <a:r>
              <a:rPr lang="en-US" dirty="0"/>
              <a:t>() is used to create instance variables within uncontrolled component constructors. These variables are then associated with input elements via the </a:t>
            </a:r>
            <a:r>
              <a:rPr lang="en-US" i="1" dirty="0"/>
              <a:t>ref</a:t>
            </a:r>
            <a:r>
              <a:rPr lang="en-US" dirty="0"/>
              <a:t> attribute.</a:t>
            </a:r>
          </a:p>
          <a:p>
            <a:r>
              <a:rPr lang="en-US" dirty="0"/>
              <a:t>Refs cannot be used </a:t>
            </a:r>
            <a:r>
              <a:rPr lang="en-US" b="1" i="1" dirty="0"/>
              <a:t>on</a:t>
            </a:r>
            <a:r>
              <a:rPr lang="en-US" dirty="0"/>
              <a:t> functional components as there is no instance.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62205E-5F80-4522-9285-FE22A7EC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Continue…..</a:t>
            </a:r>
          </a:p>
        </p:txBody>
      </p:sp>
    </p:spTree>
    <p:extLst>
      <p:ext uri="{BB962C8B-B14F-4D97-AF65-F5344CB8AC3E}">
        <p14:creationId xmlns:p14="http://schemas.microsoft.com/office/powerpoint/2010/main" val="232043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430C9-3BCC-4703-8CDB-EF6B425E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Hooks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D2CE3-C489-4DE5-9302-010A58912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4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2CD886-E7DB-4705-823B-8BD0657E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Hooks are functions that let you “hook into” React state and lifecycle features from function components. </a:t>
            </a:r>
          </a:p>
          <a:p>
            <a:r>
              <a:rPr lang="en-US" sz="2000" dirty="0"/>
              <a:t>Hooks don’t work inside classes — they let you use React without classes. </a:t>
            </a:r>
          </a:p>
          <a:p>
            <a:r>
              <a:rPr lang="en-US" sz="2000" dirty="0"/>
              <a:t>React provides a few built-in Hooks like </a:t>
            </a:r>
            <a:r>
              <a:rPr lang="en-US" sz="2000" dirty="0" err="1"/>
              <a:t>useState</a:t>
            </a:r>
            <a:r>
              <a:rPr lang="en-US" sz="2000" dirty="0"/>
              <a:t>. You can also create your own Hooks to reuse stateful behavior between different components. </a:t>
            </a:r>
          </a:p>
          <a:p>
            <a:r>
              <a:rPr lang="en-US" sz="2000" dirty="0"/>
              <a:t>It renders a counter. When you click the button, it increments the value</a:t>
            </a:r>
          </a:p>
          <a:p>
            <a:pPr marL="109537" indent="0">
              <a:buNone/>
            </a:pPr>
            <a:r>
              <a:rPr lang="en-US" sz="1600" dirty="0"/>
              <a:t>import React, { </a:t>
            </a:r>
            <a:r>
              <a:rPr lang="en-US" sz="1600" dirty="0" err="1"/>
              <a:t>useState</a:t>
            </a:r>
            <a:r>
              <a:rPr lang="en-US" sz="1600" dirty="0"/>
              <a:t> } from 'react’;</a:t>
            </a:r>
          </a:p>
          <a:p>
            <a:pPr marL="109537" indent="0">
              <a:buNone/>
            </a:pPr>
            <a:r>
              <a:rPr lang="en-US" sz="1600" dirty="0"/>
              <a:t>		function Example() {</a:t>
            </a:r>
          </a:p>
          <a:p>
            <a:pPr marL="109537" indent="0">
              <a:buNone/>
            </a:pPr>
            <a:r>
              <a:rPr lang="en-US" sz="1600" dirty="0"/>
              <a:t>		const [count, </a:t>
            </a:r>
            <a:r>
              <a:rPr lang="en-US" sz="1600" dirty="0" err="1"/>
              <a:t>setCount</a:t>
            </a:r>
            <a:r>
              <a:rPr lang="en-US" sz="1600" dirty="0"/>
              <a:t>] = </a:t>
            </a:r>
            <a:r>
              <a:rPr lang="en-US" sz="1600" dirty="0" err="1"/>
              <a:t>useState</a:t>
            </a:r>
            <a:r>
              <a:rPr lang="en-US" sz="1600" dirty="0"/>
              <a:t>(0);</a:t>
            </a:r>
          </a:p>
          <a:p>
            <a:pPr marL="109537" indent="0">
              <a:buNone/>
            </a:pPr>
            <a:r>
              <a:rPr lang="en-US" sz="1600" dirty="0"/>
              <a:t> 		 return (</a:t>
            </a:r>
          </a:p>
          <a:p>
            <a:pPr marL="109537" indent="0">
              <a:buNone/>
            </a:pPr>
            <a:r>
              <a:rPr lang="en-US" sz="1600" dirty="0"/>
              <a:t>    			&lt;div&gt;      &lt;p&gt;You clicked {count} times&lt;/p&gt;</a:t>
            </a:r>
          </a:p>
          <a:p>
            <a:pPr marL="109537" indent="0">
              <a:buNone/>
            </a:pPr>
            <a:r>
              <a:rPr lang="en-US" sz="1600" dirty="0"/>
              <a:t>      			&lt;button </a:t>
            </a:r>
            <a:r>
              <a:rPr lang="en-US" sz="1600" dirty="0" err="1"/>
              <a:t>onClick</a:t>
            </a:r>
            <a:r>
              <a:rPr lang="en-US" sz="1600" dirty="0"/>
              <a:t>={() =&gt; </a:t>
            </a:r>
            <a:r>
              <a:rPr lang="en-US" sz="1600" dirty="0" err="1"/>
              <a:t>setCount</a:t>
            </a:r>
            <a:r>
              <a:rPr lang="en-US" sz="1600" dirty="0"/>
              <a:t>(count + 1)}&gt;</a:t>
            </a:r>
          </a:p>
          <a:p>
            <a:pPr marL="109537" indent="0">
              <a:buNone/>
            </a:pPr>
            <a:r>
              <a:rPr lang="en-US" sz="1600" dirty="0"/>
              <a:t>        				Click me      &lt;/button&gt;    &lt;/div&gt;  );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EE8619-64B0-4EAE-AD7E-02DB0A81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73163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83F515-E407-47A5-A619-3CFBF3AA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with functional components using hooks.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D2658D4-1610-4AB2-B6D4-54E44A56F1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5" y="1752600"/>
            <a:ext cx="9120109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2E98FF-0C37-4DC9-967F-AEF18DA6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1143000"/>
          </a:xfrm>
        </p:spPr>
        <p:txBody>
          <a:bodyPr/>
          <a:lstStyle/>
          <a:p>
            <a:r>
              <a:rPr lang="en-US" dirty="0"/>
              <a:t>For Multiple Fields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F10B633-B9E2-4E5E-9C79-3395044F83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05" y="1600201"/>
            <a:ext cx="925000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5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7020B-282F-4D8C-BFC2-36ED09D1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forms using React-Redux state management.</a:t>
            </a:r>
          </a:p>
          <a:p>
            <a:r>
              <a:rPr lang="en-US" dirty="0"/>
              <a:t>First we will cover Redux part then we will again go through this form part</a:t>
            </a:r>
          </a:p>
          <a:p>
            <a:r>
              <a:rPr lang="en-US" dirty="0"/>
              <a:t>Wait for one lecture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36BEFE-92A7-4DEA-851B-50397ABB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React-Redux Forms</a:t>
            </a:r>
          </a:p>
        </p:txBody>
      </p:sp>
    </p:spTree>
    <p:extLst>
      <p:ext uri="{BB962C8B-B14F-4D97-AF65-F5344CB8AC3E}">
        <p14:creationId xmlns:p14="http://schemas.microsoft.com/office/powerpoint/2010/main" val="334231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4E1B9-4C48-4CEA-8250-54AED6B4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Formik</a:t>
            </a:r>
            <a:r>
              <a:rPr lang="en-US" sz="2800" dirty="0"/>
              <a:t> is a small library that helps you with the 3 most annoying parts:</a:t>
            </a:r>
          </a:p>
          <a:p>
            <a:pPr lvl="1"/>
            <a:r>
              <a:rPr lang="en-US" sz="2400" dirty="0"/>
              <a:t>Getting values in and out of form state</a:t>
            </a:r>
          </a:p>
          <a:p>
            <a:pPr lvl="1"/>
            <a:r>
              <a:rPr lang="en-US" sz="2400" dirty="0"/>
              <a:t>Validation and error messages</a:t>
            </a:r>
          </a:p>
          <a:p>
            <a:pPr lvl="1"/>
            <a:r>
              <a:rPr lang="en-US" sz="2400" dirty="0"/>
              <a:t>Handling form submission</a:t>
            </a:r>
          </a:p>
          <a:p>
            <a:r>
              <a:rPr lang="en-US" sz="2800" dirty="0"/>
              <a:t>Installation: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formik</a:t>
            </a:r>
            <a:r>
              <a:rPr lang="en-US" dirty="0"/>
              <a:t> –-save/yarn add </a:t>
            </a:r>
            <a:r>
              <a:rPr lang="en-US" dirty="0" err="1"/>
              <a:t>formik</a:t>
            </a:r>
            <a:endParaRPr lang="en-US" dirty="0"/>
          </a:p>
          <a:p>
            <a:pPr lvl="1"/>
            <a:r>
              <a:rPr lang="en-US" dirty="0"/>
              <a:t>OR CDN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="https://unpkg.com/</a:t>
            </a:r>
            <a:r>
              <a:rPr lang="en-US" dirty="0" err="1"/>
              <a:t>formik</a:t>
            </a:r>
            <a:r>
              <a:rPr lang="en-US" dirty="0"/>
              <a:t>/</a:t>
            </a:r>
            <a:r>
              <a:rPr lang="en-US" dirty="0" err="1"/>
              <a:t>dist</a:t>
            </a:r>
            <a:r>
              <a:rPr lang="en-US" dirty="0"/>
              <a:t>/formik.umd.production.js"&gt;&lt;/script&gt;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7DE177-5917-4A50-9F3B-E814AB57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Option is </a:t>
            </a:r>
            <a:r>
              <a:rPr lang="en-US" dirty="0" err="1"/>
              <a:t>FormIK</a:t>
            </a:r>
            <a:r>
              <a:rPr lang="en-US" dirty="0"/>
              <a:t> (Recommended by React)</a:t>
            </a:r>
          </a:p>
        </p:txBody>
      </p:sp>
    </p:spTree>
    <p:extLst>
      <p:ext uri="{BB962C8B-B14F-4D97-AF65-F5344CB8AC3E}">
        <p14:creationId xmlns:p14="http://schemas.microsoft.com/office/powerpoint/2010/main" val="228943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CA2DB3-DA21-44CF-8AF2-FFEAEDAC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/>
              <a:t>import React from 'react';</a:t>
            </a:r>
          </a:p>
          <a:p>
            <a:pPr marL="109537" indent="0">
              <a:buNone/>
            </a:pPr>
            <a:r>
              <a:rPr lang="en-US" sz="1600" dirty="0"/>
              <a:t>import { </a:t>
            </a:r>
            <a:r>
              <a:rPr lang="en-US" sz="1600" dirty="0" err="1"/>
              <a:t>Formik</a:t>
            </a:r>
            <a:r>
              <a:rPr lang="en-US" sz="1600" dirty="0"/>
              <a:t>, Form, Field, </a:t>
            </a:r>
            <a:r>
              <a:rPr lang="en-US" sz="1600" dirty="0" err="1"/>
              <a:t>ErrorMessage</a:t>
            </a:r>
            <a:r>
              <a:rPr lang="en-US" sz="1600" dirty="0"/>
              <a:t> } from '</a:t>
            </a:r>
            <a:r>
              <a:rPr lang="en-US" sz="1600" dirty="0" err="1"/>
              <a:t>formik</a:t>
            </a:r>
            <a:r>
              <a:rPr lang="en-US" sz="1600" dirty="0"/>
              <a:t>';</a:t>
            </a:r>
          </a:p>
          <a:p>
            <a:pPr marL="109537" indent="0">
              <a:buNone/>
            </a:pPr>
            <a:r>
              <a:rPr lang="en-US" sz="1600" dirty="0"/>
              <a:t>const Basic = () =&gt; (</a:t>
            </a:r>
          </a:p>
          <a:p>
            <a:pPr marL="109537" indent="0">
              <a:buNone/>
            </a:pPr>
            <a:r>
              <a:rPr lang="en-US" sz="1600" dirty="0"/>
              <a:t>  &lt;div&gt;</a:t>
            </a:r>
          </a:p>
          <a:p>
            <a:pPr marL="109537" indent="0">
              <a:buNone/>
            </a:pPr>
            <a:r>
              <a:rPr lang="en-US" sz="1600" dirty="0"/>
              <a:t>    &lt;h1&gt;Any place in your app!&lt;/h1&gt;</a:t>
            </a:r>
          </a:p>
          <a:p>
            <a:pPr marL="109537" indent="0">
              <a:buNone/>
            </a:pPr>
            <a:r>
              <a:rPr lang="en-US" sz="1600" dirty="0"/>
              <a:t>    &lt;</a:t>
            </a:r>
            <a:r>
              <a:rPr lang="en-US" sz="1600" dirty="0" err="1"/>
              <a:t>Formik</a:t>
            </a: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initialValues</a:t>
            </a:r>
            <a:r>
              <a:rPr lang="en-US" sz="1600" dirty="0"/>
              <a:t>={{ email: '', password: '' }}</a:t>
            </a:r>
          </a:p>
          <a:p>
            <a:pPr marL="109537" indent="0">
              <a:buNone/>
            </a:pPr>
            <a:r>
              <a:rPr lang="en-US" sz="1600" dirty="0"/>
              <a:t>      validate={values =&gt; {</a:t>
            </a:r>
          </a:p>
          <a:p>
            <a:pPr marL="109537" indent="0">
              <a:buNone/>
            </a:pPr>
            <a:r>
              <a:rPr lang="en-US" sz="1600" dirty="0"/>
              <a:t>        const errors = {};</a:t>
            </a:r>
          </a:p>
          <a:p>
            <a:pPr marL="109537" indent="0">
              <a:buNone/>
            </a:pPr>
            <a:r>
              <a:rPr lang="en-US" sz="1600" dirty="0"/>
              <a:t>        if (!</a:t>
            </a:r>
            <a:r>
              <a:rPr lang="en-US" sz="1600" dirty="0" err="1"/>
              <a:t>values.email</a:t>
            </a:r>
            <a:r>
              <a:rPr lang="en-US" sz="1600" dirty="0"/>
              <a:t>) {</a:t>
            </a:r>
          </a:p>
          <a:p>
            <a:pPr marL="109537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errors.email</a:t>
            </a:r>
            <a:r>
              <a:rPr lang="en-US" sz="1600" dirty="0"/>
              <a:t> = 'Required';</a:t>
            </a:r>
          </a:p>
          <a:p>
            <a:pPr marL="109537" indent="0">
              <a:buNone/>
            </a:pPr>
            <a:r>
              <a:rPr lang="en-US" sz="1600" dirty="0"/>
              <a:t>        } else if (</a:t>
            </a:r>
          </a:p>
          <a:p>
            <a:pPr marL="109537" indent="0">
              <a:buNone/>
            </a:pPr>
            <a:r>
              <a:rPr lang="en-US" sz="1600" dirty="0"/>
              <a:t>          !/^[A-Z0-9._%+-]+@[A-Z0-9.-]+\.[A-Z]{2,}$/</a:t>
            </a:r>
            <a:r>
              <a:rPr lang="en-US" sz="1600" dirty="0" err="1"/>
              <a:t>i.test</a:t>
            </a:r>
            <a:r>
              <a:rPr lang="en-US" sz="1600" dirty="0"/>
              <a:t>(</a:t>
            </a:r>
            <a:r>
              <a:rPr lang="en-US" sz="1600" dirty="0" err="1"/>
              <a:t>values.email</a:t>
            </a:r>
            <a:r>
              <a:rPr lang="en-US" sz="1600" dirty="0"/>
              <a:t>)</a:t>
            </a:r>
          </a:p>
          <a:p>
            <a:pPr marL="109537" indent="0">
              <a:buNone/>
            </a:pPr>
            <a:r>
              <a:rPr lang="en-US" sz="1600" dirty="0"/>
              <a:t>        ) {</a:t>
            </a:r>
          </a:p>
          <a:p>
            <a:pPr marL="109537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errors.email</a:t>
            </a:r>
            <a:r>
              <a:rPr lang="en-US" sz="1600" dirty="0"/>
              <a:t> = 'Invalid email address';</a:t>
            </a:r>
          </a:p>
          <a:p>
            <a:pPr marL="109537" indent="0">
              <a:buNone/>
            </a:pPr>
            <a:r>
              <a:rPr lang="en-US" sz="1600" dirty="0"/>
              <a:t>        }</a:t>
            </a:r>
          </a:p>
          <a:p>
            <a:pPr marL="109537" indent="0">
              <a:buNone/>
            </a:pPr>
            <a:r>
              <a:rPr lang="en-US" sz="1600" dirty="0"/>
              <a:t>        return errors;</a:t>
            </a:r>
          </a:p>
          <a:p>
            <a:pPr marL="109537" indent="0">
              <a:buNone/>
            </a:pPr>
            <a:r>
              <a:rPr lang="en-US" sz="1600" dirty="0"/>
              <a:t>      }}</a:t>
            </a:r>
          </a:p>
          <a:p>
            <a:pPr marL="109537" indent="0">
              <a:buNone/>
            </a:pPr>
            <a:r>
              <a:rPr lang="en-US" sz="16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18543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CA2DB3-DA21-44CF-8AF2-FFEAEDAC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 err="1"/>
              <a:t>onSubmit</a:t>
            </a:r>
            <a:r>
              <a:rPr lang="en-US" sz="1600" dirty="0"/>
              <a:t>={(values, { </a:t>
            </a:r>
            <a:r>
              <a:rPr lang="en-US" sz="1600" dirty="0" err="1"/>
              <a:t>setSubmitting</a:t>
            </a:r>
            <a:r>
              <a:rPr lang="en-US" sz="1600" dirty="0"/>
              <a:t> }) =&gt; {</a:t>
            </a:r>
          </a:p>
          <a:p>
            <a:pPr marL="109537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setTimeout</a:t>
            </a:r>
            <a:r>
              <a:rPr lang="en-US" sz="1600" dirty="0"/>
              <a:t>(() =&gt; {</a:t>
            </a:r>
          </a:p>
          <a:p>
            <a:pPr marL="109537" indent="0">
              <a:buNone/>
            </a:pPr>
            <a:r>
              <a:rPr lang="en-US" sz="1600" dirty="0"/>
              <a:t>          alert(</a:t>
            </a:r>
            <a:r>
              <a:rPr lang="en-US" sz="1600" dirty="0" err="1"/>
              <a:t>JSON.stringify</a:t>
            </a:r>
            <a:r>
              <a:rPr lang="en-US" sz="1600" dirty="0"/>
              <a:t>(values, null, 2));</a:t>
            </a:r>
          </a:p>
          <a:p>
            <a:pPr marL="109537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setSubmitting</a:t>
            </a:r>
            <a:r>
              <a:rPr lang="en-US" sz="1600" dirty="0"/>
              <a:t>(false);</a:t>
            </a:r>
          </a:p>
          <a:p>
            <a:pPr marL="109537" indent="0">
              <a:buNone/>
            </a:pPr>
            <a:r>
              <a:rPr lang="en-US" sz="1600" dirty="0"/>
              <a:t>        }, 400); }}    &gt; </a:t>
            </a:r>
          </a:p>
          <a:p>
            <a:pPr marL="109537" indent="0">
              <a:buNone/>
            </a:pPr>
            <a:r>
              <a:rPr lang="en-US" sz="1600" dirty="0"/>
              <a:t>{({ </a:t>
            </a:r>
            <a:r>
              <a:rPr lang="en-US" sz="1600" dirty="0" err="1"/>
              <a:t>isSubmitting</a:t>
            </a:r>
            <a:r>
              <a:rPr lang="en-US" sz="1600" dirty="0"/>
              <a:t> }) =&gt; (</a:t>
            </a:r>
          </a:p>
          <a:p>
            <a:pPr marL="109537" indent="0">
              <a:buNone/>
            </a:pPr>
            <a:r>
              <a:rPr lang="en-US" sz="1600" dirty="0"/>
              <a:t>        &lt;Form&gt;</a:t>
            </a:r>
          </a:p>
          <a:p>
            <a:pPr marL="109537" indent="0">
              <a:buNone/>
            </a:pPr>
            <a:r>
              <a:rPr lang="en-US" sz="1600" dirty="0"/>
              <a:t>          &lt;Field type="email" name="email" /&gt;</a:t>
            </a:r>
          </a:p>
          <a:p>
            <a:pPr marL="109537" indent="0">
              <a:buNone/>
            </a:pPr>
            <a:r>
              <a:rPr lang="en-US" sz="1600" dirty="0"/>
              <a:t>          &lt;</a:t>
            </a:r>
            <a:r>
              <a:rPr lang="en-US" sz="1600" dirty="0" err="1"/>
              <a:t>ErrorMessage</a:t>
            </a:r>
            <a:r>
              <a:rPr lang="en-US" sz="1600" dirty="0"/>
              <a:t> name="email" component="div" /&gt;</a:t>
            </a:r>
          </a:p>
          <a:p>
            <a:pPr marL="109537" indent="0">
              <a:buNone/>
            </a:pPr>
            <a:r>
              <a:rPr lang="en-US" sz="1600" dirty="0"/>
              <a:t>          &lt;Field type="password" name="password" /&gt;</a:t>
            </a:r>
          </a:p>
          <a:p>
            <a:pPr marL="109537" indent="0">
              <a:buNone/>
            </a:pPr>
            <a:r>
              <a:rPr lang="en-US" sz="1600" dirty="0"/>
              <a:t>          &lt;</a:t>
            </a:r>
            <a:r>
              <a:rPr lang="en-US" sz="1600" dirty="0" err="1"/>
              <a:t>ErrorMessage</a:t>
            </a:r>
            <a:r>
              <a:rPr lang="en-US" sz="1600" dirty="0"/>
              <a:t> name="password" component="div" /&gt;</a:t>
            </a:r>
          </a:p>
          <a:p>
            <a:pPr marL="109537" indent="0">
              <a:buNone/>
            </a:pPr>
            <a:r>
              <a:rPr lang="en-US" sz="1600" dirty="0"/>
              <a:t>          &lt;button type="submit" disabled={</a:t>
            </a:r>
            <a:r>
              <a:rPr lang="en-US" sz="1600" dirty="0" err="1"/>
              <a:t>isSubmitting</a:t>
            </a:r>
            <a:r>
              <a:rPr lang="en-US" sz="1600" dirty="0"/>
              <a:t>}&gt;</a:t>
            </a:r>
          </a:p>
          <a:p>
            <a:pPr marL="109537" indent="0">
              <a:buNone/>
            </a:pPr>
            <a:r>
              <a:rPr lang="en-US" sz="1600" dirty="0"/>
              <a:t>            Submit</a:t>
            </a:r>
          </a:p>
          <a:p>
            <a:pPr marL="109537" indent="0">
              <a:buNone/>
            </a:pPr>
            <a:r>
              <a:rPr lang="en-US" sz="1600" dirty="0"/>
              <a:t>          &lt;/button&gt;</a:t>
            </a:r>
          </a:p>
          <a:p>
            <a:pPr marL="109537" indent="0">
              <a:buNone/>
            </a:pPr>
            <a:r>
              <a:rPr lang="en-US" sz="1600" dirty="0"/>
              <a:t>        &lt;/Form&gt;</a:t>
            </a:r>
          </a:p>
          <a:p>
            <a:pPr marL="109537" indent="0">
              <a:buNone/>
            </a:pPr>
            <a:r>
              <a:rPr lang="en-US" sz="1600" dirty="0"/>
              <a:t>      )}</a:t>
            </a:r>
          </a:p>
          <a:p>
            <a:pPr marL="109537" indent="0">
              <a:buNone/>
            </a:pPr>
            <a:r>
              <a:rPr lang="en-US" sz="1600" dirty="0"/>
              <a:t>    &lt;/</a:t>
            </a:r>
            <a:r>
              <a:rPr lang="en-US" sz="1600" dirty="0" err="1"/>
              <a:t>Formik</a:t>
            </a:r>
            <a:r>
              <a:rPr lang="en-US" sz="1600" dirty="0"/>
              <a:t>&gt;</a:t>
            </a:r>
          </a:p>
          <a:p>
            <a:pPr marL="109537" indent="0">
              <a:buNone/>
            </a:pPr>
            <a:r>
              <a:rPr lang="en-US" sz="1600" dirty="0"/>
              <a:t>  &lt;/div&gt;</a:t>
            </a:r>
          </a:p>
          <a:p>
            <a:pPr marL="109537" indent="0">
              <a:buNone/>
            </a:pPr>
            <a:r>
              <a:rPr lang="en-US" sz="1600" dirty="0"/>
              <a:t>);</a:t>
            </a:r>
          </a:p>
          <a:p>
            <a:pPr marL="109537" indent="0">
              <a:buNone/>
            </a:pPr>
            <a:r>
              <a:rPr lang="en-US" sz="1600" dirty="0"/>
              <a:t>export default Basic;</a:t>
            </a:r>
          </a:p>
        </p:txBody>
      </p:sp>
    </p:spTree>
    <p:extLst>
      <p:ext uri="{BB962C8B-B14F-4D97-AF65-F5344CB8AC3E}">
        <p14:creationId xmlns:p14="http://schemas.microsoft.com/office/powerpoint/2010/main" val="153578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3CCDC-32FD-4CA7-B5D6-C5875580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5F0EC-B826-4994-8937-2CDBEC687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9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34427C-BFF4-4D6C-8129-C216A08D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supports two types of components:</a:t>
            </a:r>
          </a:p>
          <a:p>
            <a:pPr lvl="1"/>
            <a:r>
              <a:rPr lang="en-US" dirty="0"/>
              <a:t>Controlled components</a:t>
            </a:r>
          </a:p>
          <a:p>
            <a:pPr lvl="1"/>
            <a:r>
              <a:rPr lang="en-US" dirty="0"/>
              <a:t>Uncontrolled components.</a:t>
            </a:r>
          </a:p>
          <a:p>
            <a:r>
              <a:rPr lang="en-US" dirty="0"/>
              <a:t>React recommends using controlled components to implement forms. </a:t>
            </a:r>
          </a:p>
          <a:p>
            <a:r>
              <a:rPr lang="en-US" dirty="0"/>
              <a:t>In a controlled component, form data is handled by a React component. </a:t>
            </a:r>
          </a:p>
          <a:p>
            <a:r>
              <a:rPr lang="en-US" dirty="0"/>
              <a:t>In uncontrolled components, form data is handled by the DOM itself.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224FE9-439B-4B3E-971C-4A9A4609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React Forms</a:t>
            </a:r>
          </a:p>
        </p:txBody>
      </p:sp>
    </p:spTree>
    <p:extLst>
      <p:ext uri="{BB962C8B-B14F-4D97-AF65-F5344CB8AC3E}">
        <p14:creationId xmlns:p14="http://schemas.microsoft.com/office/powerpoint/2010/main" val="242077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7C7450-D880-4FE8-8119-B9084203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controlled component, the form data is handled by the state within the component.</a:t>
            </a:r>
          </a:p>
          <a:p>
            <a:r>
              <a:rPr lang="en-US" dirty="0"/>
              <a:t>The state within the component serves as “the single source of truth” for the input elements that are rendered by the component.</a:t>
            </a:r>
          </a:p>
          <a:p>
            <a:r>
              <a:rPr lang="en-US" dirty="0"/>
              <a:t>In HTML, form elements such as &lt;input&gt;, &lt;</a:t>
            </a:r>
            <a:r>
              <a:rPr lang="en-US" dirty="0" err="1"/>
              <a:t>textarea</a:t>
            </a:r>
            <a:r>
              <a:rPr lang="en-US" dirty="0"/>
              <a:t>&gt;, and &lt;select&gt; maintain their own state and update it based on user input. </a:t>
            </a:r>
          </a:p>
          <a:p>
            <a:r>
              <a:rPr lang="en-US" dirty="0"/>
              <a:t>In React, mutable state is typically kept in the state property of components, and only updated with </a:t>
            </a:r>
            <a:r>
              <a:rPr lang="en-US" dirty="0" err="1"/>
              <a:t>setState</a:t>
            </a:r>
            <a:r>
              <a:rPr lang="en-US" dirty="0"/>
              <a:t>().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6B7BF2-29F7-4E42-8F39-4FD2B50D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Controlled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2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CF5069-8103-4154-B674-8C362893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43FF10-252E-4857-B59E-07C0C71A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4340B-9682-4948-B8E9-34A1C18C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1F7E-0CFF-4B7B-BAB8-DEC3CAED6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3703"/>
            <a:ext cx="8229600" cy="733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59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0B00FC-3FD6-4AA4-A9B3-76799AA90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2724"/>
            <a:ext cx="9126337" cy="55052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0885AD-5BAD-4D0E-A841-B0868866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inputs</a:t>
            </a:r>
          </a:p>
        </p:txBody>
      </p:sp>
    </p:spTree>
    <p:extLst>
      <p:ext uri="{BB962C8B-B14F-4D97-AF65-F5344CB8AC3E}">
        <p14:creationId xmlns:p14="http://schemas.microsoft.com/office/powerpoint/2010/main" val="180885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BF7B4D-DD5D-469F-BD87-368E891B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63428-BA91-477E-93BE-D437B7CA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39451-3651-45F5-8442-1E37B3B2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81800" cy="68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C1A95-A88E-48F3-BC80-619523CE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Uncontrolled components act more like traditional HTML form elements. </a:t>
            </a:r>
          </a:p>
          <a:p>
            <a:r>
              <a:rPr lang="en-US" dirty="0"/>
              <a:t>The data for each input element is stored in the DOM, not in the component. </a:t>
            </a:r>
          </a:p>
          <a:p>
            <a:r>
              <a:rPr lang="en-US" dirty="0"/>
              <a:t>Instead of writing an event handler for all of your state updates, you use a </a:t>
            </a:r>
            <a:r>
              <a:rPr lang="en-US" b="1" i="1" dirty="0"/>
              <a:t>ref</a:t>
            </a:r>
            <a:r>
              <a:rPr lang="en-US" dirty="0"/>
              <a:t> to retrieve values from the DOM.</a:t>
            </a:r>
          </a:p>
          <a:p>
            <a:r>
              <a:rPr lang="en-US" dirty="0"/>
              <a:t>Refs provide a way to access DOM nodes or React elements created in the render method.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E676FA-F27A-4A4D-92D6-F4CEBD79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Forms</a:t>
            </a:r>
          </a:p>
        </p:txBody>
      </p:sp>
    </p:spTree>
    <p:extLst>
      <p:ext uri="{BB962C8B-B14F-4D97-AF65-F5344CB8AC3E}">
        <p14:creationId xmlns:p14="http://schemas.microsoft.com/office/powerpoint/2010/main" val="4088537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3712</TotalTime>
  <Words>927</Words>
  <Application>Microsoft Office PowerPoint</Application>
  <PresentationFormat>On-screen Show (4:3)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React.JS</vt:lpstr>
      <vt:lpstr>Forms</vt:lpstr>
      <vt:lpstr>Types of React Forms</vt:lpstr>
      <vt:lpstr>Controlled Components</vt:lpstr>
      <vt:lpstr>PowerPoint Presentation</vt:lpstr>
      <vt:lpstr>PowerPoint Presentation</vt:lpstr>
      <vt:lpstr>Handling Multiple inputs</vt:lpstr>
      <vt:lpstr>PowerPoint Presentation</vt:lpstr>
      <vt:lpstr>Uncontrolled Forms</vt:lpstr>
      <vt:lpstr>Controlled or uncontrolled?</vt:lpstr>
      <vt:lpstr>Continue…..</vt:lpstr>
      <vt:lpstr>Using Hooks</vt:lpstr>
      <vt:lpstr>Hooks</vt:lpstr>
      <vt:lpstr>Form with functional components using hooks.</vt:lpstr>
      <vt:lpstr>For Multiple Fields</vt:lpstr>
      <vt:lpstr>React-Redux Forms</vt:lpstr>
      <vt:lpstr>Another Option is FormIK (Recommended by React)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581</cp:revision>
  <dcterms:created xsi:type="dcterms:W3CDTF">2011-04-09T16:04:53Z</dcterms:created>
  <dcterms:modified xsi:type="dcterms:W3CDTF">2023-01-14T18:45:18Z</dcterms:modified>
</cp:coreProperties>
</file>