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302" r:id="rId2"/>
    <p:sldId id="462" r:id="rId3"/>
    <p:sldId id="463" r:id="rId4"/>
    <p:sldId id="470" r:id="rId5"/>
    <p:sldId id="471" r:id="rId6"/>
    <p:sldId id="472" r:id="rId7"/>
    <p:sldId id="473" r:id="rId8"/>
    <p:sldId id="474" r:id="rId9"/>
    <p:sldId id="464" r:id="rId10"/>
    <p:sldId id="465" r:id="rId11"/>
    <p:sldId id="466" r:id="rId12"/>
    <p:sldId id="467" r:id="rId13"/>
    <p:sldId id="468" r:id="rId14"/>
    <p:sldId id="469" r:id="rId15"/>
    <p:sldId id="475" r:id="rId16"/>
    <p:sldId id="485" r:id="rId17"/>
    <p:sldId id="486" r:id="rId18"/>
    <p:sldId id="488" r:id="rId19"/>
    <p:sldId id="483" r:id="rId20"/>
    <p:sldId id="487"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160"/>
        <p:guide pos="2880"/>
      </p:guideLst>
    </p:cSldViewPr>
  </p:slideViewPr>
  <p:outlineViewPr>
    <p:cViewPr>
      <p:scale>
        <a:sx n="33" d="100"/>
        <a:sy n="33" d="100"/>
      </p:scale>
      <p:origin x="12" y="8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ＭＳ Ｐゴシック" charset="0"/>
                <a:cs typeface="Arial" charset="0"/>
              </a:defRPr>
            </a:lvl1pPr>
          </a:lstStyle>
          <a:p>
            <a:pPr>
              <a:defRPr/>
            </a:pPr>
            <a:endParaRPr lang="en-US"/>
          </a:p>
        </p:txBody>
      </p:sp>
      <p:sp>
        <p:nvSpPr>
          <p:cNvPr id="358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eaLnBrk="0" hangingPunct="0">
              <a:defRPr sz="1200">
                <a:cs typeface="Arial" panose="020B0604020202020204" pitchFamily="34" charset="0"/>
              </a:defRPr>
            </a:lvl1pPr>
          </a:lstStyle>
          <a:p>
            <a:fld id="{6E4CCF8A-9AB2-4C70-8CDA-343F1F1D7BD2}" type="datetimeFigureOut">
              <a:rPr lang="en-US" altLang="en-US"/>
              <a:pPr/>
              <a:t>1/14/2023</a:t>
            </a:fld>
            <a:endParaRPr lang="en-US" altLang="en-US"/>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ＭＳ Ｐゴシック" charset="0"/>
                <a:cs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eaLnBrk="0" hangingPunct="0">
              <a:defRPr sz="1200">
                <a:cs typeface="Arial" panose="020B0604020202020204" pitchFamily="34" charset="0"/>
              </a:defRPr>
            </a:lvl1pPr>
          </a:lstStyle>
          <a:p>
            <a:fld id="{C4FF40FC-E7B1-4DE3-8B36-1ADC01E6611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Calibri"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Calibri"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Calibri"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Calibri"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1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7" name="Freeform 18"/>
            <p:cNvSpPr>
              <a:spLocks/>
            </p:cNvSpPr>
            <p:nvPr/>
          </p:nvSpPr>
          <p:spPr bwMode="auto">
            <a:xfrm>
              <a:off x="35926" y="5135025"/>
              <a:ext cx="9108074" cy="838869"/>
            </a:xfrm>
            <a:custGeom>
              <a:avLst/>
              <a:gdLst>
                <a:gd name="T0" fmla="*/ 0 w 5760"/>
                <a:gd name="T1" fmla="*/ 0 h 528"/>
                <a:gd name="T2" fmla="*/ 9108074 w 5760"/>
                <a:gd name="T3" fmla="*/ 0 h 528"/>
                <a:gd name="T4" fmla="*/ 9108074 w 5760"/>
                <a:gd name="T5" fmla="*/ 838869 h 528"/>
                <a:gd name="T6" fmla="*/ 7590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a:p>
          </p:txBody>
        </p:sp>
        <p:sp>
          <p:nvSpPr>
            <p:cNvPr id="8" name="Freeform 18"/>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p:txBody>
          <a:bodyPr/>
          <a:lstStyle>
            <a:lvl1pPr>
              <a:defRPr>
                <a:solidFill>
                  <a:srgbClr val="FFFFFF"/>
                </a:solidFill>
              </a:defRPr>
            </a:lvl1pPr>
          </a:lstStyle>
          <a:p>
            <a:fld id="{27C21FA5-4BB3-4441-8B97-D21D8A09C370}" type="datetimeFigureOut">
              <a:rPr lang="en-US" altLang="en-US"/>
              <a:pPr/>
              <a:t>1/14/2023</a:t>
            </a:fld>
            <a:endParaRPr lang="en-US" alt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lstStyle>
          <a:p>
            <a:fld id="{9342E99C-A1FF-4093-B509-40C421697F98}" type="slidenum">
              <a:rPr lang="en-US" altLang="en-US"/>
              <a:pPr/>
              <a:t>‹#›</a:t>
            </a:fld>
            <a:endParaRPr lang="en-US" altLang="en-US"/>
          </a:p>
        </p:txBody>
      </p:sp>
    </p:spTree>
    <p:extLst>
      <p:ext uri="{BB962C8B-B14F-4D97-AF65-F5344CB8AC3E}">
        <p14:creationId xmlns:p14="http://schemas.microsoft.com/office/powerpoint/2010/main" val="2106380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1CEA38BE-66C9-4BA0-AED3-FA3B7F76656F}" type="datetimeFigureOut">
              <a:rPr lang="en-US" altLang="en-US"/>
              <a:pPr/>
              <a:t>1/14/2023</a:t>
            </a:fld>
            <a:endParaRPr lang="en-US" alt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8C540229-305C-41B2-9CB4-A2B426B49262}" type="slidenum">
              <a:rPr lang="en-US" altLang="en-US"/>
              <a:pPr/>
              <a:t>‹#›</a:t>
            </a:fld>
            <a:endParaRPr lang="en-US" altLang="en-US"/>
          </a:p>
        </p:txBody>
      </p:sp>
    </p:spTree>
    <p:extLst>
      <p:ext uri="{BB962C8B-B14F-4D97-AF65-F5344CB8AC3E}">
        <p14:creationId xmlns:p14="http://schemas.microsoft.com/office/powerpoint/2010/main" val="361628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C88E3062-92D7-4F2C-86AA-70F31EB3F166}" type="datetimeFigureOut">
              <a:rPr lang="en-US" altLang="en-US"/>
              <a:pPr/>
              <a:t>1/14/2023</a:t>
            </a:fld>
            <a:endParaRPr lang="en-US" alt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934F039F-4125-4821-B6E6-3E8471332273}" type="slidenum">
              <a:rPr lang="en-US" altLang="en-US"/>
              <a:pPr/>
              <a:t>‹#›</a:t>
            </a:fld>
            <a:endParaRPr lang="en-US" altLang="en-US"/>
          </a:p>
        </p:txBody>
      </p:sp>
    </p:spTree>
    <p:extLst>
      <p:ext uri="{BB962C8B-B14F-4D97-AF65-F5344CB8AC3E}">
        <p14:creationId xmlns:p14="http://schemas.microsoft.com/office/powerpoint/2010/main" val="1448967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9"/>
          <p:cNvSpPr>
            <a:spLocks noGrp="1"/>
          </p:cNvSpPr>
          <p:nvPr>
            <p:ph type="dt" sz="half" idx="10"/>
          </p:nvPr>
        </p:nvSpPr>
        <p:spPr/>
        <p:txBody>
          <a:bodyPr/>
          <a:lstStyle>
            <a:lvl1pPr>
              <a:defRPr/>
            </a:lvl1pPr>
          </a:lstStyle>
          <a:p>
            <a:fld id="{2D26DE01-18C9-430D-B325-DB95CA52AD68}" type="datetimeFigureOut">
              <a:rPr lang="en-US" altLang="en-US"/>
              <a:pPr/>
              <a:t>1/14/2023</a:t>
            </a:fld>
            <a:endParaRPr lang="en-US" alt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E3BDC4DF-9667-4400-A356-C34DD3F61F28}" type="slidenum">
              <a:rPr lang="en-US" altLang="en-US"/>
              <a:pPr/>
              <a:t>‹#›</a:t>
            </a:fld>
            <a:endParaRPr lang="en-US" altLang="en-US"/>
          </a:p>
        </p:txBody>
      </p:sp>
    </p:spTree>
    <p:extLst>
      <p:ext uri="{BB962C8B-B14F-4D97-AF65-F5344CB8AC3E}">
        <p14:creationId xmlns:p14="http://schemas.microsoft.com/office/powerpoint/2010/main" val="1562796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10"/>
          <p:cNvSpPr>
            <a:spLocks noChangeArrowheads="1"/>
          </p:cNvSpPr>
          <p:nvPr/>
        </p:nvSpPr>
        <p:spPr bwMode="auto">
          <a:xfrm>
            <a:off x="3636963" y="3005138"/>
            <a:ext cx="182562"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fontAlgn="auto">
              <a:spcBef>
                <a:spcPts val="0"/>
              </a:spcBef>
              <a:spcAft>
                <a:spcPts val="0"/>
              </a:spcAft>
              <a:defRPr/>
            </a:pPr>
            <a:endParaRPr lang="en-US">
              <a:solidFill>
                <a:schemeClr val="lt1"/>
              </a:solidFill>
              <a:latin typeface="+mn-lt"/>
              <a:ea typeface="+mn-ea"/>
            </a:endParaRPr>
          </a:p>
        </p:txBody>
      </p:sp>
      <p:sp>
        <p:nvSpPr>
          <p:cNvPr id="5" name="Chevron 11"/>
          <p:cNvSpPr>
            <a:spLocks noChangeArrowheads="1"/>
          </p:cNvSpPr>
          <p:nvPr/>
        </p:nvSpPr>
        <p:spPr bwMode="auto">
          <a:xfrm>
            <a:off x="3449638" y="3005138"/>
            <a:ext cx="184150"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fontAlgn="auto">
              <a:spcBef>
                <a:spcPts val="0"/>
              </a:spcBef>
              <a:spcAft>
                <a:spcPts val="0"/>
              </a:spcAft>
              <a:defRPr/>
            </a:pPr>
            <a:endParaRPr lang="en-US">
              <a:solidFill>
                <a:schemeClr val="lt1"/>
              </a:solidFill>
              <a:latin typeface="+mn-lt"/>
              <a:ea typeface="+mn-ea"/>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fld id="{998A5650-A7F5-468A-AC7C-CC39B664E961}" type="datetimeFigureOut">
              <a:rPr lang="en-US" altLang="en-US"/>
              <a:pPr/>
              <a:t>1/14/2023</a:t>
            </a:fld>
            <a:endParaRPr lang="en-US" alt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78BA973E-6A8E-4ABA-8D89-50D0CA8CBEEC}" type="slidenum">
              <a:rPr lang="en-US" altLang="en-US"/>
              <a:pPr/>
              <a:t>‹#›</a:t>
            </a:fld>
            <a:endParaRPr lang="en-US" altLang="en-US"/>
          </a:p>
        </p:txBody>
      </p:sp>
    </p:spTree>
    <p:extLst>
      <p:ext uri="{BB962C8B-B14F-4D97-AF65-F5344CB8AC3E}">
        <p14:creationId xmlns:p14="http://schemas.microsoft.com/office/powerpoint/2010/main" val="127397415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fld id="{F1957422-1CCD-4558-B126-E01CEF9CCB9B}" type="datetimeFigureOut">
              <a:rPr lang="en-US" altLang="en-US"/>
              <a:pPr/>
              <a:t>1/14/2023</a:t>
            </a:fld>
            <a:endParaRPr lang="en-US" alt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7138F364-5E6E-40DF-B92F-9F47B72D19E2}" type="slidenum">
              <a:rPr lang="en-US" altLang="en-US"/>
              <a:pPr/>
              <a:t>‹#›</a:t>
            </a:fld>
            <a:endParaRPr lang="en-US" altLang="en-US"/>
          </a:p>
        </p:txBody>
      </p:sp>
    </p:spTree>
    <p:extLst>
      <p:ext uri="{BB962C8B-B14F-4D97-AF65-F5344CB8AC3E}">
        <p14:creationId xmlns:p14="http://schemas.microsoft.com/office/powerpoint/2010/main" val="2006055875"/>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8FF9D990-5E8C-4387-B53E-582BBAAF38A6}" type="datetimeFigureOut">
              <a:rPr lang="en-US" altLang="en-US"/>
              <a:pPr/>
              <a:t>1/14/2023</a:t>
            </a:fld>
            <a:endParaRPr lang="en-US" alt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B81934EC-D233-485B-BF0F-DE641F734BB2}" type="slidenum">
              <a:rPr lang="en-US" altLang="en-US"/>
              <a:pPr/>
              <a:t>‹#›</a:t>
            </a:fld>
            <a:endParaRPr lang="en-US" altLang="en-US"/>
          </a:p>
        </p:txBody>
      </p:sp>
    </p:spTree>
    <p:extLst>
      <p:ext uri="{BB962C8B-B14F-4D97-AF65-F5344CB8AC3E}">
        <p14:creationId xmlns:p14="http://schemas.microsoft.com/office/powerpoint/2010/main" val="38455615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A2FCA446-E44B-4A98-A8D9-8DFCF2E3C6BA}" type="datetimeFigureOut">
              <a:rPr lang="en-US" altLang="en-US"/>
              <a:pPr/>
              <a:t>1/14/2023</a:t>
            </a:fld>
            <a:endParaRPr lang="en-US" alt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A114130F-9576-4D63-A3E0-BFA25CA52CC4}" type="slidenum">
              <a:rPr lang="en-US" altLang="en-US"/>
              <a:pPr/>
              <a:t>‹#›</a:t>
            </a:fld>
            <a:endParaRPr lang="en-US" altLang="en-US"/>
          </a:p>
        </p:txBody>
      </p:sp>
    </p:spTree>
    <p:extLst>
      <p:ext uri="{BB962C8B-B14F-4D97-AF65-F5344CB8AC3E}">
        <p14:creationId xmlns:p14="http://schemas.microsoft.com/office/powerpoint/2010/main" val="428256767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03C49DA8-B820-465B-A78A-28777EC1E98C}" type="datetimeFigureOut">
              <a:rPr lang="en-US" altLang="en-US"/>
              <a:pPr/>
              <a:t>1/14/2023</a:t>
            </a:fld>
            <a:endParaRPr lang="en-US" alt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fld id="{6630D906-68D5-4AEC-B54A-95715E396FEE}" type="slidenum">
              <a:rPr lang="en-US" altLang="en-US"/>
              <a:pPr/>
              <a:t>‹#›</a:t>
            </a:fld>
            <a:endParaRPr lang="en-US" altLang="en-US"/>
          </a:p>
        </p:txBody>
      </p:sp>
    </p:spTree>
    <p:extLst>
      <p:ext uri="{BB962C8B-B14F-4D97-AF65-F5344CB8AC3E}">
        <p14:creationId xmlns:p14="http://schemas.microsoft.com/office/powerpoint/2010/main" val="423161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A405DA42-E27B-4E6B-8816-03F5B50624AB}" type="datetimeFigureOut">
              <a:rPr lang="en-US" altLang="en-US"/>
              <a:pPr/>
              <a:t>1/14/2023</a:t>
            </a:fld>
            <a:endParaRPr lang="en-US" alt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6D4436AC-C642-446A-A2FA-B21716DC87B0}" type="slidenum">
              <a:rPr lang="en-US" altLang="en-US"/>
              <a:pPr/>
              <a:t>‹#›</a:t>
            </a:fld>
            <a:endParaRPr lang="en-US" altLang="en-US"/>
          </a:p>
        </p:txBody>
      </p:sp>
    </p:spTree>
    <p:extLst>
      <p:ext uri="{BB962C8B-B14F-4D97-AF65-F5344CB8AC3E}">
        <p14:creationId xmlns:p14="http://schemas.microsoft.com/office/powerpoint/2010/main" val="153197003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10"/>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6" name="Freeform 15"/>
          <p:cNvSpPr>
            <a:spLocks/>
          </p:cNvSpPr>
          <p:nvPr/>
        </p:nvSpPr>
        <p:spPr bwMode="auto">
          <a:xfrm>
            <a:off x="-53975" y="5784850"/>
            <a:ext cx="3802063" cy="838200"/>
          </a:xfrm>
          <a:custGeom>
            <a:avLst/>
            <a:gdLst>
              <a:gd name="T0" fmla="*/ 0 w 5760"/>
              <a:gd name="T1" fmla="*/ 0 h 528"/>
              <a:gd name="T2" fmla="*/ 3802063 w 5760"/>
              <a:gd name="T3" fmla="*/ 0 h 528"/>
              <a:gd name="T4" fmla="*/ 3802063 w 5760"/>
              <a:gd name="T5" fmla="*/ 838200 h 528"/>
              <a:gd name="T6" fmla="*/ 31684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a:p>
        </p:txBody>
      </p:sp>
      <p:sp>
        <p:nvSpPr>
          <p:cNvPr id="7" name="Right Triangle 6"/>
          <p:cNvSpPr>
            <a:spLocks/>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8"/>
          <p:cNvSpPr>
            <a:spLocks noChangeArrowheads="1"/>
          </p:cNvSpPr>
          <p:nvPr/>
        </p:nvSpPr>
        <p:spPr bwMode="auto">
          <a:xfrm>
            <a:off x="8664575" y="4987925"/>
            <a:ext cx="182563"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fontAlgn="auto">
              <a:spcBef>
                <a:spcPts val="0"/>
              </a:spcBef>
              <a:spcAft>
                <a:spcPts val="0"/>
              </a:spcAft>
              <a:defRPr/>
            </a:pPr>
            <a:endParaRPr lang="en-US">
              <a:solidFill>
                <a:schemeClr val="lt1"/>
              </a:solidFill>
              <a:latin typeface="+mn-lt"/>
              <a:ea typeface="+mn-ea"/>
            </a:endParaRPr>
          </a:p>
        </p:txBody>
      </p:sp>
      <p:sp>
        <p:nvSpPr>
          <p:cNvPr id="10" name="Chevron 19"/>
          <p:cNvSpPr>
            <a:spLocks noChangeArrowheads="1"/>
          </p:cNvSpPr>
          <p:nvPr/>
        </p:nvSpPr>
        <p:spPr bwMode="auto">
          <a:xfrm>
            <a:off x="8477250" y="4987925"/>
            <a:ext cx="182563"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fontAlgn="auto">
              <a:spcBef>
                <a:spcPts val="0"/>
              </a:spcBef>
              <a:spcAft>
                <a:spcPts val="0"/>
              </a:spcAft>
              <a:defRPr/>
            </a:pPr>
            <a:endParaRPr lang="en-US">
              <a:solidFill>
                <a:schemeClr val="lt1"/>
              </a:solidFill>
              <a:latin typeface="+mn-lt"/>
              <a:ea typeface="+mn-ea"/>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a:lvl1pPr>
          </a:lstStyle>
          <a:p>
            <a:fld id="{C1E33357-3660-48B6-8EFF-B7468AFBD51E}" type="datetimeFigureOut">
              <a:rPr lang="en-US" altLang="en-US"/>
              <a:pPr/>
              <a:t>1/14/2023</a:t>
            </a:fld>
            <a:endParaRPr lang="en-US" alt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a:lvl1pPr>
          </a:lstStyle>
          <a:p>
            <a:fld id="{BF931080-3E05-4805-9AD6-F5EFD7369000}" type="slidenum">
              <a:rPr lang="en-US" altLang="en-US"/>
              <a:pPr/>
              <a:t>‹#›</a:t>
            </a:fld>
            <a:endParaRPr lang="en-US" altLang="en-US"/>
          </a:p>
        </p:txBody>
      </p:sp>
    </p:spTree>
    <p:extLst>
      <p:ext uri="{BB962C8B-B14F-4D97-AF65-F5344CB8AC3E}">
        <p14:creationId xmlns:p14="http://schemas.microsoft.com/office/powerpoint/2010/main" val="213171767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027" name="Freeform 11"/>
          <p:cNvSpPr>
            <a:spLocks/>
          </p:cNvSpPr>
          <p:nvPr/>
        </p:nvSpPr>
        <p:spPr bwMode="auto">
          <a:xfrm>
            <a:off x="-53975" y="5784850"/>
            <a:ext cx="3802063" cy="838200"/>
          </a:xfrm>
          <a:custGeom>
            <a:avLst/>
            <a:gdLst>
              <a:gd name="T0" fmla="*/ 0 w 5760"/>
              <a:gd name="T1" fmla="*/ 0 h 528"/>
              <a:gd name="T2" fmla="*/ 3802063 w 5760"/>
              <a:gd name="T3" fmla="*/ 0 h 528"/>
              <a:gd name="T4" fmla="*/ 3802063 w 5760"/>
              <a:gd name="T5" fmla="*/ 838200 h 528"/>
              <a:gd name="T6" fmla="*/ 31684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a:defRPr sz="1000">
                <a:latin typeface="Lucida Sans Unicode" panose="020B0602030504020204" pitchFamily="34" charset="0"/>
                <a:cs typeface="Arial" panose="020B0604020202020204" pitchFamily="34" charset="0"/>
              </a:defRPr>
            </a:lvl1pPr>
          </a:lstStyle>
          <a:p>
            <a:fld id="{51C2A217-0A3A-4CEF-81AE-8B9AEC243AE8}" type="datetimeFigureOut">
              <a:rPr lang="en-US" altLang="en-US"/>
              <a:pPr/>
              <a:t>1/14/2023</a:t>
            </a:fld>
            <a:endParaRPr lang="en-US" alt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ea typeface="+mn-ea"/>
                <a:cs typeface="+mn-cs"/>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panose="020B0602030504020204" pitchFamily="34" charset="0"/>
                <a:cs typeface="Arial" panose="020B0604020202020204" pitchFamily="34" charset="0"/>
              </a:defRPr>
            </a:lvl1pPr>
          </a:lstStyle>
          <a:p>
            <a:fld id="{0A663D5C-B9DB-46F8-AD69-76C2108BB9A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91" r:id="rId1"/>
    <p:sldLayoutId id="2147483787" r:id="rId2"/>
    <p:sldLayoutId id="2147483792" r:id="rId3"/>
    <p:sldLayoutId id="2147483793" r:id="rId4"/>
    <p:sldLayoutId id="2147483794" r:id="rId5"/>
    <p:sldLayoutId id="2147483795" r:id="rId6"/>
    <p:sldLayoutId id="2147483788" r:id="rId7"/>
    <p:sldLayoutId id="2147483796" r:id="rId8"/>
    <p:sldLayoutId id="2147483797" r:id="rId9"/>
    <p:sldLayoutId id="2147483789" r:id="rId10"/>
    <p:sldLayoutId id="2147483790"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4100" b="1">
          <a:solidFill>
            <a:schemeClr val="tx2"/>
          </a:solidFill>
          <a:latin typeface="Lucida Sans Unicode"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4100" b="1">
          <a:solidFill>
            <a:schemeClr val="tx2"/>
          </a:solidFill>
          <a:latin typeface="Lucida Sans Unicode"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4100" b="1">
          <a:solidFill>
            <a:schemeClr val="tx2"/>
          </a:solidFill>
          <a:latin typeface="Lucida Sans Unicode"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4100" b="1">
          <a:solidFill>
            <a:schemeClr val="tx2"/>
          </a:solidFill>
          <a:latin typeface="Lucida Sans Unicode" pitchFamily="34" charset="0"/>
          <a:ea typeface="MS PGothic" panose="020B0600070205080204" pitchFamily="34" charset="-128"/>
          <a:cs typeface="ＭＳ Ｐゴシック"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S PGothic" panose="020B0600070205080204" pitchFamily="34" charset="-128"/>
          <a:cs typeface="ＭＳ Ｐゴシック" charset="0"/>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S PGothic" panose="020B0600070205080204" pitchFamily="34" charset="-128"/>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S PGothic" panose="020B0600070205080204" pitchFamily="34" charset="-128"/>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S PGothic" panose="020B0600070205080204" pitchFamily="34" charset="-128"/>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S PGothic" panose="020B0600070205080204" pitchFamily="34" charset="-128"/>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React.JS</a:t>
            </a:r>
          </a:p>
        </p:txBody>
      </p:sp>
      <p:sp>
        <p:nvSpPr>
          <p:cNvPr id="5" name="Subtitle 4"/>
          <p:cNvSpPr>
            <a:spLocks noGrp="1"/>
          </p:cNvSpPr>
          <p:nvPr>
            <p:ph type="subTitle" idx="1"/>
          </p:nvPr>
        </p:nvSpPr>
        <p:spPr/>
        <p:txBody>
          <a:bodyPr/>
          <a:lstStyle/>
          <a:p>
            <a:r>
              <a:rPr lang="en-US" dirty="0"/>
              <a:t>Lecture 27</a:t>
            </a:r>
          </a:p>
          <a:p>
            <a:r>
              <a:rPr lang="en-US" dirty="0"/>
              <a:t>Accessing REST API using Fetch</a:t>
            </a:r>
          </a:p>
        </p:txBody>
      </p:sp>
    </p:spTree>
    <p:extLst>
      <p:ext uri="{BB962C8B-B14F-4D97-AF65-F5344CB8AC3E}">
        <p14:creationId xmlns:p14="http://schemas.microsoft.com/office/powerpoint/2010/main" val="1009814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42A327-0FED-4408-BFF3-23F421106F79}"/>
              </a:ext>
            </a:extLst>
          </p:cNvPr>
          <p:cNvSpPr>
            <a:spLocks noGrp="1"/>
          </p:cNvSpPr>
          <p:nvPr>
            <p:ph idx="1"/>
          </p:nvPr>
        </p:nvSpPr>
        <p:spPr/>
        <p:txBody>
          <a:bodyPr/>
          <a:lstStyle/>
          <a:p>
            <a:pPr marL="109537" indent="0" algn="ctr">
              <a:buNone/>
            </a:pPr>
            <a:r>
              <a:rPr lang="en-US" sz="4000" i="1" dirty="0">
                <a:latin typeface="medium-content-slab-serif-font"/>
              </a:rPr>
              <a:t>We should never fetch any data in render method, as render is a pure function and calling APIs here may cause side effect.</a:t>
            </a:r>
            <a:endParaRPr lang="en-US" sz="4000" dirty="0"/>
          </a:p>
        </p:txBody>
      </p:sp>
      <p:sp>
        <p:nvSpPr>
          <p:cNvPr id="3" name="Title 2">
            <a:extLst>
              <a:ext uri="{FF2B5EF4-FFF2-40B4-BE49-F238E27FC236}">
                <a16:creationId xmlns:a16="http://schemas.microsoft.com/office/drawing/2014/main" id="{E693FEBD-B53F-4A95-AA57-14E7E9B977F0}"/>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758127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9FBDD2-8C2A-4FF6-8EBC-395B78BB3383}"/>
              </a:ext>
            </a:extLst>
          </p:cNvPr>
          <p:cNvSpPr>
            <a:spLocks noGrp="1"/>
          </p:cNvSpPr>
          <p:nvPr>
            <p:ph idx="1"/>
          </p:nvPr>
        </p:nvSpPr>
        <p:spPr/>
        <p:txBody>
          <a:bodyPr/>
          <a:lstStyle/>
          <a:p>
            <a:r>
              <a:rPr lang="en-US" dirty="0"/>
              <a:t>This method is the right place to integrate the API as by this time render method has been called once</a:t>
            </a:r>
            <a:r>
              <a:rPr lang="en-US" b="1" dirty="0"/>
              <a:t>.</a:t>
            </a:r>
            <a:endParaRPr lang="en-US" dirty="0"/>
          </a:p>
          <a:p>
            <a:r>
              <a:rPr lang="en-US" dirty="0"/>
              <a:t>If our component is rendered on the server, the APIs will not be called twice, once because on server side </a:t>
            </a:r>
            <a:r>
              <a:rPr lang="en-US" dirty="0" err="1"/>
              <a:t>component</a:t>
            </a:r>
            <a:r>
              <a:rPr lang="en-US" b="1" dirty="0" err="1"/>
              <a:t>DidMount</a:t>
            </a:r>
            <a:r>
              <a:rPr lang="en-US" b="1" dirty="0"/>
              <a:t> </a:t>
            </a:r>
            <a:r>
              <a:rPr lang="en-US" dirty="0"/>
              <a:t>will not be called. Hence the API will be called only once in the client.</a:t>
            </a:r>
          </a:p>
          <a:p>
            <a:endParaRPr lang="en-US" dirty="0"/>
          </a:p>
        </p:txBody>
      </p:sp>
      <p:sp>
        <p:nvSpPr>
          <p:cNvPr id="3" name="Title 2">
            <a:extLst>
              <a:ext uri="{FF2B5EF4-FFF2-40B4-BE49-F238E27FC236}">
                <a16:creationId xmlns:a16="http://schemas.microsoft.com/office/drawing/2014/main" id="{56DF25E3-9105-4D2E-8A1F-A4DE4B24CD3F}"/>
              </a:ext>
            </a:extLst>
          </p:cNvPr>
          <p:cNvSpPr>
            <a:spLocks noGrp="1"/>
          </p:cNvSpPr>
          <p:nvPr>
            <p:ph type="title"/>
          </p:nvPr>
        </p:nvSpPr>
        <p:spPr/>
        <p:txBody>
          <a:bodyPr>
            <a:normAutofit/>
          </a:bodyPr>
          <a:lstStyle/>
          <a:p>
            <a:r>
              <a:rPr lang="en-US" dirty="0" err="1"/>
              <a:t>ComponentDidMount</a:t>
            </a:r>
            <a:endParaRPr lang="en-US" dirty="0"/>
          </a:p>
        </p:txBody>
      </p:sp>
    </p:spTree>
    <p:extLst>
      <p:ext uri="{BB962C8B-B14F-4D97-AF65-F5344CB8AC3E}">
        <p14:creationId xmlns:p14="http://schemas.microsoft.com/office/powerpoint/2010/main" val="3617236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DA11F8-5051-41C6-8692-562250800390}"/>
              </a:ext>
            </a:extLst>
          </p:cNvPr>
          <p:cNvSpPr>
            <a:spLocks noGrp="1"/>
          </p:cNvSpPr>
          <p:nvPr>
            <p:ph idx="1"/>
          </p:nvPr>
        </p:nvSpPr>
        <p:spPr/>
        <p:txBody>
          <a:bodyPr/>
          <a:lstStyle/>
          <a:p>
            <a:pPr marL="109537" indent="0">
              <a:buNone/>
            </a:pPr>
            <a:r>
              <a:rPr lang="en-US" sz="1800" dirty="0"/>
              <a:t>import React, { Component } from 'react';</a:t>
            </a:r>
          </a:p>
          <a:p>
            <a:pPr marL="109537" indent="0">
              <a:buNone/>
            </a:pPr>
            <a:r>
              <a:rPr lang="en-US" sz="1800" dirty="0"/>
              <a:t>class App extends Component {</a:t>
            </a:r>
          </a:p>
          <a:p>
            <a:pPr marL="109537" indent="0">
              <a:buNone/>
            </a:pPr>
            <a:r>
              <a:rPr lang="en-US" sz="1800" dirty="0"/>
              <a:t>  constructor(props) {</a:t>
            </a:r>
          </a:p>
          <a:p>
            <a:pPr marL="109537" indent="0">
              <a:buNone/>
            </a:pPr>
            <a:r>
              <a:rPr lang="en-US" sz="1800" dirty="0"/>
              <a:t>    super(props);</a:t>
            </a:r>
          </a:p>
          <a:p>
            <a:pPr marL="109537" indent="0">
              <a:buNone/>
            </a:pPr>
            <a:r>
              <a:rPr lang="en-US" sz="1800" dirty="0"/>
              <a:t>    </a:t>
            </a:r>
            <a:r>
              <a:rPr lang="en-US" sz="1800" dirty="0" err="1"/>
              <a:t>this.state</a:t>
            </a:r>
            <a:r>
              <a:rPr lang="en-US" sz="1800" dirty="0"/>
              <a:t> = {</a:t>
            </a:r>
          </a:p>
          <a:p>
            <a:pPr marL="109537" indent="0">
              <a:buNone/>
            </a:pPr>
            <a:r>
              <a:rPr lang="en-US" sz="1800" dirty="0"/>
              <a:t>      data: null,</a:t>
            </a:r>
          </a:p>
          <a:p>
            <a:pPr marL="109537" indent="0">
              <a:buNone/>
            </a:pPr>
            <a:r>
              <a:rPr lang="en-US" sz="1800" dirty="0"/>
              <a:t>    };</a:t>
            </a:r>
          </a:p>
          <a:p>
            <a:pPr marL="109537" indent="0">
              <a:buNone/>
            </a:pPr>
            <a:r>
              <a:rPr lang="en-US" sz="1800" dirty="0"/>
              <a:t>  }</a:t>
            </a:r>
          </a:p>
          <a:p>
            <a:pPr marL="109537" indent="0">
              <a:buNone/>
            </a:pPr>
            <a:r>
              <a:rPr lang="en-US" sz="1800" dirty="0"/>
              <a:t>  </a:t>
            </a:r>
            <a:r>
              <a:rPr lang="en-US" sz="1800" dirty="0" err="1"/>
              <a:t>componentDidMount</a:t>
            </a:r>
            <a:r>
              <a:rPr lang="en-US" sz="1800" dirty="0"/>
              <a:t>() {</a:t>
            </a:r>
          </a:p>
          <a:p>
            <a:pPr marL="109537" indent="0">
              <a:buNone/>
            </a:pPr>
            <a:r>
              <a:rPr lang="en-US" sz="1800" dirty="0"/>
              <a:t>    fetch('https://api.mydomain.com')</a:t>
            </a:r>
          </a:p>
          <a:p>
            <a:pPr marL="109537" indent="0">
              <a:buNone/>
            </a:pPr>
            <a:r>
              <a:rPr lang="en-US" sz="1800" dirty="0"/>
              <a:t>      .then(response =&gt; </a:t>
            </a:r>
            <a:r>
              <a:rPr lang="en-US" sz="1800" dirty="0" err="1"/>
              <a:t>response.json</a:t>
            </a:r>
            <a:r>
              <a:rPr lang="en-US" sz="1800" dirty="0"/>
              <a:t>())</a:t>
            </a:r>
          </a:p>
          <a:p>
            <a:pPr marL="109537" indent="0">
              <a:buNone/>
            </a:pPr>
            <a:r>
              <a:rPr lang="en-US" sz="1800" dirty="0"/>
              <a:t>      .then(data =&gt; </a:t>
            </a:r>
            <a:r>
              <a:rPr lang="en-US" sz="1800" dirty="0" err="1"/>
              <a:t>this.setState</a:t>
            </a:r>
            <a:r>
              <a:rPr lang="en-US" sz="1800" dirty="0"/>
              <a:t>({ data }));</a:t>
            </a:r>
          </a:p>
          <a:p>
            <a:pPr marL="109537" indent="0">
              <a:buNone/>
            </a:pPr>
            <a:r>
              <a:rPr lang="en-US" sz="1800" dirty="0"/>
              <a:t>  }</a:t>
            </a:r>
          </a:p>
          <a:p>
            <a:pPr marL="109537" indent="0">
              <a:buNone/>
            </a:pPr>
            <a:r>
              <a:rPr lang="en-US" sz="1800" dirty="0"/>
              <a:t>  ...</a:t>
            </a:r>
          </a:p>
          <a:p>
            <a:pPr marL="109537" indent="0">
              <a:buNone/>
            </a:pPr>
            <a:r>
              <a:rPr lang="en-US" sz="1800" dirty="0"/>
              <a:t>}</a:t>
            </a:r>
          </a:p>
          <a:p>
            <a:pPr marL="109537" indent="0">
              <a:buNone/>
            </a:pPr>
            <a:r>
              <a:rPr lang="en-US" sz="1800" dirty="0"/>
              <a:t>export default App;</a:t>
            </a:r>
          </a:p>
        </p:txBody>
      </p:sp>
      <p:sp>
        <p:nvSpPr>
          <p:cNvPr id="3" name="Title 2">
            <a:extLst>
              <a:ext uri="{FF2B5EF4-FFF2-40B4-BE49-F238E27FC236}">
                <a16:creationId xmlns:a16="http://schemas.microsoft.com/office/drawing/2014/main" id="{07A28719-4AD6-4220-8E21-5802788D4B2D}"/>
              </a:ext>
            </a:extLst>
          </p:cNvPr>
          <p:cNvSpPr>
            <a:spLocks noGrp="1"/>
          </p:cNvSpPr>
          <p:nvPr>
            <p:ph type="title"/>
          </p:nvPr>
        </p:nvSpPr>
        <p:spPr/>
        <p:txBody>
          <a:bodyPr/>
          <a:lstStyle/>
          <a:p>
            <a:r>
              <a:rPr lang="en-US" dirty="0"/>
              <a:t>Example</a:t>
            </a:r>
          </a:p>
        </p:txBody>
      </p:sp>
    </p:spTree>
    <p:extLst>
      <p:ext uri="{BB962C8B-B14F-4D97-AF65-F5344CB8AC3E}">
        <p14:creationId xmlns:p14="http://schemas.microsoft.com/office/powerpoint/2010/main" val="1552055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984296-BD1C-418C-AFD8-62A6E17571A9}"/>
              </a:ext>
            </a:extLst>
          </p:cNvPr>
          <p:cNvSpPr>
            <a:spLocks noGrp="1"/>
          </p:cNvSpPr>
          <p:nvPr>
            <p:ph idx="1"/>
          </p:nvPr>
        </p:nvSpPr>
        <p:spPr/>
        <p:txBody>
          <a:bodyPr/>
          <a:lstStyle/>
          <a:p>
            <a:pPr marL="109537" indent="0">
              <a:buNone/>
            </a:pPr>
            <a:r>
              <a:rPr lang="en-US" sz="1800" dirty="0"/>
              <a:t>import React, { Component } from 'react';</a:t>
            </a:r>
          </a:p>
          <a:p>
            <a:pPr marL="109537" indent="0">
              <a:buNone/>
            </a:pPr>
            <a:r>
              <a:rPr lang="en-US" sz="1800" dirty="0" err="1"/>
              <a:t>const</a:t>
            </a:r>
            <a:r>
              <a:rPr lang="en-US" sz="1800" dirty="0"/>
              <a:t> API = 'https://hn.algolia.com/</a:t>
            </a:r>
            <a:r>
              <a:rPr lang="en-US" sz="1800" dirty="0" err="1"/>
              <a:t>api</a:t>
            </a:r>
            <a:r>
              <a:rPr lang="en-US" sz="1800" dirty="0"/>
              <a:t>/v1/</a:t>
            </a:r>
            <a:r>
              <a:rPr lang="en-US" sz="1800" dirty="0" err="1"/>
              <a:t>search?query</a:t>
            </a:r>
            <a:r>
              <a:rPr lang="en-US" sz="1800" dirty="0"/>
              <a:t>=';</a:t>
            </a:r>
          </a:p>
          <a:p>
            <a:pPr marL="109537" indent="0">
              <a:buNone/>
            </a:pPr>
            <a:r>
              <a:rPr lang="en-US" sz="1800" dirty="0" err="1"/>
              <a:t>const</a:t>
            </a:r>
            <a:r>
              <a:rPr lang="en-US" sz="1800" dirty="0"/>
              <a:t> DEFAULT_QUERY = 'redux';</a:t>
            </a:r>
          </a:p>
          <a:p>
            <a:pPr marL="109537" indent="0">
              <a:buNone/>
            </a:pPr>
            <a:r>
              <a:rPr lang="en-US" sz="1800" dirty="0"/>
              <a:t>class App extends Component {</a:t>
            </a:r>
          </a:p>
          <a:p>
            <a:pPr marL="109537" indent="0">
              <a:buNone/>
            </a:pPr>
            <a:r>
              <a:rPr lang="en-US" sz="1800" dirty="0"/>
              <a:t>  constructor(props) {</a:t>
            </a:r>
          </a:p>
          <a:p>
            <a:pPr marL="109537" indent="0">
              <a:buNone/>
            </a:pPr>
            <a:r>
              <a:rPr lang="en-US" sz="1800" dirty="0"/>
              <a:t>    super(props);</a:t>
            </a:r>
          </a:p>
          <a:p>
            <a:pPr marL="109537" indent="0">
              <a:buNone/>
            </a:pPr>
            <a:r>
              <a:rPr lang="en-US" sz="1800" dirty="0"/>
              <a:t>    </a:t>
            </a:r>
            <a:r>
              <a:rPr lang="en-US" sz="1800" dirty="0" err="1"/>
              <a:t>this.state</a:t>
            </a:r>
            <a:r>
              <a:rPr lang="en-US" sz="1800" dirty="0"/>
              <a:t> = {</a:t>
            </a:r>
          </a:p>
          <a:p>
            <a:pPr marL="109537" indent="0">
              <a:buNone/>
            </a:pPr>
            <a:r>
              <a:rPr lang="en-US" sz="1800" dirty="0"/>
              <a:t>      hits: [],    };}</a:t>
            </a:r>
          </a:p>
          <a:p>
            <a:pPr marL="109537" indent="0">
              <a:buNone/>
            </a:pPr>
            <a:r>
              <a:rPr lang="en-US" sz="1800" dirty="0"/>
              <a:t>  </a:t>
            </a:r>
            <a:r>
              <a:rPr lang="en-US" sz="1800" dirty="0" err="1"/>
              <a:t>componentDidMount</a:t>
            </a:r>
            <a:r>
              <a:rPr lang="en-US" sz="1800" dirty="0"/>
              <a:t>() {</a:t>
            </a:r>
          </a:p>
          <a:p>
            <a:pPr marL="109537" indent="0">
              <a:buNone/>
            </a:pPr>
            <a:r>
              <a:rPr lang="en-US" sz="1800" dirty="0"/>
              <a:t>    fetch(API + DEFAULT_QUERY)</a:t>
            </a:r>
          </a:p>
          <a:p>
            <a:pPr marL="109537" indent="0">
              <a:buNone/>
            </a:pPr>
            <a:r>
              <a:rPr lang="en-US" sz="1800" dirty="0"/>
              <a:t>      .then(response =&gt; </a:t>
            </a:r>
            <a:r>
              <a:rPr lang="en-US" sz="1800" dirty="0" err="1"/>
              <a:t>response.json</a:t>
            </a:r>
            <a:r>
              <a:rPr lang="en-US" sz="1800" dirty="0"/>
              <a:t>())</a:t>
            </a:r>
          </a:p>
          <a:p>
            <a:pPr marL="109537" indent="0">
              <a:buNone/>
            </a:pPr>
            <a:r>
              <a:rPr lang="en-US" sz="1800" dirty="0"/>
              <a:t>      .then(data =&gt; </a:t>
            </a:r>
            <a:r>
              <a:rPr lang="en-US" sz="1800" dirty="0" err="1"/>
              <a:t>this.setState</a:t>
            </a:r>
            <a:r>
              <a:rPr lang="en-US" sz="1800" dirty="0"/>
              <a:t>({ hits: </a:t>
            </a:r>
            <a:r>
              <a:rPr lang="en-US" sz="1800" dirty="0" err="1"/>
              <a:t>data.hits</a:t>
            </a:r>
            <a:r>
              <a:rPr lang="en-US" sz="1800" dirty="0"/>
              <a:t> }));</a:t>
            </a:r>
          </a:p>
          <a:p>
            <a:pPr marL="109537" indent="0">
              <a:buNone/>
            </a:pPr>
            <a:r>
              <a:rPr lang="en-US" sz="1800" dirty="0"/>
              <a:t>  }</a:t>
            </a:r>
          </a:p>
          <a:p>
            <a:pPr marL="109537" indent="0">
              <a:buNone/>
            </a:pPr>
            <a:r>
              <a:rPr lang="en-US" sz="1800" dirty="0"/>
              <a:t> ...</a:t>
            </a:r>
          </a:p>
          <a:p>
            <a:pPr marL="109537" indent="0">
              <a:buNone/>
            </a:pPr>
            <a:r>
              <a:rPr lang="en-US" sz="1800" dirty="0"/>
              <a:t>}</a:t>
            </a:r>
          </a:p>
          <a:p>
            <a:pPr marL="109537" indent="0">
              <a:buNone/>
            </a:pPr>
            <a:r>
              <a:rPr lang="en-US" sz="1800" dirty="0"/>
              <a:t>export default App;</a:t>
            </a:r>
          </a:p>
        </p:txBody>
      </p:sp>
      <p:sp>
        <p:nvSpPr>
          <p:cNvPr id="3" name="Title 2">
            <a:extLst>
              <a:ext uri="{FF2B5EF4-FFF2-40B4-BE49-F238E27FC236}">
                <a16:creationId xmlns:a16="http://schemas.microsoft.com/office/drawing/2014/main" id="{A2766FE6-44C0-4C75-BFF7-F63CCED10306}"/>
              </a:ext>
            </a:extLst>
          </p:cNvPr>
          <p:cNvSpPr>
            <a:spLocks noGrp="1"/>
          </p:cNvSpPr>
          <p:nvPr>
            <p:ph type="title"/>
          </p:nvPr>
        </p:nvSpPr>
        <p:spPr/>
        <p:txBody>
          <a:bodyPr/>
          <a:lstStyle/>
          <a:p>
            <a:r>
              <a:rPr lang="en-US" dirty="0"/>
              <a:t>More Clear Example</a:t>
            </a:r>
          </a:p>
        </p:txBody>
      </p:sp>
    </p:spTree>
    <p:extLst>
      <p:ext uri="{BB962C8B-B14F-4D97-AF65-F5344CB8AC3E}">
        <p14:creationId xmlns:p14="http://schemas.microsoft.com/office/powerpoint/2010/main" val="1489592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869F22-25D4-4771-903D-E6106F14B7CF}"/>
              </a:ext>
            </a:extLst>
          </p:cNvPr>
          <p:cNvSpPr>
            <a:spLocks noGrp="1"/>
          </p:cNvSpPr>
          <p:nvPr>
            <p:ph idx="1"/>
          </p:nvPr>
        </p:nvSpPr>
        <p:spPr/>
        <p:txBody>
          <a:bodyPr/>
          <a:lstStyle/>
          <a:p>
            <a:pPr marL="109537" indent="0">
              <a:buNone/>
            </a:pPr>
            <a:r>
              <a:rPr lang="en-US" sz="1800" dirty="0"/>
              <a:t>class App extends Component {</a:t>
            </a:r>
          </a:p>
          <a:p>
            <a:pPr marL="109537" indent="0">
              <a:buNone/>
            </a:pPr>
            <a:r>
              <a:rPr lang="en-US" sz="1800" dirty="0"/>
              <a:t> ...</a:t>
            </a:r>
          </a:p>
          <a:p>
            <a:pPr marL="109537" indent="0">
              <a:buNone/>
            </a:pPr>
            <a:r>
              <a:rPr lang="en-US" sz="1800" dirty="0"/>
              <a:t>  render() {</a:t>
            </a:r>
          </a:p>
          <a:p>
            <a:pPr marL="109537" indent="0">
              <a:buNone/>
            </a:pPr>
            <a:r>
              <a:rPr lang="en-US" sz="1800" dirty="0"/>
              <a:t>    </a:t>
            </a:r>
            <a:r>
              <a:rPr lang="en-US" sz="1800" dirty="0" err="1"/>
              <a:t>const</a:t>
            </a:r>
            <a:r>
              <a:rPr lang="en-US" sz="1800" dirty="0"/>
              <a:t> { hits } = </a:t>
            </a:r>
            <a:r>
              <a:rPr lang="en-US" sz="1800" dirty="0" err="1"/>
              <a:t>this.state</a:t>
            </a:r>
            <a:r>
              <a:rPr lang="en-US" sz="1800" dirty="0"/>
              <a:t>;</a:t>
            </a:r>
          </a:p>
          <a:p>
            <a:pPr marL="109537" indent="0">
              <a:buNone/>
            </a:pPr>
            <a:r>
              <a:rPr lang="en-US" sz="1800" dirty="0"/>
              <a:t>    return (</a:t>
            </a:r>
          </a:p>
          <a:p>
            <a:pPr marL="109537" indent="0">
              <a:buNone/>
            </a:pPr>
            <a:r>
              <a:rPr lang="en-US" sz="1800" dirty="0"/>
              <a:t>      &lt;</a:t>
            </a:r>
            <a:r>
              <a:rPr lang="en-US" sz="1800" dirty="0" err="1"/>
              <a:t>ul</a:t>
            </a:r>
            <a:r>
              <a:rPr lang="en-US" sz="1800" dirty="0"/>
              <a:t>&gt;</a:t>
            </a:r>
          </a:p>
          <a:p>
            <a:pPr marL="109537" indent="0">
              <a:buNone/>
            </a:pPr>
            <a:r>
              <a:rPr lang="en-US" sz="1800" dirty="0"/>
              <a:t>        {</a:t>
            </a:r>
            <a:r>
              <a:rPr lang="en-US" sz="1800" dirty="0" err="1"/>
              <a:t>hits.map</a:t>
            </a:r>
            <a:r>
              <a:rPr lang="en-US" sz="1800" dirty="0"/>
              <a:t>(hit =&gt;</a:t>
            </a:r>
          </a:p>
          <a:p>
            <a:pPr marL="109537" indent="0">
              <a:buNone/>
            </a:pPr>
            <a:r>
              <a:rPr lang="en-US" sz="1800" dirty="0"/>
              <a:t>          &lt;li key={</a:t>
            </a:r>
            <a:r>
              <a:rPr lang="en-US" sz="1800" dirty="0" err="1"/>
              <a:t>hit.objectID</a:t>
            </a:r>
            <a:r>
              <a:rPr lang="en-US" sz="1800" dirty="0"/>
              <a:t>}&gt;</a:t>
            </a:r>
          </a:p>
          <a:p>
            <a:pPr marL="109537" indent="0">
              <a:buNone/>
            </a:pPr>
            <a:r>
              <a:rPr lang="en-US" sz="1800" dirty="0"/>
              <a:t>            &lt;a </a:t>
            </a:r>
            <a:r>
              <a:rPr lang="en-US" sz="1800" dirty="0" err="1"/>
              <a:t>href</a:t>
            </a:r>
            <a:r>
              <a:rPr lang="en-US" sz="1800" dirty="0"/>
              <a:t>={hit.url}&gt;{</a:t>
            </a:r>
            <a:r>
              <a:rPr lang="en-US" sz="1800" dirty="0" err="1"/>
              <a:t>hit.title</a:t>
            </a:r>
            <a:r>
              <a:rPr lang="en-US" sz="1800" dirty="0"/>
              <a:t>}&lt;/a&gt;</a:t>
            </a:r>
          </a:p>
          <a:p>
            <a:pPr marL="109537" indent="0">
              <a:buNone/>
            </a:pPr>
            <a:r>
              <a:rPr lang="en-US" sz="1800" dirty="0"/>
              <a:t>          &lt;/li&gt;</a:t>
            </a:r>
          </a:p>
          <a:p>
            <a:pPr marL="109537" indent="0">
              <a:buNone/>
            </a:pPr>
            <a:r>
              <a:rPr lang="en-US" sz="1800" dirty="0"/>
              <a:t>        )}</a:t>
            </a:r>
          </a:p>
          <a:p>
            <a:pPr marL="109537" indent="0">
              <a:buNone/>
            </a:pPr>
            <a:r>
              <a:rPr lang="en-US" sz="1800" dirty="0"/>
              <a:t>      &lt;/</a:t>
            </a:r>
            <a:r>
              <a:rPr lang="en-US" sz="1800" dirty="0" err="1"/>
              <a:t>ul</a:t>
            </a:r>
            <a:r>
              <a:rPr lang="en-US" sz="1800" dirty="0"/>
              <a:t>&gt;</a:t>
            </a:r>
          </a:p>
          <a:p>
            <a:pPr marL="109537" indent="0">
              <a:buNone/>
            </a:pPr>
            <a:r>
              <a:rPr lang="en-US" sz="1800" dirty="0"/>
              <a:t>    );</a:t>
            </a:r>
          </a:p>
          <a:p>
            <a:pPr marL="109537" indent="0">
              <a:buNone/>
            </a:pPr>
            <a:r>
              <a:rPr lang="en-US" sz="1800" dirty="0"/>
              <a:t>  }</a:t>
            </a:r>
          </a:p>
          <a:p>
            <a:pPr marL="109537" indent="0">
              <a:buNone/>
            </a:pPr>
            <a:r>
              <a:rPr lang="en-US" sz="1800" dirty="0"/>
              <a:t>}</a:t>
            </a:r>
          </a:p>
          <a:p>
            <a:pPr marL="109537" indent="0">
              <a:buNone/>
            </a:pPr>
            <a:r>
              <a:rPr lang="en-US" sz="1800" dirty="0"/>
              <a:t>export default App;</a:t>
            </a:r>
          </a:p>
        </p:txBody>
      </p:sp>
      <p:sp>
        <p:nvSpPr>
          <p:cNvPr id="3" name="Title 2">
            <a:extLst>
              <a:ext uri="{FF2B5EF4-FFF2-40B4-BE49-F238E27FC236}">
                <a16:creationId xmlns:a16="http://schemas.microsoft.com/office/drawing/2014/main" id="{18ED39D1-D889-4EBD-BFD9-32EAB96C651B}"/>
              </a:ext>
            </a:extLst>
          </p:cNvPr>
          <p:cNvSpPr>
            <a:spLocks noGrp="1"/>
          </p:cNvSpPr>
          <p:nvPr>
            <p:ph type="title"/>
          </p:nvPr>
        </p:nvSpPr>
        <p:spPr/>
        <p:txBody>
          <a:bodyPr/>
          <a:lstStyle/>
          <a:p>
            <a:r>
              <a:rPr lang="en-US" dirty="0"/>
              <a:t>render</a:t>
            </a:r>
          </a:p>
        </p:txBody>
      </p:sp>
    </p:spTree>
    <p:extLst>
      <p:ext uri="{BB962C8B-B14F-4D97-AF65-F5344CB8AC3E}">
        <p14:creationId xmlns:p14="http://schemas.microsoft.com/office/powerpoint/2010/main" val="2372042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280BBB-81CF-4563-82D2-E59E0694AD6C}"/>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382F4198-8FC1-4AA9-9C8E-D3B90D3040FE}"/>
              </a:ext>
            </a:extLst>
          </p:cNvPr>
          <p:cNvSpPr>
            <a:spLocks noGrp="1"/>
          </p:cNvSpPr>
          <p:nvPr>
            <p:ph type="title"/>
          </p:nvPr>
        </p:nvSpPr>
        <p:spPr/>
        <p:txBody>
          <a:bodyPr/>
          <a:lstStyle/>
          <a:p>
            <a:endParaRPr lang="en-US"/>
          </a:p>
        </p:txBody>
      </p:sp>
      <p:pic>
        <p:nvPicPr>
          <p:cNvPr id="9218" name="Picture 2" descr="https://cdn-images-1.medium.com/max/1600/1*-84RQ5CoiIY2V2hY00OybQ.png">
            <a:extLst>
              <a:ext uri="{FF2B5EF4-FFF2-40B4-BE49-F238E27FC236}">
                <a16:creationId xmlns:a16="http://schemas.microsoft.com/office/drawing/2014/main" id="{EA1C60C7-876B-467E-AA7B-A7AC17505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913" y="0"/>
            <a:ext cx="77485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069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7C4797-03AB-4089-8410-CDCF8F129B5A}"/>
              </a:ext>
            </a:extLst>
          </p:cNvPr>
          <p:cNvSpPr>
            <a:spLocks noGrp="1"/>
          </p:cNvSpPr>
          <p:nvPr>
            <p:ph idx="1"/>
          </p:nvPr>
        </p:nvSpPr>
        <p:spPr/>
        <p:txBody>
          <a:bodyPr/>
          <a:lstStyle/>
          <a:p>
            <a:r>
              <a:rPr lang="en-US" dirty="0"/>
              <a:t>Await &amp; </a:t>
            </a:r>
            <a:r>
              <a:rPr lang="en-US" dirty="0" err="1"/>
              <a:t>asynch</a:t>
            </a:r>
            <a:r>
              <a:rPr lang="en-US" dirty="0"/>
              <a:t> allows us to wait for the response of an asynchronous request.</a:t>
            </a:r>
          </a:p>
          <a:p>
            <a:pPr marL="109537" indent="0">
              <a:buNone/>
            </a:pPr>
            <a:r>
              <a:rPr lang="en-US" sz="2400" dirty="0"/>
              <a:t>const request = async () =&gt; {</a:t>
            </a:r>
          </a:p>
          <a:p>
            <a:pPr marL="109537" indent="0">
              <a:buNone/>
            </a:pPr>
            <a:r>
              <a:rPr lang="en-US" sz="2400" dirty="0"/>
              <a:t>    const response = await fetch('https://api.com/values/1');</a:t>
            </a:r>
          </a:p>
          <a:p>
            <a:pPr marL="109537" indent="0">
              <a:buNone/>
            </a:pPr>
            <a:r>
              <a:rPr lang="en-US" sz="2400" dirty="0"/>
              <a:t>    const json = await </a:t>
            </a:r>
            <a:r>
              <a:rPr lang="en-US" sz="2400" dirty="0" err="1"/>
              <a:t>response.json</a:t>
            </a:r>
            <a:r>
              <a:rPr lang="en-US" sz="2400" dirty="0"/>
              <a:t>();</a:t>
            </a:r>
          </a:p>
          <a:p>
            <a:pPr marL="109537" indent="0">
              <a:buNone/>
            </a:pPr>
            <a:r>
              <a:rPr lang="en-US" sz="2400" dirty="0"/>
              <a:t>    console.log(json);</a:t>
            </a:r>
          </a:p>
          <a:p>
            <a:pPr marL="109537" indent="0">
              <a:buNone/>
            </a:pPr>
            <a:r>
              <a:rPr lang="en-US" sz="2400" dirty="0"/>
              <a:t>}</a:t>
            </a:r>
          </a:p>
          <a:p>
            <a:pPr marL="109537" indent="0">
              <a:buNone/>
            </a:pPr>
            <a:r>
              <a:rPr lang="en-US" sz="2400" dirty="0"/>
              <a:t>request();</a:t>
            </a:r>
          </a:p>
        </p:txBody>
      </p:sp>
      <p:sp>
        <p:nvSpPr>
          <p:cNvPr id="3" name="Title 2">
            <a:extLst>
              <a:ext uri="{FF2B5EF4-FFF2-40B4-BE49-F238E27FC236}">
                <a16:creationId xmlns:a16="http://schemas.microsoft.com/office/drawing/2014/main" id="{624BFA7B-AC8E-41DD-BBB9-A6C22C0D10D1}"/>
              </a:ext>
            </a:extLst>
          </p:cNvPr>
          <p:cNvSpPr>
            <a:spLocks noGrp="1"/>
          </p:cNvSpPr>
          <p:nvPr>
            <p:ph type="title"/>
          </p:nvPr>
        </p:nvSpPr>
        <p:spPr/>
        <p:txBody>
          <a:bodyPr/>
          <a:lstStyle/>
          <a:p>
            <a:r>
              <a:rPr lang="en-US" dirty="0"/>
              <a:t>AWAIT and </a:t>
            </a:r>
            <a:r>
              <a:rPr lang="en-US" dirty="0" err="1"/>
              <a:t>asynch</a:t>
            </a:r>
            <a:endParaRPr lang="en-US" dirty="0"/>
          </a:p>
        </p:txBody>
      </p:sp>
    </p:spTree>
    <p:extLst>
      <p:ext uri="{BB962C8B-B14F-4D97-AF65-F5344CB8AC3E}">
        <p14:creationId xmlns:p14="http://schemas.microsoft.com/office/powerpoint/2010/main" val="2997356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1FB5F9-36F7-4D2A-8945-DD0751AAB284}"/>
              </a:ext>
            </a:extLst>
          </p:cNvPr>
          <p:cNvSpPr>
            <a:spLocks noGrp="1"/>
          </p:cNvSpPr>
          <p:nvPr>
            <p:ph idx="1"/>
          </p:nvPr>
        </p:nvSpPr>
        <p:spPr>
          <a:xfrm>
            <a:off x="0" y="1481138"/>
            <a:ext cx="9067800" cy="4525962"/>
          </a:xfrm>
        </p:spPr>
        <p:txBody>
          <a:bodyPr/>
          <a:lstStyle/>
          <a:p>
            <a:pPr marL="109537" indent="0">
              <a:buNone/>
            </a:pPr>
            <a:r>
              <a:rPr lang="en-US" sz="2400" dirty="0"/>
              <a:t>async </a:t>
            </a:r>
            <a:r>
              <a:rPr lang="en-US" sz="2400" dirty="0" err="1"/>
              <a:t>componentDidMount</a:t>
            </a:r>
            <a:r>
              <a:rPr lang="en-US" sz="2400" dirty="0"/>
              <a:t>() {</a:t>
            </a:r>
          </a:p>
          <a:p>
            <a:pPr marL="109537" indent="0">
              <a:buNone/>
            </a:pPr>
            <a:r>
              <a:rPr lang="en-US" sz="2400" dirty="0"/>
              <a:t>    try {</a:t>
            </a:r>
          </a:p>
          <a:p>
            <a:pPr marL="109537" indent="0">
              <a:buNone/>
            </a:pPr>
            <a:r>
              <a:rPr lang="en-US" sz="2400" dirty="0"/>
              <a:t>      	const response = await 			fetch(`https://api.com/v1/ticker/?limit=10`);</a:t>
            </a:r>
          </a:p>
          <a:p>
            <a:pPr marL="109537" indent="0">
              <a:buNone/>
            </a:pPr>
            <a:r>
              <a:rPr lang="en-US" sz="2400" dirty="0"/>
              <a:t>		if (!</a:t>
            </a:r>
            <a:r>
              <a:rPr lang="en-US" sz="2400" dirty="0" err="1"/>
              <a:t>response.ok</a:t>
            </a:r>
            <a:r>
              <a:rPr lang="en-US" sz="2400" dirty="0"/>
              <a:t>) {</a:t>
            </a:r>
          </a:p>
          <a:p>
            <a:pPr marL="109537" indent="0">
              <a:buNone/>
            </a:pPr>
            <a:r>
              <a:rPr lang="en-US" sz="2400" dirty="0"/>
              <a:t>        		throw Error(</a:t>
            </a:r>
            <a:r>
              <a:rPr lang="en-US" sz="2400" dirty="0" err="1"/>
              <a:t>response.statusText</a:t>
            </a:r>
            <a:r>
              <a:rPr lang="en-US" sz="2400" dirty="0"/>
              <a:t>);</a:t>
            </a:r>
          </a:p>
          <a:p>
            <a:pPr marL="109537" indent="0">
              <a:buNone/>
            </a:pPr>
            <a:r>
              <a:rPr lang="en-US" sz="2400" dirty="0"/>
              <a:t>      		}      </a:t>
            </a:r>
          </a:p>
          <a:p>
            <a:pPr marL="109537" indent="0">
              <a:buNone/>
            </a:pPr>
            <a:r>
              <a:rPr lang="en-US" sz="2400" dirty="0"/>
              <a:t>	const json = await </a:t>
            </a:r>
            <a:r>
              <a:rPr lang="en-US" sz="2400" dirty="0" err="1"/>
              <a:t>response.json</a:t>
            </a:r>
            <a:r>
              <a:rPr lang="en-US" sz="2400" dirty="0"/>
              <a:t>();</a:t>
            </a:r>
          </a:p>
          <a:p>
            <a:pPr marL="109537" indent="0">
              <a:buNone/>
            </a:pPr>
            <a:r>
              <a:rPr lang="en-US" sz="2400" dirty="0"/>
              <a:t>     	</a:t>
            </a:r>
            <a:r>
              <a:rPr lang="en-US" sz="2400" dirty="0" err="1"/>
              <a:t>this.setState</a:t>
            </a:r>
            <a:r>
              <a:rPr lang="en-US" sz="2400" dirty="0"/>
              <a:t>({ data: json });</a:t>
            </a:r>
          </a:p>
          <a:p>
            <a:pPr marL="109537" indent="0">
              <a:buNone/>
            </a:pPr>
            <a:r>
              <a:rPr lang="en-US" sz="2400" dirty="0"/>
              <a:t>    	} catch (error) {</a:t>
            </a:r>
          </a:p>
          <a:p>
            <a:pPr marL="109537" indent="0">
              <a:buNone/>
            </a:pPr>
            <a:r>
              <a:rPr lang="en-US" sz="2400" dirty="0"/>
              <a:t>      		console.log(error);</a:t>
            </a:r>
          </a:p>
          <a:p>
            <a:pPr marL="109537" indent="0">
              <a:buNone/>
            </a:pPr>
            <a:r>
              <a:rPr lang="en-US" sz="2400" dirty="0"/>
              <a:t>    			}</a:t>
            </a:r>
          </a:p>
          <a:p>
            <a:pPr marL="109537" indent="0">
              <a:buNone/>
            </a:pPr>
            <a:r>
              <a:rPr lang="en-US" dirty="0"/>
              <a:t>	}</a:t>
            </a:r>
          </a:p>
        </p:txBody>
      </p:sp>
      <p:sp>
        <p:nvSpPr>
          <p:cNvPr id="3" name="Title 2">
            <a:extLst>
              <a:ext uri="{FF2B5EF4-FFF2-40B4-BE49-F238E27FC236}">
                <a16:creationId xmlns:a16="http://schemas.microsoft.com/office/drawing/2014/main" id="{7C965A24-2539-48BA-94DD-A527DA3F30EA}"/>
              </a:ext>
            </a:extLst>
          </p:cNvPr>
          <p:cNvSpPr>
            <a:spLocks noGrp="1"/>
          </p:cNvSpPr>
          <p:nvPr>
            <p:ph type="title"/>
          </p:nvPr>
        </p:nvSpPr>
        <p:spPr/>
        <p:txBody>
          <a:bodyPr>
            <a:normAutofit fontScale="90000"/>
          </a:bodyPr>
          <a:lstStyle/>
          <a:p>
            <a:r>
              <a:rPr lang="en-US" dirty="0" err="1"/>
              <a:t>Asynch</a:t>
            </a:r>
            <a:r>
              <a:rPr lang="en-US" dirty="0"/>
              <a:t> other way and Try Catch</a:t>
            </a:r>
          </a:p>
        </p:txBody>
      </p:sp>
    </p:spTree>
    <p:extLst>
      <p:ext uri="{BB962C8B-B14F-4D97-AF65-F5344CB8AC3E}">
        <p14:creationId xmlns:p14="http://schemas.microsoft.com/office/powerpoint/2010/main" val="1270207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3070FF-2AB4-493D-908D-BF04081746CD}"/>
              </a:ext>
            </a:extLst>
          </p:cNvPr>
          <p:cNvSpPr>
            <a:spLocks noGrp="1"/>
          </p:cNvSpPr>
          <p:nvPr>
            <p:ph idx="1"/>
          </p:nvPr>
        </p:nvSpPr>
        <p:spPr/>
        <p:txBody>
          <a:bodyPr/>
          <a:lstStyle/>
          <a:p>
            <a:r>
              <a:rPr lang="en-US" dirty="0"/>
              <a:t>Wait till fulfilling all promises</a:t>
            </a:r>
          </a:p>
          <a:p>
            <a:pPr marL="109537" indent="0">
              <a:buNone/>
            </a:pPr>
            <a:r>
              <a:rPr lang="en-US" dirty="0"/>
              <a:t>function </a:t>
            </a:r>
            <a:r>
              <a:rPr lang="en-US" dirty="0" err="1"/>
              <a:t>fetchProfileData</a:t>
            </a:r>
            <a:r>
              <a:rPr lang="en-US" dirty="0"/>
              <a:t>() {</a:t>
            </a:r>
          </a:p>
          <a:p>
            <a:pPr marL="109537" indent="0">
              <a:buNone/>
            </a:pPr>
            <a:r>
              <a:rPr lang="en-US" dirty="0"/>
              <a:t>  return </a:t>
            </a:r>
            <a:r>
              <a:rPr lang="en-US" dirty="0" err="1"/>
              <a:t>Promise.all</a:t>
            </a:r>
            <a:r>
              <a:rPr lang="en-US" dirty="0"/>
              <a:t>([</a:t>
            </a:r>
          </a:p>
          <a:p>
            <a:pPr marL="109537" indent="0">
              <a:buNone/>
            </a:pPr>
            <a:r>
              <a:rPr lang="en-US" dirty="0"/>
              <a:t>    </a:t>
            </a:r>
            <a:r>
              <a:rPr lang="en-US" dirty="0" err="1"/>
              <a:t>fetchUser</a:t>
            </a:r>
            <a:r>
              <a:rPr lang="en-US" dirty="0"/>
              <a:t>(),</a:t>
            </a:r>
          </a:p>
          <a:p>
            <a:pPr marL="109537" indent="0">
              <a:buNone/>
            </a:pPr>
            <a:r>
              <a:rPr lang="en-US" dirty="0"/>
              <a:t>    </a:t>
            </a:r>
            <a:r>
              <a:rPr lang="en-US" dirty="0" err="1"/>
              <a:t>fetchPosts</a:t>
            </a:r>
            <a:r>
              <a:rPr lang="en-US" dirty="0"/>
              <a:t>()</a:t>
            </a:r>
          </a:p>
          <a:p>
            <a:pPr marL="109537" indent="0">
              <a:buNone/>
            </a:pPr>
            <a:r>
              <a:rPr lang="en-US" dirty="0"/>
              <a:t>  ]).then(([user, posts]) =&gt; {</a:t>
            </a:r>
          </a:p>
          <a:p>
            <a:pPr marL="109537" indent="0">
              <a:buNone/>
            </a:pPr>
            <a:r>
              <a:rPr lang="en-US" dirty="0"/>
              <a:t>    return {user, posts};</a:t>
            </a:r>
          </a:p>
          <a:p>
            <a:pPr marL="109537" indent="0">
              <a:buNone/>
            </a:pPr>
            <a:r>
              <a:rPr lang="en-US" dirty="0"/>
              <a:t>  })</a:t>
            </a:r>
          </a:p>
          <a:p>
            <a:pPr marL="109537" indent="0">
              <a:buNone/>
            </a:pPr>
            <a:r>
              <a:rPr lang="en-US" dirty="0"/>
              <a:t>}</a:t>
            </a:r>
          </a:p>
        </p:txBody>
      </p:sp>
      <p:sp>
        <p:nvSpPr>
          <p:cNvPr id="3" name="Title 2">
            <a:extLst>
              <a:ext uri="{FF2B5EF4-FFF2-40B4-BE49-F238E27FC236}">
                <a16:creationId xmlns:a16="http://schemas.microsoft.com/office/drawing/2014/main" id="{81A998C5-70E6-4B16-9F9F-06A83749A822}"/>
              </a:ext>
            </a:extLst>
          </p:cNvPr>
          <p:cNvSpPr>
            <a:spLocks noGrp="1"/>
          </p:cNvSpPr>
          <p:nvPr>
            <p:ph type="title"/>
          </p:nvPr>
        </p:nvSpPr>
        <p:spPr/>
        <p:txBody>
          <a:bodyPr/>
          <a:lstStyle/>
          <a:p>
            <a:r>
              <a:rPr lang="en-US" dirty="0" err="1"/>
              <a:t>Promise.all</a:t>
            </a:r>
            <a:endParaRPr lang="en-US" dirty="0"/>
          </a:p>
        </p:txBody>
      </p:sp>
    </p:spTree>
    <p:extLst>
      <p:ext uri="{BB962C8B-B14F-4D97-AF65-F5344CB8AC3E}">
        <p14:creationId xmlns:p14="http://schemas.microsoft.com/office/powerpoint/2010/main" val="1994250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3CB49F-CF4A-489D-8A28-415B02124742}"/>
              </a:ext>
            </a:extLst>
          </p:cNvPr>
          <p:cNvSpPr>
            <a:spLocks noGrp="1"/>
          </p:cNvSpPr>
          <p:nvPr>
            <p:ph idx="1"/>
          </p:nvPr>
        </p:nvSpPr>
        <p:spPr/>
        <p:txBody>
          <a:bodyPr/>
          <a:lstStyle/>
          <a:p>
            <a:r>
              <a:rPr lang="en-US" sz="2400" dirty="0"/>
              <a:t>React 16.6 added a &lt;Suspense&gt; component that lets you “wait” for some code to load and declaratively specify a loading state (like a spinner) while we’re waiting:</a:t>
            </a:r>
          </a:p>
          <a:p>
            <a:pPr marL="109537" indent="0">
              <a:buNone/>
            </a:pPr>
            <a:r>
              <a:rPr lang="en-US" sz="2000" dirty="0"/>
              <a:t>const </a:t>
            </a:r>
            <a:r>
              <a:rPr lang="en-US" sz="2000" dirty="0" err="1"/>
              <a:t>ProfilePage</a:t>
            </a:r>
            <a:r>
              <a:rPr lang="en-US" sz="2000" dirty="0"/>
              <a:t> = </a:t>
            </a:r>
            <a:r>
              <a:rPr lang="en-US" sz="2000" dirty="0" err="1"/>
              <a:t>React.lazy</a:t>
            </a:r>
            <a:r>
              <a:rPr lang="en-US" sz="2000" dirty="0"/>
              <a:t>(() =&gt; import('./</a:t>
            </a:r>
            <a:r>
              <a:rPr lang="en-US" sz="2000" dirty="0" err="1"/>
              <a:t>ProfilePage</a:t>
            </a:r>
            <a:r>
              <a:rPr lang="en-US" sz="2000" dirty="0"/>
              <a:t>')); // Lazy-loaded</a:t>
            </a:r>
          </a:p>
          <a:p>
            <a:pPr marL="109537" indent="0">
              <a:buNone/>
            </a:pPr>
            <a:r>
              <a:rPr lang="en-US" sz="2000" dirty="0"/>
              <a:t>// Show a spinner while the profile is loading</a:t>
            </a:r>
          </a:p>
          <a:p>
            <a:pPr marL="109537" indent="0">
              <a:buNone/>
            </a:pPr>
            <a:r>
              <a:rPr lang="en-US" sz="2000" dirty="0"/>
              <a:t>&lt;Suspense fallback={&lt;Spinner /&gt;}&gt;</a:t>
            </a:r>
          </a:p>
          <a:p>
            <a:pPr marL="109537" indent="0">
              <a:buNone/>
            </a:pPr>
            <a:r>
              <a:rPr lang="en-US" sz="2000" dirty="0"/>
              <a:t>  &lt;</a:t>
            </a:r>
            <a:r>
              <a:rPr lang="en-US" sz="2000" dirty="0" err="1"/>
              <a:t>ProfilePage</a:t>
            </a:r>
            <a:r>
              <a:rPr lang="en-US" sz="2000" dirty="0"/>
              <a:t> /&gt;</a:t>
            </a:r>
          </a:p>
          <a:p>
            <a:pPr marL="109537" indent="0">
              <a:buNone/>
            </a:pPr>
            <a:r>
              <a:rPr lang="en-US" sz="2000" dirty="0"/>
              <a:t>&lt;/Suspense&gt;</a:t>
            </a:r>
          </a:p>
        </p:txBody>
      </p:sp>
      <p:sp>
        <p:nvSpPr>
          <p:cNvPr id="3" name="Title 2">
            <a:extLst>
              <a:ext uri="{FF2B5EF4-FFF2-40B4-BE49-F238E27FC236}">
                <a16:creationId xmlns:a16="http://schemas.microsoft.com/office/drawing/2014/main" id="{0605E726-9EBD-4DC4-8998-D401ABFBC587}"/>
              </a:ext>
            </a:extLst>
          </p:cNvPr>
          <p:cNvSpPr>
            <a:spLocks noGrp="1"/>
          </p:cNvSpPr>
          <p:nvPr>
            <p:ph type="title"/>
          </p:nvPr>
        </p:nvSpPr>
        <p:spPr/>
        <p:txBody>
          <a:bodyPr/>
          <a:lstStyle/>
          <a:p>
            <a:r>
              <a:rPr lang="en-US" dirty="0"/>
              <a:t>Suspense (Experimental)</a:t>
            </a:r>
          </a:p>
        </p:txBody>
      </p:sp>
    </p:spTree>
    <p:extLst>
      <p:ext uri="{BB962C8B-B14F-4D97-AF65-F5344CB8AC3E}">
        <p14:creationId xmlns:p14="http://schemas.microsoft.com/office/powerpoint/2010/main" val="1867694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C2EB4D-DCBA-4E65-A1DB-A7DDFF78355D}"/>
              </a:ext>
            </a:extLst>
          </p:cNvPr>
          <p:cNvSpPr>
            <a:spLocks noGrp="1"/>
          </p:cNvSpPr>
          <p:nvPr>
            <p:ph type="title"/>
          </p:nvPr>
        </p:nvSpPr>
        <p:spPr/>
        <p:txBody>
          <a:bodyPr/>
          <a:lstStyle/>
          <a:p>
            <a:r>
              <a:rPr lang="en-US" dirty="0"/>
              <a:t>Implementing CRUD Operations</a:t>
            </a:r>
          </a:p>
        </p:txBody>
      </p:sp>
      <p:sp>
        <p:nvSpPr>
          <p:cNvPr id="5" name="Text Placeholder 4">
            <a:extLst>
              <a:ext uri="{FF2B5EF4-FFF2-40B4-BE49-F238E27FC236}">
                <a16:creationId xmlns:a16="http://schemas.microsoft.com/office/drawing/2014/main" id="{D7E5261A-9ADB-4292-B836-BC48B739F0BD}"/>
              </a:ext>
            </a:extLst>
          </p:cNvPr>
          <p:cNvSpPr>
            <a:spLocks noGrp="1"/>
          </p:cNvSpPr>
          <p:nvPr>
            <p:ph type="body" idx="1"/>
          </p:nvPr>
        </p:nvSpPr>
        <p:spPr/>
        <p:txBody>
          <a:bodyPr/>
          <a:lstStyle/>
          <a:p>
            <a:r>
              <a:rPr lang="en-US" dirty="0"/>
              <a:t>API Access</a:t>
            </a:r>
          </a:p>
        </p:txBody>
      </p:sp>
    </p:spTree>
    <p:extLst>
      <p:ext uri="{BB962C8B-B14F-4D97-AF65-F5344CB8AC3E}">
        <p14:creationId xmlns:p14="http://schemas.microsoft.com/office/powerpoint/2010/main" val="1932698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CCEB299-3A1D-4D96-84B1-85F68DB527B3}"/>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5F4C2B7C-4F79-4392-B3EB-6E1947BF7BC2}"/>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7987C828-EB39-4CB6-BECC-FB46E0F9070F}"/>
              </a:ext>
            </a:extLst>
          </p:cNvPr>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3856456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81E550D-0001-48F3-9DCE-A0A8CE048917}"/>
              </a:ext>
            </a:extLst>
          </p:cNvPr>
          <p:cNvSpPr>
            <a:spLocks noGrp="1"/>
          </p:cNvSpPr>
          <p:nvPr>
            <p:ph idx="1"/>
          </p:nvPr>
        </p:nvSpPr>
        <p:spPr/>
        <p:txBody>
          <a:bodyPr/>
          <a:lstStyle/>
          <a:p>
            <a:r>
              <a:rPr lang="en-US" dirty="0"/>
              <a:t>Since all the data we want is stored in an API, the fetch is how we request that data. </a:t>
            </a:r>
          </a:p>
          <a:p>
            <a:pPr lvl="1"/>
            <a:r>
              <a:rPr lang="en-US" dirty="0"/>
              <a:t>We’re basically saying, “Hey API, here’s what I want, can you send me this data.” </a:t>
            </a:r>
          </a:p>
          <a:p>
            <a:r>
              <a:rPr lang="en-US" dirty="0"/>
              <a:t>The server will then respond and be like, “Sure thing, I promise to send you the data.”</a:t>
            </a:r>
          </a:p>
          <a:p>
            <a:r>
              <a:rPr lang="en-US" dirty="0"/>
              <a:t>We can also specify how we want the data to be returned. </a:t>
            </a:r>
          </a:p>
          <a:p>
            <a:pPr lvl="1"/>
            <a:r>
              <a:rPr lang="en-US" dirty="0"/>
              <a:t>JSON data is often the easiest to use, so if the server returns anything other than JSON format, if that’s what we’ve requested, we may get an error.</a:t>
            </a:r>
          </a:p>
        </p:txBody>
      </p:sp>
      <p:sp>
        <p:nvSpPr>
          <p:cNvPr id="4" name="Title 3">
            <a:extLst>
              <a:ext uri="{FF2B5EF4-FFF2-40B4-BE49-F238E27FC236}">
                <a16:creationId xmlns:a16="http://schemas.microsoft.com/office/drawing/2014/main" id="{BC41BF1A-F8CC-49C5-81B3-45DA4923F420}"/>
              </a:ext>
            </a:extLst>
          </p:cNvPr>
          <p:cNvSpPr>
            <a:spLocks noGrp="1"/>
          </p:cNvSpPr>
          <p:nvPr>
            <p:ph type="title"/>
          </p:nvPr>
        </p:nvSpPr>
        <p:spPr/>
        <p:txBody>
          <a:bodyPr/>
          <a:lstStyle/>
          <a:p>
            <a:r>
              <a:rPr lang="en-US" dirty="0"/>
              <a:t>Fetch Method</a:t>
            </a:r>
          </a:p>
        </p:txBody>
      </p:sp>
    </p:spTree>
    <p:extLst>
      <p:ext uri="{BB962C8B-B14F-4D97-AF65-F5344CB8AC3E}">
        <p14:creationId xmlns:p14="http://schemas.microsoft.com/office/powerpoint/2010/main" val="1655452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1BF6D6-BB18-43C2-BE58-9CAB95A22B6E}"/>
              </a:ext>
            </a:extLst>
          </p:cNvPr>
          <p:cNvSpPr>
            <a:spLocks noGrp="1"/>
          </p:cNvSpPr>
          <p:nvPr>
            <p:ph idx="1"/>
          </p:nvPr>
        </p:nvSpPr>
        <p:spPr/>
        <p:txBody>
          <a:bodyPr/>
          <a:lstStyle/>
          <a:p>
            <a:pPr marL="109537" indent="0">
              <a:buNone/>
            </a:pPr>
            <a:r>
              <a:rPr lang="en-US" dirty="0"/>
              <a:t>fetch(</a:t>
            </a:r>
            <a:r>
              <a:rPr lang="en-US" dirty="0" err="1"/>
              <a:t>url</a:t>
            </a:r>
            <a:r>
              <a:rPr lang="en-US" dirty="0"/>
              <a:t>, options).then(function(response) {</a:t>
            </a:r>
          </a:p>
          <a:p>
            <a:pPr marL="109537" indent="0">
              <a:buNone/>
            </a:pPr>
            <a:r>
              <a:rPr lang="en-US" dirty="0"/>
              <a:t>  // handle HTTP response</a:t>
            </a:r>
          </a:p>
          <a:p>
            <a:pPr marL="109537" indent="0">
              <a:buNone/>
            </a:pPr>
            <a:r>
              <a:rPr lang="en-US" dirty="0"/>
              <a:t>}, function(error) {</a:t>
            </a:r>
          </a:p>
          <a:p>
            <a:pPr marL="109537" indent="0">
              <a:buNone/>
            </a:pPr>
            <a:r>
              <a:rPr lang="en-US" dirty="0"/>
              <a:t>  // handle network error</a:t>
            </a:r>
          </a:p>
          <a:p>
            <a:pPr marL="109537" indent="0">
              <a:buNone/>
            </a:pPr>
            <a:r>
              <a:rPr lang="en-US" dirty="0"/>
              <a:t>})</a:t>
            </a:r>
          </a:p>
          <a:p>
            <a:pPr marL="109537" indent="0">
              <a:buNone/>
            </a:pPr>
            <a:r>
              <a:rPr lang="en-US" dirty="0"/>
              <a:t>URL: REST Link</a:t>
            </a:r>
          </a:p>
          <a:p>
            <a:pPr marL="109537" indent="0">
              <a:buNone/>
            </a:pPr>
            <a:r>
              <a:rPr lang="en-US" dirty="0"/>
              <a:t>Options: On Next Slide.</a:t>
            </a:r>
          </a:p>
          <a:p>
            <a:endParaRPr lang="en-US" dirty="0"/>
          </a:p>
        </p:txBody>
      </p:sp>
      <p:sp>
        <p:nvSpPr>
          <p:cNvPr id="3" name="Title 2">
            <a:extLst>
              <a:ext uri="{FF2B5EF4-FFF2-40B4-BE49-F238E27FC236}">
                <a16:creationId xmlns:a16="http://schemas.microsoft.com/office/drawing/2014/main" id="{6268D6C8-07E7-49C6-A57F-0CD195886686}"/>
              </a:ext>
            </a:extLst>
          </p:cNvPr>
          <p:cNvSpPr>
            <a:spLocks noGrp="1"/>
          </p:cNvSpPr>
          <p:nvPr>
            <p:ph type="title"/>
          </p:nvPr>
        </p:nvSpPr>
        <p:spPr/>
        <p:txBody>
          <a:bodyPr/>
          <a:lstStyle/>
          <a:p>
            <a:r>
              <a:rPr lang="en-US" dirty="0"/>
              <a:t>Basic Fetch</a:t>
            </a:r>
          </a:p>
        </p:txBody>
      </p:sp>
    </p:spTree>
    <p:extLst>
      <p:ext uri="{BB962C8B-B14F-4D97-AF65-F5344CB8AC3E}">
        <p14:creationId xmlns:p14="http://schemas.microsoft.com/office/powerpoint/2010/main" val="1243161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A2CA06-DEF3-4085-8C51-E9BB89EF28F6}"/>
              </a:ext>
            </a:extLst>
          </p:cNvPr>
          <p:cNvSpPr>
            <a:spLocks noGrp="1"/>
          </p:cNvSpPr>
          <p:nvPr>
            <p:ph idx="1"/>
          </p:nvPr>
        </p:nvSpPr>
        <p:spPr/>
        <p:txBody>
          <a:bodyPr/>
          <a:lstStyle/>
          <a:p>
            <a:pPr marL="109537" indent="0">
              <a:buNone/>
            </a:pPr>
            <a:r>
              <a:rPr lang="en-US" sz="1800" dirty="0"/>
              <a:t>fetch(</a:t>
            </a:r>
            <a:r>
              <a:rPr lang="en-US" sz="1800" dirty="0" err="1"/>
              <a:t>url</a:t>
            </a:r>
            <a:r>
              <a:rPr lang="en-US" sz="1800" dirty="0"/>
              <a:t>, {</a:t>
            </a:r>
          </a:p>
          <a:p>
            <a:pPr marL="109537" indent="0">
              <a:buNone/>
            </a:pPr>
            <a:r>
              <a:rPr lang="en-US" sz="1800" dirty="0"/>
              <a:t>  method: "POST",</a:t>
            </a:r>
          </a:p>
          <a:p>
            <a:pPr marL="109537" indent="0">
              <a:buNone/>
            </a:pPr>
            <a:r>
              <a:rPr lang="en-US" sz="1800" dirty="0"/>
              <a:t>  body: </a:t>
            </a:r>
            <a:r>
              <a:rPr lang="en-US" sz="1800" dirty="0" err="1"/>
              <a:t>JSON.stringify</a:t>
            </a:r>
            <a:r>
              <a:rPr lang="en-US" sz="1800" dirty="0"/>
              <a:t>(data),</a:t>
            </a:r>
          </a:p>
          <a:p>
            <a:pPr marL="109537" indent="0">
              <a:buNone/>
            </a:pPr>
            <a:r>
              <a:rPr lang="en-US" sz="1800" dirty="0"/>
              <a:t>  headers: {</a:t>
            </a:r>
          </a:p>
          <a:p>
            <a:pPr marL="109537" indent="0">
              <a:buNone/>
            </a:pPr>
            <a:r>
              <a:rPr lang="en-US" sz="1800" dirty="0"/>
              <a:t>    "Content-Type": "application/</a:t>
            </a:r>
            <a:r>
              <a:rPr lang="en-US" sz="1800" dirty="0" err="1"/>
              <a:t>json</a:t>
            </a:r>
            <a:r>
              <a:rPr lang="en-US" sz="1800" dirty="0"/>
              <a:t>"</a:t>
            </a:r>
          </a:p>
          <a:p>
            <a:pPr marL="109537" indent="0">
              <a:buNone/>
            </a:pPr>
            <a:r>
              <a:rPr lang="en-US" sz="1800" dirty="0"/>
              <a:t>  },</a:t>
            </a:r>
          </a:p>
          <a:p>
            <a:pPr marL="109537" indent="0">
              <a:buNone/>
            </a:pPr>
            <a:r>
              <a:rPr lang="en-US" sz="1800" dirty="0"/>
              <a:t>  credentials: "same-origin"</a:t>
            </a:r>
          </a:p>
          <a:p>
            <a:pPr marL="109537" indent="0">
              <a:buNone/>
            </a:pPr>
            <a:r>
              <a:rPr lang="en-US" sz="1800" dirty="0"/>
              <a:t>}).then(function(response) {</a:t>
            </a:r>
          </a:p>
          <a:p>
            <a:pPr marL="109537" indent="0">
              <a:buNone/>
            </a:pPr>
            <a:r>
              <a:rPr lang="en-US" sz="1800" dirty="0"/>
              <a:t>  </a:t>
            </a:r>
            <a:r>
              <a:rPr lang="en-US" sz="1800" dirty="0" err="1"/>
              <a:t>response.status</a:t>
            </a:r>
            <a:r>
              <a:rPr lang="en-US" sz="1800" dirty="0"/>
              <a:t>     //=&gt; number 100–599</a:t>
            </a:r>
          </a:p>
          <a:p>
            <a:pPr marL="109537" indent="0">
              <a:buNone/>
            </a:pPr>
            <a:r>
              <a:rPr lang="en-US" sz="1800" dirty="0"/>
              <a:t>  </a:t>
            </a:r>
            <a:r>
              <a:rPr lang="en-US" sz="1800" dirty="0" err="1"/>
              <a:t>response.statusText</a:t>
            </a:r>
            <a:r>
              <a:rPr lang="en-US" sz="1800" dirty="0"/>
              <a:t> //=&gt; String</a:t>
            </a:r>
          </a:p>
          <a:p>
            <a:pPr marL="109537" indent="0">
              <a:buNone/>
            </a:pPr>
            <a:r>
              <a:rPr lang="en-US" sz="1800" dirty="0"/>
              <a:t>  </a:t>
            </a:r>
            <a:r>
              <a:rPr lang="en-US" sz="1800" dirty="0" err="1"/>
              <a:t>response.headers</a:t>
            </a:r>
            <a:r>
              <a:rPr lang="en-US" sz="1800" dirty="0"/>
              <a:t>    //=&gt; Headers</a:t>
            </a:r>
          </a:p>
          <a:p>
            <a:pPr marL="109537" indent="0">
              <a:buNone/>
            </a:pPr>
            <a:r>
              <a:rPr lang="en-US" sz="1800" dirty="0"/>
              <a:t>  response.url        //=&gt; String</a:t>
            </a:r>
          </a:p>
          <a:p>
            <a:pPr marL="109537" indent="0">
              <a:buNone/>
            </a:pPr>
            <a:r>
              <a:rPr lang="en-US" sz="1800" dirty="0"/>
              <a:t>  return </a:t>
            </a:r>
            <a:r>
              <a:rPr lang="en-US" sz="1800" dirty="0" err="1"/>
              <a:t>response.text</a:t>
            </a:r>
            <a:r>
              <a:rPr lang="en-US" sz="1800" dirty="0"/>
              <a:t>()</a:t>
            </a:r>
          </a:p>
          <a:p>
            <a:pPr marL="109537" indent="0">
              <a:buNone/>
            </a:pPr>
            <a:r>
              <a:rPr lang="en-US" sz="1800" dirty="0"/>
              <a:t>}, function(error) {</a:t>
            </a:r>
          </a:p>
          <a:p>
            <a:pPr marL="109537" indent="0">
              <a:buNone/>
            </a:pPr>
            <a:r>
              <a:rPr lang="en-US" sz="1800" dirty="0"/>
              <a:t>  </a:t>
            </a:r>
            <a:r>
              <a:rPr lang="en-US" sz="1800" dirty="0" err="1"/>
              <a:t>error.message</a:t>
            </a:r>
            <a:r>
              <a:rPr lang="en-US" sz="1800" dirty="0"/>
              <a:t> //=&gt; String</a:t>
            </a:r>
          </a:p>
          <a:p>
            <a:pPr marL="109537" indent="0">
              <a:buNone/>
            </a:pPr>
            <a:r>
              <a:rPr lang="en-US" sz="1800" dirty="0"/>
              <a:t>})</a:t>
            </a:r>
          </a:p>
        </p:txBody>
      </p:sp>
      <p:sp>
        <p:nvSpPr>
          <p:cNvPr id="3" name="Title 2">
            <a:extLst>
              <a:ext uri="{FF2B5EF4-FFF2-40B4-BE49-F238E27FC236}">
                <a16:creationId xmlns:a16="http://schemas.microsoft.com/office/drawing/2014/main" id="{CCFDCDCE-475C-4486-AA54-AFBEB48BB5D0}"/>
              </a:ext>
            </a:extLst>
          </p:cNvPr>
          <p:cNvSpPr>
            <a:spLocks noGrp="1"/>
          </p:cNvSpPr>
          <p:nvPr>
            <p:ph type="title"/>
          </p:nvPr>
        </p:nvSpPr>
        <p:spPr/>
        <p:txBody>
          <a:bodyPr/>
          <a:lstStyle/>
          <a:p>
            <a:r>
              <a:rPr lang="en-US" dirty="0"/>
              <a:t>More Specific Request Object</a:t>
            </a:r>
          </a:p>
        </p:txBody>
      </p:sp>
    </p:spTree>
    <p:extLst>
      <p:ext uri="{BB962C8B-B14F-4D97-AF65-F5344CB8AC3E}">
        <p14:creationId xmlns:p14="http://schemas.microsoft.com/office/powerpoint/2010/main" val="2424787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E519D4-7E15-465D-9C94-42CFCB79FB91}"/>
              </a:ext>
            </a:extLst>
          </p:cNvPr>
          <p:cNvSpPr>
            <a:spLocks noGrp="1"/>
          </p:cNvSpPr>
          <p:nvPr>
            <p:ph type="title"/>
          </p:nvPr>
        </p:nvSpPr>
        <p:spPr/>
        <p:txBody>
          <a:bodyPr>
            <a:normAutofit/>
          </a:bodyPr>
          <a:lstStyle/>
          <a:p>
            <a:r>
              <a:rPr lang="en-US" sz="4400" dirty="0"/>
              <a:t>Options</a:t>
            </a:r>
            <a:endParaRPr lang="en-US" dirty="0"/>
          </a:p>
        </p:txBody>
      </p:sp>
      <p:sp>
        <p:nvSpPr>
          <p:cNvPr id="4" name="Content Placeholder 3">
            <a:extLst>
              <a:ext uri="{FF2B5EF4-FFF2-40B4-BE49-F238E27FC236}">
                <a16:creationId xmlns:a16="http://schemas.microsoft.com/office/drawing/2014/main" id="{C3639B46-9D57-4181-B5BE-98491FCD7133}"/>
              </a:ext>
            </a:extLst>
          </p:cNvPr>
          <p:cNvSpPr>
            <a:spLocks noGrp="1"/>
          </p:cNvSpPr>
          <p:nvPr>
            <p:ph idx="1"/>
          </p:nvPr>
        </p:nvSpPr>
        <p:spPr>
          <a:xfrm>
            <a:off x="457200" y="1481138"/>
            <a:ext cx="8229600" cy="3477875"/>
          </a:xfrm>
          <a:prstGeom prst="rect">
            <a:avLst/>
          </a:prstGeom>
        </p:spPr>
        <p:txBody>
          <a:bodyPr>
            <a:spAutoFit/>
          </a:bodyPr>
          <a:lstStyle/>
          <a:p>
            <a:r>
              <a:rPr lang="en-US" sz="2000" dirty="0"/>
              <a:t>method (String) - HTTP request method. Default: "GET"</a:t>
            </a:r>
          </a:p>
          <a:p>
            <a:r>
              <a:rPr lang="en-US" sz="2000" dirty="0"/>
              <a:t>body (String, body types) - HTTP request body</a:t>
            </a:r>
          </a:p>
          <a:p>
            <a:r>
              <a:rPr lang="en-US" sz="2000" dirty="0"/>
              <a:t>headers (Object, Headers) - Default: {}</a:t>
            </a:r>
          </a:p>
          <a:p>
            <a:r>
              <a:rPr lang="en-US" sz="2000" dirty="0"/>
              <a:t>credentials (String) - Authentication credentials mode. Default: "omit"</a:t>
            </a:r>
          </a:p>
          <a:p>
            <a:r>
              <a:rPr lang="en-US" sz="2000" dirty="0"/>
              <a:t>"omit" - don't include authentication credentials (e.g. cookies) in the request</a:t>
            </a:r>
          </a:p>
          <a:p>
            <a:r>
              <a:rPr lang="en-US" sz="2000" dirty="0"/>
              <a:t>"same-origin" - include credentials in requests to the same site</a:t>
            </a:r>
          </a:p>
          <a:p>
            <a:r>
              <a:rPr lang="en-US" sz="2000" dirty="0"/>
              <a:t>"include" - include credentials in requests to all sites</a:t>
            </a:r>
          </a:p>
        </p:txBody>
      </p:sp>
    </p:spTree>
    <p:extLst>
      <p:ext uri="{BB962C8B-B14F-4D97-AF65-F5344CB8AC3E}">
        <p14:creationId xmlns:p14="http://schemas.microsoft.com/office/powerpoint/2010/main" val="2578879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D3792E-BD74-4696-8797-F3C4E0445573}"/>
              </a:ext>
            </a:extLst>
          </p:cNvPr>
          <p:cNvSpPr>
            <a:spLocks noGrp="1"/>
          </p:cNvSpPr>
          <p:nvPr>
            <p:ph idx="1"/>
          </p:nvPr>
        </p:nvSpPr>
        <p:spPr/>
        <p:txBody>
          <a:bodyPr/>
          <a:lstStyle/>
          <a:p>
            <a:r>
              <a:rPr lang="en-US" sz="2000" dirty="0"/>
              <a:t>Response represents a HTTP response from the server. </a:t>
            </a:r>
          </a:p>
          <a:p>
            <a:r>
              <a:rPr lang="en-US" sz="2000" dirty="0"/>
              <a:t>Properties</a:t>
            </a:r>
          </a:p>
          <a:p>
            <a:pPr lvl="1"/>
            <a:r>
              <a:rPr lang="en-US" sz="1600" dirty="0"/>
              <a:t>status (number) - HTTP response code in the 100–599 range</a:t>
            </a:r>
          </a:p>
          <a:p>
            <a:pPr lvl="1"/>
            <a:r>
              <a:rPr lang="en-US" sz="1600" dirty="0" err="1"/>
              <a:t>statusText</a:t>
            </a:r>
            <a:r>
              <a:rPr lang="en-US" sz="1600" dirty="0"/>
              <a:t> (String) - Status text as reported by the server, e.g. "Unauthorized"</a:t>
            </a:r>
          </a:p>
          <a:p>
            <a:pPr lvl="1"/>
            <a:r>
              <a:rPr lang="en-US" sz="1600" dirty="0"/>
              <a:t>ok (</a:t>
            </a:r>
            <a:r>
              <a:rPr lang="en-US" sz="1600" dirty="0" err="1"/>
              <a:t>boolean</a:t>
            </a:r>
            <a:r>
              <a:rPr lang="en-US" sz="1600" dirty="0"/>
              <a:t>) - True if status is HTTP 2xx</a:t>
            </a:r>
          </a:p>
          <a:p>
            <a:pPr lvl="1"/>
            <a:r>
              <a:rPr lang="en-US" sz="1600" dirty="0"/>
              <a:t>headers (Headers)</a:t>
            </a:r>
          </a:p>
          <a:p>
            <a:pPr lvl="1"/>
            <a:r>
              <a:rPr lang="en-US" sz="1600" dirty="0" err="1"/>
              <a:t>url</a:t>
            </a:r>
            <a:r>
              <a:rPr lang="en-US" sz="1600" dirty="0"/>
              <a:t> (String)</a:t>
            </a:r>
          </a:p>
          <a:p>
            <a:r>
              <a:rPr lang="en-US" sz="2000" dirty="0"/>
              <a:t>Body methods</a:t>
            </a:r>
          </a:p>
          <a:p>
            <a:r>
              <a:rPr lang="en-US" sz="2000" dirty="0"/>
              <a:t>Each of the methods to access the response body returns a Promise that will be resolved when the associated data type is ready.</a:t>
            </a:r>
          </a:p>
          <a:p>
            <a:pPr lvl="1"/>
            <a:r>
              <a:rPr lang="en-US" sz="1600" dirty="0"/>
              <a:t>text() - yields the response text as String</a:t>
            </a:r>
          </a:p>
          <a:p>
            <a:pPr lvl="1"/>
            <a:r>
              <a:rPr lang="en-US" sz="1600" dirty="0" err="1"/>
              <a:t>json</a:t>
            </a:r>
            <a:r>
              <a:rPr lang="en-US" sz="1600" dirty="0"/>
              <a:t>() - yields the result of </a:t>
            </a:r>
            <a:r>
              <a:rPr lang="en-US" sz="1600" dirty="0" err="1"/>
              <a:t>JSON.parse</a:t>
            </a:r>
            <a:r>
              <a:rPr lang="en-US" sz="1600" dirty="0"/>
              <a:t>(</a:t>
            </a:r>
            <a:r>
              <a:rPr lang="en-US" sz="1600" dirty="0" err="1"/>
              <a:t>responseText</a:t>
            </a:r>
            <a:r>
              <a:rPr lang="en-US" sz="1600" dirty="0"/>
              <a:t>)</a:t>
            </a:r>
          </a:p>
          <a:p>
            <a:pPr lvl="1"/>
            <a:r>
              <a:rPr lang="en-US" sz="1600" dirty="0"/>
              <a:t>blob() - yields a Blob</a:t>
            </a:r>
          </a:p>
          <a:p>
            <a:pPr lvl="1"/>
            <a:r>
              <a:rPr lang="en-US" sz="1600" dirty="0" err="1"/>
              <a:t>arrayBuffer</a:t>
            </a:r>
            <a:r>
              <a:rPr lang="en-US" sz="1600" dirty="0"/>
              <a:t>() - yields an </a:t>
            </a:r>
            <a:r>
              <a:rPr lang="en-US" sz="1600" dirty="0" err="1"/>
              <a:t>ArrayBuffer</a:t>
            </a:r>
            <a:endParaRPr lang="en-US" sz="1600" dirty="0"/>
          </a:p>
          <a:p>
            <a:pPr lvl="1"/>
            <a:r>
              <a:rPr lang="en-US" sz="1600" dirty="0" err="1"/>
              <a:t>formData</a:t>
            </a:r>
            <a:r>
              <a:rPr lang="en-US" sz="1600" dirty="0"/>
              <a:t>() - yields </a:t>
            </a:r>
            <a:r>
              <a:rPr lang="en-US" sz="1600" dirty="0" err="1"/>
              <a:t>FormData</a:t>
            </a:r>
            <a:r>
              <a:rPr lang="en-US" sz="1600" dirty="0"/>
              <a:t> that can be forwarded to another request</a:t>
            </a:r>
          </a:p>
        </p:txBody>
      </p:sp>
      <p:sp>
        <p:nvSpPr>
          <p:cNvPr id="3" name="Title 2">
            <a:extLst>
              <a:ext uri="{FF2B5EF4-FFF2-40B4-BE49-F238E27FC236}">
                <a16:creationId xmlns:a16="http://schemas.microsoft.com/office/drawing/2014/main" id="{6A65DF02-3111-463E-98A6-63EFDFB0CE63}"/>
              </a:ext>
            </a:extLst>
          </p:cNvPr>
          <p:cNvSpPr>
            <a:spLocks noGrp="1"/>
          </p:cNvSpPr>
          <p:nvPr>
            <p:ph type="title"/>
          </p:nvPr>
        </p:nvSpPr>
        <p:spPr/>
        <p:txBody>
          <a:bodyPr/>
          <a:lstStyle/>
          <a:p>
            <a:r>
              <a:rPr lang="en-US" dirty="0"/>
              <a:t>Response</a:t>
            </a:r>
          </a:p>
        </p:txBody>
      </p:sp>
    </p:spTree>
    <p:extLst>
      <p:ext uri="{BB962C8B-B14F-4D97-AF65-F5344CB8AC3E}">
        <p14:creationId xmlns:p14="http://schemas.microsoft.com/office/powerpoint/2010/main" val="2067985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886B98-B81D-40D6-96AA-35E90C3EB425}"/>
              </a:ext>
            </a:extLst>
          </p:cNvPr>
          <p:cNvSpPr>
            <a:spLocks noGrp="1"/>
          </p:cNvSpPr>
          <p:nvPr>
            <p:ph idx="1"/>
          </p:nvPr>
        </p:nvSpPr>
        <p:spPr/>
        <p:txBody>
          <a:bodyPr/>
          <a:lstStyle/>
          <a:p>
            <a:r>
              <a:rPr lang="en-US" sz="1800" dirty="0"/>
              <a:t>If there is a network error or another reason why the HTTP request couldn't be fulfilled, the fetch() promise will be rejected with a reference to that error.</a:t>
            </a:r>
          </a:p>
          <a:p>
            <a:r>
              <a:rPr lang="en-US" sz="1800" dirty="0"/>
              <a:t>Note that the promise won't be rejected in case of HTTP 4xx or 5xx server responses. The promise will be resolved just as it would be for HTTP 2xx. Inspect the </a:t>
            </a:r>
            <a:r>
              <a:rPr lang="en-US" sz="1800" dirty="0" err="1"/>
              <a:t>response.status</a:t>
            </a:r>
            <a:r>
              <a:rPr lang="en-US" sz="1800" dirty="0"/>
              <a:t> number within the resolved callback to add conditional handling of server errors to your code.</a:t>
            </a:r>
          </a:p>
          <a:p>
            <a:pPr marL="109537" indent="0">
              <a:buNone/>
            </a:pPr>
            <a:r>
              <a:rPr lang="en-US" sz="1800" dirty="0"/>
              <a:t>fetch(...).then(function(response) {</a:t>
            </a:r>
          </a:p>
          <a:p>
            <a:pPr marL="109537" indent="0">
              <a:buNone/>
            </a:pPr>
            <a:r>
              <a:rPr lang="en-US" sz="1800" dirty="0"/>
              <a:t>  if (</a:t>
            </a:r>
            <a:r>
              <a:rPr lang="en-US" sz="1800" dirty="0" err="1"/>
              <a:t>response.ok</a:t>
            </a:r>
            <a:r>
              <a:rPr lang="en-US" sz="1800" dirty="0"/>
              <a:t>) {</a:t>
            </a:r>
          </a:p>
          <a:p>
            <a:pPr marL="109537" indent="0">
              <a:buNone/>
            </a:pPr>
            <a:r>
              <a:rPr lang="en-US" sz="1800" dirty="0"/>
              <a:t>    return response</a:t>
            </a:r>
          </a:p>
          <a:p>
            <a:pPr marL="109537" indent="0">
              <a:buNone/>
            </a:pPr>
            <a:r>
              <a:rPr lang="en-US" sz="1800" dirty="0"/>
              <a:t>  } else {</a:t>
            </a:r>
          </a:p>
          <a:p>
            <a:pPr marL="109537" indent="0">
              <a:buNone/>
            </a:pPr>
            <a:r>
              <a:rPr lang="en-US" sz="1800" dirty="0"/>
              <a:t>    </a:t>
            </a:r>
            <a:r>
              <a:rPr lang="en-US" sz="1800" dirty="0" err="1"/>
              <a:t>var</a:t>
            </a:r>
            <a:r>
              <a:rPr lang="en-US" sz="1800" dirty="0"/>
              <a:t> error = new Error(</a:t>
            </a:r>
            <a:r>
              <a:rPr lang="en-US" sz="1800" dirty="0" err="1"/>
              <a:t>response.statusText</a:t>
            </a:r>
            <a:r>
              <a:rPr lang="en-US" sz="1800" dirty="0"/>
              <a:t>)</a:t>
            </a:r>
          </a:p>
          <a:p>
            <a:pPr marL="109537" indent="0">
              <a:buNone/>
            </a:pPr>
            <a:r>
              <a:rPr lang="en-US" sz="1800" dirty="0"/>
              <a:t>    </a:t>
            </a:r>
            <a:r>
              <a:rPr lang="en-US" sz="1800" dirty="0" err="1"/>
              <a:t>error.response</a:t>
            </a:r>
            <a:r>
              <a:rPr lang="en-US" sz="1800" dirty="0"/>
              <a:t> = response</a:t>
            </a:r>
          </a:p>
          <a:p>
            <a:pPr marL="109537" indent="0">
              <a:buNone/>
            </a:pPr>
            <a:r>
              <a:rPr lang="en-US" sz="1800" dirty="0"/>
              <a:t>    throw error</a:t>
            </a:r>
          </a:p>
          <a:p>
            <a:pPr marL="109537" indent="0">
              <a:buNone/>
            </a:pPr>
            <a:r>
              <a:rPr lang="en-US" sz="1800" dirty="0"/>
              <a:t>  }</a:t>
            </a:r>
          </a:p>
          <a:p>
            <a:pPr marL="109537" indent="0">
              <a:buNone/>
            </a:pPr>
            <a:r>
              <a:rPr lang="en-US" sz="1800" dirty="0"/>
              <a:t>})</a:t>
            </a:r>
          </a:p>
        </p:txBody>
      </p:sp>
      <p:sp>
        <p:nvSpPr>
          <p:cNvPr id="3" name="Title 2">
            <a:extLst>
              <a:ext uri="{FF2B5EF4-FFF2-40B4-BE49-F238E27FC236}">
                <a16:creationId xmlns:a16="http://schemas.microsoft.com/office/drawing/2014/main" id="{08A71FB1-FA3E-40E5-BEE2-9F515803EBDB}"/>
              </a:ext>
            </a:extLst>
          </p:cNvPr>
          <p:cNvSpPr>
            <a:spLocks noGrp="1"/>
          </p:cNvSpPr>
          <p:nvPr>
            <p:ph type="title"/>
          </p:nvPr>
        </p:nvSpPr>
        <p:spPr/>
        <p:txBody>
          <a:bodyPr>
            <a:normAutofit/>
          </a:bodyPr>
          <a:lstStyle/>
          <a:p>
            <a:r>
              <a:rPr lang="en-US" dirty="0">
                <a:effectLst/>
              </a:rPr>
              <a:t>Error</a:t>
            </a:r>
            <a:endParaRPr lang="en-US" dirty="0"/>
          </a:p>
        </p:txBody>
      </p:sp>
    </p:spTree>
    <p:extLst>
      <p:ext uri="{BB962C8B-B14F-4D97-AF65-F5344CB8AC3E}">
        <p14:creationId xmlns:p14="http://schemas.microsoft.com/office/powerpoint/2010/main" val="3971284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594EF0-3378-49AB-BF76-12BF5C00D66D}"/>
              </a:ext>
            </a:extLst>
          </p:cNvPr>
          <p:cNvSpPr>
            <a:spLocks noGrp="1"/>
          </p:cNvSpPr>
          <p:nvPr>
            <p:ph idx="1"/>
          </p:nvPr>
        </p:nvSpPr>
        <p:spPr/>
        <p:txBody>
          <a:bodyPr/>
          <a:lstStyle/>
          <a:p>
            <a:r>
              <a:rPr lang="en-US" sz="2000" dirty="0"/>
              <a:t>Generally there are two kinds of API call integration in any client side app:</a:t>
            </a:r>
          </a:p>
          <a:p>
            <a:r>
              <a:rPr lang="en-US" sz="2000" b="1" dirty="0"/>
              <a:t>When the user demands</a:t>
            </a:r>
            <a:br>
              <a:rPr lang="en-US" sz="2000" b="1" dirty="0"/>
            </a:br>
            <a:r>
              <a:rPr lang="en-US" sz="2000" dirty="0"/>
              <a:t>This kind of API call is requested by the user on various events like click, scroll, drag &amp; drop etc. </a:t>
            </a:r>
            <a:r>
              <a:rPr lang="en-US" sz="2000" dirty="0" err="1"/>
              <a:t>E.g</a:t>
            </a:r>
            <a:r>
              <a:rPr lang="en-US" sz="2000" dirty="0"/>
              <a:t> the submission of forms and load more option. These kind of API calls has dedicated event functions and APIs are called from there.</a:t>
            </a:r>
          </a:p>
          <a:p>
            <a:r>
              <a:rPr lang="en-US" sz="2000" b="1" dirty="0"/>
              <a:t>When the component loads</a:t>
            </a:r>
            <a:br>
              <a:rPr lang="en-US" sz="2000" b="1" dirty="0"/>
            </a:br>
            <a:r>
              <a:rPr lang="en-US" sz="2000" dirty="0"/>
              <a:t>In many scenarios, it is required that we want to get some data as soon as the component is loaded. E.g. Consider the component which shows a list of items, in this case you need to call GET API automatically as soon as the component is loaded on the browser. Another example, can be integrating APIs for analytics on load of components.</a:t>
            </a:r>
          </a:p>
          <a:p>
            <a:endParaRPr lang="en-US" dirty="0"/>
          </a:p>
        </p:txBody>
      </p:sp>
      <p:sp>
        <p:nvSpPr>
          <p:cNvPr id="3" name="Title 2">
            <a:extLst>
              <a:ext uri="{FF2B5EF4-FFF2-40B4-BE49-F238E27FC236}">
                <a16:creationId xmlns:a16="http://schemas.microsoft.com/office/drawing/2014/main" id="{77ECF759-46E3-4753-99B5-82F7F9838AF3}"/>
              </a:ext>
            </a:extLst>
          </p:cNvPr>
          <p:cNvSpPr>
            <a:spLocks noGrp="1"/>
          </p:cNvSpPr>
          <p:nvPr>
            <p:ph type="title"/>
          </p:nvPr>
        </p:nvSpPr>
        <p:spPr/>
        <p:txBody>
          <a:bodyPr/>
          <a:lstStyle/>
          <a:p>
            <a:r>
              <a:rPr lang="en-US" dirty="0"/>
              <a:t>Life Cycle Hook and API Call	</a:t>
            </a:r>
          </a:p>
        </p:txBody>
      </p:sp>
    </p:spTree>
    <p:extLst>
      <p:ext uri="{BB962C8B-B14F-4D97-AF65-F5344CB8AC3E}">
        <p14:creationId xmlns:p14="http://schemas.microsoft.com/office/powerpoint/2010/main" val="27166057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3611</TotalTime>
  <Words>1423</Words>
  <Application>Microsoft Office PowerPoint</Application>
  <PresentationFormat>On-screen Show (4:3)</PresentationFormat>
  <Paragraphs>168</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Lucida Sans Unicode</vt:lpstr>
      <vt:lpstr>medium-content-slab-serif-font</vt:lpstr>
      <vt:lpstr>Verdana</vt:lpstr>
      <vt:lpstr>Wingdings 2</vt:lpstr>
      <vt:lpstr>Wingdings 3</vt:lpstr>
      <vt:lpstr>Concourse</vt:lpstr>
      <vt:lpstr>React.JS</vt:lpstr>
      <vt:lpstr>Implementing CRUD Operations</vt:lpstr>
      <vt:lpstr>Fetch Method</vt:lpstr>
      <vt:lpstr>Basic Fetch</vt:lpstr>
      <vt:lpstr>More Specific Request Object</vt:lpstr>
      <vt:lpstr>Options</vt:lpstr>
      <vt:lpstr>Response</vt:lpstr>
      <vt:lpstr>Error</vt:lpstr>
      <vt:lpstr>Life Cycle Hook and API Call </vt:lpstr>
      <vt:lpstr>PowerPoint Presentation</vt:lpstr>
      <vt:lpstr>ComponentDidMount</vt:lpstr>
      <vt:lpstr>Example</vt:lpstr>
      <vt:lpstr>More Clear Example</vt:lpstr>
      <vt:lpstr>render</vt:lpstr>
      <vt:lpstr>PowerPoint Presentation</vt:lpstr>
      <vt:lpstr>AWAIT and asynch</vt:lpstr>
      <vt:lpstr>Asynch other way and Try Catch</vt:lpstr>
      <vt:lpstr>Promise.all</vt:lpstr>
      <vt:lpstr>Suspense (Experimental)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Craig</dc:creator>
  <cp:lastModifiedBy>Muhammad Rashid Mukhtar</cp:lastModifiedBy>
  <cp:revision>542</cp:revision>
  <dcterms:created xsi:type="dcterms:W3CDTF">2011-04-09T16:04:53Z</dcterms:created>
  <dcterms:modified xsi:type="dcterms:W3CDTF">2023-01-14T18:46:28Z</dcterms:modified>
</cp:coreProperties>
</file>