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02" r:id="rId2"/>
    <p:sldId id="257" r:id="rId3"/>
    <p:sldId id="260" r:id="rId4"/>
    <p:sldId id="261" r:id="rId5"/>
    <p:sldId id="276" r:id="rId6"/>
    <p:sldId id="266" r:id="rId7"/>
    <p:sldId id="267" r:id="rId8"/>
    <p:sldId id="268" r:id="rId9"/>
    <p:sldId id="270" r:id="rId10"/>
    <p:sldId id="269" r:id="rId11"/>
    <p:sldId id="263" r:id="rId12"/>
    <p:sldId id="271" r:id="rId13"/>
    <p:sldId id="272" r:id="rId14"/>
    <p:sldId id="273" r:id="rId15"/>
    <p:sldId id="274" r:id="rId16"/>
    <p:sldId id="275" r:id="rId17"/>
    <p:sldId id="264" r:id="rId18"/>
    <p:sldId id="282" r:id="rId19"/>
    <p:sldId id="281" r:id="rId20"/>
    <p:sldId id="280" r:id="rId21"/>
    <p:sldId id="265" r:id="rId22"/>
    <p:sldId id="277" r:id="rId23"/>
    <p:sldId id="278" r:id="rId24"/>
    <p:sldId id="286" r:id="rId25"/>
    <p:sldId id="304" r:id="rId26"/>
    <p:sldId id="303" r:id="rId27"/>
    <p:sldId id="305" r:id="rId28"/>
    <p:sldId id="306" r:id="rId29"/>
    <p:sldId id="307" r:id="rId30"/>
    <p:sldId id="1114" r:id="rId31"/>
    <p:sldId id="1115" r:id="rId32"/>
    <p:sldId id="1116" r:id="rId33"/>
    <p:sldId id="1117" r:id="rId34"/>
    <p:sldId id="283" r:id="rId35"/>
    <p:sldId id="25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47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247" y="1351847"/>
            <a:ext cx="8208387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64247" y="2168660"/>
            <a:ext cx="820838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46398" y="192598"/>
            <a:ext cx="6926237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2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1/14/2023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  <p:sldLayoutId id="214748379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28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C4C83-199C-4FC3-AE66-F2887A01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9" y="1971446"/>
            <a:ext cx="4869844" cy="36645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47636-55BA-43DB-87FE-3AB962A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– Components &amp; Virtual DOM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E2346-16C4-46CC-83D4-FCF394745504}"/>
              </a:ext>
            </a:extLst>
          </p:cNvPr>
          <p:cNvSpPr/>
          <p:nvPr/>
        </p:nvSpPr>
        <p:spPr>
          <a:xfrm>
            <a:off x="5819312" y="3540525"/>
            <a:ext cx="3162671" cy="2457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FFFFFF"/>
                </a:solidFill>
              </a:rPr>
              <a:t> &lt;Table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cancelClick</a:t>
            </a:r>
            <a:r>
              <a:rPr lang="en-US" sz="1400" dirty="0">
                <a:solidFill>
                  <a:srgbClr val="FFFFFF"/>
                </a:solidFill>
              </a:rPr>
              <a:t>={</a:t>
            </a:r>
            <a:r>
              <a:rPr lang="en-US" sz="1400" dirty="0" err="1">
                <a:solidFill>
                  <a:srgbClr val="FFFFFF"/>
                </a:solidFill>
              </a:rPr>
              <a:t>props.dataCancelEdit</a:t>
            </a:r>
            <a:r>
              <a:rPr lang="en-US" sz="1400" dirty="0">
                <a:solidFill>
                  <a:srgbClr val="FFFFFF"/>
                </a:solidFill>
              </a:rPr>
              <a:t>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 data={</a:t>
            </a:r>
            <a:r>
              <a:rPr lang="en-US" sz="1400" dirty="0" err="1">
                <a:solidFill>
                  <a:srgbClr val="FFFFFF"/>
                </a:solidFill>
              </a:rPr>
              <a:t>props.data</a:t>
            </a:r>
            <a:r>
              <a:rPr lang="en-US" sz="1400" dirty="0">
                <a:solidFill>
                  <a:srgbClr val="FFFFFF"/>
                </a:solidFill>
              </a:rPr>
              <a:t>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 </a:t>
            </a:r>
            <a:r>
              <a:rPr lang="en-US" sz="1400" dirty="0" err="1">
                <a:solidFill>
                  <a:srgbClr val="FFFFFF"/>
                </a:solidFill>
              </a:rPr>
              <a:t>deleteClick</a:t>
            </a:r>
            <a:r>
              <a:rPr lang="en-US" sz="1400" dirty="0">
                <a:solidFill>
                  <a:srgbClr val="FFFFFF"/>
                </a:solidFill>
              </a:rPr>
              <a:t>={</a:t>
            </a:r>
            <a:r>
              <a:rPr lang="en-US" sz="1400" dirty="0" err="1">
                <a:solidFill>
                  <a:srgbClr val="FFFFFF"/>
                </a:solidFill>
              </a:rPr>
              <a:t>props.dataDelete</a:t>
            </a:r>
            <a:r>
              <a:rPr lang="en-US" sz="1400" dirty="0">
                <a:solidFill>
                  <a:srgbClr val="FFFFFF"/>
                </a:solidFill>
              </a:rPr>
              <a:t>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 </a:t>
            </a:r>
            <a:r>
              <a:rPr lang="en-US" sz="1400" dirty="0" err="1">
                <a:solidFill>
                  <a:srgbClr val="FFFFFF"/>
                </a:solidFill>
              </a:rPr>
              <a:t>editClick</a:t>
            </a:r>
            <a:r>
              <a:rPr lang="en-US" sz="1400" dirty="0">
                <a:solidFill>
                  <a:srgbClr val="FFFFFF"/>
                </a:solidFill>
              </a:rPr>
              <a:t>={</a:t>
            </a:r>
            <a:r>
              <a:rPr lang="en-US" sz="1400" dirty="0" err="1">
                <a:solidFill>
                  <a:srgbClr val="FFFFFF"/>
                </a:solidFill>
              </a:rPr>
              <a:t>props.dataSetEdit</a:t>
            </a:r>
            <a:r>
              <a:rPr lang="en-US" sz="1400" dirty="0">
                <a:solidFill>
                  <a:srgbClr val="FFFFFF"/>
                </a:solidFill>
              </a:rPr>
              <a:t>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 </a:t>
            </a:r>
            <a:r>
              <a:rPr lang="en-US" sz="1400" dirty="0" err="1">
                <a:solidFill>
                  <a:srgbClr val="FFFFFF"/>
                </a:solidFill>
              </a:rPr>
              <a:t>editId</a:t>
            </a:r>
            <a:r>
              <a:rPr lang="en-US" sz="1400" dirty="0">
                <a:solidFill>
                  <a:srgbClr val="FFFFFF"/>
                </a:solidFill>
              </a:rPr>
              <a:t>={</a:t>
            </a:r>
            <a:r>
              <a:rPr lang="en-US" sz="1400" dirty="0" err="1">
                <a:solidFill>
                  <a:srgbClr val="FFFFFF"/>
                </a:solidFill>
              </a:rPr>
              <a:t>props.dataEditingId</a:t>
            </a:r>
            <a:r>
              <a:rPr lang="en-US" sz="1400" dirty="0">
                <a:solidFill>
                  <a:srgbClr val="FFFFFF"/>
                </a:solidFill>
              </a:rPr>
              <a:t>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 </a:t>
            </a:r>
            <a:r>
              <a:rPr lang="en-US" sz="1400" dirty="0" err="1">
                <a:solidFill>
                  <a:srgbClr val="FFFFFF"/>
                </a:solidFill>
              </a:rPr>
              <a:t>editChange</a:t>
            </a:r>
            <a:r>
              <a:rPr lang="en-US" sz="1400" dirty="0">
                <a:solidFill>
                  <a:srgbClr val="FFFFFF"/>
                </a:solidFill>
              </a:rPr>
              <a:t>={</a:t>
            </a:r>
            <a:r>
              <a:rPr lang="en-US" sz="1400" dirty="0" err="1">
                <a:solidFill>
                  <a:srgbClr val="FFFFFF"/>
                </a:solidFill>
              </a:rPr>
              <a:t>props.dataChange</a:t>
            </a:r>
            <a:r>
              <a:rPr lang="en-US" sz="1400" dirty="0">
                <a:solidFill>
                  <a:srgbClr val="FFFFFF"/>
                </a:solidFill>
              </a:rPr>
              <a:t>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4DDFD-FE27-444A-A4B8-C0D13B42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500" y="860449"/>
            <a:ext cx="1071429" cy="10714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E57842-7C53-41CF-B234-CFD8A9A3FD30}"/>
              </a:ext>
            </a:extLst>
          </p:cNvPr>
          <p:cNvSpPr/>
          <p:nvPr/>
        </p:nvSpPr>
        <p:spPr>
          <a:xfrm>
            <a:off x="5819312" y="1870481"/>
            <a:ext cx="3162671" cy="1446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FFFFFF"/>
                </a:solidFill>
              </a:rPr>
              <a:t>- html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- head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- body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- h1: “Products”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- table id: “</a:t>
            </a:r>
            <a:r>
              <a:rPr lang="en-US" sz="1400" dirty="0" err="1">
                <a:solidFill>
                  <a:srgbClr val="FFFFFF"/>
                </a:solidFill>
              </a:rPr>
              <a:t>prd</a:t>
            </a:r>
            <a:r>
              <a:rPr lang="en-US" sz="1400" dirty="0">
                <a:solidFill>
                  <a:srgbClr val="FFFFFF"/>
                </a:solidFill>
              </a:rPr>
              <a:t>” style: “….”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  - </a:t>
            </a:r>
            <a:r>
              <a:rPr lang="en-US" sz="1400" dirty="0" err="1">
                <a:solidFill>
                  <a:srgbClr val="FFFFFF"/>
                </a:solidFill>
              </a:rPr>
              <a:t>tr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         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B479A3-FA14-4F50-B4F3-04B283619CB3}"/>
              </a:ext>
            </a:extLst>
          </p:cNvPr>
          <p:cNvCxnSpPr>
            <a:cxnSpLocks/>
          </p:cNvCxnSpPr>
          <p:nvPr/>
        </p:nvCxnSpPr>
        <p:spPr>
          <a:xfrm flipH="1">
            <a:off x="4421221" y="3045900"/>
            <a:ext cx="1398092" cy="89399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098680-1F94-4F0C-9A59-79EAFECBD9C0}"/>
              </a:ext>
            </a:extLst>
          </p:cNvPr>
          <p:cNvCxnSpPr>
            <a:cxnSpLocks/>
          </p:cNvCxnSpPr>
          <p:nvPr/>
        </p:nvCxnSpPr>
        <p:spPr>
          <a:xfrm flipH="1" flipV="1">
            <a:off x="4421222" y="3540526"/>
            <a:ext cx="1398090" cy="24476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9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8C0FED-495C-47B3-8496-F7BCCF1E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 Areas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AA0E34-504C-4C62-B5DF-9AD6569E5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7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F23-FA66-42E4-ACA4-2E15965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So What Can We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B8D-230E-457B-9EAC-47F29F8C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Data Returned from REST Calls</a:t>
            </a:r>
          </a:p>
          <a:p>
            <a:r>
              <a:rPr lang="en-US" dirty="0"/>
              <a:t>Rendered Browser DOM</a:t>
            </a:r>
          </a:p>
          <a:p>
            <a:r>
              <a:rPr lang="en-US" dirty="0"/>
              <a:t>JS Framework</a:t>
            </a:r>
          </a:p>
          <a:p>
            <a:pPr lvl="1"/>
            <a:r>
              <a:rPr lang="en-US" sz="2100" dirty="0"/>
              <a:t>React</a:t>
            </a:r>
          </a:p>
          <a:p>
            <a:pPr lvl="2"/>
            <a:r>
              <a:rPr lang="en-US" sz="1800" dirty="0"/>
              <a:t>Virtual DOM</a:t>
            </a:r>
          </a:p>
          <a:p>
            <a:pPr lvl="2"/>
            <a:r>
              <a:rPr lang="en-US" sz="1800" dirty="0"/>
              <a:t>Component State</a:t>
            </a:r>
          </a:p>
          <a:p>
            <a:pPr lvl="1"/>
            <a:r>
              <a:rPr lang="en-US" sz="2100" dirty="0">
                <a:solidFill>
                  <a:srgbClr val="93A1A1"/>
                </a:solidFill>
              </a:rPr>
              <a:t>Angular</a:t>
            </a:r>
          </a:p>
          <a:p>
            <a:pPr lvl="2"/>
            <a:r>
              <a:rPr lang="en-US" sz="1800" dirty="0">
                <a:solidFill>
                  <a:srgbClr val="93A1A1"/>
                </a:solidFill>
              </a:rPr>
              <a:t>Components</a:t>
            </a:r>
          </a:p>
          <a:p>
            <a:pPr lvl="2"/>
            <a:r>
              <a:rPr lang="en-US" sz="1800" dirty="0">
                <a:solidFill>
                  <a:srgbClr val="93A1A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93170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F23-FA66-42E4-ACA4-2E15965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JSON Data Returned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B8D-230E-457B-9EAC-47F29F8CD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DCB26"/>
                </a:solidFill>
              </a:rPr>
              <a:t>Advantages</a:t>
            </a:r>
          </a:p>
          <a:p>
            <a:r>
              <a:rPr lang="en-US" dirty="0"/>
              <a:t>Well defined API and data structures – resilient</a:t>
            </a:r>
          </a:p>
          <a:p>
            <a:r>
              <a:rPr lang="en-US" dirty="0"/>
              <a:t>Unit testing of key modules</a:t>
            </a:r>
          </a:p>
          <a:p>
            <a:r>
              <a:rPr lang="en-US" dirty="0"/>
              <a:t>Fast to load in test data</a:t>
            </a:r>
          </a:p>
          <a:p>
            <a:r>
              <a:rPr lang="en-US" dirty="0"/>
              <a:t>Not impacted by browser speed or rendering quirks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6F53-CF9E-454E-A0F2-93D9D4119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DCB26"/>
                </a:solidFill>
              </a:rPr>
              <a:t>Disadvantages</a:t>
            </a:r>
          </a:p>
          <a:p>
            <a:r>
              <a:rPr lang="en-US" dirty="0"/>
              <a:t>Does not test the end user experience</a:t>
            </a:r>
          </a:p>
          <a:p>
            <a:r>
              <a:rPr lang="en-US" dirty="0"/>
              <a:t>No testing of any client side business login, validation</a:t>
            </a:r>
          </a:p>
          <a:p>
            <a:r>
              <a:rPr lang="en-US" dirty="0"/>
              <a:t>Does not validate rendering, templating of 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5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F23-FA66-42E4-ACA4-2E15965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Rendered Browser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B8D-230E-457B-9EAC-47F29F8CD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DCB26"/>
                </a:solidFill>
              </a:rPr>
              <a:t>Advantages</a:t>
            </a:r>
          </a:p>
          <a:p>
            <a:r>
              <a:rPr lang="en-US" dirty="0"/>
              <a:t>Most realistic testing, validates what the end user experiences</a:t>
            </a:r>
          </a:p>
          <a:p>
            <a:r>
              <a:rPr lang="en-US" dirty="0"/>
              <a:t>Finds issues due to browser quirks, differences</a:t>
            </a:r>
          </a:p>
          <a:p>
            <a:r>
              <a:rPr lang="en-US" dirty="0"/>
              <a:t>Can test for usability, performance, responsive design,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6F53-CF9E-454E-A0F2-93D9D4119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DCB26"/>
                </a:solidFill>
              </a:rPr>
              <a:t>Disadvantages</a:t>
            </a:r>
          </a:p>
          <a:p>
            <a:r>
              <a:rPr lang="en-US" dirty="0"/>
              <a:t>Scenario testing only, cannot test until entire page is rendered</a:t>
            </a:r>
          </a:p>
          <a:p>
            <a:r>
              <a:rPr lang="en-US" dirty="0"/>
              <a:t>Hard to test specific page components in isolation</a:t>
            </a:r>
          </a:p>
          <a:p>
            <a:r>
              <a:rPr lang="en-US" dirty="0"/>
              <a:t>Changes in DOM, can potentially break tests – need skill to write resilient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9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F23-FA66-42E4-ACA4-2E15965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ReactJS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B8D-230E-457B-9EAC-47F29F8CD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DCB26"/>
                </a:solidFill>
              </a:rPr>
              <a:t>Advantages</a:t>
            </a:r>
          </a:p>
          <a:p>
            <a:r>
              <a:rPr lang="en-US" sz="2400" dirty="0"/>
              <a:t>Can test elements of the rendered page without needing the entire page</a:t>
            </a:r>
          </a:p>
          <a:p>
            <a:r>
              <a:rPr lang="en-US" sz="2400" dirty="0"/>
              <a:t>Easier to test specific components with varying data sets</a:t>
            </a:r>
          </a:p>
          <a:p>
            <a:r>
              <a:rPr lang="en-US" sz="2400" dirty="0"/>
              <a:t>Removes browser speed, quirks from tests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6F53-CF9E-454E-A0F2-93D9D4119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DCB26"/>
                </a:solidFill>
              </a:rPr>
              <a:t>Disadvantages</a:t>
            </a:r>
          </a:p>
          <a:p>
            <a:r>
              <a:rPr lang="en-US" sz="2400" dirty="0"/>
              <a:t>Ignores browser differences</a:t>
            </a:r>
          </a:p>
          <a:p>
            <a:r>
              <a:rPr lang="en-US" sz="2400" dirty="0"/>
              <a:t>Not full reflection of user experience</a:t>
            </a:r>
          </a:p>
          <a:p>
            <a:r>
              <a:rPr lang="en-US" sz="2400" dirty="0"/>
              <a:t>Changes to markup in templates will break tests, so not fully resilient</a:t>
            </a:r>
          </a:p>
          <a:p>
            <a:r>
              <a:rPr lang="en-US" sz="2400" dirty="0"/>
              <a:t>Does not catch DOM-based performance issues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66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F23-FA66-42E4-ACA4-2E15965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ReactJS Component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B8D-230E-457B-9EAC-47F29F8CD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DCB26"/>
                </a:solidFill>
              </a:rPr>
              <a:t>Advantages</a:t>
            </a:r>
          </a:p>
          <a:p>
            <a:r>
              <a:rPr lang="en-US" sz="2400" dirty="0"/>
              <a:t>Easier to test specific components with varying data sets</a:t>
            </a:r>
          </a:p>
          <a:p>
            <a:r>
              <a:rPr lang="en-US" sz="2400" dirty="0"/>
              <a:t>Tests the client-side business logic (vs. server-side unit tests)</a:t>
            </a:r>
          </a:p>
          <a:p>
            <a:r>
              <a:rPr lang="en-US" sz="2400" dirty="0"/>
              <a:t>Can test exception cases</a:t>
            </a:r>
          </a:p>
          <a:p>
            <a:r>
              <a:rPr lang="en-US" sz="2400" dirty="0"/>
              <a:t>Resilient to most UI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6F53-CF9E-454E-A0F2-93D9D4119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DCB26"/>
                </a:solidFill>
              </a:rPr>
              <a:t>Disadvantages</a:t>
            </a:r>
          </a:p>
          <a:p>
            <a:r>
              <a:rPr lang="en-US" sz="2400" dirty="0"/>
              <a:t>Does not test rendering of state/properties into HTML</a:t>
            </a:r>
          </a:p>
          <a:p>
            <a:r>
              <a:rPr lang="en-US" sz="2400" dirty="0"/>
              <a:t>Tests tied directly to React, limited reusability with other JS frameworks</a:t>
            </a:r>
          </a:p>
          <a:p>
            <a:r>
              <a:rPr lang="en-US" sz="2400" dirty="0"/>
              <a:t>Does not test end user experience of application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962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8C0FED-495C-47B3-8496-F7BCCF1E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AA0E34-504C-4C62-B5DF-9AD6569E5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9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7C15F-37F4-409A-BEF7-CA414C96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Test </a:t>
            </a:r>
            <a:r>
              <a:rPr lang="en-US" dirty="0"/>
              <a:t>Coverage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4D660-8342-44F0-8D27-9A8AF826E06A}"/>
              </a:ext>
            </a:extLst>
          </p:cNvPr>
          <p:cNvSpPr/>
          <p:nvPr/>
        </p:nvSpPr>
        <p:spPr>
          <a:xfrm>
            <a:off x="779732" y="2197207"/>
            <a:ext cx="2010792" cy="412812"/>
          </a:xfrm>
          <a:prstGeom prst="rect">
            <a:avLst/>
          </a:prstGeom>
          <a:solidFill>
            <a:srgbClr val="FDC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86E75"/>
                </a:solidFill>
              </a:rPr>
              <a:t>Browser DOM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C84FF-FC17-420B-B885-ACF1B7BC7F80}"/>
              </a:ext>
            </a:extLst>
          </p:cNvPr>
          <p:cNvSpPr/>
          <p:nvPr/>
        </p:nvSpPr>
        <p:spPr>
          <a:xfrm>
            <a:off x="779731" y="2755772"/>
            <a:ext cx="3282518" cy="412812"/>
          </a:xfrm>
          <a:prstGeom prst="rect">
            <a:avLst/>
          </a:prstGeom>
          <a:solidFill>
            <a:srgbClr val="FDC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86E75"/>
                </a:solidFill>
              </a:rPr>
              <a:t>Virtual DOM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2E7CD-8A18-4E7D-947B-04F0EE52EA0D}"/>
              </a:ext>
            </a:extLst>
          </p:cNvPr>
          <p:cNvSpPr/>
          <p:nvPr/>
        </p:nvSpPr>
        <p:spPr>
          <a:xfrm>
            <a:off x="779730" y="3377382"/>
            <a:ext cx="4940425" cy="412812"/>
          </a:xfrm>
          <a:prstGeom prst="rect">
            <a:avLst/>
          </a:prstGeom>
          <a:solidFill>
            <a:srgbClr val="FDC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86E75"/>
                </a:solidFill>
              </a:rPr>
              <a:t>UI “Component” Tests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AF612F-649B-4C0F-98D6-1F6417EEE58B}"/>
              </a:ext>
            </a:extLst>
          </p:cNvPr>
          <p:cNvSpPr/>
          <p:nvPr/>
        </p:nvSpPr>
        <p:spPr>
          <a:xfrm>
            <a:off x="779731" y="3998993"/>
            <a:ext cx="6618304" cy="412812"/>
          </a:xfrm>
          <a:prstGeom prst="rect">
            <a:avLst/>
          </a:prstGeom>
          <a:solidFill>
            <a:srgbClr val="FDC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86E75"/>
                </a:solidFill>
              </a:rPr>
              <a:t>REST JSON 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4651C-7CB4-4284-AA4E-8D1ED5E7F1F7}"/>
              </a:ext>
            </a:extLst>
          </p:cNvPr>
          <p:cNvSpPr/>
          <p:nvPr/>
        </p:nvSpPr>
        <p:spPr>
          <a:xfrm>
            <a:off x="779731" y="4620603"/>
            <a:ext cx="8202968" cy="412812"/>
          </a:xfrm>
          <a:prstGeom prst="rect">
            <a:avLst/>
          </a:prstGeom>
          <a:solidFill>
            <a:srgbClr val="FDC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86E75"/>
                </a:solidFill>
              </a:rPr>
              <a:t>Server Side Unit Tests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FB128E-3BF9-41BC-B8C9-EC2BBC1E921B}"/>
              </a:ext>
            </a:extLst>
          </p:cNvPr>
          <p:cNvSpPr/>
          <p:nvPr/>
        </p:nvSpPr>
        <p:spPr>
          <a:xfrm>
            <a:off x="1845052" y="5113738"/>
            <a:ext cx="4481004" cy="259672"/>
          </a:xfrm>
          <a:prstGeom prst="rightArrow">
            <a:avLst/>
          </a:prstGeom>
          <a:solidFill>
            <a:srgbClr val="93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>
              <a:solidFill>
                <a:srgbClr val="586E75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788EA9-8BDC-48B0-95FD-9445B9DC060D}"/>
              </a:ext>
            </a:extLst>
          </p:cNvPr>
          <p:cNvSpPr/>
          <p:nvPr/>
        </p:nvSpPr>
        <p:spPr>
          <a:xfrm rot="16200000">
            <a:off x="-944504" y="3464469"/>
            <a:ext cx="2794196" cy="259672"/>
          </a:xfrm>
          <a:prstGeom prst="rightArrow">
            <a:avLst/>
          </a:prstGeom>
          <a:solidFill>
            <a:srgbClr val="93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86E75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C9413F-E625-473A-B2C2-9BED0A80AB70}"/>
              </a:ext>
            </a:extLst>
          </p:cNvPr>
          <p:cNvSpPr/>
          <p:nvPr/>
        </p:nvSpPr>
        <p:spPr>
          <a:xfrm>
            <a:off x="3168385" y="5323501"/>
            <a:ext cx="17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86E75"/>
                </a:solidFill>
              </a:rPr>
              <a:t>Testing Breadth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4F7931-A5FA-4A44-9596-1AD10E88A8BF}"/>
              </a:ext>
            </a:extLst>
          </p:cNvPr>
          <p:cNvSpPr/>
          <p:nvPr/>
        </p:nvSpPr>
        <p:spPr>
          <a:xfrm>
            <a:off x="22755" y="1901048"/>
            <a:ext cx="250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86E75"/>
                </a:solidFill>
              </a:rPr>
              <a:t>Resilience vs. Realism</a:t>
            </a:r>
          </a:p>
        </p:txBody>
      </p:sp>
    </p:spTree>
    <p:extLst>
      <p:ext uri="{BB962C8B-B14F-4D97-AF65-F5344CB8AC3E}">
        <p14:creationId xmlns:p14="http://schemas.microsoft.com/office/powerpoint/2010/main" val="428060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AE6B0-4FC6-426E-8C3B-25748F4A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Application – DOM &amp; REST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0BDBA9-17DD-4E60-AF07-F2B8F411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44" y="1932110"/>
            <a:ext cx="5837320" cy="3546533"/>
          </a:xfrm>
          <a:prstGeom prst="rect">
            <a:avLst/>
          </a:prstGeom>
          <a:ln>
            <a:solidFill>
              <a:srgbClr val="93A1A1"/>
            </a:solidFill>
          </a:ln>
        </p:spPr>
      </p:pic>
    </p:spTree>
    <p:extLst>
      <p:ext uri="{BB962C8B-B14F-4D97-AF65-F5344CB8AC3E}">
        <p14:creationId xmlns:p14="http://schemas.microsoft.com/office/powerpoint/2010/main" val="116321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636-55BA-43DB-87FE-3AB962A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E8DC-B260-45A2-B36E-61A47FF5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Presentation Tier of Modern Applications</a:t>
            </a:r>
          </a:p>
          <a:p>
            <a:pPr lvl="1"/>
            <a:r>
              <a:rPr lang="en-US" sz="2100" dirty="0"/>
              <a:t>Page Lifecycle in an AJAX Web Application</a:t>
            </a:r>
          </a:p>
          <a:p>
            <a:r>
              <a:rPr lang="en-US" sz="2400" dirty="0"/>
              <a:t>Explanation of Testable Areas</a:t>
            </a:r>
          </a:p>
          <a:p>
            <a:r>
              <a:rPr lang="en-US" sz="2400" dirty="0"/>
              <a:t>Recommended Test Strategy</a:t>
            </a:r>
          </a:p>
          <a:p>
            <a:pPr lvl="1"/>
            <a:r>
              <a:rPr lang="en-US" sz="2100" dirty="0"/>
              <a:t>Integrating DOM and REST Testing</a:t>
            </a:r>
          </a:p>
          <a:p>
            <a:r>
              <a:rPr lang="en-US" sz="2400" dirty="0"/>
              <a:t>Practical Tips and Tools</a:t>
            </a:r>
          </a:p>
          <a:p>
            <a:r>
              <a:rPr lang="en-US" sz="2400" dirty="0"/>
              <a:t>Sample Test Cases</a:t>
            </a:r>
          </a:p>
          <a:p>
            <a:r>
              <a:rPr lang="en-US" sz="2400" dirty="0"/>
              <a:t>Questions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73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5F4042-DC01-48EB-AA5B-3678CA39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– ReactJS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B4CDD1-1C45-47AC-9D80-A5C1638D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33" y="2039905"/>
            <a:ext cx="8137760" cy="2685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3E3E7-3788-42D5-991D-630013CD49F2}"/>
              </a:ext>
            </a:extLst>
          </p:cNvPr>
          <p:cNvSpPr txBox="1"/>
          <p:nvPr/>
        </p:nvSpPr>
        <p:spPr>
          <a:xfrm>
            <a:off x="628650" y="4725697"/>
            <a:ext cx="78867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http://www.libraryinformationsystem.org/react-js</a:t>
            </a:r>
          </a:p>
        </p:txBody>
      </p:sp>
    </p:spTree>
    <p:extLst>
      <p:ext uri="{BB962C8B-B14F-4D97-AF65-F5344CB8AC3E}">
        <p14:creationId xmlns:p14="http://schemas.microsoft.com/office/powerpoint/2010/main" val="389821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8C0FED-495C-47B3-8496-F7BCCF1E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AA0E34-504C-4C62-B5DF-9AD6569E5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37B12D-4000-416F-B941-E42B5EC1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Tools for REST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57EDCF-CF15-4B5C-8632-3FBC831A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Postman</a:t>
            </a:r>
          </a:p>
          <a:p>
            <a:r>
              <a:rPr lang="en-US" dirty="0"/>
              <a:t>SoapUI</a:t>
            </a:r>
          </a:p>
          <a:p>
            <a:r>
              <a:rPr lang="en-US" dirty="0"/>
              <a:t>Rapise</a:t>
            </a:r>
          </a:p>
          <a:p>
            <a:r>
              <a:rPr lang="en-US" dirty="0" err="1"/>
              <a:t>vREST</a:t>
            </a:r>
            <a:endParaRPr lang="en-US" dirty="0"/>
          </a:p>
          <a:p>
            <a:r>
              <a:rPr lang="en-US" dirty="0" err="1"/>
              <a:t>Parasoft</a:t>
            </a:r>
            <a:endParaRPr lang="en-US" dirty="0"/>
          </a:p>
          <a:p>
            <a:r>
              <a:rPr lang="en-US" dirty="0"/>
              <a:t>Groovy</a:t>
            </a:r>
          </a:p>
        </p:txBody>
      </p:sp>
    </p:spTree>
    <p:extLst>
      <p:ext uri="{BB962C8B-B14F-4D97-AF65-F5344CB8AC3E}">
        <p14:creationId xmlns:p14="http://schemas.microsoft.com/office/powerpoint/2010/main" val="263068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37B12D-4000-416F-B941-E42B5EC1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Tools for Browser DOM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57EDCF-CF15-4B5C-8632-3FBC831A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(WebDriver)</a:t>
            </a:r>
          </a:p>
          <a:p>
            <a:r>
              <a:rPr lang="en-US" dirty="0"/>
              <a:t>Rapise</a:t>
            </a:r>
          </a:p>
          <a:p>
            <a:r>
              <a:rPr lang="en-US" dirty="0" err="1"/>
              <a:t>Ranorex</a:t>
            </a:r>
            <a:endParaRPr lang="en-US" dirty="0"/>
          </a:p>
          <a:p>
            <a:r>
              <a:rPr lang="en-US" dirty="0" err="1"/>
              <a:t>TestComplete</a:t>
            </a:r>
            <a:endParaRPr lang="en-US" dirty="0"/>
          </a:p>
          <a:p>
            <a:r>
              <a:rPr lang="en-US" dirty="0" err="1"/>
              <a:t>Tricentis</a:t>
            </a:r>
            <a:endParaRPr lang="en-US" dirty="0"/>
          </a:p>
          <a:p>
            <a:r>
              <a:rPr lang="en-US" dirty="0"/>
              <a:t>HP UFT</a:t>
            </a:r>
          </a:p>
          <a:p>
            <a:r>
              <a:rPr lang="en-US" dirty="0"/>
              <a:t>Squish</a:t>
            </a:r>
          </a:p>
        </p:txBody>
      </p:sp>
    </p:spTree>
    <p:extLst>
      <p:ext uri="{BB962C8B-B14F-4D97-AF65-F5344CB8AC3E}">
        <p14:creationId xmlns:p14="http://schemas.microsoft.com/office/powerpoint/2010/main" val="407855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F23-FA66-42E4-ACA4-2E15965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Framework Specific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B8D-230E-457B-9EAC-47F29F8CD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DCB26"/>
                </a:solidFill>
              </a:rPr>
              <a:t>React</a:t>
            </a:r>
          </a:p>
          <a:p>
            <a:r>
              <a:rPr lang="en-US" dirty="0"/>
              <a:t>Testing Component State</a:t>
            </a:r>
          </a:p>
          <a:p>
            <a:pPr lvl="1"/>
            <a:r>
              <a:rPr lang="en-US" dirty="0" err="1"/>
              <a:t>TestUtils</a:t>
            </a:r>
            <a:r>
              <a:rPr lang="en-US" dirty="0"/>
              <a:t> + Jasmine</a:t>
            </a:r>
          </a:p>
          <a:p>
            <a:pPr lvl="1"/>
            <a:r>
              <a:rPr lang="en-US" dirty="0" err="1"/>
              <a:t>TestUtils</a:t>
            </a:r>
            <a:r>
              <a:rPr lang="en-US" dirty="0"/>
              <a:t> + JEST</a:t>
            </a:r>
          </a:p>
          <a:p>
            <a:pPr lvl="1"/>
            <a:r>
              <a:rPr lang="en-US" dirty="0" err="1"/>
              <a:t>TestUtils</a:t>
            </a:r>
            <a:r>
              <a:rPr lang="en-US" dirty="0"/>
              <a:t> + Mocha</a:t>
            </a:r>
          </a:p>
          <a:p>
            <a:r>
              <a:rPr lang="en-US" dirty="0"/>
              <a:t>Testing Virtual DOM</a:t>
            </a:r>
          </a:p>
          <a:p>
            <a:pPr lvl="1"/>
            <a:r>
              <a:rPr lang="en-US" dirty="0"/>
              <a:t>Enzyme + Mocha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6F53-CF9E-454E-A0F2-93D9D4119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DCB26"/>
                </a:solidFill>
              </a:rPr>
              <a:t>Angular</a:t>
            </a:r>
          </a:p>
          <a:p>
            <a:r>
              <a:rPr lang="en-US" dirty="0"/>
              <a:t>Testing Services</a:t>
            </a:r>
          </a:p>
          <a:p>
            <a:pPr lvl="1"/>
            <a:r>
              <a:rPr lang="en-US" dirty="0"/>
              <a:t>Jasmine</a:t>
            </a:r>
          </a:p>
          <a:p>
            <a:pPr lvl="1"/>
            <a:r>
              <a:rPr lang="en-US" dirty="0"/>
              <a:t>Mocha</a:t>
            </a:r>
          </a:p>
          <a:p>
            <a:r>
              <a:rPr lang="en-US" dirty="0"/>
              <a:t>Testing Components</a:t>
            </a:r>
          </a:p>
          <a:p>
            <a:pPr lvl="1"/>
            <a:r>
              <a:rPr lang="en-US" dirty="0" err="1"/>
              <a:t>TestBed</a:t>
            </a:r>
            <a:r>
              <a:rPr lang="en-US" dirty="0"/>
              <a:t> + Jasmine</a:t>
            </a:r>
          </a:p>
          <a:p>
            <a:pPr lvl="1"/>
            <a:r>
              <a:rPr lang="en-US" dirty="0" err="1"/>
              <a:t>TestBed</a:t>
            </a:r>
            <a:r>
              <a:rPr lang="en-US" dirty="0"/>
              <a:t> + Mocha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71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AC62-EFD5-4653-A1A5-88747CBB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categories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5A9F-FAAA-4FAE-8C9C-984E3CE9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Unit tests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Integration tests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End-to-end tests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4416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in JS</a:t>
            </a:r>
            <a:endParaRPr lang="cs-CZ" dirty="0"/>
          </a:p>
        </p:txBody>
      </p:sp>
      <p:sp>
        <p:nvSpPr>
          <p:cNvPr id="3" name="Content Placeholder 2" descr="Source: https://twitter.com/aaronabramov_/status/805913874704674816?lang=en&#10;"/>
          <p:cNvSpPr>
            <a:spLocks noGrp="1"/>
          </p:cNvSpPr>
          <p:nvPr>
            <p:ph idx="1"/>
          </p:nvPr>
        </p:nvSpPr>
        <p:spPr>
          <a:xfrm>
            <a:off x="464247" y="2423250"/>
            <a:ext cx="8208388" cy="322613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48F6F-662E-4F96-8416-FE8A4913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72" y="1871136"/>
            <a:ext cx="3965335" cy="30508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3006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C0EC33-48DA-4A74-B4AA-09E1CC10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/>
              <a:t>function sum(a, b) {</a:t>
            </a:r>
          </a:p>
          <a:p>
            <a:pPr marL="109537" indent="0">
              <a:buNone/>
            </a:pPr>
            <a:r>
              <a:rPr lang="en-US" dirty="0"/>
              <a:t>  return a + b;</a:t>
            </a:r>
          </a:p>
          <a:p>
            <a:pPr marL="109537" indent="0">
              <a:buNone/>
            </a:pPr>
            <a:r>
              <a:rPr lang="en-US" dirty="0"/>
              <a:t>}</a:t>
            </a:r>
          </a:p>
          <a:p>
            <a:pPr marL="109537" indent="0">
              <a:buNone/>
            </a:pPr>
            <a:r>
              <a:rPr lang="en-US" dirty="0" err="1"/>
              <a:t>module.exports</a:t>
            </a:r>
            <a:r>
              <a:rPr lang="en-US" dirty="0"/>
              <a:t> = sum;</a:t>
            </a:r>
          </a:p>
          <a:p>
            <a:pPr marL="109537" indent="0" algn="l">
              <a:buNone/>
            </a:pPr>
            <a:r>
              <a:rPr lang="en-US" b="0" i="0" dirty="0">
                <a:solidFill>
                  <a:srgbClr val="297A29"/>
                </a:solidFill>
                <a:effectLst/>
                <a:latin typeface="SFMono-Regular"/>
              </a:rPr>
              <a:t>Testing:</a:t>
            </a:r>
          </a:p>
          <a:p>
            <a:pPr marL="109537" indent="0" algn="l">
              <a:buNone/>
            </a:pPr>
            <a:r>
              <a:rPr lang="en-US" b="0" i="0" dirty="0">
                <a:solidFill>
                  <a:srgbClr val="297A29"/>
                </a:solidFill>
                <a:effectLst/>
                <a:latin typeface="SFMono-Regular"/>
              </a:rPr>
              <a:t>const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 sum </a:t>
            </a:r>
            <a:r>
              <a:rPr lang="en-US" b="0" i="0" dirty="0">
                <a:solidFill>
                  <a:srgbClr val="888888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6B2E85"/>
                </a:solidFill>
                <a:effectLst/>
                <a:latin typeface="SFMono-Regular"/>
              </a:rPr>
              <a:t>require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C21325"/>
                </a:solidFill>
                <a:effectLst/>
                <a:latin typeface="SFMono-Regular"/>
              </a:rPr>
              <a:t>'./sum'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);</a:t>
            </a:r>
          </a:p>
          <a:p>
            <a:pPr marL="109537" indent="0" algn="l">
              <a:buNone/>
            </a:pPr>
            <a:r>
              <a:rPr lang="en-US" b="0" i="0" dirty="0">
                <a:solidFill>
                  <a:srgbClr val="6B2E85"/>
                </a:solidFill>
                <a:effectLst/>
                <a:latin typeface="SFMono-Regular"/>
              </a:rPr>
              <a:t>test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C21325"/>
                </a:solidFill>
                <a:effectLst/>
                <a:latin typeface="SFMono-Regular"/>
              </a:rPr>
              <a:t>'adds 1 + 2 to equal 3'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, () </a:t>
            </a:r>
            <a:r>
              <a:rPr lang="en-US" b="0" i="0" dirty="0">
                <a:solidFill>
                  <a:srgbClr val="888888"/>
                </a:solidFill>
                <a:effectLst/>
                <a:latin typeface="SFMono-Regular"/>
              </a:rPr>
              <a:t>=&gt;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 {</a:t>
            </a:r>
          </a:p>
          <a:p>
            <a:pPr marL="109537" indent="0" algn="l">
              <a:buNone/>
            </a:pPr>
            <a:r>
              <a:rPr lang="en-US" b="0" i="0" dirty="0">
                <a:solidFill>
                  <a:srgbClr val="6B2E85"/>
                </a:solidFill>
                <a:effectLst/>
                <a:latin typeface="SFMono-Regular"/>
              </a:rPr>
              <a:t>expect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6B2E85"/>
                </a:solidFill>
                <a:effectLst/>
                <a:latin typeface="SFMono-Regular"/>
              </a:rPr>
              <a:t>sum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1373C2"/>
                </a:solidFill>
                <a:effectLst/>
                <a:latin typeface="SFMono-Regular"/>
              </a:rPr>
              <a:t>1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1373C2"/>
                </a:solidFill>
                <a:effectLst/>
                <a:latin typeface="SFMono-Regular"/>
              </a:rPr>
              <a:t>2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)).</a:t>
            </a:r>
            <a:r>
              <a:rPr lang="en-US" b="0" i="0" dirty="0" err="1">
                <a:solidFill>
                  <a:srgbClr val="6B2E85"/>
                </a:solidFill>
                <a:effectLst/>
                <a:latin typeface="SFMono-Regular"/>
              </a:rPr>
              <a:t>toBe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1373C2"/>
                </a:solidFill>
                <a:effectLst/>
                <a:latin typeface="SFMono-Regular"/>
              </a:rPr>
              <a:t>3</a:t>
            </a: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);</a:t>
            </a:r>
          </a:p>
          <a:p>
            <a:pPr marL="109537" indent="0" algn="l">
              <a:buNone/>
            </a:pPr>
            <a:r>
              <a:rPr lang="en-US" b="0" i="0" dirty="0">
                <a:solidFill>
                  <a:srgbClr val="393A34"/>
                </a:solidFill>
                <a:effectLst/>
                <a:latin typeface="SFMono-Regular"/>
              </a:rPr>
              <a:t>});</a:t>
            </a:r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8162D0-BBAB-4835-82B5-2D52F7F2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Testing samples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68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A0A2B-16D3-4730-9EEB-3AAA576F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02224"/>
          </a:xfrm>
        </p:spPr>
        <p:txBody>
          <a:bodyPr/>
          <a:lstStyle/>
          <a:p>
            <a:pPr marL="109537" indent="0">
              <a:buNone/>
            </a:pPr>
            <a:r>
              <a:rPr lang="en-US" sz="1600" dirty="0"/>
              <a:t>// CheckboxWithLabel.js</a:t>
            </a:r>
          </a:p>
          <a:p>
            <a:pPr marL="109537" indent="0">
              <a:buNone/>
            </a:pPr>
            <a:r>
              <a:rPr lang="en-US" sz="1600" dirty="0"/>
              <a:t>import React, {</a:t>
            </a:r>
            <a:r>
              <a:rPr lang="en-US" sz="1600" dirty="0" err="1"/>
              <a:t>useState</a:t>
            </a:r>
            <a:r>
              <a:rPr lang="en-US" sz="1600" dirty="0"/>
              <a:t>} from 'react';</a:t>
            </a:r>
          </a:p>
          <a:p>
            <a:pPr marL="109537" indent="0">
              <a:buNone/>
            </a:pPr>
            <a:r>
              <a:rPr lang="en-US" sz="1600" dirty="0"/>
              <a:t>const </a:t>
            </a:r>
            <a:r>
              <a:rPr lang="en-US" sz="1600" dirty="0" err="1"/>
              <a:t>CheckboxWithLabel</a:t>
            </a:r>
            <a:r>
              <a:rPr lang="en-US" sz="1600" dirty="0"/>
              <a:t> = ({</a:t>
            </a:r>
            <a:r>
              <a:rPr lang="en-US" sz="1600" dirty="0" err="1"/>
              <a:t>labelOn</a:t>
            </a:r>
            <a:r>
              <a:rPr lang="en-US" sz="1600" dirty="0"/>
              <a:t>, </a:t>
            </a:r>
            <a:r>
              <a:rPr lang="en-US" sz="1600" dirty="0" err="1"/>
              <a:t>labelOff</a:t>
            </a:r>
            <a:r>
              <a:rPr lang="en-US" sz="1600" dirty="0"/>
              <a:t>}) =&gt; {</a:t>
            </a:r>
          </a:p>
          <a:p>
            <a:pPr marL="109537" indent="0">
              <a:buNone/>
            </a:pPr>
            <a:r>
              <a:rPr lang="en-US" sz="1600" dirty="0"/>
              <a:t>  const [</a:t>
            </a:r>
            <a:r>
              <a:rPr lang="en-US" sz="1600" dirty="0" err="1"/>
              <a:t>isChecked</a:t>
            </a:r>
            <a:r>
              <a:rPr lang="en-US" sz="1600" dirty="0"/>
              <a:t>, </a:t>
            </a:r>
            <a:r>
              <a:rPr lang="en-US" sz="1600" dirty="0" err="1"/>
              <a:t>setIsChecked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(false);</a:t>
            </a:r>
          </a:p>
          <a:p>
            <a:pPr marL="109537" indent="0">
              <a:buNone/>
            </a:pPr>
            <a:r>
              <a:rPr lang="en-US" sz="1600" dirty="0"/>
              <a:t>  const </a:t>
            </a:r>
            <a:r>
              <a:rPr lang="en-US" sz="1600" dirty="0" err="1"/>
              <a:t>onChange</a:t>
            </a:r>
            <a:r>
              <a:rPr lang="en-US" sz="1600" dirty="0"/>
              <a:t> = () =&gt; {</a:t>
            </a:r>
          </a:p>
          <a:p>
            <a:pPr marL="109537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setIsChecked</a:t>
            </a:r>
            <a:r>
              <a:rPr lang="en-US" sz="1600" dirty="0"/>
              <a:t>(!</a:t>
            </a:r>
            <a:r>
              <a:rPr lang="en-US" sz="1600" dirty="0" err="1"/>
              <a:t>isChecked</a:t>
            </a:r>
            <a:r>
              <a:rPr lang="en-US" sz="1600" dirty="0"/>
              <a:t>);</a:t>
            </a:r>
          </a:p>
          <a:p>
            <a:pPr marL="109537" indent="0">
              <a:buNone/>
            </a:pPr>
            <a:r>
              <a:rPr lang="en-US" sz="1600" dirty="0"/>
              <a:t>  };</a:t>
            </a:r>
          </a:p>
          <a:p>
            <a:pPr marL="109537" indent="0">
              <a:buNone/>
            </a:pPr>
            <a:r>
              <a:rPr lang="en-US" sz="1600" dirty="0"/>
              <a:t>  return (</a:t>
            </a:r>
          </a:p>
          <a:p>
            <a:pPr marL="109537" indent="0">
              <a:buNone/>
            </a:pPr>
            <a:r>
              <a:rPr lang="en-US" sz="1600" dirty="0"/>
              <a:t>    &lt;label&gt;</a:t>
            </a:r>
          </a:p>
          <a:p>
            <a:pPr marL="109537" indent="0">
              <a:buNone/>
            </a:pPr>
            <a:r>
              <a:rPr lang="en-US" sz="1600" dirty="0"/>
              <a:t>      &lt;input type="checkbox" checked={</a:t>
            </a:r>
            <a:r>
              <a:rPr lang="en-US" sz="1600" dirty="0" err="1"/>
              <a:t>isChecked</a:t>
            </a:r>
            <a:r>
              <a:rPr lang="en-US" sz="1600" dirty="0"/>
              <a:t>} </a:t>
            </a:r>
            <a:r>
              <a:rPr lang="en-US" sz="1600" dirty="0" err="1"/>
              <a:t>onChange</a:t>
            </a:r>
            <a:r>
              <a:rPr lang="en-US" sz="1600" dirty="0"/>
              <a:t>={</a:t>
            </a:r>
            <a:r>
              <a:rPr lang="en-US" sz="1600" dirty="0" err="1"/>
              <a:t>onChange</a:t>
            </a:r>
            <a:r>
              <a:rPr lang="en-US" sz="1600" dirty="0"/>
              <a:t>} /&gt;</a:t>
            </a:r>
          </a:p>
          <a:p>
            <a:pPr marL="109537" indent="0">
              <a:buNone/>
            </a:pPr>
            <a:r>
              <a:rPr lang="en-US" sz="1600" dirty="0"/>
              <a:t>      {</a:t>
            </a:r>
            <a:r>
              <a:rPr lang="en-US" sz="1600" dirty="0" err="1"/>
              <a:t>isChecked</a:t>
            </a:r>
            <a:r>
              <a:rPr lang="en-US" sz="1600" dirty="0"/>
              <a:t> ? </a:t>
            </a:r>
            <a:r>
              <a:rPr lang="en-US" sz="1600" dirty="0" err="1"/>
              <a:t>labelOn</a:t>
            </a:r>
            <a:r>
              <a:rPr lang="en-US" sz="1600" dirty="0"/>
              <a:t> : </a:t>
            </a:r>
            <a:r>
              <a:rPr lang="en-US" sz="1600" dirty="0" err="1"/>
              <a:t>labelOff</a:t>
            </a:r>
            <a:r>
              <a:rPr lang="en-US" sz="1600" dirty="0"/>
              <a:t>}</a:t>
            </a:r>
          </a:p>
          <a:p>
            <a:pPr marL="109537" indent="0">
              <a:buNone/>
            </a:pPr>
            <a:r>
              <a:rPr lang="en-US" sz="1600" dirty="0"/>
              <a:t>    &lt;/label&gt;</a:t>
            </a:r>
          </a:p>
          <a:p>
            <a:pPr marL="109537" indent="0">
              <a:buNone/>
            </a:pPr>
            <a:r>
              <a:rPr lang="en-US" sz="1600" dirty="0"/>
              <a:t>  );</a:t>
            </a:r>
          </a:p>
          <a:p>
            <a:pPr marL="109537" indent="0">
              <a:buNone/>
            </a:pPr>
            <a:r>
              <a:rPr lang="en-US" sz="1600" dirty="0"/>
              <a:t>};</a:t>
            </a:r>
          </a:p>
          <a:p>
            <a:pPr marL="109537" indent="0">
              <a:buNone/>
            </a:pPr>
            <a:r>
              <a:rPr lang="en-US" sz="1600" dirty="0"/>
              <a:t>export default </a:t>
            </a:r>
            <a:r>
              <a:rPr lang="en-US" sz="1600" dirty="0" err="1"/>
              <a:t>CheckboxWithLabel</a:t>
            </a:r>
            <a:r>
              <a:rPr lang="en-US" sz="1600" dirty="0"/>
              <a:t>;</a:t>
            </a:r>
            <a:endParaRPr lang="LID4096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175CA-AC4A-42D9-B6EA-C1DC4672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Component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1827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0E440F-A34F-4FD9-A216-A6F16C15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24462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/>
              <a:t>// __tests__/CheckboxWithLabel-test.js</a:t>
            </a:r>
          </a:p>
          <a:p>
            <a:pPr marL="109537" indent="0">
              <a:buNone/>
            </a:pPr>
            <a:r>
              <a:rPr lang="en-US" sz="1800" dirty="0"/>
              <a:t>import React from 'react';</a:t>
            </a:r>
          </a:p>
          <a:p>
            <a:pPr marL="109537" indent="0">
              <a:buNone/>
            </a:pPr>
            <a:r>
              <a:rPr lang="en-US" sz="1800" dirty="0"/>
              <a:t>import {cleanup, </a:t>
            </a:r>
            <a:r>
              <a:rPr lang="en-US" sz="1800" dirty="0" err="1"/>
              <a:t>fireEvent</a:t>
            </a:r>
            <a:r>
              <a:rPr lang="en-US" sz="1800" dirty="0"/>
              <a:t>, render} from '@testing-library/react';</a:t>
            </a:r>
          </a:p>
          <a:p>
            <a:pPr marL="109537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CheckboxWithLabel</a:t>
            </a:r>
            <a:r>
              <a:rPr lang="en-US" sz="1800" dirty="0"/>
              <a:t> from '../</a:t>
            </a:r>
            <a:r>
              <a:rPr lang="en-US" sz="1800" dirty="0" err="1"/>
              <a:t>CheckboxWithLabel</a:t>
            </a:r>
            <a:r>
              <a:rPr lang="en-US" sz="1800" dirty="0"/>
              <a:t>';</a:t>
            </a:r>
          </a:p>
          <a:p>
            <a:pPr marL="109537" indent="0">
              <a:buNone/>
            </a:pPr>
            <a:r>
              <a:rPr lang="en-US" sz="1800" dirty="0"/>
              <a:t>// unmount and cleanup DOM after the test is finished.</a:t>
            </a:r>
          </a:p>
          <a:p>
            <a:pPr marL="109537" indent="0">
              <a:buNone/>
            </a:pPr>
            <a:r>
              <a:rPr lang="en-US" sz="1800" dirty="0" err="1"/>
              <a:t>afterEach</a:t>
            </a:r>
            <a:r>
              <a:rPr lang="en-US" sz="1800" dirty="0"/>
              <a:t>(cleanup);</a:t>
            </a:r>
          </a:p>
          <a:p>
            <a:pPr marL="109537" indent="0">
              <a:buNone/>
            </a:pPr>
            <a:r>
              <a:rPr lang="en-US" sz="1800" dirty="0"/>
              <a:t>it('</a:t>
            </a:r>
            <a:r>
              <a:rPr lang="en-US" sz="1800" dirty="0" err="1"/>
              <a:t>CheckboxWithLabel</a:t>
            </a:r>
            <a:r>
              <a:rPr lang="en-US" sz="1800" dirty="0"/>
              <a:t> changes the text after click', () =&gt; {</a:t>
            </a:r>
          </a:p>
          <a:p>
            <a:pPr marL="109537" indent="0">
              <a:buNone/>
            </a:pPr>
            <a:r>
              <a:rPr lang="en-US" sz="1800" dirty="0"/>
              <a:t>  const {</a:t>
            </a:r>
            <a:r>
              <a:rPr lang="en-US" sz="1800" dirty="0" err="1"/>
              <a:t>queryByLabelText</a:t>
            </a:r>
            <a:r>
              <a:rPr lang="en-US" sz="1800" dirty="0"/>
              <a:t>, </a:t>
            </a:r>
            <a:r>
              <a:rPr lang="en-US" sz="1800" dirty="0" err="1"/>
              <a:t>getByLabelText</a:t>
            </a:r>
            <a:r>
              <a:rPr lang="en-US" sz="1800" dirty="0"/>
              <a:t>} = render(</a:t>
            </a:r>
          </a:p>
          <a:p>
            <a:pPr marL="109537" indent="0">
              <a:buNone/>
            </a:pPr>
            <a:r>
              <a:rPr lang="en-US" sz="1800" dirty="0"/>
              <a:t>    &lt;</a:t>
            </a:r>
            <a:r>
              <a:rPr lang="en-US" sz="1800" dirty="0" err="1"/>
              <a:t>CheckboxWithLabel</a:t>
            </a:r>
            <a:r>
              <a:rPr lang="en-US" sz="1800" dirty="0"/>
              <a:t> </a:t>
            </a:r>
            <a:r>
              <a:rPr lang="en-US" sz="1800" dirty="0" err="1"/>
              <a:t>labelOn</a:t>
            </a:r>
            <a:r>
              <a:rPr lang="en-US" sz="1800" dirty="0"/>
              <a:t>="On" </a:t>
            </a:r>
            <a:r>
              <a:rPr lang="en-US" sz="1800" dirty="0" err="1"/>
              <a:t>labelOff</a:t>
            </a:r>
            <a:r>
              <a:rPr lang="en-US" sz="1800" dirty="0"/>
              <a:t>="Off" /&gt;,</a:t>
            </a:r>
          </a:p>
          <a:p>
            <a:pPr marL="109537" indent="0">
              <a:buNone/>
            </a:pPr>
            <a:r>
              <a:rPr lang="en-US" sz="1800" dirty="0"/>
              <a:t>  );</a:t>
            </a:r>
          </a:p>
          <a:p>
            <a:pPr marL="109537" indent="0">
              <a:buNone/>
            </a:pPr>
            <a:r>
              <a:rPr lang="en-US" sz="1800" dirty="0"/>
              <a:t>  expect(</a:t>
            </a:r>
            <a:r>
              <a:rPr lang="en-US" sz="1800" dirty="0" err="1"/>
              <a:t>queryByLabelText</a:t>
            </a:r>
            <a:r>
              <a:rPr lang="en-US" sz="1800" dirty="0"/>
              <a:t>(/off/</a:t>
            </a:r>
            <a:r>
              <a:rPr lang="en-US" sz="1800" dirty="0" err="1"/>
              <a:t>i</a:t>
            </a:r>
            <a:r>
              <a:rPr lang="en-US" sz="1800" dirty="0"/>
              <a:t>)).</a:t>
            </a:r>
            <a:r>
              <a:rPr lang="en-US" sz="1800" dirty="0" err="1"/>
              <a:t>toBeTruthy</a:t>
            </a:r>
            <a:r>
              <a:rPr lang="en-US" sz="1800" dirty="0"/>
              <a:t>();</a:t>
            </a:r>
          </a:p>
          <a:p>
            <a:pPr marL="109537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fireEvent.click</a:t>
            </a:r>
            <a:r>
              <a:rPr lang="en-US" sz="1800" dirty="0"/>
              <a:t>(</a:t>
            </a:r>
            <a:r>
              <a:rPr lang="en-US" sz="1800" dirty="0" err="1"/>
              <a:t>getByLabelText</a:t>
            </a:r>
            <a:r>
              <a:rPr lang="en-US" sz="1800" dirty="0"/>
              <a:t>(/off/</a:t>
            </a:r>
            <a:r>
              <a:rPr lang="en-US" sz="1800" dirty="0" err="1"/>
              <a:t>i</a:t>
            </a:r>
            <a:r>
              <a:rPr lang="en-US" sz="1800" dirty="0"/>
              <a:t>));</a:t>
            </a:r>
          </a:p>
          <a:p>
            <a:pPr marL="109537" indent="0">
              <a:buNone/>
            </a:pPr>
            <a:r>
              <a:rPr lang="en-US" sz="1800" dirty="0"/>
              <a:t>  expect(</a:t>
            </a:r>
            <a:r>
              <a:rPr lang="en-US" sz="1800" dirty="0" err="1"/>
              <a:t>queryByLabelText</a:t>
            </a:r>
            <a:r>
              <a:rPr lang="en-US" sz="1800" dirty="0"/>
              <a:t>(/on/</a:t>
            </a:r>
            <a:r>
              <a:rPr lang="en-US" sz="1800" dirty="0" err="1"/>
              <a:t>i</a:t>
            </a:r>
            <a:r>
              <a:rPr lang="en-US" sz="1800" dirty="0"/>
              <a:t>)).</a:t>
            </a:r>
            <a:r>
              <a:rPr lang="en-US" sz="1800" dirty="0" err="1"/>
              <a:t>toBeTruthy</a:t>
            </a:r>
            <a:r>
              <a:rPr lang="en-US" sz="1800" dirty="0"/>
              <a:t>();</a:t>
            </a:r>
          </a:p>
          <a:p>
            <a:pPr marL="109537" indent="0">
              <a:buNone/>
            </a:pPr>
            <a:r>
              <a:rPr lang="en-US" sz="1800" dirty="0"/>
              <a:t>});</a:t>
            </a:r>
            <a:endParaRPr lang="LID4096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4475B-61A9-47A7-AF49-8DE92192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478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636-55BA-43DB-87FE-3AB962A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E8DC-B260-45A2-B36E-61A47FF5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The value of testing an application from multiple architectural tiers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 benefits of combined testing of the User Interface and REST services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Tools, techniques and processes you can use to test the UI and REST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9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59D4F9A1-EE47-4D3C-99AB-AC48646E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6486-6BC2-437C-BE72-B63CF6BE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350"/>
            <a:ext cx="9144000" cy="575945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Jasmine is a behavior-driven testing framework for JavaScript programming language.</a:t>
            </a:r>
            <a:endParaRPr lang="en-US" sz="2400" dirty="0"/>
          </a:p>
          <a:p>
            <a:pPr>
              <a:defRPr/>
            </a:pPr>
            <a:r>
              <a:rPr lang="en-US" sz="2000" dirty="0"/>
              <a:t>You can test your code against specifications that you write.</a:t>
            </a:r>
          </a:p>
          <a:p>
            <a:pPr>
              <a:defRPr/>
            </a:pPr>
            <a:r>
              <a:rPr lang="en-US" sz="2000" dirty="0"/>
              <a:t>Jasmine tests are primarily two parts: </a:t>
            </a:r>
            <a:r>
              <a:rPr lang="en-US" sz="2000" b="1" i="1" dirty="0"/>
              <a:t>describe</a:t>
            </a:r>
            <a:r>
              <a:rPr lang="en-US" sz="2000" dirty="0"/>
              <a:t> and </a:t>
            </a:r>
            <a:r>
              <a:rPr lang="en-US" sz="2000" b="1" i="1" dirty="0"/>
              <a:t>it</a:t>
            </a:r>
            <a:r>
              <a:rPr lang="en-US" sz="2000" dirty="0"/>
              <a:t> blocks.</a:t>
            </a:r>
            <a:endParaRPr lang="en-US" sz="2400" dirty="0"/>
          </a:p>
          <a:p>
            <a:pPr marL="0" indent="0">
              <a:buFont typeface="Times" pitchFamily="18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describe('JavaScript addition operator', function () {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it('adds two numbers together', function () {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expect(add(1, 2)).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toEqual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pPr marL="0" indent="0">
              <a:buFont typeface="Times" pitchFamily="18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800" i="1" dirty="0"/>
              <a:t>describe</a:t>
            </a:r>
            <a:r>
              <a:rPr lang="en-US" sz="1800" dirty="0"/>
              <a:t> is what is called a </a:t>
            </a:r>
            <a:r>
              <a:rPr lang="en-US" sz="1800" i="1" dirty="0"/>
              <a:t>suite.</a:t>
            </a:r>
            <a:r>
              <a:rPr lang="en-US" sz="1800" dirty="0"/>
              <a:t> It is a suite of test specs.</a:t>
            </a:r>
          </a:p>
          <a:p>
            <a:pPr>
              <a:defRPr/>
            </a:pPr>
            <a:r>
              <a:rPr lang="en-US" sz="1800" i="1" dirty="0"/>
              <a:t>it </a:t>
            </a:r>
            <a:r>
              <a:rPr lang="en-US" sz="1800" dirty="0"/>
              <a:t>block is used to test your code block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This is called a </a:t>
            </a:r>
            <a:r>
              <a:rPr lang="en-US" sz="1800" i="1" dirty="0"/>
              <a:t>specification</a:t>
            </a:r>
            <a:r>
              <a:rPr lang="en-US" sz="1800" dirty="0"/>
              <a:t> or </a:t>
            </a:r>
            <a:r>
              <a:rPr lang="en-US" sz="1800" i="1" dirty="0"/>
              <a:t>spec</a:t>
            </a:r>
            <a:r>
              <a:rPr lang="en-US" sz="1800" dirty="0"/>
              <a:t> in short. </a:t>
            </a:r>
          </a:p>
          <a:p>
            <a:pPr lvl="1">
              <a:defRPr/>
            </a:pPr>
            <a:r>
              <a:rPr lang="en-US" sz="1800" dirty="0"/>
              <a:t>we're checking if add() does indeed equal “3“, This is called </a:t>
            </a:r>
            <a:r>
              <a:rPr lang="en-US" sz="1800" b="1" i="1" dirty="0"/>
              <a:t>matcher</a:t>
            </a:r>
            <a:r>
              <a:rPr lang="en-US" sz="1800" dirty="0"/>
              <a:t>.</a:t>
            </a:r>
          </a:p>
          <a:p>
            <a:pPr>
              <a:defRPr/>
            </a:pPr>
            <a:r>
              <a:rPr lang="en-US" sz="1800" i="1" dirty="0" err="1"/>
              <a:t>beforeEach</a:t>
            </a:r>
            <a:r>
              <a:rPr lang="en-US" sz="1800" i="1" dirty="0"/>
              <a:t>()</a:t>
            </a:r>
            <a:r>
              <a:rPr lang="en-US" sz="1800" dirty="0"/>
              <a:t> and </a:t>
            </a:r>
            <a:r>
              <a:rPr lang="en-US" sz="1800" i="1" dirty="0" err="1"/>
              <a:t>afterEach</a:t>
            </a:r>
            <a:r>
              <a:rPr lang="en-US" sz="1800" i="1" dirty="0"/>
              <a:t>()</a:t>
            </a:r>
            <a:r>
              <a:rPr lang="en-US" sz="1800" dirty="0"/>
              <a:t> allow you to execute some code you guessed it—before and after each spec.</a:t>
            </a:r>
            <a:endParaRPr lang="en-US" sz="1800" i="1" dirty="0"/>
          </a:p>
        </p:txBody>
      </p:sp>
      <p:sp>
        <p:nvSpPr>
          <p:cNvPr id="54276" name="AutoShape 2" descr="data:image/png;base64,iVBORw0KGgoAAAANSUhEUgAAAa0AAAB1CAMAAADKkk7zAAAAkFBMVEX///+KQYKHO3+JPoGlb5+EM3uGOX6FNn3Uu9GYV5GTU4yVVo6DMXqUUI37+Pv9+/327/Xv5+7YwdapdqSORofUwNHq3undydutf6ju5O3h0OCse6e7k7b07fOMRIS1ibDEocCAKXfIp8Tg0t6haJrMsMm8mLeaXZPCob7Qus23j7KdZJfIq8Xo3ed9IXTLs8j9N0vdAAATbklEQVR4nO1daYOqLBsuULBCs7I0WxzLsmmZ/v+/e0VllZY5y9R5H68P50yKilxwc29gp9OiRYsWLVq0aNGiRYsWLVq0aNGiRYsWvwLP9+fb7cj3h6+uSYt78EfjzeLUd113vS7+6Z+iTTjyX12rFgbMnWNuE4wgRbdb/gcwsU9HZ/XqurVQMN/1iI0KkpqACJOeM391DVswhJGLjUxxxrAbxa+uZQuKaUbAXa6qEUas8NU1bRGeAHhEVQUAB+34eilWEXqSq0ogJq3C8TJ4Bxs9zxUFwpvWCnsNVhPcHD6g0OG7cL2GVBlszmcQTVoD7BUYB0hngth5cnDC7XY2225D55AUFpjOGHLHr675fw/Dg2ZeIZQnju+ppbyVE+VIZRWCzWuq/B/G0lYYwGkSeuaSfhilijkG8f5n6/pfhzeRyYL2YHODqrr4R9+W+SLR3eIt/ii8SNYvUPDxUHNY7deyPLSTlq4fgyWRVRhRo2eumUdEGl529Lfr2KLC8CiJQTB42qEUupIlbbdz189gKY0sYuneie3+UGM/006tciLRdfip+v6nMRZNDu1d47ST4hpfzVG3kZQN1Npdfx9zlzc4BOfmeYeLSWKQkZKVBt3Wq/G34Z24bgehacq6z1ZnLHwbyGoVw7+MgyALTNlBX1LhjWwNr5yYsZj18IOp6zI2QJ8M3wrDsK7le8Ty5sIrga/sYHz6Ehqeka1dmvFWPgiN0r4vC48paeDr40++zp+GH9TVdF9dE4rhhCvhRHj7phgih/0wsTXDkHzw4geupqD7VtfSEI95NB5fC79fdWbYe3VNKKa8/UAmHV7a0GWavIEt7wTQQsxRwxOnHN2VGC1bv4eAyUE4UOysHCGrDjMa2DracC3LvJErbnPvaS1bvwWHyzCiplhcXIjqZmyyNQW69hjyMncHV8vW78DLmAjD+oRzJd200iMabPkQEt3NtGA8oMmdyH/L1u/gkw0t6DYcuUcE++VBnS3PQuCkl553mSxM7wyuow2AHHoufgHSsvUkLDa0DD4+vw+qAaezdcAwaNpIR2Z1ocXt521OWQFO1pr+ypu+rjeC74IypRy9XoOfsWaDfYMT4gIhpo4oja047RKnWZorGtB9ZO6Kkn/gHf4y/ElW4jR5dU06GzaNYIN7sLCACYQXna1RD6KjqfSBDS5hZN/Av8RWx2N4dUWGJzaF4FodH+2VSSfDaOBrbE1s4Eo1H4739YznpWyg5g+e+0+x9Ta4sPblHogrwd1FyBWOVQ6v+tjarLsXdn4eLyAmzLnIvSLpg/UnD9jyZ9vtdbfdzh+nla5mlwLPpQuPtgUMZb1ZeeKpcPntilzoPR7WeHQJd4fksItn349WnJnsspmtFYEuBHY/GtejJ6Yn9Hmr1go8J3JxQRBK6oun/HaGaU3GXbbCYxbYxLYJHkx25dsPQ0eCGPyrXZQHxW2CPNp5xSAvT5dvolxQ0RBGA0QIAbm2NGa+zFzqBlzn0Vhv67F8Gxa7m8sH64Vs4yQPMCHd/uRwh/ThOMohsTHCNgmy43ed2Yt6MMBTzbRXa6uA2ItPfjfJghZ+ws8FIXVki9THRoOaBc7fDdxma3UIiruy04AEtGf4eUEeQ8qCMvMlsUFZtFDYSDD2BrRUWj46S8UFZQQ1PqV1ZSFKsy1/3oWm2vGXDhx1clpLz+Ve3euXLR2l1E95nSHAX5MbCzn8M5TyZos6p3mje9yDn7PWZVqDFEQGOJicq9TPLR9bdinivNXGcrGwczmHkc7+Ddxky+lrq8YgXow63km20CZVi366ShI4BPuyVPUqlpQuQmu3g/JKDMBDrruuYq1DbClDoy89l9tbn0omX9zxErXOqHswKSRj/dVox7G2hpI3sF0zEpjkiuSXKkQiXJwpPwdq0zI7dna1gK0kV3Oyd+xF1vdH+Q22fCWHqgbujUxs7dLGu0t10djaaEnIzBOTNBoQKYbkE2xthxOi3QOSRYOu4dFuvlrxMsSoixsxZc9J66Ew7+u3BJhmMg2PVgn6jksb6yuG4KDukSN2Q3J/WZeZrdg1Lm8B+TxrsOXYpqJdI1uxo7dn0T9pK+2bx7vAlbr7E2xdouY6jy7qabJldDKUqiqSPWsZMAMJBow+0z1JUf1hZXEUYjY2NROp39BjNOD77gkjW7P1jXVjaNFga7QWEwAqZm0pkafBFj67zW4Nu9tOaHwekOr0mK0gMd7EVg1S37pFFn27J+liSgZgZvrE9GggT0J+birCtAoe2QR3nE832JoF6p2haClF7JZsiYw67B531/1ARAASna1u1ySDUOYZSKSQ0iIfs9W90cOwnP3lSWQVChFJiTyT2Pe84BJ6bCSw+jXmAvH+DJFJWgFQP/BYn31gHxvY8k7Se0MMAjeADZFbTKUAF2yteFAORKUK7XPffj22MNBX4xYDsNDYxAsG9YCFuDhhyw8X/u0+ErcRbKWqY5qeQzZCygYIitQQEhd0T8vxdh7uCnNCpB4959Vm5e3P6re/76fNFiJKkmBzDgA47TEt6MpkK/wuW1L+KSC9Q7idzeLdSV+oaU0m1nLYiVklRLibjeqqby2LghNXuhCRxWcYh+ee0GMqlZvA/TQOp5Gs4nJrMaLPW2tshVlx71xmhsDjZxh+JlDSJGwxc8eIFzzxSdF3+sKKfUoz/KpLY57p1JkfLKgpSli5xlfnLWivJwehRo15T/wmW7HoBNgSLzqLoNwsQd3r94xaoc1cqj1YIBaSQJLrOGLjZQwVseqyCdYTExBQ/LfmiMlUNAPo80l6I4QrbspTGKj+0z0T0eCpvL6UtYKswXmXTQ9IIwxovmepDYr5vbe7yFL3l9kSEw3eK1V3JPnC2eKGhnBxjXJZg9dqKkdap2vphu5FnOCJW1zpKnGDLSHcBpKJtuV9AXDlgamvsKvH/aZsLOIncpyHRrYo5tcJYhOhNPBKfFb9ujTGdro/cMoaCNz1ujXYCrkcQro2uZUSiRtskXuvydlS++6VNzTsXuTy/K5Q1r8fsKVls2z5vbl7qI7Ow0YriwymZyKds5tsUXfF2SqdgFiPKc/pqi2E3cnOsKMar+w32WLaqSkoKpjkbCXskD7wFXC2iGKre1xH1BZ0hjwRSK78A7b0SB+rGs8Yu9QlbZMdzEQ6euwz9O+wRTH/jFKcNM5NI0Kiqfn2/IW/x5bHtQZTJ+OzFGdrIxT25e2nMLaglpXAFFc9VMBVeiDP+g/YsrWHXpjcC2q2avXJHG7wavltDi+qeMAWvZvRFDAfpRhz9efug3W2uKIJTCkd/oBP0zVbF6GToNwZ3agOY8vWgqPMBwC72gXMwQXk9rjPViOrwa/NIs5Wbp5QatRKNHjCRGY6obGNRrv7646Ng2v6a1oG6+0gMzb8kvtcarY4f/QgcRcH43J2bqprnZEJACXblcIyXXCfrUa+llc/lbE1q0xDODALG68airD/ONzFZa/O+/ByPqWVZz3e9JSz196hiiB9wWPYeASzt7rg7oM1trgLBH8Yi7OhxNlS3YR0z8Q0O2x1xthdA82cYc7shsOFmdjfYKux6GZYuw8YW6xruBMjFkH9yMcBVe7VUzqId9mfAlxnDB4QBkCs//YiADCiQvZoQwQG+h4N3PPYf+rBNVtM++6Si7G47zLpwjuopbtUAO6ezmrvYb1cT+qpu/ufYavR0TW2Pnn/NaM++yjaXoBlfgLJHNkeclIQhNPgWHTJsNSfcF73zjinz6Ye0aGTpxgBRNzEEW00bHgezdDZYoItNQtfFjGR2PKtpne5sNSVbvcTbNmPxtb1VrBAxV1TpAJTtri+EifrwjCGGJz2ZS/3amMPgMOQ7thV764GyiWQ/mYRFEYZQt1syvJo2CC5IdIYNLZY88HgBlt8LhDCf5gYtuWD+CRJvZ9gq6Gg/T22eKIuqSf3jNAtuIL91q9bhDvv0h0NALJftd48nDsZxgiCtH5vj1WtISBU3GCrC2+wlTXGVoGwh5seZiBR80+x9XgtXwy0stPUtg5Cgp4l591HYeUIx2vKlWLfiQLCcql5ogAyT0AM35SEQitWFaswgY0dwoAo815swbtIH2dc8VAxM+pH57nUXlvJAUpLSGzJLTBchYnmY7ilrzJobPnM0LnRw+YNnZBh5SwGWmBFuHXfgi3mXFoP7sJ9IsmOGxgmJ7AScUqLWoWp1IVNASyeP/FggSRfM8YmTKacmHOAOx+6vSXDj88WkeJTIkX/LdiK2Ztu/bu43VgcwqdjkFyJFJ2uAmZ7aZ6wDS6fmDvg+JJYJ2GQZzJGO2OL02Eck1x3MbJVlthJGj3f8OMt2GKX499fZM6jSoYN66bSyAJVqoc3kI81FQkeUUx5+xwJqkCkCPRIZyvk9fgw1PLK3Vm32KL6Ku9b3Bn0Fmwx+fUw2/wxPC6S1vqpkZQsxluJK2/0YNNxy6MIwu/EI/AwF8KWeyKAVb8id4uTppU459PnHbbkJ7Hw1HuwxXygT+joj8BlG9Ic/56cUEODZbsk2qpx/kayDj8p+Ua4K0oOffPcDj6/8VEJcp2ulQhUcrbmYQ2psIj/MOvxPdhaMUdMv9nVZpsaz61g4zONrmfI+4DaVIglJKWdYyFv36V6NKUcTWGiCnkKTsxjOxZ3qBNCRFysizS6/FzMSCLS/1XvtCEL8DdlS8SwMl2V8Aek2j4rfXKjW+7MVpXnUCIFWPQpCSqHsq+kJinX8Jgsk28UUuIfsqraxpKJxJUbvrCyC9aS899z5IxQ3gJcK5EaoLke6UfYaiTANNhasfcFPbUjztmOTY8S0Tl4XA+cpMG1khPp0rJJa7Y6W0kWKgsqh/waJVtYyuzD2Xk7cxLBHxB5qiOR9AdxVrseV7uJmtGz3o3H41iwJe8fwM1QmvUU061+2FgPzvRXeUuf/rVhWUxZWN2OvhbdGoiHLz9oMa/j0f8cJsncsNo+aO4U//NZsixaE0Nv4rBM1bKu5VIdvvULcOWWEXs7pg+W5AheeNaD0LrpKnDRQnWiBGOrs5OGHZamLq6UqYtiY2VPUZLKWXdEEtdSElEX2GlgTTI3tXVXICaErjHhbIncvzmXEjTul9ENiqB0FaniwVv6J68RJPR25eURvQDIF3yNOitagGed0R8koGtMiv+RXJTJJbotkq08FdPR5E1EilpwiFdFN1htrz2evNnYTeE2RCOLbIRZX9pmKxmqbHUmgkosJpkL19zUPBjulm8C9mRaE6Sca2RYMtBc3Q8hN/sxvckw5jnEZVqLpT8UVuso+DoN6XaGp5fvNpK6Mr+Nq+fqlkdrtvb6TWBQto9IVi06LBzk1ikPhNAA+fPr/HhKRKHj8cDtaME6Jt9xULDF3wGSBZe3w4z3n7Wqr8wN60aqgmpMd7i46f8EgfxDYat4/Xx5PljiIaUcfi+2isfKsz0Eck4j6H9n1Z0wK2UTeVNnpfNZVLDFFi4U6oAofxSiQY99q/mWAkjLHBkuGi1W33FjyW8n2KonFITl9Mdyu6M3Y6tzcW9JGDT41lfnViLHQV7HcwloiwglXWKrUu+xnDnJnRGqtlLhbBpd8g5sjK6jueCxsX6rYgsamgCtS7Hybmx15rlRckA7++YnAoWzFkqGUme4tKHknZXZKrQQiPdSwkssBHNqyJ+K1WWMZasGpl0awkFjTRoAh+bayIotMsq0+/KXfzu2aASj+VlHBL+/zbfQA4AyLMdrKWlVZqszwq7sJZwLsWz2vo+SrqKK4+7CPLOu9oFSECD6OTY/xyKRga4x+SD0r6+hv5C/FQbxmmWQWFjPf6jZgkg7jmu2bP0CUrC11g+ioF5joh6t2VoS/QyU2vOSrLWviXQX98OARozEyEC5HGe5SENNYasTy6yOxJouk3ulxHYPCUa0qRBOwfH20sn5NU9J2aQI2emp3A7WSywJy2HHyegfVOaGGbGr0jjt7vnLLy0dk7LGs8Zxq4olbDL9eGF4+5NG6QV9ZONo3U7nxpmJEraaHXqFBYPqd+sevrHoWMJYjGA0uEG3ypaMWJo+0J0VrLNNEmXZIvmIH2Q6rpxlssis6NhIszdhtDuWtz3E/8JH20bOMlpkk+Ldfn17DskrqKy7lZDg1MzWVlrT+PBLQc9vv/OtjXpev6vPt/C7tZWma2hMr+/s854xnraXZLF9f/1qiz+EUSYHSCKDk9HzDUtKOqNIUpBQ45MaLf4OVvL2H7j/+fgKCieQffVBS9ZP4TJQdOFnNknZWrJGCr5nlLf4LVyUL3wCmDxwX20TJTMMBL9gO7T4ZWj7paD0NL2pZc6nWaoY7jhrxeDPYqStBACofwybK+uG3jjpaxs14EVL1k+jsXUURARbBydmmyR689g5WDZpbHJ1/Bcs0/87jIOGW5t+SXztuu4gd931mn5NXC+B3Pf4fM5/D/PcGDxkyfWmU+T01l9k+v+G4zY27bsHu99+ffCVGB27N4K4TSC4/3XvZIs/gtnRbkbODDIQ4/2vOf1b/FGMjgNyM1epArAHy1ZtfxOMnCw1xKbrUYVwat22nVu8AP456dkYKKog/fwKJv3jrv1U7vthddlEp37QBQDZNKIO1/1TtHny2wYtXgFvFk+nn9fr53Qaz/6tKG2LFi1atGjRokWLFi1atGjRokWLFi1a/OP4H6IGX9Tx/IOiAAAAAElFTkSuQmCC">
            <a:extLst>
              <a:ext uri="{FF2B5EF4-FFF2-40B4-BE49-F238E27FC236}">
                <a16:creationId xmlns:a16="http://schemas.microsoft.com/office/drawing/2014/main" id="{2D0B9D55-9A57-4FB6-B5B7-1D6D41AA7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54277" name="Picture 3">
            <a:extLst>
              <a:ext uri="{FF2B5EF4-FFF2-40B4-BE49-F238E27FC236}">
                <a16:creationId xmlns:a16="http://schemas.microsoft.com/office/drawing/2014/main" id="{57E1E754-01F2-4503-BCDD-C57157FA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0"/>
            <a:ext cx="4086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185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2D3595AB-F7FE-496F-8FE7-50DD53A4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88" y="304800"/>
            <a:ext cx="7313612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Jasmine Test Spec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CCC7D1A-D5A4-4A7E-BD4B-9F802B7D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8" y="1038225"/>
            <a:ext cx="8990012" cy="5286375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describe("First Test", function () { 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= 0;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it("increments value", function () {  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Act (attempt the operation)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counter++;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Assert (verify the result)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expect(counter).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it("decrements value", function ()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Act (attempt the operation)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counter--;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Assert (verify the result)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expect(counter).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33749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99FFE1D2-D520-4E3C-97B1-EB5D6FAD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Simple Test with Arrow Function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D12798F3-4394-410E-AEF5-CDE1AB2D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609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I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describe('Testing math', () =&gt;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I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it('multiplying should work', () =&gt;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I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expect(4 * 4).</a:t>
            </a:r>
            <a:r>
              <a:rPr lang="en-IN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I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(16);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I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I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217546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46EBA2C-9D58-4F31-95F1-E5064097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Jasmine </a:t>
            </a:r>
            <a:r>
              <a:rPr lang="en-US" altLang="en-US" sz="3200" b="1" i="1"/>
              <a:t>Matchers</a:t>
            </a:r>
            <a:r>
              <a:rPr lang="en-US" altLang="en-US" sz="3200"/>
              <a:t> for Evaluating Test Results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BE58E39A-31A0-43AB-9F49-D3700A7A7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" y="1539298"/>
            <a:ext cx="8901113" cy="5286375"/>
          </a:xfrm>
        </p:spPr>
        <p:txBody>
          <a:bodyPr/>
          <a:lstStyle/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toEqual</a:t>
            </a:r>
            <a:r>
              <a:rPr lang="en-US" altLang="en-US" sz="2000" dirty="0"/>
              <a:t>(</a:t>
            </a:r>
            <a:r>
              <a:rPr lang="en-US" altLang="en-US" sz="2000" dirty="0" err="1"/>
              <a:t>val</a:t>
            </a:r>
            <a:r>
              <a:rPr lang="en-US" altLang="en-US" sz="2000" dirty="0"/>
              <a:t>) : Asserts that x has the same value as </a:t>
            </a:r>
            <a:r>
              <a:rPr lang="en-US" altLang="en-US" sz="2000" dirty="0" err="1"/>
              <a:t>val</a:t>
            </a:r>
            <a:endParaRPr lang="en-US" altLang="en-US" sz="2000" dirty="0"/>
          </a:p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toBe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obj</a:t>
            </a:r>
            <a:r>
              <a:rPr lang="en-US" altLang="en-US" sz="2000" dirty="0"/>
              <a:t>): Asserts that x and </a:t>
            </a:r>
            <a:r>
              <a:rPr lang="en-US" altLang="en-US" sz="2000" dirty="0" err="1"/>
              <a:t>obj</a:t>
            </a:r>
            <a:r>
              <a:rPr lang="en-US" altLang="en-US" sz="2000" dirty="0"/>
              <a:t> are the same object</a:t>
            </a:r>
          </a:p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toMatch</a:t>
            </a:r>
            <a:r>
              <a:rPr lang="en-US" altLang="en-US" sz="2000" dirty="0"/>
              <a:t>(</a:t>
            </a:r>
            <a:r>
              <a:rPr lang="en-US" altLang="en-US" sz="2000" dirty="0" err="1"/>
              <a:t>regexp</a:t>
            </a:r>
            <a:r>
              <a:rPr lang="en-US" altLang="en-US" sz="2000" dirty="0"/>
              <a:t>): Asserts that x matches the specified regular expression</a:t>
            </a:r>
          </a:p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toBeDefined</a:t>
            </a:r>
            <a:r>
              <a:rPr lang="en-US" altLang="en-US" sz="2000" dirty="0"/>
              <a:t>(): Asserts that x has been defined</a:t>
            </a:r>
          </a:p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toBeUndefined</a:t>
            </a:r>
            <a:r>
              <a:rPr lang="en-US" altLang="en-US" sz="2000" dirty="0"/>
              <a:t>(): Asserts that x has not been defined</a:t>
            </a:r>
          </a:p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toBeNull</a:t>
            </a:r>
            <a:r>
              <a:rPr lang="en-US" altLang="en-US" sz="2000" dirty="0"/>
              <a:t>(): Asserts that x is null</a:t>
            </a:r>
          </a:p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toBeTruthy</a:t>
            </a:r>
            <a:r>
              <a:rPr lang="en-US" altLang="en-US" sz="2000" dirty="0"/>
              <a:t>(): Asserts that x is true or evaluates to true</a:t>
            </a:r>
          </a:p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toBeFalsy</a:t>
            </a:r>
            <a:r>
              <a:rPr lang="en-US" altLang="en-US" sz="2000" dirty="0"/>
              <a:t>(): Asserts that x is false or evaluates to false</a:t>
            </a:r>
          </a:p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toContain</a:t>
            </a:r>
            <a:r>
              <a:rPr lang="en-US" altLang="en-US" sz="2000" dirty="0"/>
              <a:t>(y): Asserts that x is a string that contains y</a:t>
            </a:r>
          </a:p>
          <a:p>
            <a:r>
              <a:rPr lang="en-US" altLang="en-US" sz="2000" dirty="0"/>
              <a:t>expect(x).</a:t>
            </a:r>
            <a:r>
              <a:rPr lang="en-US" altLang="en-US" sz="2000" dirty="0" err="1"/>
              <a:t>toBeGreaterThan</a:t>
            </a:r>
            <a:r>
              <a:rPr lang="en-US" altLang="en-US" sz="2000" dirty="0"/>
              <a:t>(y): Asserts that x is greater than y</a:t>
            </a:r>
          </a:p>
        </p:txBody>
      </p:sp>
    </p:spTree>
    <p:extLst>
      <p:ext uri="{BB962C8B-B14F-4D97-AF65-F5344CB8AC3E}">
        <p14:creationId xmlns:p14="http://schemas.microsoft.com/office/powerpoint/2010/main" val="3485150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AF7E7-F52C-4785-9C6C-ADE2A607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9BF89-59FB-4AD0-A37D-FBFE48D0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applications are complex and hard to test</a:t>
            </a:r>
          </a:p>
          <a:p>
            <a:r>
              <a:rPr lang="en-US" dirty="0"/>
              <a:t>You need to test each of the different tiers</a:t>
            </a:r>
          </a:p>
          <a:p>
            <a:r>
              <a:rPr lang="en-US" dirty="0"/>
              <a:t>Some tiers are easier to test than others</a:t>
            </a:r>
          </a:p>
          <a:p>
            <a:r>
              <a:rPr lang="en-US" dirty="0"/>
              <a:t>You need to carefully plan your testing to have the best coverage of the tiers with least effort</a:t>
            </a:r>
          </a:p>
        </p:txBody>
      </p:sp>
    </p:spTree>
    <p:extLst>
      <p:ext uri="{BB962C8B-B14F-4D97-AF65-F5344CB8AC3E}">
        <p14:creationId xmlns:p14="http://schemas.microsoft.com/office/powerpoint/2010/main" val="3674190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16AC-74CF-476B-8BC9-417F468A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5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715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8C0FED-495C-47B3-8496-F7BCCF1E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Presentation Tier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AA0E34-504C-4C62-B5DF-9AD6569E5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Frameworks and the AJAX Page Lifecycle</a:t>
            </a:r>
          </a:p>
        </p:txBody>
      </p:sp>
    </p:spTree>
    <p:extLst>
      <p:ext uri="{BB962C8B-B14F-4D97-AF65-F5344CB8AC3E}">
        <p14:creationId xmlns:p14="http://schemas.microsoft.com/office/powerpoint/2010/main" val="122670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9C98-AC30-430F-BE4C-D2AFAAFB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1AD5-0D36-4BD4-8A80-EBDA9B141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Generation</a:t>
            </a:r>
          </a:p>
          <a:p>
            <a:pPr lvl="1"/>
            <a:r>
              <a:rPr lang="en-US" dirty="0"/>
              <a:t>Prototype, </a:t>
            </a:r>
            <a:r>
              <a:rPr lang="en-US" dirty="0" err="1"/>
              <a:t>Mootools</a:t>
            </a:r>
            <a:r>
              <a:rPr lang="en-US" dirty="0"/>
              <a:t>, jQuery, ASP.NET AJAX, </a:t>
            </a:r>
            <a:r>
              <a:rPr lang="en-US" dirty="0" err="1"/>
              <a:t>ExtJS</a:t>
            </a:r>
            <a:r>
              <a:rPr lang="en-US" dirty="0"/>
              <a:t>, YUI, GWT</a:t>
            </a:r>
          </a:p>
          <a:p>
            <a:r>
              <a:rPr lang="en-US" dirty="0"/>
              <a:t>Second Generation</a:t>
            </a:r>
          </a:p>
          <a:p>
            <a:pPr lvl="1"/>
            <a:r>
              <a:rPr lang="en-US" dirty="0"/>
              <a:t>AngularJS 1.0, Knockout, Backbone, Handlebars, Ember, Mustache</a:t>
            </a:r>
          </a:p>
          <a:p>
            <a:r>
              <a:rPr lang="en-US" dirty="0"/>
              <a:t>Latest Generation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Angular 2.0+</a:t>
            </a:r>
          </a:p>
          <a:p>
            <a:pPr lvl="1"/>
            <a:r>
              <a:rPr lang="en-US" dirty="0" err="1"/>
              <a:t>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636-55BA-43DB-87FE-3AB962A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3-Tier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AC5ED-F3ED-418F-A240-AE926BC4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9" y="1984747"/>
            <a:ext cx="4706211" cy="37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636-55BA-43DB-87FE-3AB962A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601AD-1DBF-4026-ACE5-6B64C25A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7" y="2044846"/>
            <a:ext cx="5253039" cy="3036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281BE1-F860-456D-B8F4-76BF41622882}"/>
              </a:ext>
            </a:extLst>
          </p:cNvPr>
          <p:cNvSpPr/>
          <p:nvPr/>
        </p:nvSpPr>
        <p:spPr>
          <a:xfrm>
            <a:off x="5819312" y="2021207"/>
            <a:ext cx="3162671" cy="25779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&lt;html&gt;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&lt;head&gt;…. &lt;/head&gt;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&lt;body&gt;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&lt;h1&gt;Products&lt;/h1&gt;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&lt;table id=“</a:t>
            </a:r>
            <a:r>
              <a:rPr lang="en-US" sz="1400" dirty="0" err="1">
                <a:solidFill>
                  <a:srgbClr val="FFFFFF"/>
                </a:solidFill>
              </a:rPr>
              <a:t>prd</a:t>
            </a:r>
            <a:r>
              <a:rPr lang="en-US" sz="1400" dirty="0">
                <a:solidFill>
                  <a:srgbClr val="FFFFFF"/>
                </a:solidFill>
              </a:rPr>
              <a:t>” style=“….”&gt;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…..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   &lt;/table&gt;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&lt;/body&gt;</a:t>
            </a:r>
          </a:p>
          <a:p>
            <a:r>
              <a:rPr lang="en-US" sz="1400" dirty="0">
                <a:solidFill>
                  <a:srgbClr val="FFFFFF"/>
                </a:solidFill>
              </a:rPr>
              <a:t>&lt;/html&gt;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234611-34E4-433F-9D00-851DDA19D489}"/>
              </a:ext>
            </a:extLst>
          </p:cNvPr>
          <p:cNvCxnSpPr>
            <a:cxnSpLocks/>
          </p:cNvCxnSpPr>
          <p:nvPr/>
        </p:nvCxnSpPr>
        <p:spPr>
          <a:xfrm flipH="1">
            <a:off x="4494321" y="2941284"/>
            <a:ext cx="1324993" cy="41947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2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636-55BA-43DB-87FE-3AB962A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AJAX Web Application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6E13F-F4E0-470D-8CB8-878EED16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40" y="2046027"/>
            <a:ext cx="4655363" cy="36191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AE2346-16C4-46CC-83D4-FCF394745504}"/>
              </a:ext>
            </a:extLst>
          </p:cNvPr>
          <p:cNvSpPr/>
          <p:nvPr/>
        </p:nvSpPr>
        <p:spPr>
          <a:xfrm>
            <a:off x="5819312" y="2367435"/>
            <a:ext cx="3162671" cy="25779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products: [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{ id: 1, name: “product 1” },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{ id: 2, name: “product 2” },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{ id: 3, name: “product 3” }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]</a:t>
            </a:r>
          </a:p>
          <a:p>
            <a:r>
              <a:rPr lang="en-US" sz="1600" dirty="0">
                <a:solidFill>
                  <a:srgbClr val="FFFFFF"/>
                </a:solidFill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B479A3-FA14-4F50-B4F3-04B283619CB3}"/>
              </a:ext>
            </a:extLst>
          </p:cNvPr>
          <p:cNvCxnSpPr>
            <a:cxnSpLocks/>
          </p:cNvCxnSpPr>
          <p:nvPr/>
        </p:nvCxnSpPr>
        <p:spPr>
          <a:xfrm flipH="1">
            <a:off x="4572000" y="3287512"/>
            <a:ext cx="1247313" cy="479395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7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DB6318-5A38-4985-9196-D682BB44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958831"/>
            <a:ext cx="4300538" cy="3421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47636-55BA-43DB-87FE-3AB962A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E2346-16C4-46CC-83D4-FCF394745504}"/>
              </a:ext>
            </a:extLst>
          </p:cNvPr>
          <p:cNvSpPr/>
          <p:nvPr/>
        </p:nvSpPr>
        <p:spPr>
          <a:xfrm>
            <a:off x="5819312" y="3540526"/>
            <a:ext cx="3162671" cy="1777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FFFFFF"/>
                </a:solidFill>
              </a:rPr>
              <a:t>&lt;h1&gt;Products&lt;/h1&gt;</a:t>
            </a:r>
          </a:p>
          <a:p>
            <a:r>
              <a:rPr lang="en-US" sz="1200" dirty="0">
                <a:solidFill>
                  <a:srgbClr val="FFFFFF"/>
                </a:solidFill>
              </a:rPr>
              <a:t>&lt;table&gt;</a:t>
            </a:r>
          </a:p>
          <a:p>
            <a:r>
              <a:rPr lang="en-US" sz="1200" dirty="0">
                <a:solidFill>
                  <a:srgbClr val="FFFFFF"/>
                </a:solidFill>
              </a:rPr>
              <a:t>&lt;</a:t>
            </a:r>
            <a:r>
              <a:rPr lang="en-US" sz="1200" dirty="0" err="1">
                <a:solidFill>
                  <a:srgbClr val="FFFFFF"/>
                </a:solidFill>
              </a:rPr>
              <a:t>tr</a:t>
            </a:r>
            <a:r>
              <a:rPr lang="en-US" sz="1200" dirty="0">
                <a:solidFill>
                  <a:srgbClr val="FFFFFF"/>
                </a:solidFill>
              </a:rPr>
              <a:t> *</a:t>
            </a:r>
            <a:r>
              <a:rPr lang="en-US" sz="1200" dirty="0" err="1">
                <a:solidFill>
                  <a:srgbClr val="FFFFFF"/>
                </a:solidFill>
              </a:rPr>
              <a:t>ngFor</a:t>
            </a:r>
            <a:r>
              <a:rPr lang="en-US" sz="1200" dirty="0">
                <a:solidFill>
                  <a:srgbClr val="FFFFFF"/>
                </a:solidFill>
              </a:rPr>
              <a:t>=“let product of products”&gt;</a:t>
            </a:r>
          </a:p>
          <a:p>
            <a:r>
              <a:rPr lang="en-US" sz="1200" dirty="0">
                <a:solidFill>
                  <a:srgbClr val="FFFFFF"/>
                </a:solidFill>
              </a:rPr>
              <a:t>  &lt;td&gt;</a:t>
            </a:r>
          </a:p>
          <a:p>
            <a:r>
              <a:rPr lang="en-US" sz="1200" dirty="0">
                <a:solidFill>
                  <a:srgbClr val="FFFFFF"/>
                </a:solidFill>
              </a:rPr>
              <a:t>    {{ product.name }}</a:t>
            </a:r>
          </a:p>
          <a:p>
            <a:r>
              <a:rPr lang="en-US" sz="1200" dirty="0">
                <a:solidFill>
                  <a:srgbClr val="FFFFFF"/>
                </a:solidFill>
              </a:rPr>
              <a:t>  &lt;/td&gt;</a:t>
            </a:r>
          </a:p>
          <a:p>
            <a:r>
              <a:rPr lang="en-US" sz="1200" dirty="0">
                <a:solidFill>
                  <a:srgbClr val="FFFFFF"/>
                </a:solidFill>
              </a:rPr>
              <a:t>&lt;/</a:t>
            </a:r>
            <a:r>
              <a:rPr lang="en-US" sz="1200" dirty="0" err="1">
                <a:solidFill>
                  <a:srgbClr val="FFFFFF"/>
                </a:solidFill>
              </a:rPr>
              <a:t>tr</a:t>
            </a:r>
            <a:r>
              <a:rPr lang="en-US" sz="12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200" dirty="0">
                <a:solidFill>
                  <a:srgbClr val="FFFFFF"/>
                </a:solidFill>
              </a:rPr>
              <a:t>&lt;/table&gt;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E57842-7C53-41CF-B234-CFD8A9A3FD30}"/>
              </a:ext>
            </a:extLst>
          </p:cNvPr>
          <p:cNvSpPr/>
          <p:nvPr/>
        </p:nvSpPr>
        <p:spPr>
          <a:xfrm>
            <a:off x="5819312" y="1870481"/>
            <a:ext cx="3162671" cy="1446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rgbClr val="FFFFFF"/>
                </a:solidFill>
              </a:rPr>
              <a:t>export class </a:t>
            </a:r>
            <a:r>
              <a:rPr lang="en-US" sz="1200" dirty="0" err="1">
                <a:solidFill>
                  <a:srgbClr val="FFFFFF"/>
                </a:solidFill>
              </a:rPr>
              <a:t>ProductsComponent</a:t>
            </a:r>
            <a:r>
              <a:rPr lang="en-US" sz="1200" dirty="0">
                <a:solidFill>
                  <a:srgbClr val="FFFFFF"/>
                </a:solidFill>
              </a:rPr>
              <a:t> implements </a:t>
            </a:r>
            <a:r>
              <a:rPr lang="en-US" sz="1200" dirty="0" err="1">
                <a:solidFill>
                  <a:srgbClr val="FFFFFF"/>
                </a:solidFill>
              </a:rPr>
              <a:t>OnInit</a:t>
            </a:r>
            <a:r>
              <a:rPr lang="en-US" sz="1200" dirty="0">
                <a:solidFill>
                  <a:srgbClr val="FFFFFF"/>
                </a:solidFill>
              </a:rPr>
              <a:t> {</a:t>
            </a:r>
          </a:p>
          <a:p>
            <a:r>
              <a:rPr lang="en-US" sz="1200" dirty="0">
                <a:solidFill>
                  <a:srgbClr val="FFFFFF"/>
                </a:solidFill>
              </a:rPr>
              <a:t>  products: Product[];</a:t>
            </a:r>
          </a:p>
          <a:p>
            <a:r>
              <a:rPr lang="en-US" sz="1200" dirty="0">
                <a:solidFill>
                  <a:srgbClr val="FFFFFF"/>
                </a:solidFill>
              </a:rPr>
              <a:t>  </a:t>
            </a:r>
            <a:r>
              <a:rPr lang="en-US" sz="1200" dirty="0" err="1">
                <a:solidFill>
                  <a:srgbClr val="FFFFFF"/>
                </a:solidFill>
              </a:rPr>
              <a:t>ngOnInit</a:t>
            </a:r>
            <a:r>
              <a:rPr lang="en-US" sz="1200" dirty="0">
                <a:solidFill>
                  <a:srgbClr val="FFFFFF"/>
                </a:solidFill>
              </a:rPr>
              <a:t>() {</a:t>
            </a:r>
          </a:p>
          <a:p>
            <a:r>
              <a:rPr lang="en-US" sz="1200" dirty="0">
                <a:solidFill>
                  <a:srgbClr val="FFFFFF"/>
                </a:solidFill>
              </a:rPr>
              <a:t>    </a:t>
            </a:r>
            <a:r>
              <a:rPr lang="en-US" sz="1200" dirty="0" err="1">
                <a:solidFill>
                  <a:srgbClr val="FFFFFF"/>
                </a:solidFill>
              </a:rPr>
              <a:t>this.products</a:t>
            </a:r>
            <a:r>
              <a:rPr lang="en-US" sz="1200" dirty="0">
                <a:solidFill>
                  <a:srgbClr val="FFFFFF"/>
                </a:solidFill>
              </a:rPr>
              <a:t> = </a:t>
            </a:r>
            <a:r>
              <a:rPr lang="en-US" sz="1200" dirty="0" err="1">
                <a:solidFill>
                  <a:srgbClr val="FFFFFF"/>
                </a:solidFill>
              </a:rPr>
              <a:t>this.svc.getProds</a:t>
            </a:r>
            <a:r>
              <a:rPr lang="en-US" sz="1200" dirty="0">
                <a:solidFill>
                  <a:srgbClr val="FFFFFF"/>
                </a:solidFill>
              </a:rPr>
              <a:t>();</a:t>
            </a:r>
          </a:p>
          <a:p>
            <a:r>
              <a:rPr lang="en-US" sz="1200" dirty="0">
                <a:solidFill>
                  <a:srgbClr val="FFFFFF"/>
                </a:solidFill>
              </a:rPr>
              <a:t>  }</a:t>
            </a:r>
          </a:p>
          <a:p>
            <a:r>
              <a:rPr lang="en-US" sz="1200" dirty="0">
                <a:solidFill>
                  <a:srgbClr val="FFFFFF"/>
                </a:solidFill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B479A3-FA14-4F50-B4F3-04B283619CB3}"/>
              </a:ext>
            </a:extLst>
          </p:cNvPr>
          <p:cNvCxnSpPr>
            <a:cxnSpLocks/>
          </p:cNvCxnSpPr>
          <p:nvPr/>
        </p:nvCxnSpPr>
        <p:spPr>
          <a:xfrm flipH="1">
            <a:off x="4435813" y="3045901"/>
            <a:ext cx="1383500" cy="27157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098680-1F94-4F0C-9A59-79EAFECBD9C0}"/>
              </a:ext>
            </a:extLst>
          </p:cNvPr>
          <p:cNvCxnSpPr>
            <a:cxnSpLocks/>
          </p:cNvCxnSpPr>
          <p:nvPr/>
        </p:nvCxnSpPr>
        <p:spPr>
          <a:xfrm flipH="1" flipV="1">
            <a:off x="1961534" y="3317475"/>
            <a:ext cx="3857778" cy="467815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DD46F-D68E-4821-81A5-1941FFF9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005" y="802472"/>
            <a:ext cx="1068010" cy="10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3341</TotalTime>
  <Words>1549</Words>
  <Application>Microsoft Office PowerPoint</Application>
  <PresentationFormat>On-screen Show (4:3)</PresentationFormat>
  <Paragraphs>288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Courier New</vt:lpstr>
      <vt:lpstr>Lucida Sans Unicode</vt:lpstr>
      <vt:lpstr>SFMono-Regular</vt:lpstr>
      <vt:lpstr>Times</vt:lpstr>
      <vt:lpstr>Verdana</vt:lpstr>
      <vt:lpstr>Wingdings</vt:lpstr>
      <vt:lpstr>Wingdings 2</vt:lpstr>
      <vt:lpstr>Wingdings 3</vt:lpstr>
      <vt:lpstr>Concourse</vt:lpstr>
      <vt:lpstr>React.JS</vt:lpstr>
      <vt:lpstr>Road Map</vt:lpstr>
      <vt:lpstr>Takeaways</vt:lpstr>
      <vt:lpstr>Web Presentation Tier</vt:lpstr>
      <vt:lpstr>Possible Web Frameworks</vt:lpstr>
      <vt:lpstr>Typical 3-Tier Architecture</vt:lpstr>
      <vt:lpstr>Traditional Web Applications</vt:lpstr>
      <vt:lpstr>The AJAX Web Application Model</vt:lpstr>
      <vt:lpstr>Angular</vt:lpstr>
      <vt:lpstr>React – Components &amp; Virtual DOM</vt:lpstr>
      <vt:lpstr>Testable Areas</vt:lpstr>
      <vt:lpstr>OK So What Can We Test?</vt:lpstr>
      <vt:lpstr>Test JSON Data Returned</vt:lpstr>
      <vt:lpstr>Test Rendered Browser DOM</vt:lpstr>
      <vt:lpstr>Test ReactJS Virtual DOM</vt:lpstr>
      <vt:lpstr>Test ReactJS Component State</vt:lpstr>
      <vt:lpstr>Test Strategy</vt:lpstr>
      <vt:lpstr>Sample Test Coverage</vt:lpstr>
      <vt:lpstr>Sample Application – DOM &amp; REST</vt:lpstr>
      <vt:lpstr>Sample Application – ReactJS </vt:lpstr>
      <vt:lpstr>Tips and Tools</vt:lpstr>
      <vt:lpstr>Top Tools for REST Testing</vt:lpstr>
      <vt:lpstr>Top Tools for Browser DOM Testing</vt:lpstr>
      <vt:lpstr>JS Framework Specific Tools</vt:lpstr>
      <vt:lpstr>Test categories</vt:lpstr>
      <vt:lpstr>Testing in JS</vt:lpstr>
      <vt:lpstr>JEST Testing samples</vt:lpstr>
      <vt:lpstr>Sample Component</vt:lpstr>
      <vt:lpstr>Test Case</vt:lpstr>
      <vt:lpstr>Jasmine</vt:lpstr>
      <vt:lpstr>Jasmine Test Spec</vt:lpstr>
      <vt:lpstr>Simple Test with Arrow Function</vt:lpstr>
      <vt:lpstr>Jasmine Matchers for Evaluating Test Results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534</cp:revision>
  <dcterms:created xsi:type="dcterms:W3CDTF">2011-04-09T16:04:53Z</dcterms:created>
  <dcterms:modified xsi:type="dcterms:W3CDTF">2023-01-14T18:49:15Z</dcterms:modified>
</cp:coreProperties>
</file>