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02" r:id="rId2"/>
    <p:sldId id="319" r:id="rId3"/>
    <p:sldId id="462" r:id="rId4"/>
    <p:sldId id="463" r:id="rId5"/>
    <p:sldId id="464" r:id="rId6"/>
    <p:sldId id="465" r:id="rId7"/>
    <p:sldId id="466" r:id="rId8"/>
    <p:sldId id="467" r:id="rId9"/>
    <p:sldId id="468" r:id="rId10"/>
    <p:sldId id="470" r:id="rId11"/>
    <p:sldId id="469" r:id="rId12"/>
    <p:sldId id="471" r:id="rId13"/>
    <p:sldId id="472" r:id="rId14"/>
    <p:sldId id="473" r:id="rId15"/>
    <p:sldId id="474" r:id="rId16"/>
    <p:sldId id="475" r:id="rId17"/>
    <p:sldId id="476" r:id="rId18"/>
    <p:sldId id="477" r:id="rId19"/>
    <p:sldId id="478" r:id="rId20"/>
    <p:sldId id="479" r:id="rId21"/>
    <p:sldId id="480" r:id="rId22"/>
    <p:sldId id="426" r:id="rId23"/>
    <p:sldId id="481" r:id="rId24"/>
    <p:sldId id="482" r:id="rId25"/>
    <p:sldId id="447" r:id="rId26"/>
    <p:sldId id="427" r:id="rId27"/>
    <p:sldId id="420"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12" y="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cs typeface="Arial" panose="020B0604020202020204" pitchFamily="34" charset="0"/>
              </a:defRPr>
            </a:lvl1pPr>
          </a:lstStyle>
          <a:p>
            <a:fld id="{6E4CCF8A-9AB2-4C70-8CDA-343F1F1D7BD2}" type="datetimeFigureOut">
              <a:rPr lang="en-US" altLang="en-US"/>
              <a:pPr/>
              <a:t>1/15/2023</a:t>
            </a:fld>
            <a:endParaRPr lang="en-US" alt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cs typeface="Arial" panose="020B0604020202020204" pitchFamily="34" charset="0"/>
              </a:defRPr>
            </a:lvl1pPr>
          </a:lstStyle>
          <a:p>
            <a:fld id="{C4FF40FC-E7B1-4DE3-8B36-1ADC01E661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27C21FA5-4BB3-4441-8B97-D21D8A09C370}" type="datetimeFigureOut">
              <a:rPr lang="en-US" altLang="en-US"/>
              <a:pPr/>
              <a:t>1/15/2023</a:t>
            </a:fld>
            <a:endParaRPr lang="en-US" alt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9342E99C-A1FF-4093-B509-40C421697F98}" type="slidenum">
              <a:rPr lang="en-US" altLang="en-US"/>
              <a:pPr/>
              <a:t>‹#›</a:t>
            </a:fld>
            <a:endParaRPr lang="en-US" altLang="en-US"/>
          </a:p>
        </p:txBody>
      </p:sp>
    </p:spTree>
    <p:extLst>
      <p:ext uri="{BB962C8B-B14F-4D97-AF65-F5344CB8AC3E}">
        <p14:creationId xmlns:p14="http://schemas.microsoft.com/office/powerpoint/2010/main" val="21063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CEA38BE-66C9-4BA0-AED3-FA3B7F76656F}" type="datetimeFigureOut">
              <a:rPr lang="en-US" altLang="en-US"/>
              <a:pPr/>
              <a:t>1/15/2023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C540229-305C-41B2-9CB4-A2B426B49262}" type="slidenum">
              <a:rPr lang="en-US" altLang="en-US"/>
              <a:pPr/>
              <a:t>‹#›</a:t>
            </a:fld>
            <a:endParaRPr lang="en-US" altLang="en-US"/>
          </a:p>
        </p:txBody>
      </p:sp>
    </p:spTree>
    <p:extLst>
      <p:ext uri="{BB962C8B-B14F-4D97-AF65-F5344CB8AC3E}">
        <p14:creationId xmlns:p14="http://schemas.microsoft.com/office/powerpoint/2010/main" val="3616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88E3062-92D7-4F2C-86AA-70F31EB3F166}" type="datetimeFigureOut">
              <a:rPr lang="en-US" altLang="en-US"/>
              <a:pPr/>
              <a:t>1/15/2023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34F039F-4125-4821-B6E6-3E8471332273}" type="slidenum">
              <a:rPr lang="en-US" altLang="en-US"/>
              <a:pPr/>
              <a:t>‹#›</a:t>
            </a:fld>
            <a:endParaRPr lang="en-US" altLang="en-US"/>
          </a:p>
        </p:txBody>
      </p:sp>
    </p:spTree>
    <p:extLst>
      <p:ext uri="{BB962C8B-B14F-4D97-AF65-F5344CB8AC3E}">
        <p14:creationId xmlns:p14="http://schemas.microsoft.com/office/powerpoint/2010/main" val="144896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2D26DE01-18C9-430D-B325-DB95CA52AD68}" type="datetimeFigureOut">
              <a:rPr lang="en-US" altLang="en-US"/>
              <a:pPr/>
              <a:t>1/15/2023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3BDC4DF-9667-4400-A356-C34DD3F61F28}" type="slidenum">
              <a:rPr lang="en-US" altLang="en-US"/>
              <a:pPr/>
              <a:t>‹#›</a:t>
            </a:fld>
            <a:endParaRPr lang="en-US" altLang="en-US"/>
          </a:p>
        </p:txBody>
      </p:sp>
    </p:spTree>
    <p:extLst>
      <p:ext uri="{BB962C8B-B14F-4D97-AF65-F5344CB8AC3E}">
        <p14:creationId xmlns:p14="http://schemas.microsoft.com/office/powerpoint/2010/main" val="15627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5" name="Chevron 11"/>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998A5650-A7F5-468A-AC7C-CC39B664E961}" type="datetimeFigureOut">
              <a:rPr lang="en-US" altLang="en-US"/>
              <a:pPr/>
              <a:t>1/15/2023</a:t>
            </a:fld>
            <a:endParaRPr lang="en-US" alt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8BA973E-6A8E-4ABA-8D89-50D0CA8CBEEC}" type="slidenum">
              <a:rPr lang="en-US" altLang="en-US"/>
              <a:pPr/>
              <a:t>‹#›</a:t>
            </a:fld>
            <a:endParaRPr lang="en-US" altLang="en-US"/>
          </a:p>
        </p:txBody>
      </p:sp>
    </p:spTree>
    <p:extLst>
      <p:ext uri="{BB962C8B-B14F-4D97-AF65-F5344CB8AC3E}">
        <p14:creationId xmlns:p14="http://schemas.microsoft.com/office/powerpoint/2010/main" val="1273974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F1957422-1CCD-4558-B126-E01CEF9CCB9B}" type="datetimeFigureOut">
              <a:rPr lang="en-US" altLang="en-US"/>
              <a:pPr/>
              <a:t>1/15/2023</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7138F364-5E6E-40DF-B92F-9F47B72D19E2}" type="slidenum">
              <a:rPr lang="en-US" altLang="en-US"/>
              <a:pPr/>
              <a:t>‹#›</a:t>
            </a:fld>
            <a:endParaRPr lang="en-US" altLang="en-US"/>
          </a:p>
        </p:txBody>
      </p:sp>
    </p:spTree>
    <p:extLst>
      <p:ext uri="{BB962C8B-B14F-4D97-AF65-F5344CB8AC3E}">
        <p14:creationId xmlns:p14="http://schemas.microsoft.com/office/powerpoint/2010/main" val="20060558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FF9D990-5E8C-4387-B53E-582BBAAF38A6}" type="datetimeFigureOut">
              <a:rPr lang="en-US" altLang="en-US"/>
              <a:pPr/>
              <a:t>1/15/2023</a:t>
            </a:fld>
            <a:endParaRPr lang="en-US" alt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B81934EC-D233-485B-BF0F-DE641F734BB2}" type="slidenum">
              <a:rPr lang="en-US" altLang="en-US"/>
              <a:pPr/>
              <a:t>‹#›</a:t>
            </a:fld>
            <a:endParaRPr lang="en-US" altLang="en-US"/>
          </a:p>
        </p:txBody>
      </p:sp>
    </p:spTree>
    <p:extLst>
      <p:ext uri="{BB962C8B-B14F-4D97-AF65-F5344CB8AC3E}">
        <p14:creationId xmlns:p14="http://schemas.microsoft.com/office/powerpoint/2010/main" val="3845561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2FCA446-E44B-4A98-A8D9-8DFCF2E3C6BA}" type="datetimeFigureOut">
              <a:rPr lang="en-US" altLang="en-US"/>
              <a:pPr/>
              <a:t>1/15/2023</a:t>
            </a:fld>
            <a:endParaRPr lang="en-US" alt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A114130F-9576-4D63-A3E0-BFA25CA52CC4}" type="slidenum">
              <a:rPr lang="en-US" altLang="en-US"/>
              <a:pPr/>
              <a:t>‹#›</a:t>
            </a:fld>
            <a:endParaRPr lang="en-US" altLang="en-US"/>
          </a:p>
        </p:txBody>
      </p:sp>
    </p:spTree>
    <p:extLst>
      <p:ext uri="{BB962C8B-B14F-4D97-AF65-F5344CB8AC3E}">
        <p14:creationId xmlns:p14="http://schemas.microsoft.com/office/powerpoint/2010/main" val="42825676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03C49DA8-B820-465B-A78A-28777EC1E98C}" type="datetimeFigureOut">
              <a:rPr lang="en-US" altLang="en-US"/>
              <a:pPr/>
              <a:t>1/15/2023</a:t>
            </a:fld>
            <a:endParaRPr lang="en-US" alt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630D906-68D5-4AEC-B54A-95715E396FEE}" type="slidenum">
              <a:rPr lang="en-US" altLang="en-US"/>
              <a:pPr/>
              <a:t>‹#›</a:t>
            </a:fld>
            <a:endParaRPr lang="en-US" altLang="en-US"/>
          </a:p>
        </p:txBody>
      </p:sp>
    </p:spTree>
    <p:extLst>
      <p:ext uri="{BB962C8B-B14F-4D97-AF65-F5344CB8AC3E}">
        <p14:creationId xmlns:p14="http://schemas.microsoft.com/office/powerpoint/2010/main" val="42316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405DA42-E27B-4E6B-8816-03F5B50624AB}" type="datetimeFigureOut">
              <a:rPr lang="en-US" altLang="en-US"/>
              <a:pPr/>
              <a:t>1/15/2023</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D4436AC-C642-446A-A2FA-B21716DC87B0}" type="slidenum">
              <a:rPr lang="en-US" altLang="en-US"/>
              <a:pPr/>
              <a:t>‹#›</a:t>
            </a:fld>
            <a:endParaRPr lang="en-US" altLang="en-US"/>
          </a:p>
        </p:txBody>
      </p:sp>
    </p:spTree>
    <p:extLst>
      <p:ext uri="{BB962C8B-B14F-4D97-AF65-F5344CB8AC3E}">
        <p14:creationId xmlns:p14="http://schemas.microsoft.com/office/powerpoint/2010/main" val="15319700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Freeform 15"/>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10" name="Chevron 1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C1E33357-3660-48B6-8EFF-B7468AFBD51E}" type="datetimeFigureOut">
              <a:rPr lang="en-US" altLang="en-US"/>
              <a:pPr/>
              <a:t>1/15/2023</a:t>
            </a:fld>
            <a:endParaRPr lang="en-US" alt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BF931080-3E05-4805-9AD6-F5EFD7369000}" type="slidenum">
              <a:rPr lang="en-US" altLang="en-US"/>
              <a:pPr/>
              <a:t>‹#›</a:t>
            </a:fld>
            <a:endParaRPr lang="en-US" altLang="en-US"/>
          </a:p>
        </p:txBody>
      </p:sp>
    </p:spTree>
    <p:extLst>
      <p:ext uri="{BB962C8B-B14F-4D97-AF65-F5344CB8AC3E}">
        <p14:creationId xmlns:p14="http://schemas.microsoft.com/office/powerpoint/2010/main" val="213171767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Freeform 11"/>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anose="020B0602030504020204" pitchFamily="34" charset="0"/>
                <a:cs typeface="Arial" panose="020B0604020202020204" pitchFamily="34" charset="0"/>
              </a:defRPr>
            </a:lvl1pPr>
          </a:lstStyle>
          <a:p>
            <a:fld id="{51C2A217-0A3A-4CEF-81AE-8B9AEC243AE8}" type="datetimeFigureOut">
              <a:rPr lang="en-US" altLang="en-US"/>
              <a:pPr/>
              <a:t>1/15/2023</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cs typeface="Arial" panose="020B0604020202020204" pitchFamily="34" charset="0"/>
              </a:defRPr>
            </a:lvl1pPr>
          </a:lstStyle>
          <a:p>
            <a:fld id="{0A663D5C-B9DB-46F8-AD69-76C2108BB9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ＭＳ Ｐゴシック" charset="0"/>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github.com/vercel/next-learn/tree/master/basics/learn-start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Next.JS</a:t>
            </a:r>
          </a:p>
        </p:txBody>
      </p:sp>
      <p:sp>
        <p:nvSpPr>
          <p:cNvPr id="5" name="Subtitle 4"/>
          <p:cNvSpPr>
            <a:spLocks noGrp="1"/>
          </p:cNvSpPr>
          <p:nvPr>
            <p:ph type="subTitle" idx="1"/>
          </p:nvPr>
        </p:nvSpPr>
        <p:spPr/>
        <p:txBody>
          <a:bodyPr/>
          <a:lstStyle/>
          <a:p>
            <a:r>
              <a:rPr lang="en-US" dirty="0"/>
              <a:t>Lecture 29</a:t>
            </a:r>
          </a:p>
          <a:p>
            <a:r>
              <a:rPr lang="en-US" dirty="0"/>
              <a:t>Starting Next</a:t>
            </a:r>
          </a:p>
        </p:txBody>
      </p:sp>
    </p:spTree>
    <p:extLst>
      <p:ext uri="{BB962C8B-B14F-4D97-AF65-F5344CB8AC3E}">
        <p14:creationId xmlns:p14="http://schemas.microsoft.com/office/powerpoint/2010/main" val="100981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C15B4A-4E79-303A-CD2C-BC31B9FD36EF}"/>
              </a:ext>
            </a:extLst>
          </p:cNvPr>
          <p:cNvSpPr>
            <a:spLocks noGrp="1"/>
          </p:cNvSpPr>
          <p:nvPr>
            <p:ph idx="1"/>
          </p:nvPr>
        </p:nvSpPr>
        <p:spPr/>
        <p:txBody>
          <a:bodyPr/>
          <a:lstStyle/>
          <a:p>
            <a:r>
              <a:rPr lang="en-US" b="0" i="0" dirty="0">
                <a:solidFill>
                  <a:srgbClr val="000000"/>
                </a:solidFill>
                <a:effectLst/>
                <a:latin typeface="Inter"/>
              </a:rPr>
              <a:t>With Next.js, three types of rendering methods are available: </a:t>
            </a:r>
            <a:r>
              <a:rPr lang="en-US" b="1" i="0" dirty="0">
                <a:solidFill>
                  <a:srgbClr val="000000"/>
                </a:solidFill>
                <a:effectLst/>
                <a:latin typeface="Inter"/>
              </a:rPr>
              <a:t>Server-Side Rendering</a:t>
            </a:r>
            <a:r>
              <a:rPr lang="en-US" b="0" i="0" dirty="0">
                <a:solidFill>
                  <a:srgbClr val="000000"/>
                </a:solidFill>
                <a:effectLst/>
                <a:latin typeface="Inter"/>
              </a:rPr>
              <a:t>, </a:t>
            </a:r>
            <a:r>
              <a:rPr lang="en-US" b="1" i="0" dirty="0">
                <a:solidFill>
                  <a:srgbClr val="000000"/>
                </a:solidFill>
                <a:effectLst/>
                <a:latin typeface="Inter"/>
              </a:rPr>
              <a:t>Static Site Generation</a:t>
            </a:r>
            <a:r>
              <a:rPr lang="en-US" b="0" i="0" dirty="0">
                <a:solidFill>
                  <a:srgbClr val="000000"/>
                </a:solidFill>
                <a:effectLst/>
                <a:latin typeface="Inter"/>
              </a:rPr>
              <a:t>, and </a:t>
            </a:r>
            <a:r>
              <a:rPr lang="en-US" b="1" i="0" dirty="0">
                <a:solidFill>
                  <a:srgbClr val="000000"/>
                </a:solidFill>
                <a:effectLst/>
                <a:latin typeface="Inter"/>
              </a:rPr>
              <a:t>Client-Side Rendering</a:t>
            </a:r>
            <a:r>
              <a:rPr lang="en-US" b="0" i="0" dirty="0">
                <a:solidFill>
                  <a:srgbClr val="000000"/>
                </a:solidFill>
                <a:effectLst/>
                <a:latin typeface="Inter"/>
              </a:rPr>
              <a:t>.</a:t>
            </a:r>
          </a:p>
          <a:p>
            <a:pPr algn="l"/>
            <a:r>
              <a:rPr lang="en-US" b="1" i="0" dirty="0">
                <a:solidFill>
                  <a:srgbClr val="000000"/>
                </a:solidFill>
                <a:effectLst/>
                <a:latin typeface="Inter"/>
              </a:rPr>
              <a:t>Pre-Rendering</a:t>
            </a:r>
          </a:p>
          <a:p>
            <a:pPr algn="l"/>
            <a:r>
              <a:rPr lang="en-US" b="0" i="0" dirty="0">
                <a:solidFill>
                  <a:srgbClr val="000000"/>
                </a:solidFill>
                <a:effectLst/>
                <a:latin typeface="Inter"/>
              </a:rPr>
              <a:t>Server-Side Rendering and Static Site Generation are also referred to as </a:t>
            </a:r>
            <a:r>
              <a:rPr lang="en-US" b="1" i="0" dirty="0">
                <a:solidFill>
                  <a:srgbClr val="000000"/>
                </a:solidFill>
                <a:effectLst/>
                <a:latin typeface="Inter"/>
              </a:rPr>
              <a:t>Pre-Rendering</a:t>
            </a:r>
            <a:r>
              <a:rPr lang="en-US" b="0" i="0" dirty="0">
                <a:solidFill>
                  <a:srgbClr val="000000"/>
                </a:solidFill>
                <a:effectLst/>
                <a:latin typeface="Inter"/>
              </a:rPr>
              <a:t> because the fetching of external data and transformation of React components into HTML happens before the result is sent to the client.</a:t>
            </a:r>
          </a:p>
          <a:p>
            <a:endParaRPr lang="LID4096" dirty="0"/>
          </a:p>
        </p:txBody>
      </p:sp>
      <p:sp>
        <p:nvSpPr>
          <p:cNvPr id="3" name="Title 2">
            <a:extLst>
              <a:ext uri="{FF2B5EF4-FFF2-40B4-BE49-F238E27FC236}">
                <a16:creationId xmlns:a16="http://schemas.microsoft.com/office/drawing/2014/main" id="{7E83B2D9-DCD7-C92F-43C1-79C44BE7C341}"/>
              </a:ext>
            </a:extLst>
          </p:cNvPr>
          <p:cNvSpPr>
            <a:spLocks noGrp="1"/>
          </p:cNvSpPr>
          <p:nvPr>
            <p:ph type="title"/>
          </p:nvPr>
        </p:nvSpPr>
        <p:spPr/>
        <p:txBody>
          <a:bodyPr>
            <a:normAutofit/>
          </a:bodyPr>
          <a:lstStyle/>
          <a:p>
            <a:pPr algn="l"/>
            <a:r>
              <a:rPr lang="en-US" b="1" i="0" dirty="0">
                <a:solidFill>
                  <a:srgbClr val="000000"/>
                </a:solidFill>
                <a:effectLst/>
                <a:latin typeface="Inter"/>
              </a:rPr>
              <a:t>Rendering</a:t>
            </a:r>
          </a:p>
        </p:txBody>
      </p:sp>
    </p:spTree>
    <p:extLst>
      <p:ext uri="{BB962C8B-B14F-4D97-AF65-F5344CB8AC3E}">
        <p14:creationId xmlns:p14="http://schemas.microsoft.com/office/powerpoint/2010/main" val="344483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593CDA-1AA8-8D0D-ACB1-BA7F451145BA}"/>
              </a:ext>
            </a:extLst>
          </p:cNvPr>
          <p:cNvSpPr>
            <a:spLocks noGrp="1"/>
          </p:cNvSpPr>
          <p:nvPr>
            <p:ph idx="1"/>
          </p:nvPr>
        </p:nvSpPr>
        <p:spPr/>
        <p:txBody>
          <a:bodyPr/>
          <a:lstStyle/>
          <a:p>
            <a:pPr algn="l"/>
            <a:r>
              <a:rPr lang="en-US" b="0" i="0" dirty="0">
                <a:solidFill>
                  <a:srgbClr val="000000"/>
                </a:solidFill>
                <a:effectLst/>
                <a:latin typeface="Inter"/>
              </a:rPr>
              <a:t>In a standard React application, the browser receives an empty HTML shell from the server along with the JavaScript instructions to construct the UI. This is called </a:t>
            </a:r>
            <a:r>
              <a:rPr lang="en-US" b="1" i="0" dirty="0">
                <a:solidFill>
                  <a:srgbClr val="000000"/>
                </a:solidFill>
                <a:effectLst/>
                <a:latin typeface="Inter"/>
              </a:rPr>
              <a:t>client-side rendering</a:t>
            </a:r>
            <a:r>
              <a:rPr lang="en-US" b="0" i="0" dirty="0">
                <a:solidFill>
                  <a:srgbClr val="000000"/>
                </a:solidFill>
                <a:effectLst/>
                <a:latin typeface="Inter"/>
              </a:rPr>
              <a:t> because the initial rendering work happens on the user's device.</a:t>
            </a:r>
          </a:p>
          <a:p>
            <a:endParaRPr lang="LID4096" dirty="0"/>
          </a:p>
        </p:txBody>
      </p:sp>
      <p:sp>
        <p:nvSpPr>
          <p:cNvPr id="3" name="Title 2">
            <a:extLst>
              <a:ext uri="{FF2B5EF4-FFF2-40B4-BE49-F238E27FC236}">
                <a16:creationId xmlns:a16="http://schemas.microsoft.com/office/drawing/2014/main" id="{D88BCF8A-BA57-5E6A-85B0-D5AEC19BE309}"/>
              </a:ext>
            </a:extLst>
          </p:cNvPr>
          <p:cNvSpPr>
            <a:spLocks noGrp="1"/>
          </p:cNvSpPr>
          <p:nvPr>
            <p:ph type="title"/>
          </p:nvPr>
        </p:nvSpPr>
        <p:spPr/>
        <p:txBody>
          <a:bodyPr>
            <a:normAutofit fontScale="90000"/>
          </a:bodyPr>
          <a:lstStyle/>
          <a:p>
            <a:r>
              <a:rPr lang="en-US" b="1" i="0" dirty="0">
                <a:solidFill>
                  <a:srgbClr val="000000"/>
                </a:solidFill>
                <a:effectLst/>
                <a:latin typeface="Inter"/>
              </a:rPr>
              <a:t>Client-Side Rendering vs. Pre-Rendering</a:t>
            </a:r>
            <a:endParaRPr lang="LID4096" dirty="0"/>
          </a:p>
        </p:txBody>
      </p:sp>
      <p:pic>
        <p:nvPicPr>
          <p:cNvPr id="7170" name="Picture 2">
            <a:extLst>
              <a:ext uri="{FF2B5EF4-FFF2-40B4-BE49-F238E27FC236}">
                <a16:creationId xmlns:a16="http://schemas.microsoft.com/office/drawing/2014/main" id="{B465276C-4D08-57DF-365E-0F6552698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733800"/>
            <a:ext cx="6361044"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88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C234BF-0814-9D5E-2C8C-FBF207B745C0}"/>
              </a:ext>
            </a:extLst>
          </p:cNvPr>
          <p:cNvSpPr>
            <a:spLocks noGrp="1"/>
          </p:cNvSpPr>
          <p:nvPr>
            <p:ph idx="1"/>
          </p:nvPr>
        </p:nvSpPr>
        <p:spPr/>
        <p:txBody>
          <a:bodyPr/>
          <a:lstStyle/>
          <a:p>
            <a:pPr algn="l"/>
            <a:r>
              <a:rPr lang="en-US" b="0" i="0" dirty="0">
                <a:solidFill>
                  <a:srgbClr val="000000"/>
                </a:solidFill>
                <a:effectLst/>
                <a:latin typeface="Inter"/>
              </a:rPr>
              <a:t>Next.js </a:t>
            </a:r>
            <a:r>
              <a:rPr lang="en-US" b="1" i="0" dirty="0">
                <a:solidFill>
                  <a:srgbClr val="000000"/>
                </a:solidFill>
                <a:effectLst/>
                <a:latin typeface="Inter"/>
              </a:rPr>
              <a:t>pre-renders</a:t>
            </a:r>
            <a:r>
              <a:rPr lang="en-US" b="0" i="0" dirty="0">
                <a:solidFill>
                  <a:srgbClr val="000000"/>
                </a:solidFill>
                <a:effectLst/>
                <a:latin typeface="Inter"/>
              </a:rPr>
              <a:t> every page by default. Pre-rendering means the HTML is generated in advance, on a server, instead of having it all done by JavaScript on the user's device.</a:t>
            </a:r>
          </a:p>
          <a:p>
            <a:endParaRPr lang="LID4096" dirty="0"/>
          </a:p>
        </p:txBody>
      </p:sp>
      <p:sp>
        <p:nvSpPr>
          <p:cNvPr id="3" name="Title 2">
            <a:extLst>
              <a:ext uri="{FF2B5EF4-FFF2-40B4-BE49-F238E27FC236}">
                <a16:creationId xmlns:a16="http://schemas.microsoft.com/office/drawing/2014/main" id="{70410070-4E24-A83F-8AAF-629DBFF66882}"/>
              </a:ext>
            </a:extLst>
          </p:cNvPr>
          <p:cNvSpPr>
            <a:spLocks noGrp="1"/>
          </p:cNvSpPr>
          <p:nvPr>
            <p:ph type="title"/>
          </p:nvPr>
        </p:nvSpPr>
        <p:spPr/>
        <p:txBody>
          <a:bodyPr/>
          <a:lstStyle/>
          <a:p>
            <a:r>
              <a:rPr lang="en-US" dirty="0"/>
              <a:t>Pre-Rending in Next.JS</a:t>
            </a:r>
            <a:endParaRPr lang="LID4096" dirty="0"/>
          </a:p>
        </p:txBody>
      </p:sp>
      <p:pic>
        <p:nvPicPr>
          <p:cNvPr id="8194" name="Picture 2">
            <a:extLst>
              <a:ext uri="{FF2B5EF4-FFF2-40B4-BE49-F238E27FC236}">
                <a16:creationId xmlns:a16="http://schemas.microsoft.com/office/drawing/2014/main" id="{F06A669F-BED0-E8A6-48E4-317BD21DE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15" y="3173046"/>
            <a:ext cx="7502769" cy="368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30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156E1F-7FBE-7E25-D012-2E7A083A1E76}"/>
              </a:ext>
            </a:extLst>
          </p:cNvPr>
          <p:cNvSpPr>
            <a:spLocks noGrp="1"/>
          </p:cNvSpPr>
          <p:nvPr>
            <p:ph idx="1"/>
          </p:nvPr>
        </p:nvSpPr>
        <p:spPr>
          <a:xfrm>
            <a:off x="457200" y="1481138"/>
            <a:ext cx="8229600" cy="5102224"/>
          </a:xfrm>
        </p:spPr>
        <p:txBody>
          <a:bodyPr/>
          <a:lstStyle/>
          <a:p>
            <a:pPr algn="l"/>
            <a:r>
              <a:rPr lang="en-US" b="0" i="0" dirty="0">
                <a:solidFill>
                  <a:srgbClr val="000000"/>
                </a:solidFill>
                <a:effectLst/>
                <a:latin typeface="Inter"/>
              </a:rPr>
              <a:t>With server-side rendering, the HTML of the page is generated on a server for </a:t>
            </a:r>
            <a:r>
              <a:rPr lang="en-US" b="1" i="0" dirty="0">
                <a:solidFill>
                  <a:srgbClr val="000000"/>
                </a:solidFill>
                <a:effectLst/>
                <a:latin typeface="Inter"/>
              </a:rPr>
              <a:t>each</a:t>
            </a:r>
            <a:r>
              <a:rPr lang="en-US" b="0" i="0" dirty="0">
                <a:solidFill>
                  <a:srgbClr val="000000"/>
                </a:solidFill>
                <a:effectLst/>
                <a:latin typeface="Inter"/>
              </a:rPr>
              <a:t> request. The generated HTML, JSON data, and JavaScript instructions to make the page interactive are then sent to the client.</a:t>
            </a:r>
          </a:p>
          <a:p>
            <a:pPr algn="l"/>
            <a:r>
              <a:rPr lang="en-US" b="0" i="0" dirty="0">
                <a:solidFill>
                  <a:srgbClr val="000000"/>
                </a:solidFill>
                <a:effectLst/>
                <a:latin typeface="Inter"/>
              </a:rPr>
              <a:t>On the client, the HTML is used to show a fast non-interactive page, while React uses the JSON data and JavaScript instructions to make components interactive (for example, attaching event handlers to a button). This process is called </a:t>
            </a:r>
            <a:r>
              <a:rPr lang="en-US" b="1" i="0" dirty="0">
                <a:solidFill>
                  <a:srgbClr val="000000"/>
                </a:solidFill>
                <a:effectLst/>
                <a:latin typeface="Inter"/>
              </a:rPr>
              <a:t>hydration</a:t>
            </a:r>
            <a:r>
              <a:rPr lang="en-US" b="0" i="0" dirty="0">
                <a:solidFill>
                  <a:srgbClr val="000000"/>
                </a:solidFill>
                <a:effectLst/>
                <a:latin typeface="Inter"/>
              </a:rPr>
              <a:t>.</a:t>
            </a:r>
          </a:p>
          <a:p>
            <a:r>
              <a:rPr lang="en-US" b="0" i="0" dirty="0">
                <a:solidFill>
                  <a:srgbClr val="000000"/>
                </a:solidFill>
                <a:effectLst/>
                <a:latin typeface="Inter"/>
              </a:rPr>
              <a:t>In Next.js, you can opt to server-side render pages by using </a:t>
            </a:r>
            <a:r>
              <a:rPr lang="en-US" b="0" i="0" u="none" strike="noStrike" dirty="0">
                <a:solidFill>
                  <a:srgbClr val="0074DE"/>
                </a:solidFill>
                <a:effectLst/>
                <a:latin typeface="Inter"/>
              </a:rPr>
              <a:t>getServerSideProps</a:t>
            </a:r>
            <a:r>
              <a:rPr lang="en-US" b="0" i="0" dirty="0">
                <a:solidFill>
                  <a:srgbClr val="000000"/>
                </a:solidFill>
                <a:effectLst/>
                <a:latin typeface="Inter"/>
              </a:rPr>
              <a:t>.</a:t>
            </a:r>
            <a:endParaRPr lang="LID4096" dirty="0"/>
          </a:p>
        </p:txBody>
      </p:sp>
      <p:sp>
        <p:nvSpPr>
          <p:cNvPr id="3" name="Title 2">
            <a:extLst>
              <a:ext uri="{FF2B5EF4-FFF2-40B4-BE49-F238E27FC236}">
                <a16:creationId xmlns:a16="http://schemas.microsoft.com/office/drawing/2014/main" id="{8E4E8998-1351-6370-D6D2-34DAD8EB688C}"/>
              </a:ext>
            </a:extLst>
          </p:cNvPr>
          <p:cNvSpPr>
            <a:spLocks noGrp="1"/>
          </p:cNvSpPr>
          <p:nvPr>
            <p:ph type="title"/>
          </p:nvPr>
        </p:nvSpPr>
        <p:spPr/>
        <p:txBody>
          <a:bodyPr>
            <a:normAutofit/>
          </a:bodyPr>
          <a:lstStyle/>
          <a:p>
            <a:r>
              <a:rPr lang="en-US" b="1" i="0" dirty="0">
                <a:solidFill>
                  <a:srgbClr val="000000"/>
                </a:solidFill>
                <a:effectLst/>
                <a:latin typeface="Inter"/>
              </a:rPr>
              <a:t>Server-Side Rendering</a:t>
            </a:r>
            <a:endParaRPr lang="LID4096" dirty="0"/>
          </a:p>
        </p:txBody>
      </p:sp>
    </p:spTree>
    <p:extLst>
      <p:ext uri="{BB962C8B-B14F-4D97-AF65-F5344CB8AC3E}">
        <p14:creationId xmlns:p14="http://schemas.microsoft.com/office/powerpoint/2010/main" val="313375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ADD723-B5DF-3FE2-DD82-97B4052A1468}"/>
              </a:ext>
            </a:extLst>
          </p:cNvPr>
          <p:cNvSpPr>
            <a:spLocks noGrp="1"/>
          </p:cNvSpPr>
          <p:nvPr>
            <p:ph idx="1"/>
          </p:nvPr>
        </p:nvSpPr>
        <p:spPr/>
        <p:txBody>
          <a:bodyPr/>
          <a:lstStyle/>
          <a:p>
            <a:r>
              <a:rPr lang="en-US" dirty="0"/>
              <a:t>If you export a function called getServerSideProps (Server-Side Rendering) from a page, Next.js will pre-render this page on each request using the data returned by getServerSideProps.</a:t>
            </a:r>
          </a:p>
          <a:p>
            <a:pPr marL="109537" indent="0">
              <a:buNone/>
            </a:pPr>
            <a:r>
              <a:rPr lang="en-US" dirty="0"/>
              <a:t>export async function getServerSideProps(context) {</a:t>
            </a:r>
          </a:p>
          <a:p>
            <a:pPr marL="109537" indent="0">
              <a:buNone/>
            </a:pPr>
            <a:r>
              <a:rPr lang="en-US" dirty="0"/>
              <a:t>  return {</a:t>
            </a:r>
          </a:p>
          <a:p>
            <a:pPr marL="109537" indent="0">
              <a:buNone/>
            </a:pPr>
            <a:r>
              <a:rPr lang="en-US" dirty="0"/>
              <a:t>    props: {}, // will be passed to the page component as props</a:t>
            </a:r>
          </a:p>
          <a:p>
            <a:pPr marL="109537" indent="0">
              <a:buNone/>
            </a:pPr>
            <a:r>
              <a:rPr lang="en-US" dirty="0"/>
              <a:t>  }</a:t>
            </a:r>
          </a:p>
          <a:p>
            <a:pPr marL="109537" indent="0">
              <a:buNone/>
            </a:pPr>
            <a:r>
              <a:rPr lang="en-US" dirty="0"/>
              <a:t>}</a:t>
            </a:r>
            <a:endParaRPr lang="LID4096" dirty="0"/>
          </a:p>
        </p:txBody>
      </p:sp>
      <p:sp>
        <p:nvSpPr>
          <p:cNvPr id="3" name="Title 2">
            <a:extLst>
              <a:ext uri="{FF2B5EF4-FFF2-40B4-BE49-F238E27FC236}">
                <a16:creationId xmlns:a16="http://schemas.microsoft.com/office/drawing/2014/main" id="{9E4A1B46-5E75-7ABD-7FA0-05CB30B8DE47}"/>
              </a:ext>
            </a:extLst>
          </p:cNvPr>
          <p:cNvSpPr>
            <a:spLocks noGrp="1"/>
          </p:cNvSpPr>
          <p:nvPr>
            <p:ph type="title"/>
          </p:nvPr>
        </p:nvSpPr>
        <p:spPr/>
        <p:txBody>
          <a:bodyPr>
            <a:normAutofit/>
          </a:bodyPr>
          <a:lstStyle/>
          <a:p>
            <a:r>
              <a:rPr lang="en-US" b="1" i="0" dirty="0">
                <a:solidFill>
                  <a:srgbClr val="000000"/>
                </a:solidFill>
                <a:effectLst/>
                <a:latin typeface="Inter"/>
              </a:rPr>
              <a:t>getServerSideProps</a:t>
            </a:r>
            <a:endParaRPr lang="LID4096" dirty="0"/>
          </a:p>
        </p:txBody>
      </p:sp>
    </p:spTree>
    <p:extLst>
      <p:ext uri="{BB962C8B-B14F-4D97-AF65-F5344CB8AC3E}">
        <p14:creationId xmlns:p14="http://schemas.microsoft.com/office/powerpoint/2010/main" val="286257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C2080B-E3C9-C645-5E2D-3F2AFB651AED}"/>
              </a:ext>
            </a:extLst>
          </p:cNvPr>
          <p:cNvSpPr>
            <a:spLocks noGrp="1"/>
          </p:cNvSpPr>
          <p:nvPr>
            <p:ph idx="1"/>
          </p:nvPr>
        </p:nvSpPr>
        <p:spPr/>
        <p:txBody>
          <a:bodyPr/>
          <a:lstStyle/>
          <a:p>
            <a:r>
              <a:rPr lang="en-US" sz="2000" dirty="0"/>
              <a:t>getServerSideProps only runs on server-side and never runs on the browser. If a page uses getServerSideProps, then:</a:t>
            </a:r>
          </a:p>
          <a:p>
            <a:r>
              <a:rPr lang="en-US" sz="2000" dirty="0"/>
              <a:t>When you request this page directly, getServerSideProps runs at request time, and this page will be pre-rendered with the returned props</a:t>
            </a:r>
          </a:p>
          <a:p>
            <a:r>
              <a:rPr lang="en-US" sz="2000" dirty="0"/>
              <a:t>When you request this page on client-side page transitions through next/link or next/router, Next.js sends an API request to the server, which runs getServerSideProps</a:t>
            </a:r>
          </a:p>
          <a:p>
            <a:r>
              <a:rPr lang="en-US" sz="2000" dirty="0"/>
              <a:t>getServerSideProps returns JSON which will be used to render the page. All this work will be handled automatically by Next.js, so you don’t need to do anything extra as long as you have getServerSideProps defined.</a:t>
            </a:r>
            <a:endParaRPr lang="LID4096" sz="2000" dirty="0"/>
          </a:p>
        </p:txBody>
      </p:sp>
      <p:sp>
        <p:nvSpPr>
          <p:cNvPr id="3" name="Title 2">
            <a:extLst>
              <a:ext uri="{FF2B5EF4-FFF2-40B4-BE49-F238E27FC236}">
                <a16:creationId xmlns:a16="http://schemas.microsoft.com/office/drawing/2014/main" id="{967FC625-39AB-DB18-910E-75122F308C29}"/>
              </a:ext>
            </a:extLst>
          </p:cNvPr>
          <p:cNvSpPr>
            <a:spLocks noGrp="1"/>
          </p:cNvSpPr>
          <p:nvPr>
            <p:ph type="title"/>
          </p:nvPr>
        </p:nvSpPr>
        <p:spPr/>
        <p:txBody>
          <a:bodyPr/>
          <a:lstStyle/>
          <a:p>
            <a:r>
              <a:rPr lang="en-US" dirty="0" err="1"/>
              <a:t>getServersideprop</a:t>
            </a:r>
            <a:endParaRPr lang="LID4096" dirty="0"/>
          </a:p>
        </p:txBody>
      </p:sp>
    </p:spTree>
    <p:extLst>
      <p:ext uri="{BB962C8B-B14F-4D97-AF65-F5344CB8AC3E}">
        <p14:creationId xmlns:p14="http://schemas.microsoft.com/office/powerpoint/2010/main" val="359842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057310-813D-3EE9-82EC-D25988BFA06B}"/>
              </a:ext>
            </a:extLst>
          </p:cNvPr>
          <p:cNvSpPr>
            <a:spLocks noGrp="1"/>
          </p:cNvSpPr>
          <p:nvPr>
            <p:ph idx="1"/>
          </p:nvPr>
        </p:nvSpPr>
        <p:spPr/>
        <p:txBody>
          <a:bodyPr/>
          <a:lstStyle/>
          <a:p>
            <a:r>
              <a:rPr lang="en-US" dirty="0"/>
              <a:t>With Static Site Generation, the HTML is generated on the server, but unlike server-side rendering, there is no server at runtime. Instead, content is generated once, at build time, when the application is deployed, and the HTML is stored in a CDN and re-used for each request.</a:t>
            </a:r>
          </a:p>
          <a:p>
            <a:r>
              <a:rPr lang="en-US" dirty="0"/>
              <a:t>In Next.js, you can opt to statically generate pages by using </a:t>
            </a:r>
            <a:r>
              <a:rPr lang="en-US" dirty="0" err="1"/>
              <a:t>getStaticProps</a:t>
            </a:r>
            <a:r>
              <a:rPr lang="en-US" dirty="0"/>
              <a:t>.</a:t>
            </a:r>
            <a:endParaRPr lang="LID4096" dirty="0"/>
          </a:p>
        </p:txBody>
      </p:sp>
      <p:sp>
        <p:nvSpPr>
          <p:cNvPr id="3" name="Title 2">
            <a:extLst>
              <a:ext uri="{FF2B5EF4-FFF2-40B4-BE49-F238E27FC236}">
                <a16:creationId xmlns:a16="http://schemas.microsoft.com/office/drawing/2014/main" id="{AEE9828E-E438-4A92-ED07-A25D22EB8710}"/>
              </a:ext>
            </a:extLst>
          </p:cNvPr>
          <p:cNvSpPr>
            <a:spLocks noGrp="1"/>
          </p:cNvSpPr>
          <p:nvPr>
            <p:ph type="title"/>
          </p:nvPr>
        </p:nvSpPr>
        <p:spPr/>
        <p:txBody>
          <a:bodyPr>
            <a:normAutofit/>
          </a:bodyPr>
          <a:lstStyle/>
          <a:p>
            <a:r>
              <a:rPr lang="en-US" b="1" i="0" dirty="0">
                <a:solidFill>
                  <a:srgbClr val="000000"/>
                </a:solidFill>
                <a:effectLst/>
                <a:latin typeface="Inter"/>
              </a:rPr>
              <a:t>Static Site Generation</a:t>
            </a:r>
            <a:endParaRPr lang="LID4096" dirty="0"/>
          </a:p>
        </p:txBody>
      </p:sp>
    </p:spTree>
    <p:extLst>
      <p:ext uri="{BB962C8B-B14F-4D97-AF65-F5344CB8AC3E}">
        <p14:creationId xmlns:p14="http://schemas.microsoft.com/office/powerpoint/2010/main" val="61972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F5CD70-B392-B96B-B778-271E2CE68EFA}"/>
              </a:ext>
            </a:extLst>
          </p:cNvPr>
          <p:cNvSpPr>
            <a:spLocks noGrp="1"/>
          </p:cNvSpPr>
          <p:nvPr>
            <p:ph idx="1"/>
          </p:nvPr>
        </p:nvSpPr>
        <p:spPr/>
        <p:txBody>
          <a:bodyPr/>
          <a:lstStyle/>
          <a:p>
            <a:r>
              <a:rPr lang="en-US" sz="2400" dirty="0"/>
              <a:t>If you export a function called </a:t>
            </a:r>
            <a:r>
              <a:rPr lang="en-US" sz="2400" dirty="0" err="1"/>
              <a:t>getStaticProps</a:t>
            </a:r>
            <a:r>
              <a:rPr lang="en-US" sz="2400" dirty="0"/>
              <a:t> (Static Site Generation) from a page, Next.js will pre-render this page at build time using the props returned by </a:t>
            </a:r>
            <a:r>
              <a:rPr lang="en-US" sz="2400" dirty="0" err="1"/>
              <a:t>getStaticProps</a:t>
            </a:r>
            <a:r>
              <a:rPr lang="en-US" sz="2400" dirty="0"/>
              <a:t>.</a:t>
            </a:r>
          </a:p>
          <a:p>
            <a:pPr marL="109537" indent="0">
              <a:buNone/>
            </a:pPr>
            <a:r>
              <a:rPr lang="en-US" sz="1800" dirty="0"/>
              <a:t>export async function </a:t>
            </a:r>
            <a:r>
              <a:rPr lang="en-US" sz="1800" dirty="0" err="1"/>
              <a:t>getStaticProps</a:t>
            </a:r>
            <a:r>
              <a:rPr lang="en-US" sz="1800" dirty="0"/>
              <a:t>(context) {</a:t>
            </a:r>
          </a:p>
          <a:p>
            <a:pPr marL="109537" indent="0">
              <a:buNone/>
            </a:pPr>
            <a:r>
              <a:rPr lang="en-US" sz="1800" dirty="0"/>
              <a:t>  return {</a:t>
            </a:r>
          </a:p>
          <a:p>
            <a:pPr marL="109537" indent="0">
              <a:buNone/>
            </a:pPr>
            <a:r>
              <a:rPr lang="en-US" sz="1800" dirty="0"/>
              <a:t>    props: {}, // will be passed to the page component as props</a:t>
            </a:r>
          </a:p>
          <a:p>
            <a:pPr marL="109537" indent="0">
              <a:buNone/>
            </a:pPr>
            <a:r>
              <a:rPr lang="en-US" sz="1800" dirty="0"/>
              <a:t>  }</a:t>
            </a:r>
          </a:p>
          <a:p>
            <a:pPr marL="109537" indent="0">
              <a:buNone/>
            </a:pPr>
            <a:r>
              <a:rPr lang="en-US" sz="1800" dirty="0"/>
              <a:t>}</a:t>
            </a:r>
          </a:p>
          <a:p>
            <a:r>
              <a:rPr lang="en-US" sz="1800" dirty="0"/>
              <a:t>You should use </a:t>
            </a:r>
            <a:r>
              <a:rPr lang="en-US" sz="1800" dirty="0" err="1"/>
              <a:t>getStaticProps</a:t>
            </a:r>
            <a:r>
              <a:rPr lang="en-US" sz="1800" dirty="0"/>
              <a:t> if:</a:t>
            </a:r>
          </a:p>
          <a:p>
            <a:pPr lvl="1"/>
            <a:r>
              <a:rPr lang="en-US" sz="1400" dirty="0"/>
              <a:t>The data required to render the page is available at build time ahead of a user’s request</a:t>
            </a:r>
          </a:p>
          <a:p>
            <a:pPr lvl="1"/>
            <a:r>
              <a:rPr lang="en-US" sz="1400" dirty="0"/>
              <a:t>The data comes from a headless CMS</a:t>
            </a:r>
          </a:p>
          <a:p>
            <a:pPr lvl="1"/>
            <a:r>
              <a:rPr lang="en-US" sz="1400" dirty="0"/>
              <a:t>The page must be pre-rendered (for SEO) and be very fast — </a:t>
            </a:r>
            <a:r>
              <a:rPr lang="en-US" sz="1400" dirty="0" err="1"/>
              <a:t>getStaticProps</a:t>
            </a:r>
            <a:r>
              <a:rPr lang="en-US" sz="1400" dirty="0"/>
              <a:t> generates HTML and JSON files, both of which can be cached by a CDN for performance</a:t>
            </a:r>
          </a:p>
          <a:p>
            <a:pPr lvl="1"/>
            <a:r>
              <a:rPr lang="en-US" sz="1400" dirty="0"/>
              <a:t>The data can be publicly cached (not user-specific). This condition can be bypassed in certain specific situation by using a Middleware to rewrite the path.</a:t>
            </a:r>
            <a:endParaRPr lang="LID4096" sz="1400" dirty="0"/>
          </a:p>
        </p:txBody>
      </p:sp>
      <p:sp>
        <p:nvSpPr>
          <p:cNvPr id="3" name="Title 2">
            <a:extLst>
              <a:ext uri="{FF2B5EF4-FFF2-40B4-BE49-F238E27FC236}">
                <a16:creationId xmlns:a16="http://schemas.microsoft.com/office/drawing/2014/main" id="{A7C7721A-C04C-4C29-E87E-3A301D1F2734}"/>
              </a:ext>
            </a:extLst>
          </p:cNvPr>
          <p:cNvSpPr>
            <a:spLocks noGrp="1"/>
          </p:cNvSpPr>
          <p:nvPr>
            <p:ph type="title"/>
          </p:nvPr>
        </p:nvSpPr>
        <p:spPr/>
        <p:txBody>
          <a:bodyPr>
            <a:normAutofit/>
          </a:bodyPr>
          <a:lstStyle/>
          <a:p>
            <a:r>
              <a:rPr lang="en-US" b="1" i="0" dirty="0" err="1">
                <a:solidFill>
                  <a:srgbClr val="000000"/>
                </a:solidFill>
                <a:effectLst/>
                <a:latin typeface="Inter"/>
              </a:rPr>
              <a:t>getStaticProps</a:t>
            </a:r>
            <a:endParaRPr lang="LID4096" dirty="0"/>
          </a:p>
        </p:txBody>
      </p:sp>
    </p:spTree>
    <p:extLst>
      <p:ext uri="{BB962C8B-B14F-4D97-AF65-F5344CB8AC3E}">
        <p14:creationId xmlns:p14="http://schemas.microsoft.com/office/powerpoint/2010/main" val="1813031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22BF12-F3E7-B640-CDCD-90D54CB6B4B2}"/>
              </a:ext>
            </a:extLst>
          </p:cNvPr>
          <p:cNvSpPr>
            <a:spLocks noGrp="1"/>
          </p:cNvSpPr>
          <p:nvPr>
            <p:ph idx="1"/>
          </p:nvPr>
        </p:nvSpPr>
        <p:spPr/>
        <p:txBody>
          <a:bodyPr/>
          <a:lstStyle/>
          <a:p>
            <a:r>
              <a:rPr lang="en-US" dirty="0"/>
              <a:t>The beauty of Next.js is that you can choose the most appropriate rendering method for your use case on a page-by-page basis, whether that's Static Site Generation, Server-side Rendering, or Client-Side Rendering. </a:t>
            </a:r>
          </a:p>
        </p:txBody>
      </p:sp>
      <p:sp>
        <p:nvSpPr>
          <p:cNvPr id="3" name="Title 2">
            <a:extLst>
              <a:ext uri="{FF2B5EF4-FFF2-40B4-BE49-F238E27FC236}">
                <a16:creationId xmlns:a16="http://schemas.microsoft.com/office/drawing/2014/main" id="{1A3A3137-8369-DC70-03D6-590E0A86575F}"/>
              </a:ext>
            </a:extLst>
          </p:cNvPr>
          <p:cNvSpPr>
            <a:spLocks noGrp="1"/>
          </p:cNvSpPr>
          <p:nvPr>
            <p:ph type="title"/>
          </p:nvPr>
        </p:nvSpPr>
        <p:spPr/>
        <p:txBody>
          <a:bodyPr/>
          <a:lstStyle/>
          <a:p>
            <a:endParaRPr lang="LID4096"/>
          </a:p>
        </p:txBody>
      </p:sp>
    </p:spTree>
    <p:extLst>
      <p:ext uri="{BB962C8B-B14F-4D97-AF65-F5344CB8AC3E}">
        <p14:creationId xmlns:p14="http://schemas.microsoft.com/office/powerpoint/2010/main" val="119944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9294A4-547F-89D2-BB52-3E4226A79E56}"/>
              </a:ext>
            </a:extLst>
          </p:cNvPr>
          <p:cNvSpPr>
            <a:spLocks noGrp="1"/>
          </p:cNvSpPr>
          <p:nvPr>
            <p:ph idx="1"/>
          </p:nvPr>
        </p:nvSpPr>
        <p:spPr/>
        <p:txBody>
          <a:bodyPr/>
          <a:lstStyle/>
          <a:p>
            <a:r>
              <a:rPr lang="en-US" dirty="0"/>
              <a:t>In Next.js, a page is a React Component exported from a .</a:t>
            </a:r>
            <a:r>
              <a:rPr lang="en-US" dirty="0" err="1"/>
              <a:t>js</a:t>
            </a:r>
            <a:r>
              <a:rPr lang="en-US" dirty="0"/>
              <a:t>, .</a:t>
            </a:r>
            <a:r>
              <a:rPr lang="en-US" dirty="0" err="1"/>
              <a:t>jsx</a:t>
            </a:r>
            <a:r>
              <a:rPr lang="en-US" dirty="0"/>
              <a:t>, .</a:t>
            </a:r>
            <a:r>
              <a:rPr lang="en-US" dirty="0" err="1"/>
              <a:t>ts</a:t>
            </a:r>
            <a:r>
              <a:rPr lang="en-US" dirty="0"/>
              <a:t>, or .</a:t>
            </a:r>
            <a:r>
              <a:rPr lang="en-US" dirty="0" err="1"/>
              <a:t>tsx</a:t>
            </a:r>
            <a:r>
              <a:rPr lang="en-US" dirty="0"/>
              <a:t> file in the pages directory. Each page is associated with a route based on its file name.</a:t>
            </a:r>
          </a:p>
          <a:p>
            <a:pPr marL="109537" indent="0">
              <a:buNone/>
            </a:pPr>
            <a:r>
              <a:rPr lang="en-US" dirty="0"/>
              <a:t>export default function About() {</a:t>
            </a:r>
          </a:p>
          <a:p>
            <a:pPr marL="109537" indent="0">
              <a:buNone/>
            </a:pPr>
            <a:r>
              <a:rPr lang="en-US" dirty="0"/>
              <a:t>  return &lt;div&gt;About&lt;/div&gt;</a:t>
            </a:r>
          </a:p>
          <a:p>
            <a:pPr marL="109537" indent="0">
              <a:buNone/>
            </a:pPr>
            <a:r>
              <a:rPr lang="en-US" dirty="0"/>
              <a:t>}</a:t>
            </a:r>
          </a:p>
          <a:p>
            <a:pPr marL="109537" indent="0">
              <a:buNone/>
            </a:pPr>
            <a:endParaRPr lang="LID4096" dirty="0"/>
          </a:p>
        </p:txBody>
      </p:sp>
      <p:sp>
        <p:nvSpPr>
          <p:cNvPr id="3" name="Title 2">
            <a:extLst>
              <a:ext uri="{FF2B5EF4-FFF2-40B4-BE49-F238E27FC236}">
                <a16:creationId xmlns:a16="http://schemas.microsoft.com/office/drawing/2014/main" id="{E8E04A17-4F69-2474-1714-99A18ADCC68B}"/>
              </a:ext>
            </a:extLst>
          </p:cNvPr>
          <p:cNvSpPr>
            <a:spLocks noGrp="1"/>
          </p:cNvSpPr>
          <p:nvPr>
            <p:ph type="title"/>
          </p:nvPr>
        </p:nvSpPr>
        <p:spPr/>
        <p:txBody>
          <a:bodyPr/>
          <a:lstStyle/>
          <a:p>
            <a:r>
              <a:rPr lang="en-US" dirty="0"/>
              <a:t>Pages</a:t>
            </a:r>
            <a:endParaRPr lang="LID4096" dirty="0"/>
          </a:p>
        </p:txBody>
      </p:sp>
    </p:spTree>
    <p:extLst>
      <p:ext uri="{BB962C8B-B14F-4D97-AF65-F5344CB8AC3E}">
        <p14:creationId xmlns:p14="http://schemas.microsoft.com/office/powerpoint/2010/main" val="393097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14AA6-E00D-4AC7-B6B1-89FC09651CD7}"/>
              </a:ext>
            </a:extLst>
          </p:cNvPr>
          <p:cNvSpPr>
            <a:spLocks noGrp="1"/>
          </p:cNvSpPr>
          <p:nvPr>
            <p:ph idx="1"/>
          </p:nvPr>
        </p:nvSpPr>
        <p:spPr>
          <a:xfrm>
            <a:off x="457200" y="1481138"/>
            <a:ext cx="8229600" cy="5376862"/>
          </a:xfrm>
        </p:spPr>
        <p:txBody>
          <a:bodyPr/>
          <a:lstStyle/>
          <a:p>
            <a:r>
              <a:rPr lang="en-US" sz="2400" dirty="0"/>
              <a:t>Next.js is a flexible React framework that gives you building blocks to create fast web applications.</a:t>
            </a:r>
          </a:p>
          <a:p>
            <a:r>
              <a:rPr lang="en-US" sz="2400" dirty="0"/>
              <a:t>Next.js is an open-source web development framework created by </a:t>
            </a:r>
            <a:r>
              <a:rPr lang="en-US" sz="2400" dirty="0" err="1"/>
              <a:t>Vercel</a:t>
            </a:r>
            <a:r>
              <a:rPr lang="en-US" sz="2400" dirty="0"/>
              <a:t> enabling React-based web applications with </a:t>
            </a:r>
          </a:p>
          <a:p>
            <a:pPr lvl="1"/>
            <a:r>
              <a:rPr lang="en-US" sz="1800" dirty="0"/>
              <a:t>An intuitive page-based routing system (with support for dynamic routes)</a:t>
            </a:r>
          </a:p>
          <a:p>
            <a:pPr lvl="1"/>
            <a:r>
              <a:rPr lang="en-US" sz="1800" dirty="0"/>
              <a:t>Pre-rendering, both static generation (SSG) and server-side rendering (SSR) are supported on a per-page basis</a:t>
            </a:r>
          </a:p>
          <a:p>
            <a:pPr lvl="1"/>
            <a:r>
              <a:rPr lang="en-US" sz="1800" dirty="0"/>
              <a:t>Automatic code splitting for faster page loads</a:t>
            </a:r>
          </a:p>
          <a:p>
            <a:pPr lvl="1"/>
            <a:r>
              <a:rPr lang="en-US" sz="1800" dirty="0"/>
              <a:t>Client-side routing with optimized prefetching</a:t>
            </a:r>
          </a:p>
          <a:p>
            <a:pPr lvl="1"/>
            <a:r>
              <a:rPr lang="en-US" sz="1800" dirty="0"/>
              <a:t>Built-in CSS and Sass support, and support for any CSS-in-JS library</a:t>
            </a:r>
          </a:p>
          <a:p>
            <a:pPr lvl="1"/>
            <a:r>
              <a:rPr lang="en-US" sz="1800" dirty="0"/>
              <a:t>Development environment with Fast Refresh support</a:t>
            </a:r>
          </a:p>
          <a:p>
            <a:pPr lvl="1"/>
            <a:r>
              <a:rPr lang="en-US" sz="1800" dirty="0"/>
              <a:t>API routes to build API endpoints with Serverless Functions</a:t>
            </a:r>
          </a:p>
          <a:p>
            <a:pPr lvl="1"/>
            <a:r>
              <a:rPr lang="en-US" sz="1800" dirty="0"/>
              <a:t>Fully extendable</a:t>
            </a:r>
            <a:endParaRPr lang="en-US" sz="1200" dirty="0"/>
          </a:p>
          <a:p>
            <a:endParaRPr lang="en-US" sz="1800" dirty="0"/>
          </a:p>
        </p:txBody>
      </p:sp>
      <p:sp>
        <p:nvSpPr>
          <p:cNvPr id="3" name="Title 2">
            <a:extLst>
              <a:ext uri="{FF2B5EF4-FFF2-40B4-BE49-F238E27FC236}">
                <a16:creationId xmlns:a16="http://schemas.microsoft.com/office/drawing/2014/main" id="{2A34ACDD-D031-4DB1-8822-BB26FF8478DC}"/>
              </a:ext>
            </a:extLst>
          </p:cNvPr>
          <p:cNvSpPr>
            <a:spLocks noGrp="1"/>
          </p:cNvSpPr>
          <p:nvPr>
            <p:ph type="title"/>
          </p:nvPr>
        </p:nvSpPr>
        <p:spPr/>
        <p:txBody>
          <a:bodyPr/>
          <a:lstStyle/>
          <a:p>
            <a:r>
              <a:rPr lang="en-US" dirty="0"/>
              <a:t>Next.JS</a:t>
            </a:r>
          </a:p>
        </p:txBody>
      </p:sp>
    </p:spTree>
    <p:extLst>
      <p:ext uri="{BB962C8B-B14F-4D97-AF65-F5344CB8AC3E}">
        <p14:creationId xmlns:p14="http://schemas.microsoft.com/office/powerpoint/2010/main" val="3423258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F2AC67-9490-2231-BBB5-489B4F54ED74}"/>
              </a:ext>
            </a:extLst>
          </p:cNvPr>
          <p:cNvSpPr>
            <a:spLocks noGrp="1"/>
          </p:cNvSpPr>
          <p:nvPr>
            <p:ph idx="1"/>
          </p:nvPr>
        </p:nvSpPr>
        <p:spPr/>
        <p:txBody>
          <a:bodyPr/>
          <a:lstStyle/>
          <a:p>
            <a:r>
              <a:rPr lang="en-US" dirty="0"/>
              <a:t>Next.js supports pages with dynamic routes. For example, if you create a file called pages/posts/[id].</a:t>
            </a:r>
            <a:r>
              <a:rPr lang="en-US" dirty="0" err="1"/>
              <a:t>js</a:t>
            </a:r>
            <a:r>
              <a:rPr lang="en-US" dirty="0"/>
              <a:t>, then it will be accessible at posts/1, posts/2, etc.</a:t>
            </a:r>
            <a:endParaRPr lang="LID4096" dirty="0"/>
          </a:p>
        </p:txBody>
      </p:sp>
      <p:sp>
        <p:nvSpPr>
          <p:cNvPr id="3" name="Title 2">
            <a:extLst>
              <a:ext uri="{FF2B5EF4-FFF2-40B4-BE49-F238E27FC236}">
                <a16:creationId xmlns:a16="http://schemas.microsoft.com/office/drawing/2014/main" id="{FF88BC77-5ACA-83DF-C567-302860DDA26E}"/>
              </a:ext>
            </a:extLst>
          </p:cNvPr>
          <p:cNvSpPr>
            <a:spLocks noGrp="1"/>
          </p:cNvSpPr>
          <p:nvPr>
            <p:ph type="title"/>
          </p:nvPr>
        </p:nvSpPr>
        <p:spPr/>
        <p:txBody>
          <a:bodyPr/>
          <a:lstStyle/>
          <a:p>
            <a:r>
              <a:rPr lang="en-US" dirty="0"/>
              <a:t>Pages with Dynamic Routing</a:t>
            </a:r>
            <a:endParaRPr lang="LID4096" dirty="0"/>
          </a:p>
        </p:txBody>
      </p:sp>
      <p:sp>
        <p:nvSpPr>
          <p:cNvPr id="7" name="TextBox 6">
            <a:extLst>
              <a:ext uri="{FF2B5EF4-FFF2-40B4-BE49-F238E27FC236}">
                <a16:creationId xmlns:a16="http://schemas.microsoft.com/office/drawing/2014/main" id="{4C37CFBB-4CA4-D20D-E3B0-800E70DB52D4}"/>
              </a:ext>
            </a:extLst>
          </p:cNvPr>
          <p:cNvSpPr txBox="1"/>
          <p:nvPr/>
        </p:nvSpPr>
        <p:spPr>
          <a:xfrm>
            <a:off x="2590800" y="3352800"/>
            <a:ext cx="4670474" cy="2862322"/>
          </a:xfrm>
          <a:prstGeom prst="rect">
            <a:avLst/>
          </a:prstGeom>
          <a:noFill/>
        </p:spPr>
        <p:txBody>
          <a:bodyPr wrap="square">
            <a:spAutoFit/>
          </a:bodyPr>
          <a:lstStyle/>
          <a:p>
            <a:r>
              <a:rPr lang="en-US" dirty="0"/>
              <a:t>import { </a:t>
            </a:r>
            <a:r>
              <a:rPr lang="en-US" dirty="0" err="1"/>
              <a:t>useRouter</a:t>
            </a:r>
            <a:r>
              <a:rPr lang="en-US" dirty="0"/>
              <a:t> } from 'next/router'</a:t>
            </a:r>
          </a:p>
          <a:p>
            <a:endParaRPr lang="en-US" dirty="0"/>
          </a:p>
          <a:p>
            <a:r>
              <a:rPr lang="en-US" dirty="0"/>
              <a:t>const Post = () =&gt; {</a:t>
            </a:r>
          </a:p>
          <a:p>
            <a:r>
              <a:rPr lang="en-US" dirty="0"/>
              <a:t>  const router = </a:t>
            </a:r>
            <a:r>
              <a:rPr lang="en-US" dirty="0" err="1"/>
              <a:t>useRouter</a:t>
            </a:r>
            <a:r>
              <a:rPr lang="en-US" dirty="0"/>
              <a:t>()</a:t>
            </a:r>
          </a:p>
          <a:p>
            <a:r>
              <a:rPr lang="en-US" dirty="0"/>
              <a:t>  const { </a:t>
            </a:r>
            <a:r>
              <a:rPr lang="en-US" dirty="0" err="1"/>
              <a:t>pid</a:t>
            </a:r>
            <a:r>
              <a:rPr lang="en-US" dirty="0"/>
              <a:t> } = </a:t>
            </a:r>
            <a:r>
              <a:rPr lang="en-US" dirty="0" err="1"/>
              <a:t>router.query</a:t>
            </a:r>
            <a:endParaRPr lang="en-US" dirty="0"/>
          </a:p>
          <a:p>
            <a:endParaRPr lang="en-US" dirty="0"/>
          </a:p>
          <a:p>
            <a:r>
              <a:rPr lang="en-US" dirty="0"/>
              <a:t>  return &lt;p&gt;Post: {</a:t>
            </a:r>
            <a:r>
              <a:rPr lang="en-US" dirty="0" err="1"/>
              <a:t>pid</a:t>
            </a:r>
            <a:r>
              <a:rPr lang="en-US" dirty="0"/>
              <a:t>}&lt;/p&gt;</a:t>
            </a:r>
          </a:p>
          <a:p>
            <a:r>
              <a:rPr lang="en-US" dirty="0"/>
              <a:t>}</a:t>
            </a:r>
          </a:p>
          <a:p>
            <a:endParaRPr lang="en-US" dirty="0"/>
          </a:p>
          <a:p>
            <a:r>
              <a:rPr lang="en-US" dirty="0"/>
              <a:t>export default Post</a:t>
            </a:r>
            <a:endParaRPr lang="LID4096" dirty="0"/>
          </a:p>
        </p:txBody>
      </p:sp>
    </p:spTree>
    <p:extLst>
      <p:ext uri="{BB962C8B-B14F-4D97-AF65-F5344CB8AC3E}">
        <p14:creationId xmlns:p14="http://schemas.microsoft.com/office/powerpoint/2010/main" val="223826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9C75FE-DE9E-0C44-AB53-4D6C2EEE2CCF}"/>
              </a:ext>
            </a:extLst>
          </p:cNvPr>
          <p:cNvSpPr>
            <a:spLocks noGrp="1"/>
          </p:cNvSpPr>
          <p:nvPr>
            <p:ph idx="1"/>
          </p:nvPr>
        </p:nvSpPr>
        <p:spPr/>
        <p:txBody>
          <a:bodyPr/>
          <a:lstStyle/>
          <a:p>
            <a:r>
              <a:rPr lang="en-US" dirty="0"/>
              <a:t>API routes provide a solution to build your API with Next.js.</a:t>
            </a:r>
          </a:p>
          <a:p>
            <a:r>
              <a:rPr lang="en-US" dirty="0"/>
              <a:t>Any file inside the folder pages/</a:t>
            </a:r>
            <a:r>
              <a:rPr lang="en-US" dirty="0" err="1"/>
              <a:t>api</a:t>
            </a:r>
            <a:r>
              <a:rPr lang="en-US" dirty="0"/>
              <a:t> is mapped to /</a:t>
            </a:r>
            <a:r>
              <a:rPr lang="en-US" dirty="0" err="1"/>
              <a:t>api</a:t>
            </a:r>
            <a:r>
              <a:rPr lang="en-US" dirty="0"/>
              <a:t>/* and will be treated as an API endpoint instead of a page. They are server-side only bundles and won't increase your client-side bundle size.</a:t>
            </a:r>
          </a:p>
          <a:p>
            <a:r>
              <a:rPr lang="en-US" dirty="0"/>
              <a:t>For example, the following API route pages/</a:t>
            </a:r>
            <a:r>
              <a:rPr lang="en-US" dirty="0" err="1"/>
              <a:t>api</a:t>
            </a:r>
            <a:r>
              <a:rPr lang="en-US" dirty="0"/>
              <a:t>/user.js returns a </a:t>
            </a:r>
            <a:r>
              <a:rPr lang="en-US" dirty="0" err="1"/>
              <a:t>json</a:t>
            </a:r>
            <a:r>
              <a:rPr lang="en-US" dirty="0"/>
              <a:t> response with a status code of 200:</a:t>
            </a:r>
            <a:endParaRPr lang="LID4096" dirty="0"/>
          </a:p>
        </p:txBody>
      </p:sp>
      <p:sp>
        <p:nvSpPr>
          <p:cNvPr id="3" name="Title 2">
            <a:extLst>
              <a:ext uri="{FF2B5EF4-FFF2-40B4-BE49-F238E27FC236}">
                <a16:creationId xmlns:a16="http://schemas.microsoft.com/office/drawing/2014/main" id="{19102EAB-69D6-F2B6-992D-10C73EC3DAC3}"/>
              </a:ext>
            </a:extLst>
          </p:cNvPr>
          <p:cNvSpPr>
            <a:spLocks noGrp="1"/>
          </p:cNvSpPr>
          <p:nvPr>
            <p:ph type="title"/>
          </p:nvPr>
        </p:nvSpPr>
        <p:spPr/>
        <p:txBody>
          <a:bodyPr/>
          <a:lstStyle/>
          <a:p>
            <a:r>
              <a:rPr lang="en-US" dirty="0"/>
              <a:t>API Routes</a:t>
            </a:r>
            <a:endParaRPr lang="LID4096" dirty="0"/>
          </a:p>
        </p:txBody>
      </p:sp>
      <p:sp>
        <p:nvSpPr>
          <p:cNvPr id="15" name="TextBox 14">
            <a:extLst>
              <a:ext uri="{FF2B5EF4-FFF2-40B4-BE49-F238E27FC236}">
                <a16:creationId xmlns:a16="http://schemas.microsoft.com/office/drawing/2014/main" id="{00509661-579B-D5D8-63DC-61373DDE7321}"/>
              </a:ext>
            </a:extLst>
          </p:cNvPr>
          <p:cNvSpPr txBox="1"/>
          <p:nvPr/>
        </p:nvSpPr>
        <p:spPr>
          <a:xfrm>
            <a:off x="3810000" y="5791200"/>
            <a:ext cx="4670474" cy="923330"/>
          </a:xfrm>
          <a:prstGeom prst="rect">
            <a:avLst/>
          </a:prstGeom>
          <a:noFill/>
        </p:spPr>
        <p:txBody>
          <a:bodyPr wrap="square">
            <a:spAutoFit/>
          </a:bodyPr>
          <a:lstStyle/>
          <a:p>
            <a:r>
              <a:rPr lang="en-US" dirty="0"/>
              <a:t>export default function handler(req, res) {</a:t>
            </a:r>
          </a:p>
          <a:p>
            <a:r>
              <a:rPr lang="en-US" dirty="0"/>
              <a:t>  </a:t>
            </a:r>
            <a:r>
              <a:rPr lang="en-US" dirty="0" err="1"/>
              <a:t>res.status</a:t>
            </a:r>
            <a:r>
              <a:rPr lang="en-US" dirty="0"/>
              <a:t>(200).</a:t>
            </a:r>
            <a:r>
              <a:rPr lang="en-US" dirty="0" err="1"/>
              <a:t>json</a:t>
            </a:r>
            <a:r>
              <a:rPr lang="en-US" dirty="0"/>
              <a:t>({ name: 'John Doe' })</a:t>
            </a:r>
          </a:p>
          <a:p>
            <a:r>
              <a:rPr lang="en-US" dirty="0"/>
              <a:t>}</a:t>
            </a:r>
            <a:endParaRPr lang="LID4096" dirty="0"/>
          </a:p>
        </p:txBody>
      </p:sp>
    </p:spTree>
    <p:extLst>
      <p:ext uri="{BB962C8B-B14F-4D97-AF65-F5344CB8AC3E}">
        <p14:creationId xmlns:p14="http://schemas.microsoft.com/office/powerpoint/2010/main" val="154500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3F1EF-34BA-4853-9E65-E97E6300F2E2}"/>
              </a:ext>
            </a:extLst>
          </p:cNvPr>
          <p:cNvSpPr>
            <a:spLocks noGrp="1"/>
          </p:cNvSpPr>
          <p:nvPr>
            <p:ph idx="1"/>
          </p:nvPr>
        </p:nvSpPr>
        <p:spPr/>
        <p:txBody>
          <a:bodyPr/>
          <a:lstStyle/>
          <a:p>
            <a:r>
              <a:rPr lang="en-US" sz="2800" dirty="0" err="1"/>
              <a:t>npx</a:t>
            </a:r>
            <a:r>
              <a:rPr lang="en-US" sz="2800" dirty="0"/>
              <a:t> </a:t>
            </a:r>
            <a:r>
              <a:rPr lang="en-US" sz="2800" dirty="0" err="1"/>
              <a:t>create-next-app@latest</a:t>
            </a:r>
            <a:r>
              <a:rPr lang="en-US" sz="2800" dirty="0"/>
              <a:t> </a:t>
            </a:r>
            <a:r>
              <a:rPr lang="en-US" sz="2800" dirty="0" err="1"/>
              <a:t>nextjs</a:t>
            </a:r>
            <a:r>
              <a:rPr lang="en-US" sz="2800" dirty="0"/>
              <a:t>-blog</a:t>
            </a:r>
          </a:p>
          <a:p>
            <a:r>
              <a:rPr lang="en-US" sz="2800" dirty="0"/>
              <a:t>Using sample site</a:t>
            </a:r>
          </a:p>
          <a:p>
            <a:r>
              <a:rPr lang="en-US" sz="2800" dirty="0" err="1"/>
              <a:t>npx</a:t>
            </a:r>
            <a:r>
              <a:rPr lang="en-US" sz="2800" dirty="0"/>
              <a:t> </a:t>
            </a:r>
            <a:r>
              <a:rPr lang="en-US" sz="2800" dirty="0" err="1"/>
              <a:t>create-next-app@latest</a:t>
            </a:r>
            <a:r>
              <a:rPr lang="en-US" sz="2800" dirty="0"/>
              <a:t> </a:t>
            </a:r>
            <a:r>
              <a:rPr lang="en-US" sz="2800" dirty="0" err="1"/>
              <a:t>nextjs</a:t>
            </a:r>
            <a:r>
              <a:rPr lang="en-US" sz="2800" dirty="0"/>
              <a:t>-blog --use-</a:t>
            </a:r>
            <a:r>
              <a:rPr lang="en-US" sz="2800" dirty="0" err="1"/>
              <a:t>npm</a:t>
            </a:r>
            <a:r>
              <a:rPr lang="en-US" sz="2800" dirty="0"/>
              <a:t> --example </a:t>
            </a:r>
            <a:r>
              <a:rPr lang="en-US" sz="2800" dirty="0">
                <a:hlinkClick r:id="rId2"/>
              </a:rPr>
              <a:t>https://github.com/vercel/next-learn/tree/master/basics/learn-starter</a:t>
            </a:r>
            <a:endParaRPr lang="en-US" sz="2800" dirty="0"/>
          </a:p>
          <a:p>
            <a:r>
              <a:rPr lang="en-US" sz="2800" dirty="0"/>
              <a:t>cd </a:t>
            </a:r>
            <a:r>
              <a:rPr lang="en-US" sz="2800" dirty="0" err="1"/>
              <a:t>nextjs</a:t>
            </a:r>
            <a:r>
              <a:rPr lang="en-US" sz="2800" dirty="0"/>
              <a:t>-blog</a:t>
            </a:r>
          </a:p>
          <a:p>
            <a:r>
              <a:rPr lang="en-US" sz="2800" dirty="0" err="1"/>
              <a:t>Npm</a:t>
            </a:r>
            <a:r>
              <a:rPr lang="en-US" sz="2800" dirty="0"/>
              <a:t> run dev</a:t>
            </a:r>
          </a:p>
          <a:p>
            <a:r>
              <a:rPr lang="en-US" sz="2800" dirty="0"/>
              <a:t>Will be started at </a:t>
            </a:r>
          </a:p>
          <a:p>
            <a:r>
              <a:rPr lang="en-US" sz="2000" b="0" i="0" u="none" strike="noStrike" dirty="0">
                <a:solidFill>
                  <a:srgbClr val="0074DE"/>
                </a:solidFill>
                <a:effectLst/>
                <a:latin typeface="Inter"/>
                <a:hlinkClick r:id="rId3"/>
              </a:rPr>
              <a:t>http://localhost:3000</a:t>
            </a:r>
            <a:r>
              <a:rPr lang="en-US" sz="2000" b="0" i="0" dirty="0">
                <a:solidFill>
                  <a:srgbClr val="000000"/>
                </a:solidFill>
                <a:effectLst/>
                <a:latin typeface="Inter"/>
              </a:rPr>
              <a:t> </a:t>
            </a:r>
            <a:endParaRPr lang="en-US" sz="2800" dirty="0"/>
          </a:p>
          <a:p>
            <a:endParaRPr lang="en-US" sz="2800" dirty="0"/>
          </a:p>
        </p:txBody>
      </p:sp>
      <p:sp>
        <p:nvSpPr>
          <p:cNvPr id="3" name="Title 2">
            <a:extLst>
              <a:ext uri="{FF2B5EF4-FFF2-40B4-BE49-F238E27FC236}">
                <a16:creationId xmlns:a16="http://schemas.microsoft.com/office/drawing/2014/main" id="{DF835744-4037-4C89-9723-349FD7F6E79E}"/>
              </a:ext>
            </a:extLst>
          </p:cNvPr>
          <p:cNvSpPr>
            <a:spLocks noGrp="1"/>
          </p:cNvSpPr>
          <p:nvPr>
            <p:ph type="title"/>
          </p:nvPr>
        </p:nvSpPr>
        <p:spPr/>
        <p:txBody>
          <a:bodyPr/>
          <a:lstStyle/>
          <a:p>
            <a:r>
              <a:rPr lang="en-US" dirty="0"/>
              <a:t>Starting Next.JS</a:t>
            </a:r>
          </a:p>
        </p:txBody>
      </p:sp>
    </p:spTree>
    <p:extLst>
      <p:ext uri="{BB962C8B-B14F-4D97-AF65-F5344CB8AC3E}">
        <p14:creationId xmlns:p14="http://schemas.microsoft.com/office/powerpoint/2010/main" val="3760531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3823AF-9798-90E0-75A8-CE46DD315BC6}"/>
              </a:ext>
            </a:extLst>
          </p:cNvPr>
          <p:cNvSpPr>
            <a:spLocks noGrp="1"/>
          </p:cNvSpPr>
          <p:nvPr>
            <p:ph idx="1"/>
          </p:nvPr>
        </p:nvSpPr>
        <p:spPr/>
        <p:txBody>
          <a:bodyPr/>
          <a:lstStyle/>
          <a:p>
            <a:r>
              <a:rPr lang="en-US" b="0" i="0" dirty="0">
                <a:solidFill>
                  <a:srgbClr val="292929"/>
                </a:solidFill>
                <a:effectLst/>
                <a:latin typeface="source-serif-pro"/>
              </a:rPr>
              <a:t>Lazy loading is a concept that we can use to reduce the initial load time of a particular page in web applications.</a:t>
            </a:r>
          </a:p>
          <a:p>
            <a:r>
              <a:rPr lang="en-US" b="0" i="0" dirty="0">
                <a:solidFill>
                  <a:srgbClr val="292929"/>
                </a:solidFill>
                <a:effectLst/>
                <a:latin typeface="source-serif-pro"/>
              </a:rPr>
              <a:t>By using lazy loading we render content on demand of the user, so when the user scrolls down we load the content gradually, not during the initial rendering of the page.</a:t>
            </a:r>
            <a:endParaRPr lang="LID4096" dirty="0"/>
          </a:p>
        </p:txBody>
      </p:sp>
      <p:sp>
        <p:nvSpPr>
          <p:cNvPr id="3" name="Title 2">
            <a:extLst>
              <a:ext uri="{FF2B5EF4-FFF2-40B4-BE49-F238E27FC236}">
                <a16:creationId xmlns:a16="http://schemas.microsoft.com/office/drawing/2014/main" id="{708F7298-5369-C4BE-7ABF-3DA885F7EA41}"/>
              </a:ext>
            </a:extLst>
          </p:cNvPr>
          <p:cNvSpPr>
            <a:spLocks noGrp="1"/>
          </p:cNvSpPr>
          <p:nvPr>
            <p:ph type="title"/>
          </p:nvPr>
        </p:nvSpPr>
        <p:spPr/>
        <p:txBody>
          <a:bodyPr/>
          <a:lstStyle/>
          <a:p>
            <a:r>
              <a:rPr lang="en-US" dirty="0"/>
              <a:t>Lazy loading</a:t>
            </a:r>
            <a:endParaRPr lang="LID4096" dirty="0"/>
          </a:p>
        </p:txBody>
      </p:sp>
    </p:spTree>
    <p:extLst>
      <p:ext uri="{BB962C8B-B14F-4D97-AF65-F5344CB8AC3E}">
        <p14:creationId xmlns:p14="http://schemas.microsoft.com/office/powerpoint/2010/main" val="318726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89381-16A9-84DE-3898-44438A8A071C}"/>
              </a:ext>
            </a:extLst>
          </p:cNvPr>
          <p:cNvSpPr>
            <a:spLocks noGrp="1"/>
          </p:cNvSpPr>
          <p:nvPr>
            <p:ph type="title"/>
          </p:nvPr>
        </p:nvSpPr>
        <p:spPr/>
        <p:txBody>
          <a:bodyPr/>
          <a:lstStyle/>
          <a:p>
            <a:r>
              <a:rPr lang="en-US" dirty="0"/>
              <a:t>Lazy loading </a:t>
            </a:r>
            <a:endParaRPr lang="LID4096" dirty="0"/>
          </a:p>
        </p:txBody>
      </p:sp>
      <p:sp>
        <p:nvSpPr>
          <p:cNvPr id="6" name="TextBox 5">
            <a:extLst>
              <a:ext uri="{FF2B5EF4-FFF2-40B4-BE49-F238E27FC236}">
                <a16:creationId xmlns:a16="http://schemas.microsoft.com/office/drawing/2014/main" id="{AC6429B0-BA57-0836-1B3B-6FD55F422E10}"/>
              </a:ext>
            </a:extLst>
          </p:cNvPr>
          <p:cNvSpPr txBox="1"/>
          <p:nvPr/>
        </p:nvSpPr>
        <p:spPr>
          <a:xfrm>
            <a:off x="457200" y="1225689"/>
            <a:ext cx="8686800" cy="5632311"/>
          </a:xfrm>
          <a:prstGeom prst="rect">
            <a:avLst/>
          </a:prstGeom>
          <a:noFill/>
        </p:spPr>
        <p:txBody>
          <a:bodyPr wrap="square">
            <a:spAutoFit/>
          </a:bodyPr>
          <a:lstStyle/>
          <a:p>
            <a:r>
              <a:rPr lang="en-US" dirty="0"/>
              <a:t>import Child1 from "../Child1";</a:t>
            </a:r>
            <a:br>
              <a:rPr lang="en-US" dirty="0"/>
            </a:br>
            <a:r>
              <a:rPr lang="en-US" dirty="0"/>
              <a:t>import Child2 from "../Child2";</a:t>
            </a:r>
            <a:br>
              <a:rPr lang="en-US" dirty="0"/>
            </a:br>
            <a:r>
              <a:rPr lang="en-US" dirty="0"/>
              <a:t>import Child4 from "../Child4";</a:t>
            </a:r>
            <a:br>
              <a:rPr lang="en-US" dirty="0"/>
            </a:br>
            <a:r>
              <a:rPr lang="en-US" dirty="0"/>
              <a:t>import Child5 from "../Child5";</a:t>
            </a:r>
            <a:br>
              <a:rPr lang="en-US" dirty="0"/>
            </a:br>
            <a:r>
              <a:rPr lang="en-US" dirty="0"/>
              <a:t>import </a:t>
            </a:r>
            <a:r>
              <a:rPr lang="en-US" dirty="0" err="1"/>
              <a:t>useOnScreen</a:t>
            </a:r>
            <a:r>
              <a:rPr lang="en-US" dirty="0"/>
              <a:t> from "../</a:t>
            </a:r>
            <a:r>
              <a:rPr lang="en-US" dirty="0" err="1"/>
              <a:t>useOnScreen</a:t>
            </a:r>
            <a:r>
              <a:rPr lang="en-US" dirty="0"/>
              <a:t>";</a:t>
            </a:r>
            <a:br>
              <a:rPr lang="en-US" dirty="0"/>
            </a:br>
            <a:r>
              <a:rPr lang="en-US" dirty="0"/>
              <a:t>const Child3 = dynamic(() =&gt; import("../Child3"));const </a:t>
            </a:r>
            <a:r>
              <a:rPr lang="en-US" dirty="0" err="1"/>
              <a:t>ParentComponent</a:t>
            </a:r>
            <a:r>
              <a:rPr lang="en-US" dirty="0"/>
              <a:t> = () =&gt; {</a:t>
            </a:r>
            <a:br>
              <a:rPr lang="en-US" dirty="0"/>
            </a:br>
            <a:r>
              <a:rPr lang="en-US" dirty="0"/>
              <a:t>const child3Ref = </a:t>
            </a:r>
            <a:r>
              <a:rPr lang="en-US" dirty="0" err="1"/>
              <a:t>useRef</a:t>
            </a:r>
            <a:r>
              <a:rPr lang="en-US" dirty="0"/>
              <a:t>();</a:t>
            </a:r>
            <a:br>
              <a:rPr lang="en-US" dirty="0"/>
            </a:br>
            <a:r>
              <a:rPr lang="en-US" dirty="0"/>
              <a:t>const child3RefValue = </a:t>
            </a:r>
            <a:r>
              <a:rPr lang="en-US" dirty="0" err="1"/>
              <a:t>useOnScreen</a:t>
            </a:r>
            <a:r>
              <a:rPr lang="en-US" dirty="0"/>
              <a:t>(child3Ref);</a:t>
            </a:r>
            <a:br>
              <a:rPr lang="en-US" dirty="0"/>
            </a:br>
            <a:r>
              <a:rPr lang="en-US" dirty="0"/>
              <a:t>const [isChild3Ref, setIsChild3Ref] = </a:t>
            </a:r>
            <a:r>
              <a:rPr lang="en-US" dirty="0" err="1"/>
              <a:t>useState</a:t>
            </a:r>
            <a:r>
              <a:rPr lang="en-US" dirty="0"/>
              <a:t>(false);</a:t>
            </a:r>
            <a:r>
              <a:rPr lang="en-US" dirty="0" err="1"/>
              <a:t>useEffect</a:t>
            </a:r>
            <a:r>
              <a:rPr lang="en-US" dirty="0"/>
              <a:t>(() =&gt; {</a:t>
            </a:r>
            <a:br>
              <a:rPr lang="en-US" dirty="0"/>
            </a:br>
            <a:r>
              <a:rPr lang="en-US" dirty="0"/>
              <a:t>if (!isChild3Ref)</a:t>
            </a:r>
            <a:br>
              <a:rPr lang="en-US" dirty="0"/>
            </a:br>
            <a:r>
              <a:rPr lang="en-US" dirty="0"/>
              <a:t>setIsChild3Ref(child3RefValue);</a:t>
            </a:r>
            <a:br>
              <a:rPr lang="en-US" dirty="0"/>
            </a:br>
            <a:r>
              <a:rPr lang="en-US" dirty="0"/>
              <a:t>}, [child3RefValue])return &lt;div&gt;</a:t>
            </a:r>
            <a:br>
              <a:rPr lang="en-US" dirty="0"/>
            </a:br>
            <a:r>
              <a:rPr lang="en-US" dirty="0"/>
              <a:t>&lt;Child1/&gt; </a:t>
            </a:r>
            <a:br>
              <a:rPr lang="en-US" dirty="0"/>
            </a:br>
            <a:r>
              <a:rPr lang="en-US" dirty="0"/>
              <a:t>&lt;Child2/&gt;</a:t>
            </a:r>
            <a:br>
              <a:rPr lang="en-US" dirty="0"/>
            </a:br>
            <a:r>
              <a:rPr lang="en-US" dirty="0"/>
              <a:t>&lt;div ref={child3Ref}&gt;</a:t>
            </a:r>
            <a:br>
              <a:rPr lang="en-US" dirty="0"/>
            </a:br>
            <a:r>
              <a:rPr lang="en-US" dirty="0"/>
              <a:t>{isChild3Ref &amp;&amp; &lt;Child3/&gt;}</a:t>
            </a:r>
            <a:br>
              <a:rPr lang="en-US" dirty="0"/>
            </a:br>
            <a:r>
              <a:rPr lang="en-US" dirty="0"/>
              <a:t>&lt;/div&gt;</a:t>
            </a:r>
            <a:br>
              <a:rPr lang="en-US" dirty="0"/>
            </a:br>
            <a:r>
              <a:rPr lang="en-US" dirty="0"/>
              <a:t>&lt;Child4/&gt;</a:t>
            </a:r>
            <a:br>
              <a:rPr lang="en-US" dirty="0"/>
            </a:br>
            <a:r>
              <a:rPr lang="en-US" dirty="0"/>
              <a:t>&lt;Child5/&gt; </a:t>
            </a:r>
            <a:br>
              <a:rPr lang="en-US" dirty="0"/>
            </a:br>
            <a:r>
              <a:rPr lang="en-US" dirty="0"/>
              <a:t>&lt;/div&gt;} </a:t>
            </a:r>
          </a:p>
        </p:txBody>
      </p:sp>
    </p:spTree>
    <p:extLst>
      <p:ext uri="{BB962C8B-B14F-4D97-AF65-F5344CB8AC3E}">
        <p14:creationId xmlns:p14="http://schemas.microsoft.com/office/powerpoint/2010/main" val="397086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68C9A2-38F3-4853-9612-E0718B8BAE79}"/>
              </a:ext>
            </a:extLst>
          </p:cNvPr>
          <p:cNvSpPr>
            <a:spLocks noGrp="1"/>
          </p:cNvSpPr>
          <p:nvPr>
            <p:ph type="title"/>
          </p:nvPr>
        </p:nvSpPr>
        <p:spPr/>
        <p:txBody>
          <a:bodyPr/>
          <a:lstStyle/>
          <a:p>
            <a:r>
              <a:rPr lang="en-US" dirty="0"/>
              <a:t>Application structure</a:t>
            </a:r>
          </a:p>
        </p:txBody>
      </p:sp>
      <p:pic>
        <p:nvPicPr>
          <p:cNvPr id="2050" name="Picture 2" descr="Developing a modern Blogging Application with Next.js and Editor.js">
            <a:extLst>
              <a:ext uri="{FF2B5EF4-FFF2-40B4-BE49-F238E27FC236}">
                <a16:creationId xmlns:a16="http://schemas.microsoft.com/office/drawing/2014/main" id="{A7F219F4-7B30-096E-94E3-24D8528C37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1273710"/>
            <a:ext cx="3886200" cy="518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785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86F05E-B37A-4312-8164-783F25F7CA92}"/>
              </a:ext>
            </a:extLst>
          </p:cNvPr>
          <p:cNvSpPr>
            <a:spLocks noGrp="1"/>
          </p:cNvSpPr>
          <p:nvPr>
            <p:ph idx="1"/>
          </p:nvPr>
        </p:nvSpPr>
        <p:spPr/>
        <p:txBody>
          <a:bodyPr/>
          <a:lstStyle/>
          <a:p>
            <a:r>
              <a:rPr lang="en-US" sz="2000" dirty="0" err="1"/>
              <a:t>Vercel</a:t>
            </a:r>
            <a:r>
              <a:rPr lang="en-US" sz="2000" dirty="0"/>
              <a:t> is the fastest way to deploy your Next.js application with zero configuration.</a:t>
            </a:r>
          </a:p>
          <a:p>
            <a:r>
              <a:rPr lang="en-US" sz="2000" dirty="0"/>
              <a:t>When deploying to </a:t>
            </a:r>
            <a:r>
              <a:rPr lang="en-US" sz="2000" dirty="0" err="1"/>
              <a:t>Vercel</a:t>
            </a:r>
            <a:r>
              <a:rPr lang="en-US" sz="2000" dirty="0"/>
              <a:t>, the platform automatically detects Next.js, runs next build, and optimizes the build output for you, including:</a:t>
            </a:r>
          </a:p>
          <a:p>
            <a:pPr lvl="1"/>
            <a:r>
              <a:rPr lang="en-US" sz="1600" dirty="0"/>
              <a:t>Persisting cached assets across deployments if unchanged</a:t>
            </a:r>
          </a:p>
          <a:p>
            <a:pPr lvl="1"/>
            <a:r>
              <a:rPr lang="en-US" sz="1600" dirty="0"/>
              <a:t>Immutable deployments with a unique URL for every commit</a:t>
            </a:r>
          </a:p>
          <a:p>
            <a:pPr lvl="1"/>
            <a:r>
              <a:rPr lang="en-US" sz="1600" dirty="0"/>
              <a:t>Pages are automatically statically optimized, if possible</a:t>
            </a:r>
          </a:p>
          <a:p>
            <a:pPr lvl="1"/>
            <a:r>
              <a:rPr lang="en-US" sz="1600" dirty="0"/>
              <a:t>Assets (JavaScript, CSS, images, fonts) are compressed and served from a Global Edge Network</a:t>
            </a:r>
          </a:p>
          <a:p>
            <a:pPr lvl="1"/>
            <a:r>
              <a:rPr lang="en-US" sz="1600" dirty="0"/>
              <a:t>API Routes are automatically optimized as isolated Serverless Functions that can scale infinitely</a:t>
            </a:r>
          </a:p>
          <a:p>
            <a:pPr lvl="1"/>
            <a:r>
              <a:rPr lang="en-US" sz="1600" dirty="0"/>
              <a:t>Middleware are automatically optimized as Edge Functions that have zero cold starts and boot instantly</a:t>
            </a:r>
            <a:endParaRPr lang="en-US" sz="1400" dirty="0"/>
          </a:p>
        </p:txBody>
      </p:sp>
      <p:sp>
        <p:nvSpPr>
          <p:cNvPr id="3" name="Title 2">
            <a:extLst>
              <a:ext uri="{FF2B5EF4-FFF2-40B4-BE49-F238E27FC236}">
                <a16:creationId xmlns:a16="http://schemas.microsoft.com/office/drawing/2014/main" id="{CD0512F2-A7BF-4AB8-9C7C-259D58346BE4}"/>
              </a:ext>
            </a:extLst>
          </p:cNvPr>
          <p:cNvSpPr>
            <a:spLocks noGrp="1"/>
          </p:cNvSpPr>
          <p:nvPr>
            <p:ph type="title"/>
          </p:nvPr>
        </p:nvSpPr>
        <p:spPr/>
        <p:txBody>
          <a:bodyPr/>
          <a:lstStyle/>
          <a:p>
            <a:r>
              <a:rPr lang="en-US" dirty="0"/>
              <a:t>Managed Next.js with </a:t>
            </a:r>
            <a:r>
              <a:rPr lang="en-US" dirty="0" err="1"/>
              <a:t>Vercel</a:t>
            </a:r>
            <a:endParaRPr lang="en-US" dirty="0"/>
          </a:p>
        </p:txBody>
      </p:sp>
    </p:spTree>
    <p:extLst>
      <p:ext uri="{BB962C8B-B14F-4D97-AF65-F5344CB8AC3E}">
        <p14:creationId xmlns:p14="http://schemas.microsoft.com/office/powerpoint/2010/main" val="632678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14AA6-E00D-4AC7-B6B1-89FC09651CD7}"/>
              </a:ext>
            </a:extLst>
          </p:cNvPr>
          <p:cNvSpPr>
            <a:spLocks noGrp="1"/>
          </p:cNvSpPr>
          <p:nvPr>
            <p:ph idx="1"/>
          </p:nvPr>
        </p:nvSpPr>
        <p:spPr>
          <a:xfrm>
            <a:off x="457200" y="1481138"/>
            <a:ext cx="8229600" cy="5376862"/>
          </a:xfrm>
        </p:spPr>
        <p:txBody>
          <a:bodyPr/>
          <a:lstStyle/>
          <a:p>
            <a:r>
              <a:rPr lang="en-US" b="0" i="0" dirty="0">
                <a:solidFill>
                  <a:srgbClr val="000000"/>
                </a:solidFill>
                <a:effectLst/>
                <a:latin typeface="Inter"/>
              </a:rPr>
              <a:t>AMP Support</a:t>
            </a:r>
          </a:p>
          <a:p>
            <a:pPr lvl="1"/>
            <a:r>
              <a:rPr lang="en-US" b="0" i="0" dirty="0">
                <a:solidFill>
                  <a:srgbClr val="000000"/>
                </a:solidFill>
                <a:effectLst/>
                <a:latin typeface="Inter"/>
              </a:rPr>
              <a:t>With Next.js you can turn any React page into an AMP page, with minimal config, and without leaving React.</a:t>
            </a:r>
          </a:p>
          <a:p>
            <a:r>
              <a:rPr lang="en-US" dirty="0" err="1">
                <a:solidFill>
                  <a:srgbClr val="000000"/>
                </a:solidFill>
                <a:latin typeface="Inter"/>
              </a:rPr>
              <a:t>TypeSctipt</a:t>
            </a:r>
            <a:r>
              <a:rPr lang="en-US" dirty="0">
                <a:solidFill>
                  <a:srgbClr val="000000"/>
                </a:solidFill>
                <a:latin typeface="Inter"/>
              </a:rPr>
              <a:t> support</a:t>
            </a:r>
          </a:p>
          <a:p>
            <a:pPr lvl="1"/>
            <a:r>
              <a:rPr lang="en-US" dirty="0">
                <a:solidFill>
                  <a:srgbClr val="000000"/>
                </a:solidFill>
                <a:latin typeface="Inter"/>
              </a:rPr>
              <a:t>Next.js provides an integrated TypeScript experience, including zero-configuration set up and built-in types for Pages, APIs, and more.</a:t>
            </a:r>
          </a:p>
          <a:p>
            <a:pPr lvl="1"/>
            <a:r>
              <a:rPr lang="en-US" dirty="0">
                <a:solidFill>
                  <a:srgbClr val="000000"/>
                </a:solidFill>
                <a:latin typeface="Inter"/>
              </a:rPr>
              <a:t>You can create a TypeScript project with create-next-app using the --</a:t>
            </a:r>
            <a:r>
              <a:rPr lang="en-US" dirty="0" err="1">
                <a:solidFill>
                  <a:srgbClr val="000000"/>
                </a:solidFill>
                <a:latin typeface="Inter"/>
              </a:rPr>
              <a:t>ts</a:t>
            </a:r>
            <a:r>
              <a:rPr lang="en-US" dirty="0">
                <a:solidFill>
                  <a:srgbClr val="000000"/>
                </a:solidFill>
                <a:latin typeface="Inter"/>
              </a:rPr>
              <a:t>, --typescript flag</a:t>
            </a:r>
          </a:p>
          <a:p>
            <a:endParaRPr lang="en-US" b="0" i="0" dirty="0">
              <a:solidFill>
                <a:srgbClr val="000000"/>
              </a:solidFill>
              <a:effectLst/>
              <a:latin typeface="Inter"/>
            </a:endParaRPr>
          </a:p>
          <a:p>
            <a:endParaRPr lang="en-US" sz="1600" dirty="0"/>
          </a:p>
        </p:txBody>
      </p:sp>
      <p:sp>
        <p:nvSpPr>
          <p:cNvPr id="3" name="Title 2">
            <a:extLst>
              <a:ext uri="{FF2B5EF4-FFF2-40B4-BE49-F238E27FC236}">
                <a16:creationId xmlns:a16="http://schemas.microsoft.com/office/drawing/2014/main" id="{2A34ACDD-D031-4DB1-8822-BB26FF8478DC}"/>
              </a:ext>
            </a:extLst>
          </p:cNvPr>
          <p:cNvSpPr>
            <a:spLocks noGrp="1"/>
          </p:cNvSpPr>
          <p:nvPr>
            <p:ph type="title"/>
          </p:nvPr>
        </p:nvSpPr>
        <p:spPr/>
        <p:txBody>
          <a:bodyPr/>
          <a:lstStyle/>
          <a:p>
            <a:r>
              <a:rPr lang="en-US" dirty="0"/>
              <a:t>Other Features</a:t>
            </a:r>
          </a:p>
        </p:txBody>
      </p:sp>
    </p:spTree>
    <p:extLst>
      <p:ext uri="{BB962C8B-B14F-4D97-AF65-F5344CB8AC3E}">
        <p14:creationId xmlns:p14="http://schemas.microsoft.com/office/powerpoint/2010/main" val="141187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726D88-DFCF-47C7-BD0C-2950D4572660}"/>
              </a:ext>
            </a:extLst>
          </p:cNvPr>
          <p:cNvSpPr>
            <a:spLocks noGrp="1"/>
          </p:cNvSpPr>
          <p:nvPr>
            <p:ph type="title"/>
          </p:nvPr>
        </p:nvSpPr>
        <p:spPr/>
        <p:txBody>
          <a:bodyPr/>
          <a:lstStyle/>
          <a:p>
            <a:r>
              <a:rPr lang="en-US" dirty="0"/>
              <a:t>Next.JS</a:t>
            </a:r>
          </a:p>
        </p:txBody>
      </p:sp>
      <p:pic>
        <p:nvPicPr>
          <p:cNvPr id="1026" name="Picture 2">
            <a:extLst>
              <a:ext uri="{FF2B5EF4-FFF2-40B4-BE49-F238E27FC236}">
                <a16:creationId xmlns:a16="http://schemas.microsoft.com/office/drawing/2014/main" id="{8CF20D81-205C-3F83-3512-4040779972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95951"/>
            <a:ext cx="8229600" cy="429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9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A25D4E-B2A4-B473-35A0-FBA0923442B8}"/>
              </a:ext>
            </a:extLst>
          </p:cNvPr>
          <p:cNvSpPr>
            <a:spLocks noGrp="1"/>
          </p:cNvSpPr>
          <p:nvPr>
            <p:ph idx="1"/>
          </p:nvPr>
        </p:nvSpPr>
        <p:spPr>
          <a:xfrm>
            <a:off x="457200" y="1481138"/>
            <a:ext cx="8229600" cy="4919662"/>
          </a:xfrm>
        </p:spPr>
        <p:txBody>
          <a:bodyPr/>
          <a:lstStyle/>
          <a:p>
            <a:r>
              <a:rPr lang="en-US" b="0" i="0" dirty="0">
                <a:solidFill>
                  <a:srgbClr val="000000"/>
                </a:solidFill>
                <a:effectLst/>
                <a:latin typeface="Inter"/>
              </a:rPr>
              <a:t>Next.js provides features for both the development and production stages of an application.</a:t>
            </a:r>
          </a:p>
          <a:p>
            <a:r>
              <a:rPr lang="en-US" b="0" i="0" dirty="0">
                <a:solidFill>
                  <a:srgbClr val="000000"/>
                </a:solidFill>
                <a:effectLst/>
                <a:latin typeface="Inter"/>
              </a:rPr>
              <a:t>In the development stage, It optimizes for the developer and their experience building the application. </a:t>
            </a:r>
          </a:p>
          <a:p>
            <a:pPr lvl="1"/>
            <a:r>
              <a:rPr lang="en-US" b="0" i="0" dirty="0">
                <a:solidFill>
                  <a:srgbClr val="000000"/>
                </a:solidFill>
                <a:effectLst/>
                <a:latin typeface="Inter"/>
              </a:rPr>
              <a:t>It comes with features such the </a:t>
            </a:r>
            <a:r>
              <a:rPr lang="en-US" b="0" i="0" u="none" strike="noStrike" dirty="0">
                <a:solidFill>
                  <a:srgbClr val="0074DE"/>
                </a:solidFill>
                <a:effectLst/>
                <a:latin typeface="Inter"/>
              </a:rPr>
              <a:t>TypeScript</a:t>
            </a:r>
            <a:r>
              <a:rPr lang="en-US" b="0" i="0" dirty="0">
                <a:solidFill>
                  <a:srgbClr val="000000"/>
                </a:solidFill>
                <a:effectLst/>
                <a:latin typeface="Inter"/>
              </a:rPr>
              <a:t> and </a:t>
            </a:r>
            <a:r>
              <a:rPr lang="en-US" b="0" i="0" u="none" strike="noStrike" dirty="0">
                <a:solidFill>
                  <a:srgbClr val="0074DE"/>
                </a:solidFill>
                <a:effectLst/>
                <a:latin typeface="Inter"/>
              </a:rPr>
              <a:t>ESLint integration</a:t>
            </a:r>
            <a:r>
              <a:rPr lang="en-US" b="0" i="0" dirty="0">
                <a:solidFill>
                  <a:srgbClr val="000000"/>
                </a:solidFill>
                <a:effectLst/>
                <a:latin typeface="Inter"/>
              </a:rPr>
              <a:t>, </a:t>
            </a:r>
            <a:r>
              <a:rPr lang="en-US" b="0" i="0" u="none" strike="noStrike" dirty="0">
                <a:solidFill>
                  <a:srgbClr val="0074DE"/>
                </a:solidFill>
                <a:effectLst/>
                <a:latin typeface="Inter"/>
              </a:rPr>
              <a:t>Fast Refresh</a:t>
            </a:r>
            <a:r>
              <a:rPr lang="en-US" b="0" i="0" dirty="0">
                <a:solidFill>
                  <a:srgbClr val="000000"/>
                </a:solidFill>
                <a:effectLst/>
                <a:latin typeface="Inter"/>
              </a:rPr>
              <a:t>, and more.</a:t>
            </a:r>
          </a:p>
          <a:p>
            <a:r>
              <a:rPr lang="en-US" b="0" i="0" dirty="0">
                <a:solidFill>
                  <a:srgbClr val="000000"/>
                </a:solidFill>
                <a:effectLst/>
                <a:latin typeface="Inter"/>
              </a:rPr>
              <a:t>In the production stage, Next.js optimizes for the end-users, and their experience using the application. </a:t>
            </a:r>
          </a:p>
          <a:p>
            <a:pPr lvl="1"/>
            <a:r>
              <a:rPr lang="en-US" b="0" i="0" dirty="0">
                <a:solidFill>
                  <a:srgbClr val="000000"/>
                </a:solidFill>
                <a:effectLst/>
                <a:latin typeface="Inter"/>
              </a:rPr>
              <a:t>It aims to transform the code to make it performant and accessible.</a:t>
            </a:r>
          </a:p>
          <a:p>
            <a:endParaRPr lang="en-US" b="0" i="0" dirty="0">
              <a:solidFill>
                <a:srgbClr val="000000"/>
              </a:solidFill>
              <a:effectLst/>
              <a:latin typeface="Inter"/>
            </a:endParaRPr>
          </a:p>
          <a:p>
            <a:endParaRPr lang="LID4096" dirty="0"/>
          </a:p>
        </p:txBody>
      </p:sp>
      <p:sp>
        <p:nvSpPr>
          <p:cNvPr id="3" name="Title 2">
            <a:extLst>
              <a:ext uri="{FF2B5EF4-FFF2-40B4-BE49-F238E27FC236}">
                <a16:creationId xmlns:a16="http://schemas.microsoft.com/office/drawing/2014/main" id="{0D072AC6-7B7F-3744-C875-3A6BB9BE0C8E}"/>
              </a:ext>
            </a:extLst>
          </p:cNvPr>
          <p:cNvSpPr>
            <a:spLocks noGrp="1"/>
          </p:cNvSpPr>
          <p:nvPr>
            <p:ph type="title"/>
          </p:nvPr>
        </p:nvSpPr>
        <p:spPr/>
        <p:txBody>
          <a:bodyPr>
            <a:normAutofit fontScale="90000"/>
          </a:bodyPr>
          <a:lstStyle/>
          <a:p>
            <a:r>
              <a:rPr lang="en-US" dirty="0"/>
              <a:t>Development and Production Environments</a:t>
            </a:r>
            <a:endParaRPr lang="LID4096" dirty="0"/>
          </a:p>
        </p:txBody>
      </p:sp>
    </p:spTree>
    <p:extLst>
      <p:ext uri="{BB962C8B-B14F-4D97-AF65-F5344CB8AC3E}">
        <p14:creationId xmlns:p14="http://schemas.microsoft.com/office/powerpoint/2010/main" val="226816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3BAC41-24D1-B2FE-E58E-BD3A977CA899}"/>
              </a:ext>
            </a:extLst>
          </p:cNvPr>
          <p:cNvSpPr>
            <a:spLocks noGrp="1"/>
          </p:cNvSpPr>
          <p:nvPr>
            <p:ph idx="1"/>
          </p:nvPr>
        </p:nvSpPr>
        <p:spPr/>
        <p:txBody>
          <a:bodyPr/>
          <a:lstStyle/>
          <a:p>
            <a:r>
              <a:rPr lang="en-US" b="0" i="0" dirty="0">
                <a:solidFill>
                  <a:srgbClr val="000000"/>
                </a:solidFill>
                <a:effectLst/>
                <a:latin typeface="Inter"/>
              </a:rPr>
              <a:t>In Next.js, compilation happens during the development stage as you edit your code, and as part of the build step to prepare your application for production.</a:t>
            </a:r>
            <a:endParaRPr lang="LID4096" dirty="0"/>
          </a:p>
        </p:txBody>
      </p:sp>
      <p:sp>
        <p:nvSpPr>
          <p:cNvPr id="3" name="Title 2">
            <a:extLst>
              <a:ext uri="{FF2B5EF4-FFF2-40B4-BE49-F238E27FC236}">
                <a16:creationId xmlns:a16="http://schemas.microsoft.com/office/drawing/2014/main" id="{98B6CD2B-2D09-F23E-5298-B275E9F1C18B}"/>
              </a:ext>
            </a:extLst>
          </p:cNvPr>
          <p:cNvSpPr>
            <a:spLocks noGrp="1"/>
          </p:cNvSpPr>
          <p:nvPr>
            <p:ph type="title"/>
          </p:nvPr>
        </p:nvSpPr>
        <p:spPr/>
        <p:txBody>
          <a:bodyPr/>
          <a:lstStyle/>
          <a:p>
            <a:r>
              <a:rPr lang="en-US" dirty="0"/>
              <a:t>Compiling</a:t>
            </a:r>
            <a:endParaRPr lang="LID4096" dirty="0"/>
          </a:p>
        </p:txBody>
      </p:sp>
      <p:pic>
        <p:nvPicPr>
          <p:cNvPr id="3074" name="Picture 2">
            <a:extLst>
              <a:ext uri="{FF2B5EF4-FFF2-40B4-BE49-F238E27FC236}">
                <a16:creationId xmlns:a16="http://schemas.microsoft.com/office/drawing/2014/main" id="{82CF02B2-E003-D483-A09A-7A1A674A4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52800"/>
            <a:ext cx="7391400" cy="350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21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CA6D34-37DE-A978-A3ED-B686455FE386}"/>
              </a:ext>
            </a:extLst>
          </p:cNvPr>
          <p:cNvSpPr>
            <a:spLocks noGrp="1"/>
          </p:cNvSpPr>
          <p:nvPr>
            <p:ph idx="1"/>
          </p:nvPr>
        </p:nvSpPr>
        <p:spPr>
          <a:xfrm>
            <a:off x="-152400" y="1131888"/>
            <a:ext cx="8229600" cy="4525962"/>
          </a:xfrm>
        </p:spPr>
        <p:txBody>
          <a:bodyPr/>
          <a:lstStyle/>
          <a:p>
            <a:r>
              <a:rPr lang="en-US" b="0" i="0" dirty="0">
                <a:solidFill>
                  <a:srgbClr val="000000"/>
                </a:solidFill>
                <a:effectLst/>
                <a:latin typeface="Inter"/>
              </a:rPr>
              <a:t>In Next.js, JavaScript and CSS files are automatically minified for production.</a:t>
            </a:r>
            <a:endParaRPr lang="LID4096" dirty="0"/>
          </a:p>
        </p:txBody>
      </p:sp>
      <p:sp>
        <p:nvSpPr>
          <p:cNvPr id="3" name="Title 2">
            <a:extLst>
              <a:ext uri="{FF2B5EF4-FFF2-40B4-BE49-F238E27FC236}">
                <a16:creationId xmlns:a16="http://schemas.microsoft.com/office/drawing/2014/main" id="{AF3B8DB4-C550-FF5F-FE54-3AE6DF69BC7B}"/>
              </a:ext>
            </a:extLst>
          </p:cNvPr>
          <p:cNvSpPr>
            <a:spLocks noGrp="1"/>
          </p:cNvSpPr>
          <p:nvPr>
            <p:ph type="title"/>
          </p:nvPr>
        </p:nvSpPr>
        <p:spPr/>
        <p:txBody>
          <a:bodyPr/>
          <a:lstStyle/>
          <a:p>
            <a:r>
              <a:rPr lang="en-US" i="0" dirty="0">
                <a:solidFill>
                  <a:srgbClr val="000000"/>
                </a:solidFill>
                <a:effectLst/>
                <a:latin typeface="Inter"/>
              </a:rPr>
              <a:t>Minification</a:t>
            </a:r>
            <a:endParaRPr lang="LID4096" dirty="0"/>
          </a:p>
        </p:txBody>
      </p:sp>
      <p:pic>
        <p:nvPicPr>
          <p:cNvPr id="4098" name="Picture 2">
            <a:extLst>
              <a:ext uri="{FF2B5EF4-FFF2-40B4-BE49-F238E27FC236}">
                <a16:creationId xmlns:a16="http://schemas.microsoft.com/office/drawing/2014/main" id="{DE727D65-5E55-9B9D-6105-ECCE6EC7F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4475"/>
            <a:ext cx="9144000" cy="43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6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4D6CBF-CD07-2532-9315-3D69BDDE8A12}"/>
              </a:ext>
            </a:extLst>
          </p:cNvPr>
          <p:cNvSpPr>
            <a:spLocks noGrp="1"/>
          </p:cNvSpPr>
          <p:nvPr>
            <p:ph idx="1"/>
          </p:nvPr>
        </p:nvSpPr>
        <p:spPr/>
        <p:txBody>
          <a:bodyPr/>
          <a:lstStyle/>
          <a:p>
            <a:r>
              <a:rPr lang="en-US" b="0" i="0" dirty="0">
                <a:solidFill>
                  <a:srgbClr val="000000"/>
                </a:solidFill>
                <a:effectLst/>
                <a:latin typeface="Inter"/>
              </a:rPr>
              <a:t>Bundling is the process of resolving the web of dependencies and merging (or ‘packaging’) the files (or modules) into optimized bundles for the browser, with the goal of reducing the number of requests for files when a user visits a web page.</a:t>
            </a:r>
            <a:endParaRPr lang="LID4096" dirty="0"/>
          </a:p>
        </p:txBody>
      </p:sp>
      <p:sp>
        <p:nvSpPr>
          <p:cNvPr id="3" name="Title 2">
            <a:extLst>
              <a:ext uri="{FF2B5EF4-FFF2-40B4-BE49-F238E27FC236}">
                <a16:creationId xmlns:a16="http://schemas.microsoft.com/office/drawing/2014/main" id="{122E1B3A-54D5-24AF-5427-C9A8ACE4182C}"/>
              </a:ext>
            </a:extLst>
          </p:cNvPr>
          <p:cNvSpPr>
            <a:spLocks noGrp="1"/>
          </p:cNvSpPr>
          <p:nvPr>
            <p:ph type="title"/>
          </p:nvPr>
        </p:nvSpPr>
        <p:spPr/>
        <p:txBody>
          <a:bodyPr>
            <a:normAutofit/>
          </a:bodyPr>
          <a:lstStyle/>
          <a:p>
            <a:r>
              <a:rPr lang="en-US" b="1" i="0" dirty="0">
                <a:solidFill>
                  <a:srgbClr val="000000"/>
                </a:solidFill>
                <a:effectLst/>
                <a:latin typeface="Inter"/>
              </a:rPr>
              <a:t>Bundling</a:t>
            </a:r>
            <a:endParaRPr lang="LID4096" dirty="0"/>
          </a:p>
        </p:txBody>
      </p:sp>
      <p:pic>
        <p:nvPicPr>
          <p:cNvPr id="5122" name="Picture 2">
            <a:extLst>
              <a:ext uri="{FF2B5EF4-FFF2-40B4-BE49-F238E27FC236}">
                <a16:creationId xmlns:a16="http://schemas.microsoft.com/office/drawing/2014/main" id="{27CB7F28-3C6D-3449-8399-71051033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5791"/>
            <a:ext cx="5638800" cy="265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10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513A00-BA01-910F-8338-034B7952419F}"/>
              </a:ext>
            </a:extLst>
          </p:cNvPr>
          <p:cNvSpPr>
            <a:spLocks noGrp="1"/>
          </p:cNvSpPr>
          <p:nvPr>
            <p:ph idx="1"/>
          </p:nvPr>
        </p:nvSpPr>
        <p:spPr/>
        <p:txBody>
          <a:bodyPr/>
          <a:lstStyle/>
          <a:p>
            <a:r>
              <a:rPr lang="en-US" sz="2400" b="0" i="0" dirty="0">
                <a:solidFill>
                  <a:srgbClr val="000000"/>
                </a:solidFill>
                <a:effectLst/>
                <a:latin typeface="Inter"/>
              </a:rPr>
              <a:t>Code-splitting is the process of splitting the application’s bundle into smaller chunks required by each entry point. </a:t>
            </a:r>
          </a:p>
          <a:p>
            <a:r>
              <a:rPr lang="en-US" sz="2400" b="0" i="0" dirty="0">
                <a:solidFill>
                  <a:srgbClr val="000000"/>
                </a:solidFill>
                <a:effectLst/>
                <a:latin typeface="Inter"/>
              </a:rPr>
              <a:t>The goal is to improve the application's initial load time by only loading the code required to run that page.</a:t>
            </a:r>
          </a:p>
          <a:p>
            <a:r>
              <a:rPr lang="en-US" sz="2400" dirty="0">
                <a:latin typeface="Inter"/>
              </a:rPr>
              <a:t>Next.js has built-in support for code splitting. Each file inside your pages/ directory will be automatically code split into its own JavaScript bundle during the build step.</a:t>
            </a:r>
          </a:p>
          <a:p>
            <a:pPr lvl="1"/>
            <a:r>
              <a:rPr lang="en-US" sz="2000" dirty="0">
                <a:latin typeface="Inter"/>
              </a:rPr>
              <a:t>Any code shared between pages is also split into another bundle to avoid re-downloading the same code on further navigation.</a:t>
            </a:r>
          </a:p>
          <a:p>
            <a:pPr lvl="1"/>
            <a:r>
              <a:rPr lang="en-US" sz="2000" dirty="0">
                <a:latin typeface="Inter"/>
              </a:rPr>
              <a:t>After the initial page load, Next.js can start pre-loading the code of other pages users are likely to navigate to.</a:t>
            </a:r>
          </a:p>
          <a:p>
            <a:pPr lvl="1"/>
            <a:r>
              <a:rPr lang="en-US" sz="2000" dirty="0">
                <a:latin typeface="Inter"/>
              </a:rPr>
              <a:t>Dynamic imports are another way to manually split what code is initially loaded.</a:t>
            </a:r>
            <a:endParaRPr lang="LID4096" sz="2000" dirty="0">
              <a:latin typeface="Inter"/>
            </a:endParaRPr>
          </a:p>
        </p:txBody>
      </p:sp>
      <p:sp>
        <p:nvSpPr>
          <p:cNvPr id="3" name="Title 2">
            <a:extLst>
              <a:ext uri="{FF2B5EF4-FFF2-40B4-BE49-F238E27FC236}">
                <a16:creationId xmlns:a16="http://schemas.microsoft.com/office/drawing/2014/main" id="{35188166-ABCB-48A6-4512-C8F9A5402CD2}"/>
              </a:ext>
            </a:extLst>
          </p:cNvPr>
          <p:cNvSpPr>
            <a:spLocks noGrp="1"/>
          </p:cNvSpPr>
          <p:nvPr>
            <p:ph type="title"/>
          </p:nvPr>
        </p:nvSpPr>
        <p:spPr/>
        <p:txBody>
          <a:bodyPr>
            <a:normAutofit/>
          </a:bodyPr>
          <a:lstStyle/>
          <a:p>
            <a:r>
              <a:rPr lang="en-US" b="1" i="0" dirty="0">
                <a:solidFill>
                  <a:srgbClr val="000000"/>
                </a:solidFill>
                <a:effectLst/>
                <a:latin typeface="Inter"/>
              </a:rPr>
              <a:t>Code Splitting</a:t>
            </a:r>
            <a:endParaRPr lang="LID4096" dirty="0"/>
          </a:p>
        </p:txBody>
      </p:sp>
    </p:spTree>
    <p:extLst>
      <p:ext uri="{BB962C8B-B14F-4D97-AF65-F5344CB8AC3E}">
        <p14:creationId xmlns:p14="http://schemas.microsoft.com/office/powerpoint/2010/main" val="197482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C15B4A-4E79-303A-CD2C-BC31B9FD36EF}"/>
              </a:ext>
            </a:extLst>
          </p:cNvPr>
          <p:cNvSpPr>
            <a:spLocks noGrp="1"/>
          </p:cNvSpPr>
          <p:nvPr>
            <p:ph idx="1"/>
          </p:nvPr>
        </p:nvSpPr>
        <p:spPr/>
        <p:txBody>
          <a:bodyPr/>
          <a:lstStyle/>
          <a:p>
            <a:r>
              <a:rPr lang="en-US" dirty="0"/>
              <a:t>Build Time</a:t>
            </a:r>
          </a:p>
          <a:p>
            <a:r>
              <a:rPr lang="en-US" dirty="0"/>
              <a:t>When you build your application, Next.js will transform your code into production-optimized files ready to be deployed to servers and consumed by users. These files include:</a:t>
            </a:r>
          </a:p>
          <a:p>
            <a:pPr lvl="1"/>
            <a:r>
              <a:rPr lang="en-US" dirty="0"/>
              <a:t>HTML files for statically generated pages</a:t>
            </a:r>
          </a:p>
          <a:p>
            <a:pPr lvl="1"/>
            <a:r>
              <a:rPr lang="en-US" dirty="0"/>
              <a:t>JavaScript code for rendering pages on the server</a:t>
            </a:r>
          </a:p>
          <a:p>
            <a:pPr lvl="1"/>
            <a:r>
              <a:rPr lang="en-US" dirty="0"/>
              <a:t>JavaScript code for making pages interactive on the client</a:t>
            </a:r>
          </a:p>
          <a:p>
            <a:pPr lvl="1"/>
            <a:r>
              <a:rPr lang="en-US" dirty="0"/>
              <a:t>CSS files</a:t>
            </a:r>
            <a:endParaRPr lang="LID4096" dirty="0"/>
          </a:p>
        </p:txBody>
      </p:sp>
      <p:sp>
        <p:nvSpPr>
          <p:cNvPr id="3" name="Title 2">
            <a:extLst>
              <a:ext uri="{FF2B5EF4-FFF2-40B4-BE49-F238E27FC236}">
                <a16:creationId xmlns:a16="http://schemas.microsoft.com/office/drawing/2014/main" id="{7E83B2D9-DCD7-C92F-43C1-79C44BE7C341}"/>
              </a:ext>
            </a:extLst>
          </p:cNvPr>
          <p:cNvSpPr>
            <a:spLocks noGrp="1"/>
          </p:cNvSpPr>
          <p:nvPr>
            <p:ph type="title"/>
          </p:nvPr>
        </p:nvSpPr>
        <p:spPr/>
        <p:txBody>
          <a:bodyPr>
            <a:normAutofit/>
          </a:bodyPr>
          <a:lstStyle/>
          <a:p>
            <a:r>
              <a:rPr lang="en-US" b="1" i="0" dirty="0">
                <a:solidFill>
                  <a:srgbClr val="000000"/>
                </a:solidFill>
                <a:effectLst/>
                <a:latin typeface="Inter"/>
              </a:rPr>
              <a:t>Build Time in next</a:t>
            </a:r>
            <a:endParaRPr lang="LID4096" dirty="0"/>
          </a:p>
        </p:txBody>
      </p:sp>
    </p:spTree>
    <p:extLst>
      <p:ext uri="{BB962C8B-B14F-4D97-AF65-F5344CB8AC3E}">
        <p14:creationId xmlns:p14="http://schemas.microsoft.com/office/powerpoint/2010/main" val="1174659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3509</TotalTime>
  <Words>1898</Words>
  <Application>Microsoft Office PowerPoint</Application>
  <PresentationFormat>On-screen Show (4:3)</PresentationFormat>
  <Paragraphs>134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Inter</vt:lpstr>
      <vt:lpstr>Lucida Sans Unicode</vt:lpstr>
      <vt:lpstr>source-serif-pro</vt:lpstr>
      <vt:lpstr>Verdana</vt:lpstr>
      <vt:lpstr>Wingdings 2</vt:lpstr>
      <vt:lpstr>Wingdings 3</vt:lpstr>
      <vt:lpstr>Concourse</vt:lpstr>
      <vt:lpstr>Next.JS</vt:lpstr>
      <vt:lpstr>Next.JS</vt:lpstr>
      <vt:lpstr>Next.JS</vt:lpstr>
      <vt:lpstr>Development and Production Environments</vt:lpstr>
      <vt:lpstr>Compiling</vt:lpstr>
      <vt:lpstr>Minification</vt:lpstr>
      <vt:lpstr>Bundling</vt:lpstr>
      <vt:lpstr>Code Splitting</vt:lpstr>
      <vt:lpstr>Build Time in next</vt:lpstr>
      <vt:lpstr>Rendering</vt:lpstr>
      <vt:lpstr>Client-Side Rendering vs. Pre-Rendering</vt:lpstr>
      <vt:lpstr>Pre-Rending in Next.JS</vt:lpstr>
      <vt:lpstr>Server-Side Rendering</vt:lpstr>
      <vt:lpstr>getServerSideProps</vt:lpstr>
      <vt:lpstr>getServersideprop</vt:lpstr>
      <vt:lpstr>Static Site Generation</vt:lpstr>
      <vt:lpstr>getStaticProps</vt:lpstr>
      <vt:lpstr>PowerPoint Presentation</vt:lpstr>
      <vt:lpstr>Pages</vt:lpstr>
      <vt:lpstr>Pages with Dynamic Routing</vt:lpstr>
      <vt:lpstr>API Routes</vt:lpstr>
      <vt:lpstr>Starting Next.JS</vt:lpstr>
      <vt:lpstr>Lazy loading</vt:lpstr>
      <vt:lpstr>Lazy loading </vt:lpstr>
      <vt:lpstr>Application structure</vt:lpstr>
      <vt:lpstr>Managed Next.js with Vercel</vt:lpstr>
      <vt:lpstr>Other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Craig</dc:creator>
  <cp:lastModifiedBy>Muhammad Rashid Mukhtar</cp:lastModifiedBy>
  <cp:revision>533</cp:revision>
  <dcterms:created xsi:type="dcterms:W3CDTF">2011-04-09T16:04:53Z</dcterms:created>
  <dcterms:modified xsi:type="dcterms:W3CDTF">2023-01-14T20:04:55Z</dcterms:modified>
</cp:coreProperties>
</file>