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12" r:id="rId2"/>
    <p:sldId id="313" r:id="rId3"/>
    <p:sldId id="302" r:id="rId4"/>
    <p:sldId id="303" r:id="rId5"/>
    <p:sldId id="277" r:id="rId6"/>
    <p:sldId id="269" r:id="rId7"/>
    <p:sldId id="305" r:id="rId8"/>
    <p:sldId id="272" r:id="rId9"/>
    <p:sldId id="307" r:id="rId10"/>
    <p:sldId id="270" r:id="rId11"/>
    <p:sldId id="308" r:id="rId12"/>
    <p:sldId id="309" r:id="rId13"/>
    <p:sldId id="310" r:id="rId14"/>
    <p:sldId id="280" r:id="rId15"/>
    <p:sldId id="306" r:id="rId16"/>
    <p:sldId id="276" r:id="rId17"/>
    <p:sldId id="275" r:id="rId18"/>
    <p:sldId id="274" r:id="rId19"/>
    <p:sldId id="279" r:id="rId20"/>
    <p:sldId id="311" r:id="rId21"/>
    <p:sldId id="286" r:id="rId22"/>
    <p:sldId id="282" r:id="rId23"/>
    <p:sldId id="283" r:id="rId24"/>
    <p:sldId id="285" r:id="rId25"/>
    <p:sldId id="281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304" r:id="rId36"/>
    <p:sldId id="314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9/24/2020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1EA2EB35-3E15-4198-9525-E17C399249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A62C79C6-F94E-4F14-A6C5-8780CA32F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8996B524-0F91-4575-B6A9-5E64FE01C2DD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fld id="{29007487-57FD-498B-92BE-F16120208107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4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100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67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602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9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876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89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9/24/2020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9/24/2020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9/24/2020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9/24/2020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9/24/2020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9/24/2020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9/24/2020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9/24/2020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9/24/2020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9/24/2020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9/24/2020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9/24/2020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1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D954-9561-4C18-8B9C-CC468CA56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89A4F-AD98-44C0-8714-B5CC785E5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3</a:t>
            </a:r>
            <a:endParaRPr lang="en-US" dirty="0"/>
          </a:p>
          <a:p>
            <a:r>
              <a:rPr lang="en-US" dirty="0"/>
              <a:t>Introduction &amp; its modules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3757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00138"/>
            <a:ext cx="8229600" cy="5529262"/>
          </a:xfrm>
        </p:spPr>
        <p:txBody>
          <a:bodyPr/>
          <a:lstStyle/>
          <a:p>
            <a:r>
              <a:rPr lang="en-US" dirty="0"/>
              <a:t>As these tasks execute, they can add more tasks to the internal queues. </a:t>
            </a:r>
          </a:p>
          <a:p>
            <a:r>
              <a:rPr lang="en-US" dirty="0"/>
              <a:t>They use </a:t>
            </a:r>
            <a:r>
              <a:rPr lang="en-US" b="1" dirty="0"/>
              <a:t>async function calls </a:t>
            </a:r>
            <a:r>
              <a:rPr lang="en-US" dirty="0"/>
              <a:t>to maintain concurrency. Node uses observer pattern.</a:t>
            </a:r>
          </a:p>
          <a:p>
            <a:r>
              <a:rPr lang="en-US" dirty="0"/>
              <a:t>Node thread keeps an event loop and whenever a task gets completed, it fires the corresponding event(Event Emit) which signals the event-listener function to execute.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Myriad Pro" pitchFamily="34" charset="0"/>
                <a:ea typeface="+mj-ea"/>
              </a:rPr>
              <a:t>Event Loop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83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effectLst/>
                <a:ea typeface="ＭＳ Ｐゴシック" charset="0"/>
                <a:cs typeface="+mj-cs"/>
              </a:rPr>
              <a:t>Event Emitter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5224462"/>
          </a:xfrm>
        </p:spPr>
        <p:txBody>
          <a:bodyPr/>
          <a:lstStyle/>
          <a:p>
            <a:r>
              <a:rPr lang="en-US" dirty="0"/>
              <a:t>Many objects in a Node emit events. </a:t>
            </a:r>
          </a:p>
          <a:p>
            <a:pPr lvl="1"/>
            <a:r>
              <a:rPr lang="en-US" dirty="0"/>
              <a:t>For example, a Server emits an event each time a peer connects to it, an </a:t>
            </a:r>
            <a:r>
              <a:rPr lang="en-US" dirty="0" err="1"/>
              <a:t>fs.readStream</a:t>
            </a:r>
            <a:r>
              <a:rPr lang="en-US" dirty="0"/>
              <a:t> emits an event when the file is opened. </a:t>
            </a:r>
          </a:p>
          <a:p>
            <a:pPr lvl="1"/>
            <a:r>
              <a:rPr lang="en-US" dirty="0"/>
              <a:t>In the browser, an event could be a mouse click or key press.</a:t>
            </a:r>
          </a:p>
          <a:p>
            <a:r>
              <a:rPr lang="en-US" dirty="0"/>
              <a:t>All objects which emit events are the instances of </a:t>
            </a:r>
            <a:r>
              <a:rPr lang="en-US" dirty="0" err="1"/>
              <a:t>events.EventEmitter</a:t>
            </a:r>
            <a:r>
              <a:rPr lang="en-US" dirty="0"/>
              <a:t>.</a:t>
            </a:r>
          </a:p>
          <a:p>
            <a:r>
              <a:rPr lang="en-US" dirty="0"/>
              <a:t>Elsewhere in the code, subscribers can listen for these events and react to them when they occur.</a:t>
            </a:r>
          </a:p>
        </p:txBody>
      </p:sp>
    </p:spTree>
    <p:extLst>
      <p:ext uri="{BB962C8B-B14F-4D97-AF65-F5344CB8AC3E}">
        <p14:creationId xmlns:p14="http://schemas.microsoft.com/office/powerpoint/2010/main" val="384845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DE884B-C701-47E7-BE84-7AF2A102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up an event listener in Node, use the on(), </a:t>
            </a:r>
            <a:r>
              <a:rPr lang="en-US" dirty="0" err="1"/>
              <a:t>addListener</a:t>
            </a:r>
            <a:r>
              <a:rPr lang="en-US" dirty="0"/>
              <a:t>(), and once() methods. </a:t>
            </a:r>
          </a:p>
          <a:p>
            <a:pPr lvl="1"/>
            <a:r>
              <a:rPr lang="en-US" dirty="0"/>
              <a:t>The on() and </a:t>
            </a:r>
            <a:r>
              <a:rPr lang="en-US" dirty="0" err="1"/>
              <a:t>addListener</a:t>
            </a:r>
            <a:r>
              <a:rPr lang="en-US" dirty="0"/>
              <a:t>() work in exactly the same manner: they create listeners for a specific type of event. </a:t>
            </a:r>
          </a:p>
          <a:p>
            <a:pPr lvl="1"/>
            <a:r>
              <a:rPr lang="en-US" dirty="0"/>
              <a:t>We prefer on() over </a:t>
            </a:r>
            <a:r>
              <a:rPr lang="en-US" dirty="0" err="1"/>
              <a:t>addListener</a:t>
            </a:r>
            <a:r>
              <a:rPr lang="en-US" dirty="0"/>
              <a:t>() as it requires less characters.</a:t>
            </a:r>
          </a:p>
          <a:p>
            <a:pPr lvl="1"/>
            <a:r>
              <a:rPr lang="en-US" dirty="0"/>
              <a:t>Once() only invoke call back function one time and stop the listener.</a:t>
            </a:r>
          </a:p>
          <a:p>
            <a:pPr lvl="1"/>
            <a:r>
              <a:rPr lang="en-US" sz="2000" dirty="0"/>
              <a:t>Error events can be handled like any other events. Following code shows how an error event is handled using on():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DBCE3E-032F-443D-BE2E-1EAE0674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Listening</a:t>
            </a:r>
          </a:p>
        </p:txBody>
      </p:sp>
    </p:spTree>
    <p:extLst>
      <p:ext uri="{BB962C8B-B14F-4D97-AF65-F5344CB8AC3E}">
        <p14:creationId xmlns:p14="http://schemas.microsoft.com/office/powerpoint/2010/main" val="119244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7CB8E0-AA2E-490A-BC87-629E4BC42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76862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http = require("http");</a:t>
            </a:r>
          </a:p>
          <a:p>
            <a:pPr marL="109537" indent="0">
              <a:buNone/>
            </a:pPr>
            <a:r>
              <a:rPr lang="en-US" sz="2000" dirty="0" err="1"/>
              <a:t>http.createServer</a:t>
            </a:r>
            <a:r>
              <a:rPr lang="en-US" sz="2000" dirty="0"/>
              <a:t>(function (request, response) {</a:t>
            </a:r>
          </a:p>
          <a:p>
            <a:pPr marL="109537" indent="0">
              <a:buNone/>
            </a:pPr>
            <a:r>
              <a:rPr lang="en-US" sz="2000" dirty="0" err="1"/>
              <a:t>response.writeHead</a:t>
            </a:r>
            <a:r>
              <a:rPr lang="en-US" sz="2000" dirty="0"/>
              <a:t>(200, {'Content-Type': 'text/plain'});</a:t>
            </a:r>
          </a:p>
          <a:p>
            <a:pPr marL="109537" indent="0">
              <a:buNone/>
            </a:pPr>
            <a:r>
              <a:rPr lang="en-US" sz="2000" dirty="0" err="1"/>
              <a:t>response.end</a:t>
            </a:r>
            <a:r>
              <a:rPr lang="en-US" sz="2000" dirty="0"/>
              <a:t>('Hello World\n');</a:t>
            </a:r>
          </a:p>
          <a:p>
            <a:pPr marL="109537" indent="0">
              <a:buNone/>
            </a:pPr>
            <a:r>
              <a:rPr lang="en-US" sz="2000" dirty="0"/>
              <a:t>}).listen(8081);</a:t>
            </a:r>
          </a:p>
          <a:p>
            <a:pPr marL="109537" indent="0">
              <a:buNone/>
            </a:pPr>
            <a:r>
              <a:rPr lang="en-US" sz="2000" dirty="0"/>
              <a:t>console.log('Server running at http://127.0.0.1:8081/’);</a:t>
            </a:r>
            <a:endParaRPr lang="en-US" sz="1200" dirty="0"/>
          </a:p>
          <a:p>
            <a:endParaRPr lang="en-US" sz="2400" dirty="0"/>
          </a:p>
          <a:p>
            <a:r>
              <a:rPr lang="en-US" sz="2400" dirty="0"/>
              <a:t>Here “listen” is a wrapper function of on() event listener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A1A63C-F299-4117-8F74-9463E5C0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0301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latin typeface="Myriad Pro" pitchFamily="34" charset="0"/>
                <a:ea typeface="+mj-ea"/>
              </a:rPr>
              <a:t>Threads VS Event-driven</a:t>
            </a:r>
            <a:endParaRPr lang="en-US">
              <a:ea typeface="+mj-ea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62000" y="1600200"/>
          <a:ext cx="7848600" cy="4907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Threads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Asynchronous</a:t>
                      </a: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Event-driven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4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Lock</a:t>
                      </a: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application / request with listener-workers threads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only one thread, which repeatedly fetches an event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4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</a:t>
                      </a: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incoming-request model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queue and then processes it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4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multithreaded server might block the request which might involve multiple events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manually saves state and then goes on to process the next event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4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context switching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 contention and no context switches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296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multithreading</a:t>
                      </a: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environments where listener and workers threads are used frequently to take an incoming-request lock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</a:t>
                      </a:r>
                      <a:r>
                        <a:rPr lang="en-US" sz="18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asynchronous I/O facilities (callbacks, not poll/select) environments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30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5980D0-D484-45D3-9D16-74BD0D4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I/O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19CA2-006B-4BA0-83C4-19068E4B4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899" y="1724052"/>
            <a:ext cx="5650201" cy="404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5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>
                <a:effectLst/>
                <a:ea typeface="ＭＳ Ｐゴシック" charset="0"/>
                <a:cs typeface="+mj-cs"/>
              </a:rPr>
              <a:t>Non-blocking I/O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Servers do nothing but I/O</a:t>
            </a:r>
          </a:p>
          <a:p>
            <a:pPr lvl="1"/>
            <a:r>
              <a:rPr lang="en-US" altLang="en-US"/>
              <a:t>Scripts waiting on I/O requests degrades performance</a:t>
            </a:r>
          </a:p>
          <a:p>
            <a:r>
              <a:rPr lang="en-US" altLang="en-US"/>
              <a:t>To avoid blocking, Node makes use of the event driven nature of JS by attaching callbacks to I/O requests</a:t>
            </a:r>
          </a:p>
          <a:p>
            <a:r>
              <a:rPr lang="en-US" altLang="en-US"/>
              <a:t>Scripts waiting on I/O waste no space because they get popped off the stack when their non-I/O related code finishes executing</a:t>
            </a:r>
          </a:p>
        </p:txBody>
      </p:sp>
    </p:spTree>
    <p:extLst>
      <p:ext uri="{BB962C8B-B14F-4D97-AF65-F5344CB8AC3E}">
        <p14:creationId xmlns:p14="http://schemas.microsoft.com/office/powerpoint/2010/main" val="217049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>
                <a:effectLst/>
                <a:ea typeface="ＭＳ Ｐゴシック" charset="0"/>
                <a:cs typeface="+mj-cs"/>
              </a:rPr>
              <a:t>I/O Example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3555" name="Picture 4" descr="io_exampl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65275"/>
            <a:ext cx="7029450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962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effectLst/>
                <a:ea typeface="ＭＳ Ｐゴシック" charset="0"/>
                <a:cs typeface="+mj-cs"/>
              </a:rPr>
              <a:t>Consistency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Use of JS on both the client and server-side should remove need to </a:t>
            </a:r>
            <a:r>
              <a:rPr lang="ja-JP" altLang="en-US" dirty="0"/>
              <a:t>“</a:t>
            </a:r>
            <a:r>
              <a:rPr lang="en-US" altLang="ja-JP" dirty="0"/>
              <a:t>context switch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Client-side JS makes heavy use of the DOM, no access to files/databases</a:t>
            </a:r>
          </a:p>
          <a:p>
            <a:pPr lvl="1"/>
            <a:r>
              <a:rPr lang="en-US" altLang="en-US" dirty="0"/>
              <a:t>Server-side JS deals mostly in files/databases, no DOM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Performance </a:t>
            </a:r>
            <a:b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Node.js VS Apache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2743200"/>
          </a:xfrm>
        </p:spPr>
        <p:txBody>
          <a:bodyPr/>
          <a:lstStyle/>
          <a:p>
            <a:pPr marL="514350" lvl="1" indent="-51435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latin typeface="Verdana" panose="020B0604030504040204" pitchFamily="34" charset="0"/>
              </a:rPr>
              <a:t>It's fast.(</a:t>
            </a:r>
            <a:r>
              <a:rPr lang="en-US" dirty="0"/>
              <a:t>As soon as Node starts its server, it simply initiates its variables, declares functions and then simply waits for the event to occur.)</a:t>
            </a:r>
            <a:endParaRPr lang="en-US" altLang="en-US" sz="2400" dirty="0">
              <a:latin typeface="Verdana" panose="020B0604030504040204" pitchFamily="34" charset="0"/>
            </a:endParaRPr>
          </a:p>
          <a:p>
            <a:pPr marL="514350" lvl="1" indent="-51435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latin typeface="Verdana" panose="020B0604030504040204" pitchFamily="34" charset="0"/>
              </a:rPr>
              <a:t>It can handle tons of concurrent requests</a:t>
            </a:r>
          </a:p>
          <a:p>
            <a:pPr marL="514350" lvl="1" indent="-51435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latin typeface="Verdana" panose="020B0604030504040204" pitchFamily="34" charset="0"/>
              </a:rPr>
              <a:t>It's written in JavaScript (which means you can use the same code server side and client side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066800" y="4114800"/>
          <a:ext cx="67818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Number of request</a:t>
                      </a:r>
                      <a:r>
                        <a:rPr lang="en-US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per second</a:t>
                      </a:r>
                      <a:endParaRPr lang="en-US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PHP ( via Apache)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3187,27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Static</a:t>
                      </a:r>
                      <a:r>
                        <a:rPr lang="en-US" sz="20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( via Apache )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2966,51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Node.js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5569,30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41A4D3-B74D-4EBC-872F-95CF05CF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Mean Stack works?</a:t>
            </a:r>
          </a:p>
          <a:p>
            <a:r>
              <a:rPr lang="en-US" dirty="0"/>
              <a:t>Introduction to Node.JS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Event Loop/Event Emitter</a:t>
            </a:r>
          </a:p>
          <a:p>
            <a:pPr lvl="1"/>
            <a:r>
              <a:rPr lang="en-US" dirty="0"/>
              <a:t>Non Blocking I/O</a:t>
            </a:r>
          </a:p>
          <a:p>
            <a:pPr lvl="1"/>
            <a:r>
              <a:rPr lang="en-US" dirty="0"/>
              <a:t>Performance</a:t>
            </a:r>
          </a:p>
          <a:p>
            <a:r>
              <a:rPr lang="en-US" dirty="0"/>
              <a:t>Node.JS Modules</a:t>
            </a:r>
          </a:p>
          <a:p>
            <a:r>
              <a:rPr lang="en-US" dirty="0"/>
              <a:t>NPM</a:t>
            </a:r>
          </a:p>
          <a:p>
            <a:r>
              <a:rPr lang="en-US" dirty="0"/>
              <a:t>Installation</a:t>
            </a:r>
          </a:p>
          <a:p>
            <a:r>
              <a:rPr lang="en-US" dirty="0"/>
              <a:t>Getting Started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33A6A5-7909-47DA-AE63-1C427DA8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2467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3E761A-50ED-43E8-8EC3-F29D0B5D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 JS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A35C8-90DA-47AD-B6A9-A90171DB8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its modules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9218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009" y="1481138"/>
            <a:ext cx="5715981" cy="45259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major Components</a:t>
            </a:r>
          </a:p>
        </p:txBody>
      </p:sp>
    </p:spTree>
    <p:extLst>
      <p:ext uri="{BB962C8B-B14F-4D97-AF65-F5344CB8AC3E}">
        <p14:creationId xmlns:p14="http://schemas.microsoft.com/office/powerpoint/2010/main" val="2670255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Import using require()</a:t>
            </a:r>
          </a:p>
          <a:p>
            <a:pPr lvl="1"/>
            <a:r>
              <a:rPr lang="en-US" sz="1600" dirty="0"/>
              <a:t>System module: require("fs"); // Looks in </a:t>
            </a:r>
            <a:r>
              <a:rPr lang="en-US" sz="1600" dirty="0" err="1"/>
              <a:t>node_module</a:t>
            </a:r>
            <a:r>
              <a:rPr lang="en-US" sz="1600" dirty="0"/>
              <a:t> directories</a:t>
            </a:r>
          </a:p>
          <a:p>
            <a:pPr lvl="1"/>
            <a:r>
              <a:rPr lang="en-US" sz="2000" dirty="0"/>
              <a:t>From a file: require("./XXX.js"); // Reads specified file</a:t>
            </a:r>
          </a:p>
          <a:p>
            <a:pPr lvl="1"/>
            <a:r>
              <a:rPr lang="en-US" sz="2000" dirty="0"/>
              <a:t>From a directory: require("./</a:t>
            </a:r>
            <a:r>
              <a:rPr lang="en-US" sz="2000" dirty="0" err="1"/>
              <a:t>myModule</a:t>
            </a:r>
            <a:r>
              <a:rPr lang="en-US" sz="2000" dirty="0"/>
              <a:t>"); // Reads </a:t>
            </a:r>
            <a:r>
              <a:rPr lang="en-US" sz="2000" dirty="0" err="1"/>
              <a:t>myModule</a:t>
            </a:r>
            <a:r>
              <a:rPr lang="en-US" sz="2000" dirty="0"/>
              <a:t>/index.js</a:t>
            </a:r>
          </a:p>
          <a:p>
            <a:r>
              <a:rPr lang="en-US" sz="2000" dirty="0"/>
              <a:t>Module files have a private scope</a:t>
            </a:r>
          </a:p>
          <a:p>
            <a:pPr lvl="1"/>
            <a:r>
              <a:rPr lang="en-US" sz="1600" dirty="0"/>
              <a:t>Can declare variables that would be global in the browser</a:t>
            </a:r>
          </a:p>
          <a:p>
            <a:pPr lvl="1"/>
            <a:r>
              <a:rPr lang="en-US" sz="2000" dirty="0"/>
              <a:t>Require returns what is assigned to </a:t>
            </a:r>
            <a:r>
              <a:rPr lang="en-US" sz="2000" dirty="0" err="1"/>
              <a:t>module.exports</a:t>
            </a:r>
            <a:endParaRPr lang="en-US" sz="2000" dirty="0"/>
          </a:p>
          <a:p>
            <a:pPr marL="109537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notGlobal</a:t>
            </a:r>
            <a:r>
              <a:rPr lang="en-US" sz="2000" dirty="0"/>
              <a:t>;</a:t>
            </a:r>
          </a:p>
          <a:p>
            <a:pPr marL="109537" indent="0">
              <a:buNone/>
            </a:pPr>
            <a:r>
              <a:rPr lang="en-US" sz="2000" dirty="0"/>
              <a:t>	function func1() {}</a:t>
            </a:r>
          </a:p>
          <a:p>
            <a:pPr marL="109537" indent="0">
              <a:buNone/>
            </a:pPr>
            <a:r>
              <a:rPr lang="en-US" sz="2000" dirty="0"/>
              <a:t>	function func2() {}</a:t>
            </a:r>
          </a:p>
          <a:p>
            <a:pPr marL="109537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module.exports</a:t>
            </a:r>
            <a:r>
              <a:rPr lang="en-US" sz="2000" dirty="0"/>
              <a:t> = {func1: func1, func2: func2};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Modules</a:t>
            </a:r>
          </a:p>
        </p:txBody>
      </p:sp>
    </p:spTree>
    <p:extLst>
      <p:ext uri="{BB962C8B-B14F-4D97-AF65-F5344CB8AC3E}">
        <p14:creationId xmlns:p14="http://schemas.microsoft.com/office/powerpoint/2010/main" val="3640162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Many standard Node modules</a:t>
            </a:r>
          </a:p>
          <a:p>
            <a:pPr lvl="1"/>
            <a:r>
              <a:rPr lang="en-US" sz="2000" dirty="0"/>
              <a:t>File system, process access, networking, timers, devices, crypto, etc.</a:t>
            </a:r>
          </a:p>
          <a:p>
            <a:r>
              <a:rPr lang="en-US" sz="2800" dirty="0"/>
              <a:t>Huge library of modules (</a:t>
            </a:r>
            <a:r>
              <a:rPr lang="en-US" sz="2800" dirty="0" err="1"/>
              <a:t>npm</a:t>
            </a:r>
            <a:r>
              <a:rPr lang="en-US" sz="2800" dirty="0"/>
              <a:t>(Node Package Manager))</a:t>
            </a:r>
          </a:p>
          <a:p>
            <a:pPr lvl="1"/>
            <a:r>
              <a:rPr lang="en-US" sz="2000" dirty="0"/>
              <a:t>Do pretty much anything you want</a:t>
            </a:r>
          </a:p>
          <a:p>
            <a:r>
              <a:rPr lang="en-US" sz="2400" dirty="0"/>
              <a:t>We use:</a:t>
            </a:r>
          </a:p>
          <a:p>
            <a:pPr lvl="1"/>
            <a:r>
              <a:rPr lang="en-US" sz="2000" dirty="0"/>
              <a:t>Express - Fast, unopinionated, minimalist web framework (speak HTTP)</a:t>
            </a:r>
          </a:p>
          <a:p>
            <a:pPr lvl="1"/>
            <a:r>
              <a:rPr lang="en-US" sz="2400" dirty="0"/>
              <a:t>Mongoose - Elegant </a:t>
            </a:r>
            <a:r>
              <a:rPr lang="en-US" sz="2400" dirty="0" err="1"/>
              <a:t>mongodb</a:t>
            </a:r>
            <a:r>
              <a:rPr lang="en-US" sz="2400" dirty="0"/>
              <a:t> object modeling (speak to the database)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Modules</a:t>
            </a:r>
          </a:p>
        </p:txBody>
      </p:sp>
    </p:spTree>
    <p:extLst>
      <p:ext uri="{BB962C8B-B14F-4D97-AF65-F5344CB8AC3E}">
        <p14:creationId xmlns:p14="http://schemas.microsoft.com/office/powerpoint/2010/main" val="1601235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2667000" cy="4525962"/>
          </a:xfrm>
        </p:spPr>
        <p:txBody>
          <a:bodyPr/>
          <a:lstStyle/>
          <a:p>
            <a:r>
              <a:rPr lang="en-US" sz="2000" dirty="0"/>
              <a:t>Buffer</a:t>
            </a:r>
          </a:p>
          <a:p>
            <a:r>
              <a:rPr lang="en-US" sz="2000" dirty="0"/>
              <a:t>C/C++ </a:t>
            </a:r>
            <a:r>
              <a:rPr lang="en-US" sz="2000" dirty="0" err="1"/>
              <a:t>Addons</a:t>
            </a:r>
            <a:endParaRPr lang="en-US" sz="2000" dirty="0"/>
          </a:p>
          <a:p>
            <a:r>
              <a:rPr lang="en-US" sz="2000" dirty="0"/>
              <a:t>Child Processes</a:t>
            </a:r>
          </a:p>
          <a:p>
            <a:r>
              <a:rPr lang="en-US" sz="2000" dirty="0"/>
              <a:t>Cluster</a:t>
            </a:r>
          </a:p>
          <a:p>
            <a:r>
              <a:rPr lang="en-US" sz="2000" dirty="0"/>
              <a:t>Console</a:t>
            </a:r>
          </a:p>
          <a:p>
            <a:r>
              <a:rPr lang="en-US" sz="2000" dirty="0"/>
              <a:t>Crypto</a:t>
            </a:r>
          </a:p>
          <a:p>
            <a:r>
              <a:rPr lang="en-US" sz="2000" dirty="0"/>
              <a:t>Debugger</a:t>
            </a:r>
          </a:p>
          <a:p>
            <a:r>
              <a:rPr lang="en-US" sz="2000" dirty="0"/>
              <a:t>DNS</a:t>
            </a:r>
          </a:p>
          <a:p>
            <a:r>
              <a:rPr lang="en-US" sz="2000" dirty="0"/>
              <a:t>Errors</a:t>
            </a:r>
          </a:p>
          <a:p>
            <a:r>
              <a:rPr lang="en-US" sz="2000" dirty="0"/>
              <a:t>Events</a:t>
            </a:r>
          </a:p>
          <a:p>
            <a:r>
              <a:rPr lang="en-US" sz="2000" dirty="0"/>
              <a:t>File System</a:t>
            </a:r>
          </a:p>
          <a:p>
            <a:r>
              <a:rPr lang="en-US" sz="2000" dirty="0" err="1"/>
              <a:t>Globals</a:t>
            </a:r>
            <a:endParaRPr lang="en-US" sz="2000" dirty="0"/>
          </a:p>
          <a:p>
            <a:r>
              <a:rPr lang="en-US" sz="2000" dirty="0"/>
              <a:t>Timers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Node Modules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1405890"/>
            <a:ext cx="2286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TLS/SSL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UDP/Datagram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URL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Utilities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V8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VM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ZLIB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HTTP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HTTPS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Modules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Path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Process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Punycode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1499426"/>
            <a:ext cx="251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Query Strings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/>
              <a:t>Readline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REPL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Stream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String Decoder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07009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fs = require("fs"); // require is a Node </a:t>
            </a:r>
            <a:r>
              <a:rPr lang="en-US" sz="2000" b="1" dirty="0"/>
              <a:t>module </a:t>
            </a:r>
            <a:r>
              <a:rPr lang="en-US" sz="2000" dirty="0"/>
              <a:t>call</a:t>
            </a:r>
          </a:p>
          <a:p>
            <a:pPr marL="109537" indent="0">
              <a:buNone/>
            </a:pPr>
            <a:r>
              <a:rPr lang="en-US" sz="2000" dirty="0"/>
              <a:t>// fs object wraps OS sync file system calls</a:t>
            </a:r>
          </a:p>
          <a:p>
            <a:pPr marL="109537" indent="0">
              <a:buNone/>
            </a:pPr>
            <a:r>
              <a:rPr lang="en-US" sz="2000" dirty="0"/>
              <a:t>// OS read() is synchronous but Node's </a:t>
            </a:r>
            <a:r>
              <a:rPr lang="en-US" sz="2000" dirty="0" err="1"/>
              <a:t>fs.readFile</a:t>
            </a:r>
            <a:r>
              <a:rPr lang="en-US" sz="2000" dirty="0"/>
              <a:t> is asynchronous</a:t>
            </a:r>
          </a:p>
          <a:p>
            <a:pPr marL="109537" indent="0">
              <a:buNone/>
            </a:pPr>
            <a:r>
              <a:rPr lang="en-US" sz="2000" dirty="0" err="1"/>
              <a:t>fs.readFile</a:t>
            </a:r>
            <a:r>
              <a:rPr lang="en-US" sz="2000" dirty="0"/>
              <a:t>("</a:t>
            </a:r>
            <a:r>
              <a:rPr lang="en-US" sz="2000" dirty="0" err="1"/>
              <a:t>smallFile</a:t>
            </a:r>
            <a:r>
              <a:rPr lang="en-US" sz="2000" dirty="0"/>
              <a:t>", </a:t>
            </a:r>
            <a:r>
              <a:rPr lang="en-US" sz="2000" dirty="0" err="1"/>
              <a:t>readDoneCallback</a:t>
            </a:r>
            <a:r>
              <a:rPr lang="en-US" sz="2000" dirty="0"/>
              <a:t>); // Start read</a:t>
            </a:r>
          </a:p>
          <a:p>
            <a:pPr marL="109537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readDoneCallback</a:t>
            </a:r>
            <a:r>
              <a:rPr lang="en-US" sz="2000" dirty="0"/>
              <a:t>(error, </a:t>
            </a:r>
            <a:r>
              <a:rPr lang="en-US" sz="2000" dirty="0" err="1"/>
              <a:t>dataBuffer</a:t>
            </a:r>
            <a:r>
              <a:rPr lang="en-US" sz="2000" dirty="0"/>
              <a:t>) {</a:t>
            </a:r>
          </a:p>
          <a:p>
            <a:pPr marL="109537" indent="0">
              <a:buNone/>
            </a:pPr>
            <a:r>
              <a:rPr lang="en-US" sz="2000" dirty="0"/>
              <a:t>// Node callback convention: First argument is JavaScript Error object</a:t>
            </a:r>
          </a:p>
          <a:p>
            <a:pPr marL="109537" indent="0">
              <a:buNone/>
            </a:pPr>
            <a:r>
              <a:rPr lang="en-US" sz="2000" dirty="0"/>
              <a:t>// </a:t>
            </a:r>
            <a:r>
              <a:rPr lang="en-US" sz="2000" dirty="0" err="1"/>
              <a:t>dataBuffer</a:t>
            </a:r>
            <a:r>
              <a:rPr lang="en-US" sz="2000" dirty="0"/>
              <a:t> is a special Node </a:t>
            </a:r>
            <a:r>
              <a:rPr lang="en-US" sz="2000" b="1" dirty="0"/>
              <a:t>Buffer </a:t>
            </a:r>
            <a:r>
              <a:rPr lang="en-US" sz="2000" dirty="0"/>
              <a:t>object</a:t>
            </a:r>
          </a:p>
          <a:p>
            <a:pPr marL="109537" indent="0">
              <a:buNone/>
            </a:pPr>
            <a:r>
              <a:rPr lang="en-US" sz="2000" dirty="0"/>
              <a:t>if (!error) {</a:t>
            </a:r>
          </a:p>
          <a:p>
            <a:pPr marL="109537" indent="0">
              <a:buNone/>
            </a:pPr>
            <a:r>
              <a:rPr lang="en-US" sz="2000" dirty="0"/>
              <a:t>console.log("</a:t>
            </a:r>
            <a:r>
              <a:rPr lang="en-US" sz="2000" dirty="0" err="1"/>
              <a:t>smallFile</a:t>
            </a:r>
            <a:r>
              <a:rPr lang="en-US" sz="2000" dirty="0"/>
              <a:t> contents", </a:t>
            </a:r>
            <a:r>
              <a:rPr lang="en-US" sz="2000" dirty="0" err="1"/>
              <a:t>dataBuffer.toString</a:t>
            </a:r>
            <a:r>
              <a:rPr lang="en-US" sz="2000" dirty="0"/>
              <a:t>());</a:t>
            </a:r>
          </a:p>
          <a:p>
            <a:pPr marL="109537" indent="0">
              <a:buNone/>
            </a:pPr>
            <a:r>
              <a:rPr lang="en-US" sz="2000" dirty="0"/>
              <a:t>}</a:t>
            </a:r>
          </a:p>
          <a:p>
            <a:pPr marL="109537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Node.JS reading a file</a:t>
            </a:r>
          </a:p>
        </p:txBody>
      </p:sp>
    </p:spTree>
    <p:extLst>
      <p:ext uri="{BB962C8B-B14F-4D97-AF65-F5344CB8AC3E}">
        <p14:creationId xmlns:p14="http://schemas.microsoft.com/office/powerpoint/2010/main" val="3165098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have the following two software on your computer, </a:t>
            </a:r>
          </a:p>
          <a:p>
            <a:pPr lvl="1"/>
            <a:r>
              <a:rPr lang="en-US" dirty="0"/>
              <a:t>(a) Text Editor </a:t>
            </a:r>
          </a:p>
          <a:p>
            <a:pPr lvl="1"/>
            <a:r>
              <a:rPr lang="en-US" dirty="0"/>
              <a:t>(b) Node.js binary </a:t>
            </a:r>
            <a:r>
              <a:rPr lang="en-US" dirty="0" err="1"/>
              <a:t>installables</a:t>
            </a:r>
            <a:r>
              <a:rPr lang="en-US" dirty="0"/>
              <a:t>.</a:t>
            </a:r>
          </a:p>
          <a:p>
            <a:r>
              <a:rPr lang="en-US" dirty="0"/>
              <a:t>The source files for Node.js programs are typically named with the extension ".</a:t>
            </a:r>
            <a:r>
              <a:rPr lang="en-US" dirty="0" err="1"/>
              <a:t>js</a:t>
            </a:r>
            <a:r>
              <a:rPr lang="en-US" dirty="0"/>
              <a:t>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Node.JS</a:t>
            </a:r>
          </a:p>
        </p:txBody>
      </p:sp>
    </p:spTree>
    <p:extLst>
      <p:ext uri="{BB962C8B-B14F-4D97-AF65-F5344CB8AC3E}">
        <p14:creationId xmlns:p14="http://schemas.microsoft.com/office/powerpoint/2010/main" val="2614544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the MSI file and follow the prompts to install Node.js. </a:t>
            </a:r>
          </a:p>
          <a:p>
            <a:pPr lvl="1"/>
            <a:r>
              <a:rPr lang="en-US" sz="2000" dirty="0"/>
              <a:t>By default, the installer uses the Node.js distribution in C:\Program Files\</a:t>
            </a:r>
            <a:r>
              <a:rPr lang="en-US" sz="2000" dirty="0" err="1"/>
              <a:t>nodejs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The installer should set the C:\Program Files\</a:t>
            </a:r>
            <a:r>
              <a:rPr lang="en-US" sz="2000" dirty="0" err="1"/>
              <a:t>nodejs</a:t>
            </a:r>
            <a:r>
              <a:rPr lang="en-US" sz="2000" dirty="0"/>
              <a:t>\bin directory in Window's PATH environment variable. </a:t>
            </a:r>
          </a:p>
          <a:p>
            <a:pPr lvl="1"/>
            <a:r>
              <a:rPr lang="en-US" sz="2000" dirty="0"/>
              <a:t>Restart any open command prompts for the change to take effect.</a:t>
            </a:r>
          </a:p>
          <a:p>
            <a:r>
              <a:rPr lang="en-US" sz="2400" dirty="0"/>
              <a:t>Create a </a:t>
            </a:r>
            <a:r>
              <a:rPr lang="en-US" sz="2400" b="1" dirty="0" err="1"/>
              <a:t>js</a:t>
            </a:r>
            <a:r>
              <a:rPr lang="en-US" sz="2400" b="1" dirty="0"/>
              <a:t> </a:t>
            </a:r>
            <a:r>
              <a:rPr lang="en-US" sz="2400" dirty="0"/>
              <a:t>file named main.js on your machine (Windows or Linux) having the following code.</a:t>
            </a:r>
          </a:p>
          <a:p>
            <a:pPr marL="109537" indent="0" algn="ctr">
              <a:buNone/>
            </a:pPr>
            <a:r>
              <a:rPr lang="en-US" sz="2400" dirty="0"/>
              <a:t>/* Hello, World! program in node.js */</a:t>
            </a:r>
          </a:p>
          <a:p>
            <a:pPr marL="109537" indent="0" algn="ctr">
              <a:buNone/>
            </a:pPr>
            <a:r>
              <a:rPr lang="en-US" sz="2400" dirty="0"/>
              <a:t>console.log("Hello, World!")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On Windows</a:t>
            </a:r>
          </a:p>
        </p:txBody>
      </p:sp>
    </p:spTree>
    <p:extLst>
      <p:ext uri="{BB962C8B-B14F-4D97-AF65-F5344CB8AC3E}">
        <p14:creationId xmlns:p14="http://schemas.microsoft.com/office/powerpoint/2010/main" val="2539675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Now execute main.js using Node.js interpreter to see the result:</a:t>
            </a:r>
          </a:p>
          <a:p>
            <a:pPr marL="109537" indent="0">
              <a:buNone/>
            </a:pPr>
            <a:r>
              <a:rPr lang="en-US" sz="2400" dirty="0"/>
              <a:t>	$ node main.js</a:t>
            </a:r>
          </a:p>
          <a:p>
            <a:r>
              <a:rPr lang="en-US" sz="2400" dirty="0"/>
              <a:t>If everything is fine with your installation, it should produce the following result:</a:t>
            </a:r>
          </a:p>
          <a:p>
            <a:pPr marL="109537" indent="0">
              <a:buNone/>
            </a:pPr>
            <a:r>
              <a:rPr lang="en-US" sz="2400" dirty="0"/>
              <a:t>	Hello, World!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8543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Node.js application consists of the following three important components:</a:t>
            </a:r>
          </a:p>
          <a:p>
            <a:r>
              <a:rPr lang="en-US" sz="2400" dirty="0"/>
              <a:t>1. Import required modules: We use the require directive to load Node.js modules.</a:t>
            </a:r>
            <a:endParaRPr lang="en-US" sz="2800" dirty="0"/>
          </a:p>
          <a:p>
            <a:r>
              <a:rPr lang="en-US" sz="2400" dirty="0"/>
              <a:t>2. Create server: A server which will listen to client's requests similar to Apache HTTP Server.</a:t>
            </a:r>
            <a:endParaRPr lang="en-US" sz="2800" dirty="0"/>
          </a:p>
          <a:p>
            <a:r>
              <a:rPr lang="en-US" sz="2400" dirty="0"/>
              <a:t>3. Read request and return response: The server created in an earlier step will </a:t>
            </a:r>
            <a:r>
              <a:rPr lang="en-US" sz="2800" dirty="0"/>
              <a:t>read the </a:t>
            </a:r>
            <a:r>
              <a:rPr lang="en-US" sz="2400" dirty="0"/>
              <a:t>HTTP request made by the client which can be a browser or a console and return the response.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3550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>
            <a:extLst>
              <a:ext uri="{FF2B5EF4-FFF2-40B4-BE49-F238E27FC236}">
                <a16:creationId xmlns:a16="http://schemas.microsoft.com/office/drawing/2014/main" id="{C8D1F46A-A0E0-4F50-B1DD-537040C0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383338"/>
            <a:ext cx="2132013" cy="474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2219C40F-D8C2-4458-9826-A722B51621E5}" type="slidenum">
              <a:rPr lang="en-GB" altLang="en-US" sz="1400">
                <a:solidFill>
                  <a:srgbClr val="000000"/>
                </a:solidFill>
                <a:ea typeface="Arial Unicode MS" pitchFamily="34" charset="-128"/>
              </a:rPr>
              <a:pPr>
                <a:lnSpc>
                  <a:spcPct val="100000"/>
                </a:lnSpc>
              </a:pPr>
              <a:t>3</a:t>
            </a:fld>
            <a:endParaRPr lang="en-GB" altLang="en-US" sz="1400">
              <a:solidFill>
                <a:srgbClr val="000000"/>
              </a:solidFill>
              <a:ea typeface="Arial Unicode MS" pitchFamily="34" charset="-128"/>
            </a:endParaRPr>
          </a:p>
        </p:txBody>
      </p:sp>
      <p:pic>
        <p:nvPicPr>
          <p:cNvPr id="69634" name="Picture 8" descr="http://dab1nmslvvntp.cloudfront.net/wp-content/uploads/2014/12/1419217553mean.jpg">
            <a:extLst>
              <a:ext uri="{FF2B5EF4-FFF2-40B4-BE49-F238E27FC236}">
                <a16:creationId xmlns:a16="http://schemas.microsoft.com/office/drawing/2014/main" id="{663DBFFE-EA4F-4697-86C2-712D672EE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"/>
            <a:ext cx="510540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AutoShape 12" descr="data:image/png;base64,iVBORw0KGgoAAAANSUhEUgAAAXQAAABwCAMAAAA5W3vDAAAAkFBMVEX///85R1O6v8KMk5rm6OlsdH3V2NtLVmFmbnYSKTorO0nt7u/7+/z4+fnv8PEiNEMxQE0aLj6ip6zKzdAoOUd1fYVATVnc3uCtsrcfMkEYLT1XYWuprrLi5Oa+wsVJVWCBiI+Vm6FcZm9SXWiEi5LFyczP0tZ6gYkACCUAGS6CipAGIzW8wMWKkpicoaU8Slhg/f7rAAANo0lEQVR4nO2cWWOrrBaGg3MdcUKNiWPUMzT2//+7g2nToIKS3eyvF4fnZu8YgvAKi8Vi2cNBIBAIBAKBQCAQCAQCgUAgEAgEAoFAIBAIBAKBQCAQCAQCgUAgoKIUaVDLdZAWof3yyt3wFIxyPZ6k0OH8iaNJwVhf+/U3mnQaZRnX1Z056klw6Vq+1mOQ9u5+QzvcUCxDHZy4av8JThG3CEae55kQoGZc36+/1rtypdfu8z/u6TK7HucImrjyaKpc1ui/VsaAuF2clwC357/potQ5MEowtTQyAdLV5dfL0nKjA3Pq19Szst0u76Rq+9nQqalIb2plu/qfoATQR001pp0WpoEc6+ZbWywkdmI/3qmmeDO+HpZi/JuoHGQwj+uT1PdSUMctfNOXld/QUPP1PystfZDHgVSE88FpJ/GbWRp1IIVakY6XBmVRxXiGmF7NTF2VA6nrtbBIaxWXN2XWALZGz0PNf4L0PdT6ThoHo4z8XOOdmc/hFnmW1531uKKdqg/zksyLJY0vbdaT6OXdFijq2/3qe5OVl5ToaJJWAF4pSmm6cfvX7o0MyQVFm2RE3pD2D+vndoERoRNdFyvwYHzSSFupFHXrtSnNfNpFk+UBqQJuSKBCWP8NK2NdccULgQ9uj5uwmIoF0tmDCtcTZ98/+BbdHWE09MtJExpeW6wq+BLdTksvpi4rfe7l0tIsKyfkVcvm374YzHZVGt/lAs2RUnuNIGUOWBIwDVrtP8NVzZb2LN0AwHF+afRUto2z6+hhfu6iuxcTpZRx6NYQrabNp+g2fkzv1KFblLCmrYRnNcrXowH3K6eum7aE4Fr1NEIF1X84G2a5v/4+h4JgxbBaWm4G8yuqd2VauDQzHm37Et2KvYbR4B6A5Zr2KXrt6yH9BhC8M+5dw3KlehwNrLaGIFreuwA6xU26YcVm81q7rhj00XNDQwthzs2qtXcSsyX6/SV65alMgyghsLAwN9F7L6drLsGWpTmeHUBfzEEtM9i2ODXbeXFsGtnrlZKvxsePcOrosvEUQ/Qxf/4dgnQDZ6mQbNin6Km3ZQ5TgOa3nkS3muWjuN8AIfoXN5zajOeVxVtCObFXzy50sGEUnZCyDbP6PBIsd75v5xcCaNAmhnP1ruTnm+h9qW8uQXU0+81N9JMpU8s68dLUzbFVeCI/J21uscoeptEEZ7XL2cYTPRxa2G19/RwJQNsrs3PxZn052BeqWT9F85Eyie5U2fasXI5qTVethjEIRrPa3iafzZzsSgouzKIYd/DJ0m6LNtfKNKtft0kfzNNOiaRduDauTpm34cdiTE+iF8DYqVzyY3I4YtHDiD7iktzcGrgTgUfumINou2djRE4cC6ibop/p8/uPULyNxeaLejmtQ1guZ4ejg8UypKjHwwC3vPobOSAXTU1vxpbeuZNHtzoEVg4Iwztu24tD8TEQn5SM5cF94hpg75lzc90d6Lgv/nIRSaE+v2AP0cKhx6Jn1oZ7eafIZKKMpiOd3iCrRPsr2SkjhkfAdLM+6UuVrB9uj3RnyF61kmplw/H8VLBw4Rw5usws3GiuPGJFNUdId/1I3BYQU01rYUufHIEX7NtUTSfWgxTW7JKHKWRBLkJWSd9H3XHkt1ftSgNzu2GfdP5y+6YYM2vSlR+rYaCoEMX7T9QefWJoY9EHet8/1nufNc7l+HiCEhg2ik6OOTlQ3GbbfNgpYzQ8jXPxeWqy0GpTmfjt48ErebT2p7DoYN90TXtDYrHFotNHgXLkeIDYvpgPK6fp+bZBsMgasZO2HctzlRftSZPG5Cnmxt6q+WlkfLc5py0MWHTmtprkbHiPD9pqPb7fztv00e+EiLDTMeT6zRcdRE+U/gEdrHiK2cFxZZxt2bu7wbV3oZgELDor6DLDqQiToOmMKGaMuPYmVk5Y5i5jhBOoKKoX/J24+YLA3/aq7nQr3+TmnXwGQgqQ07xOvJDunXh8MnoPL0PTqeHOg5tv7i4fqORDq7z8iW1kgcD4D6juVD5fdL5HFP16dFtakvyNOjgVNeKb3Sl8hAKwHabOjr7c22V9cSV3uJbqlSP/liZ9AzGPQfwZrsrp8M9csW+kKbZuGYyNH56ufMMsJJ4o3hxRHcMObXsi34yz5cWtywhdeodzA/+ew0iVrL873N2csftbkuQftMtXr7av3oXeJWx++Hwsjdik3I/rlkiAx7U9TBGg+fTSqjY6tnV35lLSCgzog1hKXrb5pNyjVPmeqmJA2mVXhXLECnkqqs+3hUsIoVmipyZnOFtaejmOlg5RBpvrqeNpjlLIpRfp8fj++gO6TyzQXmUeKp3uWmo52y1U1CPnE20fpzIs0QMYczVUjs31ku8mQZP5JsqHE4eSjlXE8OiB1pD/QvIP7m4EOEF00c+G2bL6QWQDbEN6JizRR8jbUrAW/UZXGy3AQ74qFA6Ter6l6WRRE5zdFyuveEb6LvFB+71bmUPE2ilOUUYuSN+aKXokF5wNZS8kZ2msGniEappwCOmGp6uBMi+vuRPSuLBg/KP6pl1RHDGC+1h0vlX63D48FqZ52dmj8+Im4SmGGRaSp7R97otL6YOKksbxx1gfPwrMd1MsXmlNuh4vXUhP2yd1T+FaAfLQwBm+cqwwPoLmdbe3dE6XkYr2mXik6UeqWed2GfuS9NMZ3stOmPZZCiOC1CQvKucLyrjibTy4Dfrzqqz4a8pLoKENabw54ot8FB/V9//ZfvrmeefzuDKi+DlMiobpGj9959j845ps+X74b8sRPeDFaYfn4Vi66B0ZPXwJdgrMJwIzSmluJao8gVP7T4Th5qTR43irpYd2GakUS2SiESzR8WL76rw27PtTZyiDpGSsXU8jZXymsl9ll2rHhjjEaL11tFJRIVeQyor9h3FliX4weA6O8DA63dN3z92u5STyZNxwN9JV7OQHcRPupkjccKrl+eC5mcW3uxLQjuuoId8lWkscHjBFrxiHG8vKvvPbg3/vBg667PtoMEH5Xmnsjb0mMpC01JjKEjcv58PGvcxDHPZoxqv8ZRWWPEZTiqrHB6boAV+c+LHgvvv7Z4XR92y18n3zRcb9f4I7cLl1ireQ9GQutLGH1R5pOpjm8A+cISNmNlP0xOfy2R7ChEdaBvqcxzGV07S79v1lbmsKeVyxIJunPxTr7GenXcYBFTU6cdiXeeYUU/SD/sGx5uP14X7Hs7/vbRCpJcbmyw43ClDtt4CHROc5BivRbJk50xK5+xLNVcGbI4VjwZ9PWrbop4wj7yUE38muFtjOY5mIH6JzrBkF+s9uA/iIORao3p/lorgxpJnLFOqzoTUFvJrd2I4DZ0OMLfoZ7ovoyP73E3TVaHea5Y97p96u7UiXb6X8MQVH3vUwyzu364hqkvD1YfZClfp2kCiu5Bw5mnWWLbpTebt9PgNiwQ/2V1L4cHs58mqCFy2kGNYR5wMJzMJiqclInsf7W3IxnUS34mi7Kz2ab1DYouOvdpMJDXKTFoK9PJbkSMzg1UshSxap1T9C+1hl4M45G6R7gWViLjkKQsTbKbdDDAky3/qZWL1ysiE6dkurzYbirR45WrFntjMyL6SZTL2do8sQ6ZvfP4M9esbWCoWndUV+1CF7ESgi/WFHb6Lbl62sYPztYtZsiI73vdvv/eBd1mxfwAjEPcqXRGsPVrO96juV/8K3jpQ42koSVk3yW3vYDGyfzMdo+Dqua0123pQcLXOGt0Q/hBBu9LtfOa0x81Rr4mzMN3jvMNoKBcjR614KONwc6oE1JJTBG4iGT1N8axI610cK9Zfo5yZjJKm79frtt03RDxIymUHwrgTL4WDlXsUc60nszROonBGWzK2Ak/qvStr9Qmkjgz61JMOfPY8C7QTglebbBNwPphM1u9CGkBZT3rfdFv2QIpP+xrgSwI+1HdNwxxg6hvnqLWRHzvSAPprPV7j1Yt8fcVY9IK/V1AbgzbL7lNbc2xYm/v2PA3xnAyixX65qt09tZqyH4Y7oeKxHzdrEOKkRtbR8Cc3wSpniJyRXRJkEjuxBgxYuChpz/z2e55HyCBqp69wT0BxHSXMTqPNbtVs29V7T/aVYIgUj1aE5FNZX5bbjJFdg6rS69kTH6xkwgazhht4rc5MaQsSIZtgBgmZeWO597OCbW5JhwpLak94AEaoT9y4DLu32MjLR8FdSvizZAD6Ir2PahUUaXNpjVlbdbPA4l6O8f3hi19ln7hCZ96IEqunDuA6krkvrqvFgs4rQ33iEZpl0Ve5l7TD96ZFOSkcVHD1jZHu92q1EOwSp1IVSIMc5PH6oAUNEVxp07w2p9Ukqwu5UDwY6mi3tr/y8hnMYNNB7ezse397eolxOl3+4wi0KnpMWt/hMWJgnGylFrSJcN67chy31j4p8/ng/Guwk0qU1cU1TQ7FA4/v2ft8Kg6oxccfw7X3fbOMg3OiH06e18eFPTcWlPWTUG5k0r8BSlCSUUilMlJ+nri4zvGxXSfoilfrzzyt3LOWsdWla4Mp4MrBca7q3dJK6XrH2QzjuVLuEq8dCuP/IiwKvgjutTvA6hOi/gBD9FxCi/wJC9F9AiP4LCNF/ASH6LyBE/wWE6L+AEP0XEKL/AkL0X0CI/gucm3/9dhP+/7CVv/V2vUAgEAgEAoFAIBAIBAKBQCAQCAR/g/8BKwnlHh9rPN4AAAAASUVORK5CYII=">
            <a:extLst>
              <a:ext uri="{FF2B5EF4-FFF2-40B4-BE49-F238E27FC236}">
                <a16:creationId xmlns:a16="http://schemas.microsoft.com/office/drawing/2014/main" id="{B6A328FC-3ECF-46C1-A380-BD827567ED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639763"/>
            <a:ext cx="4429125" cy="134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9636" name="AutoShape 15" descr="data:image/jpeg;base64,/9j/4AAQSkZJRgABAQAAAQABAAD/2wCEAAkGBxITERUUExQUFRUUGRkYGBcYGBgWGRYWGhUXHhccHBUbHCggGBolHBgXITEhJSwrLjEuHB8zODMsNygtLiwBCgoKDg0OGxAQGywmICQ0MjYsNzQ0LCwsNzIsNjQvLC8sMCwsLCwsLDQsLDAvLywsLCwsLCwsLCwsLCwsLCw0LP/AABEIAHQBtAMBEQACEQEDEQH/xAAcAAEAAgMBAQEAAAAAAAAAAAAABgcEBQgDAgH/xABNEAABAwICBQYICggFBAMBAAABAAIDBBEFIQYHEjFREyJBYXGBCDI1cpGhsbMUI0JSYnOSssHRFzM0U1SCw+EWdKLC0hWEo9NDRGMk/8QAGwEBAAIDAQEAAAAAAAAAAAAAAAQFAgMGAQf/xAA4EQEAAgECAwMKBAUFAQAAAAAAAQIDBBEFITESQVETImFxgZGhscHRFDJS8AYzNHLhFRYjQvGi/9oADAMBAAIRAxEAPwC8UBAQEBBg1WLQx73Ang3M/wBkGoqNJXX5jAB9LM+gbkGRS6SMOT2lvWMx+aDb09Wx/iODuw5+jeEHsgICAgICAgICAgICAgICAgICAgICAgICAgICAgICAgICAgICAgICAgICAgICAgICDFqsRij8Z4vwGZ9AQaeq0l6I2d7vyH5oI5i2kYH66YD6IP8AsbmVrvlpTrKVp9Fnz/y6TPp7vf0Ret0uG6Jl/pOy/wBI/NRb6z9MLzT/AMPT1zX9kff/AA1sM1XVmQNe7mMc/m80CwyHN6SSALrVS+XLbqnZ9No9Fi37Ec5iOfOfj6PBg4fpfUx+MRK3g4WP2hn6brZXUXjrzRc3CsF+kdmfR9klw7TWB1tvaidx8Zv2hmO8Bb66is9eSqzcIzU502tHun3JjhmkjyAWSNlb2h3rGa3xMT0Vt8d8c7XiYn0t5S6RxnxwWHj4w/NesG2gqGPF2ODuwoPVAQEBAQEBAQEBAQEBAQEBAQEBAQEBAQEBAQEBAQEBAQEBAQEBAQEBAQEBBqMXxnknbIbc2vcmw/ugjWKaQuteSUMbwB2f7lY2vWvWW7Dp8uadsdZlFK3S2Mfq2l54nmj15lRb6ysfljddaf8Ah/LbnltFfVzn7NDW4/USZF+yODOb69/rUW+oyW715p+E6XDziu8+M8/8fBrCtKxEerQ0JwjksPfK4c+ezuyMHmem5d3qy0tOzTfxcZx3VeVz+TjpT59/2VrpbhvI1LrDmSc9vVc84dx9oWnNTs29ay4dqPLYI36xyn6NKtKc9IZnMN2Oc08WktPpC9iZjoxtWt42tG8elvqDTGpZk/ZlH0snfaH4hbq6i8deauzcJwX513rPw9yS4bprA4jaLoXdd7fbbu77KRXUVnryVebhOenOvnR6OvuTHDtJH2Ba9sre0H/UPxW6JieittS1J2tGyVYbWcrGH22b3Fr33da9YspAQEBAQEBAQEBAQEBAQEBAQEBAQEBAQEBAQEBAQEBAQEBAQEBAQEBAQRjStnxjDxbb0H+6ClsSaRNICSSHuFzmbbRtn2Kmyfnnd9G0kxOCk18I+THWCQICDY6PYWampjhG5x53UwZvPoy7SFnjp27RVF1mojT4LZZ7unr7l3YmwNp3NAsA0ADgBawVz0fPJmZneVb6Y4by1OSBz4ue3rHyh6PYFpz07VfUn8M1Hks0RPS3KforRV7qxAQEEn1fR/8A9Lz0CM37S5tvVdSNNHnSqeM2/wCCI9P0le2BMtTx9hPpJP4qc5pnoCAgICAgICAgICAgICAgICAgICAgICAg/A4XtfMIP1AQEBAQEBAQEBAQEBAQEBBoNLWc2M8CR6R/ZBS+kTLVUo6wfS0H8VU542yS77hVu1o8c+j5TMNctKwEBBZ2qnCNmN9S4ZycxnmNPOPe4W/lU/R49om7lP4g1XavGCO7nPrnp8PmkGmeMspqe7/luDQOq93HuaCfQpOTJFI5qbSaS2otMV7o3+3xaUG/WFsReiq9JMN5CocwDmnnM809HcbhVuWnZts7DQ6jy+GLT16T62rWtLEBBNNXUX653mt9p/FS9LHWVFxu35K+teNEy0bBwaPYpahQ3TPWjR4dUCCaOd7ywPvG1haAXOFrue035p6OCCTaOY7DW0zKiA3ZINxttNPS1wBNnA5EINmgIIfpxrEpcLfGydkzzKHEckGG2zbftPb87oQSPBsSbU08U7A4MmY2RodYOAc0EXAJF8+KDNQaTSLSyioRepnZGSLhl9p5HVGLuPbZBBavXxhzSQyKqkt07MbWnrF5L+kBB5Ra/KD5VPVDsETvbIEEy0V0/oMQfydPKTIAXGNzXNdYWucxY2uNxQbfSHGY6OmkqJQ4sibtENsXHqAJAv3oNHoLrApsUMogZMzkQ0u5QMF9vatbZe75pQS1AQaXS7SWHD6Z1RMHuY0tGywAuO04DIOIHTxQYug+mcGJxPlgZKxsb9giQNBJ2QctlzsrFBlaXaTQ4fTGomD3MBaNmMNLiXEDIOcB08UGJoPppT4nHJJAyVjY3bB5QNBJIvlsudlmgkqAgICDyqZ2xsc9xs1gLnHgALlBRmrbWE6bHZ+UJ5OuOyy/yDHfkR1XbdvaQgvhAQYmLYg2nglmeCWxMc8htrkNaSQLkC5tlchBWf6esN/cVn2Iv/agfp6w39xWfYi/9qD1p9e2GOcAY6tgPynRxkDt2ZCfQEE/wDSCmrYuVppWyt3G29p4Oac2nqKDZoCCG1GselbV/BeTnL+UbHtAM2NpxABuX3tnwWmc9Yt2VjThuW2LysTG22/fv8kyW5XMPFMUhp2cpPI2NvFxtc8AN5PUF5a0VjeWzFivlt2aRvKGVmtqhaSGMnk+kGta0/acD6lonU0WVOD55jeZiP36IY7NcFL009QOzkz/ALwvPxNfBnPBcv6o+P2bKg1oYdJ4z5Ij/wDow+1pcPWs41FJaMnCtRXpET6p++yaA3W5WtTpQy8F/muB9o/FBTOmEdqm/wA5rT35j8AqzVxtkdrwK++k28Jn7/VpFGXIgyMPo3TSsiZ40jg0dV957ALnuWVazaYiGrNlrix2yW6RG6/aGkbFGyNgs1jQ0dgCua1isbQ+dZctst5vbrPNUus/FuWqXRtN2QNLP5yLv9gHcVX6i/aybeDrOFabyWj7c9b7T7O77+17aD4lysHJnxobN7WfJPtHcpWnvvXbwUfFdP5PN246W+ff935pzhvKQcoPGh53az5Q9h7k1FN67+D3hOo8nm7E9LfPu+yu1AdMICCw9XVP8QT8+X1ANHtup2mjzXNcZtvniPCF0hSFS5m1/wDlUfUs95Kg89WulkuD1roKkObBIQJW79hxA2ZW8Ra17b2nqCDpuOQOAc0gggEEG4IO4g9IQfSDn/wkf2ml8yT+mgt/V55Kof8ALQ+7ag0Wt3Tr/ptMGxW+Ez3Ee48m0DnSEHI2yAB6exBUWgerqqxh7qqolcyFzjtSu50krgc9i+Vhu2jkLWsegLgwzVJhMI/Ucoel0ji+/wDKTsjuCDKqdWOFPbb4LGOwbJ9LbH1oPPRXVrSUFWamAvadhzNjaLm2cQT413X5o6eKD01ueSKrzCgrrwZ/HrvNg9sqC9kBBXGvvyS/z2e8Yg1Hg2/sNT9f/SYg2uv3yU7z2ffag1Hg2fsdV9cPdhBcCAgICCsdfWknwag+DsNpKolvWIh4578m96Clsa0XnoKahrLua+b4y/7t1w6HruW59oKDp7Q/HW1tFBUtt8YwFwGezIMnt7nAhBuUGg098m1f1Evu3IOftSejtNW1ssdTGJGNhLgCSLO22i+XUSgun9FGE/wzfS780Gq0g1O4c+J3JRmJ9snNc/Lr2S7ZPZbvQVJqnxOWixmKImwkkNPK0bnEuLR6H2N+3ig6nQEHPVZ5Z/7qP7zFX3/m+11eD+hj+2fq6DkeGgk7gLnuVg5Rz/Xzz4viQYHW23ubGDm2KJtyTbjYXPEqvtM5b7Osx1potN2tu7n6ZWdhmrKgiaNthld0ueb3/l8UKVXBSO5R5eJ6i88rbR6P3uzZNAMPIt8HYOwAesBZeSp4NUa7Ux/3n3tLiGqijf8Aqy+O/BxNu5xIPqWE6ek9EjHxfUVnztp9n22T9jbADgt6sYWOMvA/qF/QQUFN6cM+MiPFrh6CPzVfrI86JdZ/Dtt8WSvhMfGP8I0obohBYGqjCNp76lwyZeNnnGxce4WHeVN0ePnN3N/xBqtq1wR3859XdH19yeaQYmKamlmPyGnZHF5yYO9xCmZL9is2c9o9POoz1xR3zz9Xf8FB1Dy7bc43Ltok8Sbkn0qorzl3+WIjHtHSNn5o5iXweoa8nmnmv809PcbHuUjFfsW3U+t0/l8M1jr1j1rUc0EWOYPrCsnIRMxO6psbw8wTvj6Abt62HNv5dxVZkp2bTDstLnjPii/v9fewVgkCC2NXVP8AE04+c7a/1k+wKxwRtSHJ8Tt2tTb0bfJai2oDmbX/AOVR9S33kqCda2NAfhVNHUQN+OjY3IfLba5Z27yO8dKDW6idPt2HVLuPwd7j/wCI+st7xwCC8UHP/hI/tNL5kn9NBb+rzyVQ/wCWh921Bz/rjq31WNPibmWcnCwXyuQD3ZvQdK4NhzKaCKCMWZExrB3Df2nf3oMxAQEEO1ueSKrzCgrrwZ/HrvNg9sqC9kBBXGvvyS/z2e8Yg1Hg2/sNT9f/AEmINrr98lO89n32oNR4Nn7HVfXD3YQXAgICAUHN+NSHG9ImxNO1Ax4Z1CGPOU/zEOsetqC39Z2jgq8PkiaBtNbdnU5ubOzMbPY4oK58HXSMtkmoJDbavLEDvDwLSN9AabfRcgvdBoNPfJtX9RL7tyCk/By8oTfUH3jEHRaCMadaZUuH073SvaZS08nEDz3utllvDb73HJBR+pjR6atxMVb2nkoHmV77ZOmObGj6VztdQGe8XDpdAQc9Vnln/uo/vMVff+b7XV4P6GP7Z+q/MRbeJ44tPsVg5SOSgtDK9tFijHTc1rHSRvJ+TtAtueq9j2Kuxz2MnN1urpOo0u1O+ImHQcUrXAOaQ4HMEG4I6iN6sXJzExO0vtHggIPGtZtRvHFrh6igpvTiPmRu4OI9I/soWsjlEuj/AIdv/wAmSvjEfD/1EVAdW+o43OIa0Xc4gAcSTYD0pEb8nk2isb26QvvAcMbTU8cLfkDM8XHNx7ySrnHTsVir53q9ROozWyz3/Lue2I4fFOzYmYHtvfZN7XG4r21ItG0teHPkw27WOdpaPE9E6FsTyKaMG3A8e1YRgxx3JM8T1cxtOSUX/wAN0n7hnr/Ne+Sp4Mf9Q1P65bONgaABkALDsC2RyRJmZneUX0+w3biEwGceTuth/I+0qNqKbx2vBb8I1HZyTinpbp60BUJ0YSj1d2glNs/B2/MjH3P7q0pG1YhxWqv2817eMynyyaHM2v8A8qj6lvvJUHSFIwOhYDuLG/dCDn3XJoQ6lm+G04IY5wL9nIsffKQW3Anfwd2oLO1SadjEqbYkIFVCAJBu227myDt3HgeohBXnhI/tNL5kn9NBb+rzyVQ/5aH3bUHPGlfN0iJd0VMDj2fFn2IOqEBB41dQ2Njnu8VgLj2AIIfohrNosRqOQgbMH7Bfz2tAs0gHMOOeYQeutzyRVeYUFdeDP49d5sHtlQXsgIK419+SX+ez3jEGo8G39hqfr/6TEG11++Sneez77UGo8Gz9jqvrh7sILgQEBBDdbOknwHDZXtNpZfio+O04G57m3KCE+Dro+GQz10gsZPioybZRtzkN+BdYfyILDl05wpwINdS5i361n5oOddIq+Oixn4VRSxytEgmaWOBbdxPKMJG4HnDscEHU2G1zJ4Y5ozdkrWvaeLXC4QanT3ybV/US+7cgpPwcvKE31B94xBLdfuK10EcJp5ZYorkSOicWEk22NpzTe2Thw9IQQnVPoVS4q+SSqqJHSRkF0N7Oe3KzjISSW3yysRbrCDorC8Nhp4mxQRtjjZua0WA49pJzJ6UGUgIOeqzyz/3Uf3mKvv8Azfa6vB/Qx/bP1dCEKwcorzTLVw2oeZYXbEh35XDuG0OPRcegrRkwRfnHVZ6PiVsEdi0b1+MepD2avsUjyjdYfRkkYPQAtPkMkdJWU8U0tudqz7ol+TaIYwwbW3JlwneD6TYetJw5fH4kcQ0U8pj/AOYfWBaeV1FMI6ovlYCA9kmcjQelr95yzzJB6l5XNek7WZZtBp9RTt4tonu26e5d9PM17GvabtcA5p4gi4PoU6J3czas1mYl9kI8VFprF8QfoPHtLfxUbVx/xrrgNttXt4xP3+iCqsdomWrDCOVqTM4cyAXHXI4Wb6Bc+hStLj7V+14KPjuq8lg8lHW3yj9/Na1VUNjY57zZrGlzjwAFyrGZ2jeXIY6WvaKV6zyhVztZtVfKKC3RcPvbovz96r/xl/CHWf7e0/fa3w+zwrNY9U+NzTHBYjoD+jP569jV3mekMMnANPWu8Wt8Ps0f+Oaj93D6H/8AJZ/ibeEI/wDo2H9Vvh9mbg+mMkkzGStja152bt2gQT4u9xyvl3rKmombbS0anhNKYpvjmZmPV7e5MJ4g9rmuF2uBBHEEWKlTG8bSpK2mtotHWFSYnRGGV8Z+SbA8W/JPeLKsvXs2mHaYM0ZscZI7/wByxgwnIbzkO05BeNu+3OXQGicVpTway3rFvYrVwszvzStHjmbX/wCVR9S33kqDpKg/VR+Y37oQeWLYcyeJ0b2hzXAgg5ggixB6ig5kx3DqnAcTZLCSGB21GTuezLbjfxyNj1EEZ7g2GubSGGvFFUwnmvZJdp3seOT2mnrB9ORQXtq88lUP+Wh921BRWvnBnQ14nA5szbX+m3r80t9B4IL00B0kZX0MU7SNrZDZW9LZWizwe05jqIQSJBrNJ/2SfzHexBz54PXlY/USfejQXbrNpXS4XUsaLkxvIHEhpIHeRZBUfg4Yi1lZUQk2dNG0t6zG43HbZxPcUHQqAgqnwiMRazD44r86aQWH0W84n0hvpQfXg60bmYbI87pZ3FvY1jGn1goMvX75Kd57PvtQajwbP2Oq+uHuwguBAQEHOOuvGX12KR0UPOEJbE0D5U7yNr0XaO4oLr/ws1uGCgidybeS5IvGRsQdtwy8ZxJPeUFefoCg/iZf9P8AxQR3TzVC2io31EUskjmWJadm2zcbRyA3A37AUEr8HnSXlaV9G88+nJewdJhec/svJ+01BPtPfJtX9RL7tyCk/By8oTfUH3jEF8aRYNHVQPikaHNcCCOI7ejiDxAQcvzsqsDxMOYTeM3aTkJoSbEO7RcEdBHUEHT+jOOw1tNHUwm7JBuO9rhk5ruBByQbRAQc9T87GhbO9Uz1Pbf2Kvt/N9rq8XLQxv8Apl0KrByggICCmNdNOxtRCWgAua+/ZdlvWXelQ9V1h0HBJns3ju5fVYurxxOGUt9/Jj0Am3qspGL8kKviG34m+3ikS2Ias9N4OZUDgS70ODlp1Eb45WPCb9nWY/Xt7+Ss1Uu9XjobhHwWkYwiz3c+Tz3AXHcLDuVvgx9ikQ4Dieq/E6i146Ryj1R+92m1pYrydMIWnnTmx+rbm70nZHeVq1d9qdnxTuA6bymecs9K/Oen1lU6rXYvmTxXdh9iyr1ac35Ja1bEI9X4ILYwDEOXp2SdJFndThkfz71Z479qsS43WYPIZrU7u71I/rAw27WztHi8x/YTzT3E271o1NOXaWfB9RtM4Z7+cfX9+hFcEi2qmFvGRvqN/wAFGxxvaFxqrdnBefRK/dEmfrD5o9qs3FpCg5m1/wDlUfUt95Kg6SoP1UfmN+6EHugi2n+icVfSvjcOda7XWuWuA5rh2cOkXCDlLGMNlppnwSgtdGSCOg9Y4gixug611eeSqH/LQ+7ag89O9E4sQpnRPGe9pG9rhezh1i57QSEFAwMxbAKhz2AmMmzjsl0MrRu2h8h3oIz6EE9wzX9AWj4RSytd08m5r29vO2SOzNAx7XjRSQSRxwVBL2loLthoF+xxKCI+Dy0/9VcbGwgkuegXcyyDo+phD2Fp6Qg5n030Oq8LrPhVKHiNry9j2C5hO+zhbxN4BORGR6wmOA6/I9gCrpn7YsC+EgtdxOw4jZ7LlBm1+vykDTyNNO91stssjbfrILj6kFc8jiWkVcHltm+LtWIhp477r9J6bXuT1DIOlNHsHjo6aKniHMiaGjiTvc49ZJJPWUEH1++Sneez77UFZaqdZFPhcE0csUshkkDwWbNgNkDPaIzyQTj9PtF/DVP/AI/+SB+n2i/hqn/x/wDJBJGax4ZMJmxFjHMawuY1r7XdJkGjIneXD1oKt1DYI6qxGSsl5wgBdtH5U8hNuo2G2eo7KDoxAQYmK0bZoXxuFw4EW45ZjvFwg5d0frXYNjQ2idiOQxyfSgf07vmlrsukIOjdO3A4ZVkG4MEhBG4jkygpTwcvKE31B94xB0WggOtjQptfTEsAE0d3MP0rZgn5rsgeuxQU7qm01fhlWYZ7inldsStOXIyA2D7Hdbc4cOwIOnHTNDdq42bXuMxbj1oKrx3W5zXMp4S12beUkcOb0XDBv7yFEtqfCF9g4NzicluXhDA1WaJzS1LayZrmxxkuYXAgyyHcQDvaLk34261jgxzM9qW3iespTH5Gk85+ELnKmucVXimtKanq5onQMkjY6zecWOtYdNiHdPQFFvqJraY2XeDhVM2Gt4tMTPthmQ636U+NBO3s2Hf7gvfxNfBjPBcvdaPi+azXBTgHk6eZzujaLWDvIJPqSdTXugpwXJM+daPmhEcFZjVZt2yNg54B5OGMdAPSereT6tG1stt1nNsOgxbf+zK+cPo2wxMiYLNja1jexosFPiNo2hy2S83tNp6yyF6wQbTCm2nzNHy2ZdpZb2rG9e1WYb9NkjHmpee6Yn4qsg2qedjpI7mNwdsOuA4jMZjeL23Ko2mlvOh33apqcM+SvymNt4S86z5/3EX2nKT+Mt4Qp/8AbuH9c+6EY0ixySslEkgDbNDQ1t7AAk9PElR8mSck7yttFo6aXH2Kc+e7VrWlvmTxXdh9iyr1ac/5Ja1bEIQbjAdIZKUODWh4cQbEkWI6Rbjl6Ftx5ZohavQU1MxMztMNhV6Zukjcx8DC1wIPOPT3LZbUbxtMIuPhFcd4vW87x6HnoZhUrp45SwiNlztHK52SBa+/MjMLzBS02i3cz4nqcdcNscT5093t7136KstCTxcfUApzmG5QaHFdDaGpl5WeCOV+672h2QJNsxuzPpQb1jQAAMgMh2IP1AQR/FdC6Cpk5Senjkfa13NByve27dcn0oN3SUzImNjjaGMYA1rQLBrQLAAdAAQeqDxqKRjxzmgoI5WavcMkO06liuenYaPYEHjFqzwpv/1Ij2tBQSTDsMhgbswxMjbwY0NHqQZaDznga8WcAUEbrtX2GyuLn00Rcd52WgnvAuUHlT6tsKYb/BIjbi0EegoJPS0rI2hkbGsaNzWgNA7gg9kGvxrBYKqPk52CRl77JsQT0XHcg0X6NcK/hIvst/JA/RrhX8JF9lv5IH6NcK/hIvst/JBnP0NoTAKfkGCEO2uTAGyX28Yi2ZyQZ2CYJT0jDHTxMiaTtENAF3WAubbzYBBsUBAQR7EtCaCok5WanjkeelzQchuGY3INtPhsToeQLRyRbsbHRsWts24WyQYGB6KUVI4vp4I43uFi5rQDs5ZXHRcBBukH44XFj0oI1WaA4dLIZJKaN73G5c5rSSevLPcg3sNDGyIQsaGRtbsta3INaBYAcAAg1tHonRRu2m08e1vuWgm/oWMUrHSG+2pzWjabT726AWTQ/UGtrMCppfHiY7tAPqK8mInqzrkvT8szDVSaA4ef/gZ6APYFh5Kng3xrtRH/AHl+02guHNNxTxm3EAp5KngTrtRPW8+9IaanZG0NY1rWjcGgAegLYjTMzO8vVHggwsQwyOXxhZ3Q4b/7hBE8b0cOyQ9gkZxtu6+LT1hY2pW0bWhuwajLgt2sdtp/fVBMU0Vc27oTtj5pttDsO4qDk0kxzpzdPo+PUv5ueNp8e7/COPYQSCCCN4ORHcocxtyX9bRaN6zvD8Rk+ZPFd2H2LKvVpz/klrVsQhBnYXhU1QbRNuOlxyaO0/gM1nSlr9GjPqcWCN7z7O9OcB0MjYQXjlpOgW5oPU3p7T6lMpgrXnPNz+p4rky+bTzY+Pv+ywsO0c3GU2+iPxP5Leq0ghhawbLQAB0BB9oCAgICAgICAgICAgICAgICAgICAgICAgICAgICD5a8HcQbZZcRvCD6Qa3STGo6OllqZLlsTS6w3uO5rR1kkDvQanBMIkqImz10kjpJWh3IskfHDC1wBDAxhG2QLXc+5ve1hkg+odGJIquOWnqp2QWdytO97pmOPyNjlLmLMkmx6BlvKDcV2LQwnZe/nEbWw1rnv2b2vsMBds3yvayD6wvFIaiPlIJGSMuRtNN7EbweBHA5oMOq0oo4/Hma1u1sl9ncmHXtsma2w03ysTvQbKeqYxm257WsyO0SA2x3Z7s0GtpdI6Kd5hjnilf4rmNO0RvycOjp3oIjqaLGUla4lrWtrai5NgGsa2O2e4NA7ggmVJpDSySiJko5Qjaa0hzC9vzmbQG23rbcINogICAg1eIYHHJmOY7iNx7Qgh2P6NAj45l+Ejej+b8CteTFW/VL0uuzaad8c8vDuQfFNG5YrlnxjOrxh2t6e5QMmmtTnHOHVaPjWDP5t/Nt8PZP3aKTxXdh9i0V6rPP+SfYxKOjkldsxtL3cB0dp3Adq3VrNp2hXZctMVe1edoTPBdCmizpztu/dtvs953uUqmniOdlHqeL2t5uGNvT3/4WLhWjZsNoCNg3NAANuzc1SYjbopbWm07zO8pNSUbIxZjQOJ6T2levHugICAgICAgICAgICAgICAgICAgICAgICAgICAgICAgrWgq6unpq2pjki5KGsqnmExkmRgqXcreTa5rjztmwtkL3ug2tRpJUjloBsfCfhUcUB2cjBMBI15ZfMtiEwPEx3QfWt/DJKjCKlkYJc0NksMyRG8OcAOk2BQbXQfHo62hhnjIN2hrx0skaLPaR0Z+og9KDD0g0wdS1NPA+mefhUvJRv22WvdoLnNzIbzr9Jy3dCDU6s61zqvFmTH49tWSQd/IWtBb6AaDbt60Eb0nhqIK/GTR7Qa+hbLJsfJnc5ouLZh5iErsus8EE+0dZT1OEQtAaYJKYMIysByey8ZbiCCO0IK40ajrWUWEVBZLNTUs8+21oL38k4lkEvJjNzWAyEW6C2wQTHDY46rGRW0jrxRQOgqHi4bJLtXZHY5l7Abk9HNHUAr+GqfFhE0guYmYyXTi17whzCbjpG2I8kFuswSKpfDUzSfCDGeUgLeZGwkZOaGkudcW8Zzh1BBv0BAQEBB+OAORzCDS4ho8x2cfMPD5J/JBCsc0XY53xsZa4/KbltDpz3H2rVfBS07zCfp+JajDTsVnePCee3q/ezb4FozZobGwRR8bZnrtvcesrZWsVjaETLlvlt2rzvKWUGGRxeKLn5xzP9u5etbNQEBAQEBAQEBAQEBAQEBAQEBAQEBAQEBAQEBAQEBAQEBBHP8GU2083m2JJTPJFyruSklL9u7mcNoDmiwNhcFB8swR0mKfDJIwwQxclGdoOMhLnEvLR4oa1zmi+fxj+jeElQRM6BU7Jnz0sk9HJIbv5BzQx564ZGuj9XHiUGZJolFJLDLUyTVMlMdqJ0jmsDHZc7YhaxpOQ3goMqu0cppZ21DmFs7W7Ilje+J5b81zmOG23qdcIMvD8NihDhGy22dp5JLnPcQBdz3EuebAC5JyACDWRaH0bQ9rY3NjlJL4myyticTvvCH7Fj0tAsc7goNdiOMv/AOpxYdE8UzOQ5bbDWlz7P2WxxB4LBYAk5E23Ab0GqbgD8OxOB9JK90ddK/4TTuINzsPe6doAAZY2BsAOc0dICCVYdopRwMljjhAZPflGOc97Hl1tolj3EEmwud+SDxwTQyjpCDAyRoBJDDNM6NpJuSInPLL3zvZBIEBAQEBAQEHy9gO8A9uaD6QEBAQEBAQEBAQEBAQEBAQEBAQEBAQEBAQEBAQEBAQEBAQEBAQEBAQEBAQa/FsDpqkN+EQxy7Bu0uaCWni129vRuQfeH4TBBcxRtYTkSBdxA3AuOZHUgzUBAQf/2Q==">
            <a:extLst>
              <a:ext uri="{FF2B5EF4-FFF2-40B4-BE49-F238E27FC236}">
                <a16:creationId xmlns:a16="http://schemas.microsoft.com/office/drawing/2014/main" id="{9E217710-8BAB-4A06-942D-4B1E4DA826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846138"/>
            <a:ext cx="6619875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9637" name="AutoShape 18" descr="http://upload.wikimedia.org/wikipedia/commons/thumb/d/d9/Node.js_logo.svg/2000px-Node.js_logo.svg.png">
            <a:extLst>
              <a:ext uri="{FF2B5EF4-FFF2-40B4-BE49-F238E27FC236}">
                <a16:creationId xmlns:a16="http://schemas.microsoft.com/office/drawing/2014/main" id="{3BECCDB6-3D0D-4138-9D9A-FD17ABD349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012825"/>
            <a:ext cx="78105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69638" name="Picture 4" descr="C:\Users\mayureshp\AppData\Local\Microsoft\Windows\Temporary Internet Files\Content.IE5\XTKGWW7F\large-Blue-Database-0-16973[1].gif">
            <a:extLst>
              <a:ext uri="{FF2B5EF4-FFF2-40B4-BE49-F238E27FC236}">
                <a16:creationId xmlns:a16="http://schemas.microsoft.com/office/drawing/2014/main" id="{320E55B1-0E25-46EB-8BF1-211A979B1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2262188"/>
            <a:ext cx="1181100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6" descr="Monitor, Computer, Screen, Flat, Television, Plasma">
            <a:extLst>
              <a:ext uri="{FF2B5EF4-FFF2-40B4-BE49-F238E27FC236}">
                <a16:creationId xmlns:a16="http://schemas.microsoft.com/office/drawing/2014/main" id="{5ECD837A-534B-41E3-BBE4-46EE9572D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049463"/>
            <a:ext cx="1844675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0" name="Left Arrow 19">
            <a:extLst>
              <a:ext uri="{FF2B5EF4-FFF2-40B4-BE49-F238E27FC236}">
                <a16:creationId xmlns:a16="http://schemas.microsoft.com/office/drawing/2014/main" id="{3EE5560E-F37F-461D-B50C-EF4C48A85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3005138"/>
            <a:ext cx="914400" cy="47625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100" b="1">
                <a:solidFill>
                  <a:schemeClr val="tx1"/>
                </a:solidFill>
              </a:rPr>
              <a:t>   JSON</a:t>
            </a:r>
          </a:p>
        </p:txBody>
      </p:sp>
      <p:sp>
        <p:nvSpPr>
          <p:cNvPr id="69641" name="Right Arrow 21">
            <a:extLst>
              <a:ext uri="{FF2B5EF4-FFF2-40B4-BE49-F238E27FC236}">
                <a16:creationId xmlns:a16="http://schemas.microsoft.com/office/drawing/2014/main" id="{C8F443C2-96AB-4024-8C6C-7D5EE8074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2414588"/>
            <a:ext cx="876300" cy="504825"/>
          </a:xfrm>
          <a:prstGeom prst="rightArrow">
            <a:avLst>
              <a:gd name="adj1" fmla="val 50000"/>
              <a:gd name="adj2" fmla="val 50082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100" b="1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69642" name="Left Arrow 22">
            <a:extLst>
              <a:ext uri="{FF2B5EF4-FFF2-40B4-BE49-F238E27FC236}">
                <a16:creationId xmlns:a16="http://schemas.microsoft.com/office/drawing/2014/main" id="{979189CF-2B9E-4EFD-A8B2-62161CC0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005138"/>
            <a:ext cx="914400" cy="47625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100" b="1">
                <a:solidFill>
                  <a:schemeClr val="tx1"/>
                </a:solidFill>
              </a:rPr>
              <a:t>   JSON</a:t>
            </a:r>
          </a:p>
        </p:txBody>
      </p:sp>
      <p:pic>
        <p:nvPicPr>
          <p:cNvPr id="69644" name="Picture 13">
            <a:extLst>
              <a:ext uri="{FF2B5EF4-FFF2-40B4-BE49-F238E27FC236}">
                <a16:creationId xmlns:a16="http://schemas.microsoft.com/office/drawing/2014/main" id="{281D9BD1-AED1-420D-AB88-AA162F4B9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4206875"/>
            <a:ext cx="25273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5" name="Picture 21">
            <a:extLst>
              <a:ext uri="{FF2B5EF4-FFF2-40B4-BE49-F238E27FC236}">
                <a16:creationId xmlns:a16="http://schemas.microsoft.com/office/drawing/2014/main" id="{778040AB-62BA-4EB7-9F10-1F3BF6641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4889500"/>
            <a:ext cx="2544762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6" name="Picture 10" descr="http://www.mongodb.com/sites/mongodb.com/files/media/mongodb-logo-rgb.jpeg">
            <a:extLst>
              <a:ext uri="{FF2B5EF4-FFF2-40B4-BE49-F238E27FC236}">
                <a16:creationId xmlns:a16="http://schemas.microsoft.com/office/drawing/2014/main" id="{0FEE2789-1E4E-4AFB-97A8-A3A5536FB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4275138"/>
            <a:ext cx="2209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7" name="AutoShape 8" descr="Computer, Cloud, Datacenter, Server, Pc">
            <a:extLst>
              <a:ext uri="{FF2B5EF4-FFF2-40B4-BE49-F238E27FC236}">
                <a16:creationId xmlns:a16="http://schemas.microsoft.com/office/drawing/2014/main" id="{04B1A54D-9F2B-4883-A2C4-775A8EAB46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774825"/>
            <a:ext cx="60960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69648" name="Picture 12" descr="Mainframe, Cluster, Servers, Computers, Connected">
            <a:extLst>
              <a:ext uri="{FF2B5EF4-FFF2-40B4-BE49-F238E27FC236}">
                <a16:creationId xmlns:a16="http://schemas.microsoft.com/office/drawing/2014/main" id="{942E7856-1898-45A3-BF29-A8C7173D5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0"/>
            <a:ext cx="14779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9" name="Right Arrow 30">
            <a:extLst>
              <a:ext uri="{FF2B5EF4-FFF2-40B4-BE49-F238E27FC236}">
                <a16:creationId xmlns:a16="http://schemas.microsoft.com/office/drawing/2014/main" id="{D5EC4E21-8115-4EC9-BEB5-29D95380B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25" y="2292350"/>
            <a:ext cx="876300" cy="506413"/>
          </a:xfrm>
          <a:prstGeom prst="rightArrow">
            <a:avLst>
              <a:gd name="adj1" fmla="val 50000"/>
              <a:gd name="adj2" fmla="val 49925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100" b="1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0B27C-92D4-4096-8F26-BD038596A13C}"/>
              </a:ext>
            </a:extLst>
          </p:cNvPr>
          <p:cNvSpPr txBox="1"/>
          <p:nvPr/>
        </p:nvSpPr>
        <p:spPr>
          <a:xfrm>
            <a:off x="82550" y="5822950"/>
            <a:ext cx="8985250" cy="3730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Collection of JavaScript based technologies used to develop web applications.</a:t>
            </a:r>
          </a:p>
        </p:txBody>
      </p:sp>
      <p:pic>
        <p:nvPicPr>
          <p:cNvPr id="1026" name="Picture 2" descr="Angular 9 for Beginners — How to Install Your First App with Angular CLI">
            <a:extLst>
              <a:ext uri="{FF2B5EF4-FFF2-40B4-BE49-F238E27FC236}">
                <a16:creationId xmlns:a16="http://schemas.microsoft.com/office/drawing/2014/main" id="{894523D0-2880-4C18-8CCF-F511F8C2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4162426"/>
            <a:ext cx="2527300" cy="14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58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1 - Import Required Module</a:t>
            </a:r>
          </a:p>
          <a:p>
            <a:r>
              <a:rPr lang="en-US" dirty="0"/>
              <a:t>We use the </a:t>
            </a:r>
            <a:r>
              <a:rPr lang="en-US" b="1" dirty="0"/>
              <a:t>require </a:t>
            </a:r>
            <a:r>
              <a:rPr lang="en-US" dirty="0"/>
              <a:t>directive to load the http module and store the returned HTTP instance into an http variable as follows:</a:t>
            </a:r>
          </a:p>
          <a:p>
            <a:pPr marL="109537" indent="0">
              <a:buNone/>
            </a:pPr>
            <a:endParaRPr lang="en-US" dirty="0"/>
          </a:p>
          <a:p>
            <a:pPr marL="109537" indent="0" algn="ctr">
              <a:buNone/>
            </a:pPr>
            <a:r>
              <a:rPr lang="en-US" dirty="0" err="1"/>
              <a:t>var</a:t>
            </a:r>
            <a:r>
              <a:rPr lang="en-US" dirty="0"/>
              <a:t> http = require("http");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419473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95862"/>
          </a:xfrm>
        </p:spPr>
        <p:txBody>
          <a:bodyPr/>
          <a:lstStyle/>
          <a:p>
            <a:r>
              <a:rPr lang="en-US" sz="2000" b="1" dirty="0"/>
              <a:t>Step 2 - Create Server</a:t>
            </a:r>
          </a:p>
          <a:p>
            <a:pPr lvl="1"/>
            <a:r>
              <a:rPr lang="en-US" sz="1600" dirty="0"/>
              <a:t>We use the created http instance and call </a:t>
            </a:r>
            <a:r>
              <a:rPr lang="en-US" sz="1600" b="1" dirty="0" err="1"/>
              <a:t>http.createServer</a:t>
            </a:r>
            <a:r>
              <a:rPr lang="en-US" sz="1600" b="1" dirty="0"/>
              <a:t>() </a:t>
            </a:r>
            <a:r>
              <a:rPr lang="en-US" sz="1600" dirty="0"/>
              <a:t>method to create a server instance and then we bind it at port 8081 using the listen method associated with the server instance. Pass it a function with parameters request and response. Write the sample implementation to always return "Hello World".</a:t>
            </a:r>
          </a:p>
          <a:p>
            <a:pPr marL="109537" indent="0">
              <a:buNone/>
            </a:pPr>
            <a:r>
              <a:rPr lang="en-US" sz="1800" dirty="0" err="1"/>
              <a:t>http.createServer</a:t>
            </a:r>
            <a:r>
              <a:rPr lang="en-US" sz="1800" dirty="0"/>
              <a:t>(function (request, response) {</a:t>
            </a:r>
            <a:endParaRPr lang="en-US" sz="2000" dirty="0"/>
          </a:p>
          <a:p>
            <a:pPr marL="109537" indent="0">
              <a:buNone/>
            </a:pPr>
            <a:r>
              <a:rPr lang="en-US" sz="1600" dirty="0"/>
              <a:t>// Send the HTTP header &amp; HTTP Status: 200 : OK</a:t>
            </a:r>
          </a:p>
          <a:p>
            <a:pPr marL="109537" indent="0">
              <a:buNone/>
            </a:pPr>
            <a:r>
              <a:rPr lang="en-US" sz="1600" dirty="0"/>
              <a:t>// Content Type: text/plain</a:t>
            </a:r>
          </a:p>
          <a:p>
            <a:pPr marL="109537" indent="0">
              <a:buNone/>
            </a:pPr>
            <a:r>
              <a:rPr lang="en-US" sz="1800" dirty="0" err="1"/>
              <a:t>response.writeHead</a:t>
            </a:r>
            <a:r>
              <a:rPr lang="en-US" sz="1800" dirty="0"/>
              <a:t>(200, {'Content-Type': 'text/plain'});</a:t>
            </a:r>
          </a:p>
          <a:p>
            <a:pPr marL="109537" indent="0">
              <a:buNone/>
            </a:pPr>
            <a:r>
              <a:rPr lang="en-US" sz="1600" dirty="0"/>
              <a:t>// Send the response body as "Hello World"</a:t>
            </a:r>
            <a:endParaRPr lang="en-US" sz="2000" dirty="0"/>
          </a:p>
          <a:p>
            <a:pPr marL="109537" indent="0">
              <a:buNone/>
            </a:pPr>
            <a:r>
              <a:rPr lang="en-US" sz="1800" dirty="0" err="1"/>
              <a:t>response.end</a:t>
            </a:r>
            <a:r>
              <a:rPr lang="en-US" sz="1800" dirty="0"/>
              <a:t>('Hello World\n');</a:t>
            </a:r>
          </a:p>
          <a:p>
            <a:pPr marL="109537" indent="0">
              <a:buNone/>
            </a:pPr>
            <a:r>
              <a:rPr lang="en-US" sz="2000" dirty="0"/>
              <a:t>}).listen(8081);</a:t>
            </a:r>
          </a:p>
          <a:p>
            <a:pPr marL="109537" indent="0">
              <a:buNone/>
            </a:pPr>
            <a:r>
              <a:rPr lang="en-US" sz="2000" dirty="0"/>
              <a:t>// Console will print the message</a:t>
            </a:r>
          </a:p>
          <a:p>
            <a:r>
              <a:rPr lang="en-US" sz="2000" dirty="0"/>
              <a:t>console.log('Server running at http://127.0.0.1:8081/');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231620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95862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http = require("http");</a:t>
            </a:r>
          </a:p>
          <a:p>
            <a:pPr marL="109537" indent="0">
              <a:buNone/>
            </a:pPr>
            <a:r>
              <a:rPr lang="en-US" sz="2000" dirty="0" err="1"/>
              <a:t>http.createServer</a:t>
            </a:r>
            <a:r>
              <a:rPr lang="en-US" sz="2000" dirty="0"/>
              <a:t>(function (request, response) {</a:t>
            </a:r>
          </a:p>
          <a:p>
            <a:pPr marL="109537" indent="0">
              <a:buNone/>
            </a:pPr>
            <a:r>
              <a:rPr lang="en-US" sz="2000" dirty="0"/>
              <a:t>// Send the HTTP header</a:t>
            </a:r>
          </a:p>
          <a:p>
            <a:pPr marL="109537" indent="0">
              <a:buNone/>
            </a:pPr>
            <a:r>
              <a:rPr lang="en-US" sz="2000" dirty="0"/>
              <a:t>// HTTP Status: 200 : OK</a:t>
            </a:r>
          </a:p>
          <a:p>
            <a:pPr marL="109537" indent="0">
              <a:buNone/>
            </a:pPr>
            <a:r>
              <a:rPr lang="en-US" sz="2000" dirty="0"/>
              <a:t>// Content Type: text/plain</a:t>
            </a:r>
          </a:p>
          <a:p>
            <a:pPr marL="109537" indent="0">
              <a:buNone/>
            </a:pPr>
            <a:r>
              <a:rPr lang="en-US" sz="2000" dirty="0" err="1"/>
              <a:t>response.writeHead</a:t>
            </a:r>
            <a:r>
              <a:rPr lang="en-US" sz="2000" dirty="0"/>
              <a:t>(200, {'Content-Type': 'text/plain'});</a:t>
            </a:r>
          </a:p>
          <a:p>
            <a:pPr marL="109537" indent="0">
              <a:buNone/>
            </a:pPr>
            <a:r>
              <a:rPr lang="en-US" sz="2000" dirty="0"/>
              <a:t>// Send the response body as "Hello World"</a:t>
            </a:r>
          </a:p>
          <a:p>
            <a:pPr marL="109537" indent="0">
              <a:buNone/>
            </a:pPr>
            <a:r>
              <a:rPr lang="en-US" sz="2000" dirty="0" err="1"/>
              <a:t>response.end</a:t>
            </a:r>
            <a:r>
              <a:rPr lang="en-US" sz="2000" dirty="0"/>
              <a:t>('Hello World\n');</a:t>
            </a:r>
          </a:p>
          <a:p>
            <a:pPr marL="109537" indent="0">
              <a:buNone/>
            </a:pPr>
            <a:r>
              <a:rPr lang="en-US" sz="2000" dirty="0"/>
              <a:t>}).listen(8081);</a:t>
            </a:r>
          </a:p>
          <a:p>
            <a:pPr marL="109537" indent="0">
              <a:buNone/>
            </a:pPr>
            <a:r>
              <a:rPr lang="en-US" sz="2000" dirty="0"/>
              <a:t>// Console will print the message</a:t>
            </a:r>
          </a:p>
          <a:p>
            <a:pPr marL="109537" indent="0">
              <a:buNone/>
            </a:pPr>
            <a:r>
              <a:rPr lang="en-US" sz="2000" dirty="0"/>
              <a:t>console.log('Server running at http://127.0.0.1:8081/');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017200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95862"/>
          </a:xfrm>
        </p:spPr>
        <p:txBody>
          <a:bodyPr/>
          <a:lstStyle/>
          <a:p>
            <a:r>
              <a:rPr lang="en-US" dirty="0"/>
              <a:t>Now execute the main.js to start the server as follows:</a:t>
            </a:r>
          </a:p>
          <a:p>
            <a:pPr marL="109537" indent="0">
              <a:buNone/>
            </a:pPr>
            <a:r>
              <a:rPr lang="en-US" dirty="0"/>
              <a:t>	$ node main.js</a:t>
            </a:r>
          </a:p>
          <a:p>
            <a:r>
              <a:rPr lang="en-US" dirty="0"/>
              <a:t>Verify the Output. Server has started.</a:t>
            </a:r>
          </a:p>
          <a:p>
            <a:pPr marL="109537" indent="0">
              <a:buNone/>
            </a:pPr>
            <a:r>
              <a:rPr lang="en-US" dirty="0"/>
              <a:t>	</a:t>
            </a:r>
            <a:r>
              <a:rPr lang="en-US" sz="2000" dirty="0"/>
              <a:t>Server running at </a:t>
            </a:r>
            <a:r>
              <a:rPr lang="en-US" sz="2000" dirty="0">
                <a:hlinkClick r:id="rId2"/>
              </a:rPr>
              <a:t>http://127.0.0.1:8081/</a:t>
            </a:r>
            <a:endParaRPr lang="en-US" dirty="0"/>
          </a:p>
          <a:p>
            <a:r>
              <a:rPr lang="en-US" sz="2000" b="1" dirty="0"/>
              <a:t>Make a Request to the Node.js Server</a:t>
            </a:r>
          </a:p>
          <a:p>
            <a:r>
              <a:rPr lang="en-US" sz="2000" dirty="0"/>
              <a:t>Open http://127.0.0.1:8081/ in any browser and observe the following result.</a:t>
            </a:r>
          </a:p>
          <a:p>
            <a:r>
              <a:rPr lang="en-US" sz="2000" dirty="0"/>
              <a:t>Congratulations, you have your first HTTP server up and running which is responding to all the HTTP requests at port 8081.</a:t>
            </a:r>
            <a:endParaRPr lang="en-US" sz="10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513550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95862"/>
          </a:xfrm>
        </p:spPr>
        <p:txBody>
          <a:bodyPr/>
          <a:lstStyle/>
          <a:p>
            <a:r>
              <a:rPr lang="en-US" sz="2400" dirty="0"/>
              <a:t>$ </a:t>
            </a:r>
            <a:r>
              <a:rPr lang="en-US" sz="2400" dirty="0" err="1"/>
              <a:t>npm</a:t>
            </a:r>
            <a:r>
              <a:rPr lang="en-US" sz="2400" dirty="0"/>
              <a:t> --version</a:t>
            </a:r>
          </a:p>
          <a:p>
            <a:pPr marL="109537" indent="0">
              <a:buNone/>
            </a:pPr>
            <a:r>
              <a:rPr lang="en-US" sz="2400" dirty="0"/>
              <a:t>2.7.1</a:t>
            </a:r>
          </a:p>
          <a:p>
            <a:r>
              <a:rPr lang="sv-SE" sz="2000" dirty="0"/>
              <a:t>$ sudo npm install npm –g//update NPM</a:t>
            </a:r>
          </a:p>
          <a:p>
            <a:pPr marL="109537" indent="0">
              <a:buNone/>
            </a:pPr>
            <a:r>
              <a:rPr lang="en-US" sz="2000" dirty="0"/>
              <a:t>/</a:t>
            </a:r>
            <a:r>
              <a:rPr lang="en-US" sz="2000" dirty="0" err="1"/>
              <a:t>usr</a:t>
            </a:r>
            <a:r>
              <a:rPr lang="en-US" sz="2000" dirty="0"/>
              <a:t>/bin/</a:t>
            </a:r>
            <a:r>
              <a:rPr lang="en-US" sz="2000" dirty="0" err="1"/>
              <a:t>npm</a:t>
            </a:r>
            <a:r>
              <a:rPr lang="en-US" sz="2000" dirty="0"/>
              <a:t> -&gt; /</a:t>
            </a:r>
            <a:r>
              <a:rPr lang="en-US" sz="2000" dirty="0" err="1"/>
              <a:t>usr</a:t>
            </a:r>
            <a:r>
              <a:rPr lang="en-US" sz="2000" dirty="0"/>
              <a:t>/lib/</a:t>
            </a:r>
            <a:r>
              <a:rPr lang="en-US" sz="2000" dirty="0" err="1"/>
              <a:t>node_modules</a:t>
            </a:r>
            <a:r>
              <a:rPr lang="en-US" sz="2000" dirty="0"/>
              <a:t>/</a:t>
            </a:r>
            <a:r>
              <a:rPr lang="en-US" sz="2000" dirty="0" err="1"/>
              <a:t>npm</a:t>
            </a:r>
            <a:r>
              <a:rPr lang="en-US" sz="2000" dirty="0"/>
              <a:t>/bin/npm-cli.js</a:t>
            </a:r>
          </a:p>
          <a:p>
            <a:pPr marL="109537" indent="0">
              <a:buNone/>
            </a:pPr>
            <a:r>
              <a:rPr lang="en-US" sz="2000" dirty="0"/>
              <a:t>npm@2.7.1 /</a:t>
            </a:r>
            <a:r>
              <a:rPr lang="en-US" sz="2000" dirty="0" err="1"/>
              <a:t>usr</a:t>
            </a:r>
            <a:r>
              <a:rPr lang="en-US" sz="2000" dirty="0"/>
              <a:t>/lib/</a:t>
            </a:r>
            <a:r>
              <a:rPr lang="en-US" sz="2000" dirty="0" err="1"/>
              <a:t>node_modules</a:t>
            </a:r>
            <a:r>
              <a:rPr lang="en-US" sz="2000" dirty="0"/>
              <a:t>/</a:t>
            </a:r>
            <a:r>
              <a:rPr lang="en-US" sz="2000" dirty="0" err="1"/>
              <a:t>npm</a:t>
            </a:r>
            <a:endParaRPr lang="en-US" sz="2400" dirty="0"/>
          </a:p>
          <a:p>
            <a:r>
              <a:rPr lang="en-US" sz="1800" dirty="0"/>
              <a:t>Installing Modules using NPM</a:t>
            </a:r>
          </a:p>
          <a:p>
            <a:pPr lvl="1"/>
            <a:r>
              <a:rPr lang="en-US" sz="1600" dirty="0"/>
              <a:t>There is a simple syntax to install any Node.js module:</a:t>
            </a:r>
          </a:p>
          <a:p>
            <a:pPr marL="109537" indent="0">
              <a:buNone/>
            </a:pPr>
            <a:r>
              <a:rPr lang="en-US" sz="2000" dirty="0"/>
              <a:t>		$ </a:t>
            </a:r>
            <a:r>
              <a:rPr lang="en-US" sz="2000" dirty="0" err="1"/>
              <a:t>npm</a:t>
            </a:r>
            <a:r>
              <a:rPr lang="en-US" sz="2000" dirty="0"/>
              <a:t> install &lt;Module Name&gt;</a:t>
            </a:r>
          </a:p>
          <a:p>
            <a:r>
              <a:rPr lang="en-US" sz="2000" dirty="0"/>
              <a:t>For example, following is the command to install a famous Node.js web framework module called express:</a:t>
            </a:r>
          </a:p>
          <a:p>
            <a:pPr marL="109537" indent="0">
              <a:buNone/>
            </a:pPr>
            <a:r>
              <a:rPr lang="en-US" sz="2000" dirty="0"/>
              <a:t>		$ </a:t>
            </a:r>
            <a:r>
              <a:rPr lang="en-US" sz="2000" dirty="0" err="1"/>
              <a:t>npm</a:t>
            </a:r>
            <a:r>
              <a:rPr lang="en-US" sz="2000" dirty="0"/>
              <a:t> install express</a:t>
            </a:r>
          </a:p>
          <a:p>
            <a:r>
              <a:rPr lang="en-US" sz="2400" dirty="0"/>
              <a:t>Rate of approximately170 modules per day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</p:spTree>
    <p:extLst>
      <p:ext uri="{BB962C8B-B14F-4D97-AF65-F5344CB8AC3E}">
        <p14:creationId xmlns:p14="http://schemas.microsoft.com/office/powerpoint/2010/main" val="2167447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BC98C5-2F22-4431-8069-ABE8E3571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330" y="1481138"/>
            <a:ext cx="6735339" cy="45259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F09CD82-94A0-43A9-88EA-88417DD2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NPM</a:t>
            </a:r>
          </a:p>
        </p:txBody>
      </p:sp>
    </p:spTree>
    <p:extLst>
      <p:ext uri="{BB962C8B-B14F-4D97-AF65-F5344CB8AC3E}">
        <p14:creationId xmlns:p14="http://schemas.microsoft.com/office/powerpoint/2010/main" val="2200732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52B745-0A46-4C97-9549-7D3B74361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tekmode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3804BA-27C5-4DE9-8F9B-FE371E30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Repositories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28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>
                <a:effectLst/>
                <a:ea typeface="ＭＳ Ｐゴシック" charset="0"/>
                <a:cs typeface="+mj-cs"/>
              </a:rPr>
              <a:t>What is NodeJS?</a:t>
            </a:r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JavaScript runtime environment running Google Chrome</a:t>
            </a:r>
            <a:r>
              <a:rPr lang="ja-JP" altLang="en-US" dirty="0"/>
              <a:t>’</a:t>
            </a:r>
            <a:r>
              <a:rPr lang="en-US" altLang="ja-JP" dirty="0"/>
              <a:t>s V8 engine</a:t>
            </a:r>
          </a:p>
          <a:p>
            <a:pPr lvl="1" eaLnBrk="1" hangingPunct="1"/>
            <a:r>
              <a:rPr lang="en-US" altLang="en-US" dirty="0"/>
              <a:t>a.k.a. a server-side solution of JS</a:t>
            </a:r>
          </a:p>
          <a:p>
            <a:pPr lvl="1" eaLnBrk="1" hangingPunct="1"/>
            <a:r>
              <a:rPr lang="en-US" altLang="en-US" dirty="0"/>
              <a:t>Compiles JS, making it really fast</a:t>
            </a:r>
          </a:p>
          <a:p>
            <a:pPr eaLnBrk="1" hangingPunct="1"/>
            <a:r>
              <a:rPr lang="en-US" altLang="en-US" dirty="0"/>
              <a:t>Runs over the command line</a:t>
            </a:r>
          </a:p>
          <a:p>
            <a:pPr eaLnBrk="1" hangingPunct="1"/>
            <a:r>
              <a:rPr lang="en-US" altLang="en-US" dirty="0"/>
              <a:t>Designed for high concurrency</a:t>
            </a:r>
          </a:p>
          <a:p>
            <a:pPr lvl="1" eaLnBrk="1" hangingPunct="1"/>
            <a:r>
              <a:rPr lang="en-US" altLang="en-US" dirty="0"/>
              <a:t>Without threads or new processes</a:t>
            </a:r>
          </a:p>
          <a:p>
            <a:pPr eaLnBrk="1" hangingPunct="1"/>
            <a:r>
              <a:rPr lang="en-US" altLang="en-US" dirty="0"/>
              <a:t>Never blocks, not even for I/O</a:t>
            </a:r>
          </a:p>
          <a:p>
            <a:pPr eaLnBrk="1" hangingPunct="1"/>
            <a:r>
              <a:rPr lang="en-US" altLang="en-US" dirty="0"/>
              <a:t>Uses the </a:t>
            </a:r>
            <a:r>
              <a:rPr lang="en-US" altLang="en-US" dirty="0" err="1"/>
              <a:t>CommonJS</a:t>
            </a:r>
            <a:r>
              <a:rPr lang="en-US" altLang="en-US" dirty="0"/>
              <a:t> framework</a:t>
            </a:r>
          </a:p>
          <a:p>
            <a:pPr lvl="1" eaLnBrk="1" hangingPunct="1"/>
            <a:r>
              <a:rPr lang="en-US" altLang="en-US" dirty="0"/>
              <a:t>Making it a little closer to a real OO language</a:t>
            </a:r>
          </a:p>
        </p:txBody>
      </p:sp>
    </p:spTree>
    <p:extLst>
      <p:ext uri="{BB962C8B-B14F-4D97-AF65-F5344CB8AC3E}">
        <p14:creationId xmlns:p14="http://schemas.microsoft.com/office/powerpoint/2010/main" val="367161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>
                <a:effectLst/>
                <a:ea typeface="ＭＳ Ｐゴシック" charset="0"/>
                <a:cs typeface="+mj-cs"/>
              </a:rPr>
              <a:t>Concurrency: The Event Loop</a:t>
            </a:r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Node.JS is single threaded.</a:t>
            </a:r>
          </a:p>
          <a:p>
            <a:pPr lvl="1"/>
            <a:r>
              <a:rPr lang="en-US" dirty="0"/>
              <a:t>But it can support concurrency via the concept of </a:t>
            </a:r>
            <a:r>
              <a:rPr lang="en-US" b="1" dirty="0"/>
              <a:t>event</a:t>
            </a:r>
            <a:r>
              <a:rPr lang="en-US" dirty="0"/>
              <a:t> and </a:t>
            </a:r>
            <a:r>
              <a:rPr lang="en-US" b="1" dirty="0"/>
              <a:t>callbacks</a:t>
            </a:r>
            <a:r>
              <a:rPr lang="en-US" dirty="0"/>
              <a:t>.</a:t>
            </a:r>
            <a:endParaRPr lang="en-US" altLang="en-US" dirty="0"/>
          </a:p>
          <a:p>
            <a:r>
              <a:rPr lang="en-US" altLang="en-US" dirty="0"/>
              <a:t>Instead of threads Node uses an event loop with a stack</a:t>
            </a:r>
          </a:p>
          <a:p>
            <a:r>
              <a:rPr lang="en-US" altLang="en-US" dirty="0"/>
              <a:t>Alleviates overhead of context switching.</a:t>
            </a:r>
          </a:p>
          <a:p>
            <a:r>
              <a:rPr lang="en-US" dirty="0"/>
              <a:t>Node uses observer pattern. </a:t>
            </a:r>
          </a:p>
          <a:p>
            <a:r>
              <a:rPr lang="en-US" dirty="0"/>
              <a:t>Node thread keeps an event loop and whenever a task gets completed, it fires the corresponding event which signals the event-listener function to execute.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r>
              <a:rPr lang="en-US" sz="2800" dirty="0"/>
              <a:t>Every API of Node.js is asynchronous and being single-threaded</a:t>
            </a:r>
          </a:p>
          <a:p>
            <a:r>
              <a:rPr lang="en-US" sz="2800" dirty="0"/>
              <a:t>JavaScript engine maintains several queues of unhandled tasks. </a:t>
            </a:r>
          </a:p>
          <a:p>
            <a:pPr lvl="1"/>
            <a:r>
              <a:rPr lang="en-US" sz="2400" dirty="0"/>
              <a:t>These queues include things such as events, timers, intervals, and </a:t>
            </a:r>
            <a:r>
              <a:rPr lang="en-US" sz="2400" dirty="0" err="1"/>
              <a:t>immediates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Each execution of the event loop, known as a cycle, causes one or more tasks to be dequeued and executed.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Myriad Pro" pitchFamily="34" charset="0"/>
                <a:ea typeface="+mj-ea"/>
              </a:rPr>
              <a:t>Event Loop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23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1DEC95-2A97-43FE-97BD-F4BD621F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pic>
        <p:nvPicPr>
          <p:cNvPr id="1026" name="Picture 2" descr="Event Loop">
            <a:extLst>
              <a:ext uri="{FF2B5EF4-FFF2-40B4-BE49-F238E27FC236}">
                <a16:creationId xmlns:a16="http://schemas.microsoft.com/office/drawing/2014/main" id="{5A444680-EA10-4DF5-8263-460CF173F8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43919"/>
            <a:ext cx="762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53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>
                <a:effectLst/>
                <a:ea typeface="ＭＳ Ｐゴシック" charset="0"/>
                <a:cs typeface="+mj-cs"/>
              </a:rPr>
              <a:t>Event Loop Example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Request for </a:t>
            </a:r>
            <a:r>
              <a:rPr lang="ja-JP" altLang="en-US"/>
              <a:t>“</a:t>
            </a:r>
            <a:r>
              <a:rPr lang="en-US" altLang="ja-JP"/>
              <a:t>index.html</a:t>
            </a:r>
            <a:r>
              <a:rPr lang="ja-JP" altLang="en-US"/>
              <a:t>”</a:t>
            </a:r>
            <a:r>
              <a:rPr lang="en-US" altLang="ja-JP"/>
              <a:t> comes in</a:t>
            </a:r>
          </a:p>
          <a:p>
            <a:r>
              <a:rPr lang="en-US" altLang="en-US"/>
              <a:t>Stack unwinds and ev_loop goes to sleep</a:t>
            </a:r>
          </a:p>
          <a:p>
            <a:r>
              <a:rPr lang="en-US" altLang="en-US"/>
              <a:t>File loads from disk and is sent to the client</a:t>
            </a:r>
          </a:p>
        </p:txBody>
      </p:sp>
      <p:pic>
        <p:nvPicPr>
          <p:cNvPr id="19459" name="Picture 7" descr="node_stack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9363"/>
            <a:ext cx="91440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5" descr="node_stack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538"/>
            <a:ext cx="73914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47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7356AC-9C7E-4904-A1CE-042CF7734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941" y="1481138"/>
            <a:ext cx="5992118" cy="45259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621DCB0-FF0A-42CE-AAB3-41C5A982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927141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845</TotalTime>
  <Words>2008</Words>
  <Application>Microsoft Office PowerPoint</Application>
  <PresentationFormat>On-screen Show (4:3)</PresentationFormat>
  <Paragraphs>257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Lucida Sans Unicode</vt:lpstr>
      <vt:lpstr>Myriad Pro</vt:lpstr>
      <vt:lpstr>Times New Roman</vt:lpstr>
      <vt:lpstr>Verdana</vt:lpstr>
      <vt:lpstr>Wingdings</vt:lpstr>
      <vt:lpstr>Wingdings 2</vt:lpstr>
      <vt:lpstr>Wingdings 3</vt:lpstr>
      <vt:lpstr>Concourse</vt:lpstr>
      <vt:lpstr>Node.JS</vt:lpstr>
      <vt:lpstr>Road Map</vt:lpstr>
      <vt:lpstr>PowerPoint Presentation</vt:lpstr>
      <vt:lpstr>What is NodeJS?</vt:lpstr>
      <vt:lpstr>Concurrency: The Event Loop</vt:lpstr>
      <vt:lpstr>Event Loop</vt:lpstr>
      <vt:lpstr>Event Handling</vt:lpstr>
      <vt:lpstr>Event Loop Example</vt:lpstr>
      <vt:lpstr>Event Loop</vt:lpstr>
      <vt:lpstr>Event Loop</vt:lpstr>
      <vt:lpstr>Event Emitter</vt:lpstr>
      <vt:lpstr>Event Listening</vt:lpstr>
      <vt:lpstr>Example</vt:lpstr>
      <vt:lpstr>Threads VS Event-driven</vt:lpstr>
      <vt:lpstr>Cost of I/O</vt:lpstr>
      <vt:lpstr>Non-blocking I/O</vt:lpstr>
      <vt:lpstr>I/O Example</vt:lpstr>
      <vt:lpstr>Consistency</vt:lpstr>
      <vt:lpstr>Performance  Node.js VS Apache</vt:lpstr>
      <vt:lpstr>Node. JS</vt:lpstr>
      <vt:lpstr>Node.JS major Components</vt:lpstr>
      <vt:lpstr>Node Modules</vt:lpstr>
      <vt:lpstr>Node Modules</vt:lpstr>
      <vt:lpstr>Major Node Modules</vt:lpstr>
      <vt:lpstr>Example Node.JS reading a file</vt:lpstr>
      <vt:lpstr>Starting with Node.JS</vt:lpstr>
      <vt:lpstr>Installation On Windows</vt:lpstr>
      <vt:lpstr>Installation verification</vt:lpstr>
      <vt:lpstr>Steps to Create Application</vt:lpstr>
      <vt:lpstr>Step 1</vt:lpstr>
      <vt:lpstr>Step 2</vt:lpstr>
      <vt:lpstr>Step 3</vt:lpstr>
      <vt:lpstr>Step 3</vt:lpstr>
      <vt:lpstr>NPM</vt:lpstr>
      <vt:lpstr>Growth of NPM</vt:lpstr>
      <vt:lpstr>GitHub Repositories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154</cp:revision>
  <dcterms:created xsi:type="dcterms:W3CDTF">2011-04-09T16:04:53Z</dcterms:created>
  <dcterms:modified xsi:type="dcterms:W3CDTF">2020-09-24T10:52:06Z</dcterms:modified>
</cp:coreProperties>
</file>