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02" r:id="rId2"/>
    <p:sldId id="272" r:id="rId3"/>
    <p:sldId id="257" r:id="rId4"/>
    <p:sldId id="332" r:id="rId5"/>
    <p:sldId id="337" r:id="rId6"/>
    <p:sldId id="258" r:id="rId7"/>
    <p:sldId id="292" r:id="rId8"/>
    <p:sldId id="423" r:id="rId9"/>
    <p:sldId id="317" r:id="rId10"/>
    <p:sldId id="334" r:id="rId11"/>
    <p:sldId id="335" r:id="rId12"/>
    <p:sldId id="336" r:id="rId13"/>
    <p:sldId id="260" r:id="rId14"/>
    <p:sldId id="261" r:id="rId15"/>
    <p:sldId id="295" r:id="rId16"/>
    <p:sldId id="298" r:id="rId17"/>
    <p:sldId id="305" r:id="rId18"/>
    <p:sldId id="311" r:id="rId19"/>
    <p:sldId id="270" r:id="rId20"/>
    <p:sldId id="271" r:id="rId21"/>
    <p:sldId id="424" r:id="rId22"/>
    <p:sldId id="269" r:id="rId23"/>
    <p:sldId id="427" r:id="rId24"/>
    <p:sldId id="428" r:id="rId25"/>
    <p:sldId id="262" r:id="rId26"/>
    <p:sldId id="429" r:id="rId27"/>
    <p:sldId id="263" r:id="rId28"/>
    <p:sldId id="264" r:id="rId29"/>
    <p:sldId id="265" r:id="rId30"/>
    <p:sldId id="430" r:id="rId31"/>
    <p:sldId id="267" r:id="rId32"/>
    <p:sldId id="320" r:id="rId33"/>
    <p:sldId id="425" r:id="rId34"/>
    <p:sldId id="426" r:id="rId35"/>
    <p:sldId id="431" r:id="rId36"/>
    <p:sldId id="432" r:id="rId37"/>
    <p:sldId id="434" r:id="rId38"/>
    <p:sldId id="433" r:id="rId39"/>
    <p:sldId id="435" r:id="rId40"/>
    <p:sldId id="436" r:id="rId41"/>
    <p:sldId id="439" r:id="rId42"/>
    <p:sldId id="437" r:id="rId43"/>
    <p:sldId id="438" r:id="rId44"/>
    <p:sldId id="440" r:id="rId45"/>
    <p:sldId id="441" r:id="rId46"/>
    <p:sldId id="442" r:id="rId47"/>
    <p:sldId id="443" r:id="rId48"/>
    <p:sldId id="444" r:id="rId49"/>
    <p:sldId id="446" r:id="rId50"/>
    <p:sldId id="44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5/30/2020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framework is much more complex. Reducers may be created in more elaborate way (and even combined together), middleware can be used to augment/process actions, listeners may be subscribed to detect changes in the store,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869DF-6110-41A2-A008-13AD35443CEC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9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4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A6A6A6"/>
                </a:solidFill>
              </a:defRPr>
            </a:lvl1pPr>
          </a:lstStyle>
          <a:p>
            <a:r>
              <a:rPr lang="en-US"/>
              <a:t>2. 5. 2019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4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9" y="1601996"/>
            <a:ext cx="8761270" cy="4343400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5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2. 5. 2019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  <p:sldLayoutId id="214748379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aveceddia.com/where-fetch-data-redux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30</a:t>
            </a:r>
          </a:p>
          <a:p>
            <a:r>
              <a:rPr lang="en-US" dirty="0"/>
              <a:t>Using Redux in React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11E12-89F6-4655-9734-602B9221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E99C-A1FF-4093-B509-40C421697F9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858991"/>
            <a:ext cx="8761270" cy="2856153"/>
          </a:xfrm>
        </p:spPr>
        <p:txBody>
          <a:bodyPr>
            <a:noAutofit/>
          </a:bodyPr>
          <a:lstStyle/>
          <a:p>
            <a:r>
              <a:rPr lang="en-US" sz="2100" dirty="0"/>
              <a:t>Following the pattern of Flux, all data flows through a Redux system in a unidirectional matter</a:t>
            </a:r>
          </a:p>
          <a:p>
            <a:r>
              <a:rPr lang="en-US" sz="2100" dirty="0"/>
              <a:t>All changes to the state comes from actions applied to the state, and all actions are funneled into Redux</a:t>
            </a:r>
          </a:p>
          <a:p>
            <a:r>
              <a:rPr lang="en-US" sz="2100" dirty="0"/>
              <a:t>No part of the system can ever receive data from two sources</a:t>
            </a:r>
          </a:p>
          <a:p>
            <a:r>
              <a:rPr lang="en-US" sz="2100" dirty="0"/>
              <a:t>Additionally, the state managed by Redux is the state of the whole application (with minor exceptions, such as form control entry)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FD699-884C-4A82-8A9E-B62AC61D5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0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is Read-Only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858991"/>
            <a:ext cx="8761270" cy="2856153"/>
          </a:xfrm>
        </p:spPr>
        <p:txBody>
          <a:bodyPr>
            <a:noAutofit/>
          </a:bodyPr>
          <a:lstStyle/>
          <a:p>
            <a:r>
              <a:rPr lang="en-US" sz="2100" dirty="0"/>
              <a:t>State can never be mutated</a:t>
            </a:r>
          </a:p>
          <a:p>
            <a:r>
              <a:rPr lang="en-US" sz="2100" dirty="0"/>
              <a:t>New states are produced by applying an action to the current state (known as reduction) from which a new state object is produced</a:t>
            </a:r>
          </a:p>
          <a:p>
            <a:r>
              <a:rPr lang="en-US" sz="2100" dirty="0"/>
              <a:t>Immutable programming techniques need to be utilized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4360-8851-49E4-A9C1-FAE989FB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are made with 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858991"/>
            <a:ext cx="8761270" cy="2856153"/>
          </a:xfrm>
        </p:spPr>
        <p:txBody>
          <a:bodyPr>
            <a:noAutofit/>
          </a:bodyPr>
          <a:lstStyle/>
          <a:p>
            <a:r>
              <a:rPr lang="en-US" sz="2100" dirty="0"/>
              <a:t>Pure functions accept inputs, and using only those inputs produce a single output</a:t>
            </a:r>
          </a:p>
          <a:p>
            <a:r>
              <a:rPr lang="en-US" sz="2100" dirty="0"/>
              <a:t>The function produces no side effects</a:t>
            </a:r>
          </a:p>
          <a:p>
            <a:r>
              <a:rPr lang="en-US" sz="2100" dirty="0"/>
              <a:t>Many pure functions can be composed together to process different parts of the state tree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0453-6B6F-47F1-9EC0-C4D3CA703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  <p:sp>
        <p:nvSpPr>
          <p:cNvPr id="194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195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ext"/>
          <p:cNvSpPr txBox="1"/>
          <p:nvPr/>
        </p:nvSpPr>
        <p:spPr>
          <a:xfrm>
            <a:off x="4487167" y="6948255"/>
            <a:ext cx="2067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13</a:t>
            </a:fld>
            <a:r>
              <a:rPr sz="1266"/>
              <a:t>￼</a:t>
            </a:r>
          </a:p>
        </p:txBody>
      </p:sp>
      <p:sp>
        <p:nvSpPr>
          <p:cNvPr id="200" name="One immutable store"/>
          <p:cNvSpPr txBox="1"/>
          <p:nvPr/>
        </p:nvSpPr>
        <p:spPr>
          <a:xfrm>
            <a:off x="357188" y="4351322"/>
            <a:ext cx="2074287" cy="49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900"/>
              </a:lnSpc>
              <a:defRPr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87"/>
              <a:t>One immutable store</a:t>
            </a:r>
          </a:p>
        </p:txBody>
      </p:sp>
      <p:sp>
        <p:nvSpPr>
          <p:cNvPr id="201" name="Actions trigger changes"/>
          <p:cNvSpPr txBox="1"/>
          <p:nvPr/>
        </p:nvSpPr>
        <p:spPr>
          <a:xfrm>
            <a:off x="3412012" y="4351322"/>
            <a:ext cx="2325958" cy="49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900"/>
              </a:lnSpc>
              <a:defRPr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87"/>
              <a:t>Actions trigger changes</a:t>
            </a:r>
          </a:p>
        </p:txBody>
      </p:sp>
      <p:sp>
        <p:nvSpPr>
          <p:cNvPr id="202" name="Reducers update state"/>
          <p:cNvSpPr txBox="1"/>
          <p:nvPr/>
        </p:nvSpPr>
        <p:spPr>
          <a:xfrm>
            <a:off x="6550030" y="4351322"/>
            <a:ext cx="2240999" cy="49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900"/>
              </a:lnSpc>
              <a:defRPr sz="2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87"/>
              <a:t>Reducers update state</a:t>
            </a:r>
          </a:p>
        </p:txBody>
      </p:sp>
      <p:sp>
        <p:nvSpPr>
          <p:cNvPr id="203" name="3 PRINCIPLES OF REDUX"/>
          <p:cNvSpPr txBox="1"/>
          <p:nvPr/>
        </p:nvSpPr>
        <p:spPr>
          <a:xfrm>
            <a:off x="2841315" y="1790216"/>
            <a:ext cx="288098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3 PRINCIPLES OF REDUX</a:t>
            </a:r>
          </a:p>
        </p:txBody>
      </p:sp>
      <p:sp>
        <p:nvSpPr>
          <p:cNvPr id="204" name="Coins"/>
          <p:cNvSpPr/>
          <p:nvPr/>
        </p:nvSpPr>
        <p:spPr>
          <a:xfrm>
            <a:off x="663340" y="2973242"/>
            <a:ext cx="1138017" cy="1141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Lock"/>
          <p:cNvSpPr/>
          <p:nvPr/>
        </p:nvSpPr>
        <p:spPr>
          <a:xfrm>
            <a:off x="1660787" y="3561403"/>
            <a:ext cx="459808" cy="697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Thunderbolt"/>
          <p:cNvSpPr/>
          <p:nvPr/>
        </p:nvSpPr>
        <p:spPr>
          <a:xfrm>
            <a:off x="4278075" y="3045543"/>
            <a:ext cx="587850" cy="1141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2152041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Elevator"/>
          <p:cNvSpPr/>
          <p:nvPr/>
        </p:nvSpPr>
        <p:spPr>
          <a:xfrm>
            <a:off x="7342644" y="3005013"/>
            <a:ext cx="664938" cy="1141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2" y="0"/>
                </a:moveTo>
                <a:lnTo>
                  <a:pt x="11855" y="2829"/>
                </a:lnTo>
                <a:lnTo>
                  <a:pt x="11855" y="4997"/>
                </a:lnTo>
                <a:lnTo>
                  <a:pt x="15395" y="2935"/>
                </a:lnTo>
                <a:lnTo>
                  <a:pt x="15395" y="9017"/>
                </a:lnTo>
                <a:lnTo>
                  <a:pt x="4967" y="9017"/>
                </a:lnTo>
                <a:lnTo>
                  <a:pt x="9742" y="6233"/>
                </a:lnTo>
                <a:lnTo>
                  <a:pt x="9742" y="4065"/>
                </a:lnTo>
                <a:lnTo>
                  <a:pt x="6202" y="6127"/>
                </a:lnTo>
                <a:lnTo>
                  <a:pt x="6202" y="243"/>
                </a:lnTo>
                <a:lnTo>
                  <a:pt x="3569" y="243"/>
                </a:lnTo>
                <a:lnTo>
                  <a:pt x="3569" y="6127"/>
                </a:lnTo>
                <a:lnTo>
                  <a:pt x="0" y="4047"/>
                </a:lnTo>
                <a:lnTo>
                  <a:pt x="0" y="6216"/>
                </a:lnTo>
                <a:lnTo>
                  <a:pt x="4805" y="9017"/>
                </a:lnTo>
                <a:lnTo>
                  <a:pt x="0" y="901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017"/>
                </a:lnTo>
                <a:lnTo>
                  <a:pt x="18028" y="9017"/>
                </a:lnTo>
                <a:lnTo>
                  <a:pt x="18028" y="2935"/>
                </a:lnTo>
                <a:lnTo>
                  <a:pt x="21600" y="5014"/>
                </a:lnTo>
                <a:lnTo>
                  <a:pt x="21600" y="2846"/>
                </a:lnTo>
                <a:lnTo>
                  <a:pt x="16712" y="0"/>
                </a:lnTo>
                <a:close/>
                <a:moveTo>
                  <a:pt x="2266" y="10337"/>
                </a:moveTo>
                <a:lnTo>
                  <a:pt x="19331" y="10337"/>
                </a:lnTo>
                <a:lnTo>
                  <a:pt x="19331" y="20278"/>
                </a:lnTo>
                <a:lnTo>
                  <a:pt x="2266" y="20278"/>
                </a:lnTo>
                <a:lnTo>
                  <a:pt x="2266" y="10337"/>
                </a:ln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2152041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/>
          </a:p>
        </p:txBody>
      </p:sp>
      <p:sp>
        <p:nvSpPr>
          <p:cNvPr id="211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212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"/>
          <p:cNvSpPr txBox="1"/>
          <p:nvPr/>
        </p:nvSpPr>
        <p:spPr>
          <a:xfrm>
            <a:off x="4487167" y="6948255"/>
            <a:ext cx="2067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14</a:t>
            </a:fld>
            <a:r>
              <a:rPr sz="1266"/>
              <a:t>￼</a:t>
            </a:r>
          </a:p>
        </p:txBody>
      </p:sp>
      <p:sp>
        <p:nvSpPr>
          <p:cNvPr id="217" name="REDUX FLOW"/>
          <p:cNvSpPr txBox="1"/>
          <p:nvPr/>
        </p:nvSpPr>
        <p:spPr>
          <a:xfrm>
            <a:off x="3563364" y="1468162"/>
            <a:ext cx="164006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REDUX FLOW</a:t>
            </a:r>
          </a:p>
        </p:txBody>
      </p:sp>
      <p:sp>
        <p:nvSpPr>
          <p:cNvPr id="218" name="Rectangle"/>
          <p:cNvSpPr/>
          <p:nvPr/>
        </p:nvSpPr>
        <p:spPr>
          <a:xfrm>
            <a:off x="1214988" y="2311023"/>
            <a:ext cx="1428751" cy="571501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2467499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Action"/>
          <p:cNvSpPr txBox="1"/>
          <p:nvPr/>
        </p:nvSpPr>
        <p:spPr>
          <a:xfrm>
            <a:off x="1214988" y="2387582"/>
            <a:ext cx="142875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Action</a:t>
            </a:r>
          </a:p>
        </p:txBody>
      </p:sp>
      <p:sp>
        <p:nvSpPr>
          <p:cNvPr id="220" name="Rectangle"/>
          <p:cNvSpPr/>
          <p:nvPr/>
        </p:nvSpPr>
        <p:spPr>
          <a:xfrm>
            <a:off x="1214988" y="3517914"/>
            <a:ext cx="1428751" cy="571501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2467499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Store"/>
          <p:cNvSpPr txBox="1"/>
          <p:nvPr/>
        </p:nvSpPr>
        <p:spPr>
          <a:xfrm>
            <a:off x="1214988" y="3594473"/>
            <a:ext cx="142875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Store</a:t>
            </a:r>
          </a:p>
        </p:txBody>
      </p:sp>
      <p:sp>
        <p:nvSpPr>
          <p:cNvPr id="222" name="Rectangle"/>
          <p:cNvSpPr/>
          <p:nvPr/>
        </p:nvSpPr>
        <p:spPr>
          <a:xfrm>
            <a:off x="1214988" y="4730228"/>
            <a:ext cx="1428751" cy="571501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2467499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React"/>
          <p:cNvSpPr txBox="1"/>
          <p:nvPr/>
        </p:nvSpPr>
        <p:spPr>
          <a:xfrm>
            <a:off x="1170339" y="4806787"/>
            <a:ext cx="142875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React</a:t>
            </a:r>
          </a:p>
        </p:txBody>
      </p:sp>
      <p:sp>
        <p:nvSpPr>
          <p:cNvPr id="224" name="Rectangle"/>
          <p:cNvSpPr/>
          <p:nvPr/>
        </p:nvSpPr>
        <p:spPr>
          <a:xfrm>
            <a:off x="3273863" y="3517914"/>
            <a:ext cx="1428751" cy="571501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2467499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Reducers"/>
          <p:cNvSpPr txBox="1"/>
          <p:nvPr/>
        </p:nvSpPr>
        <p:spPr>
          <a:xfrm>
            <a:off x="3273863" y="3594473"/>
            <a:ext cx="142875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Reducers</a:t>
            </a:r>
          </a:p>
        </p:txBody>
      </p:sp>
      <p:sp>
        <p:nvSpPr>
          <p:cNvPr id="226" name="function appReducer(state, action) {…"/>
          <p:cNvSpPr txBox="1"/>
          <p:nvPr/>
        </p:nvSpPr>
        <p:spPr>
          <a:xfrm>
            <a:off x="4855479" y="3279711"/>
            <a:ext cx="3592330" cy="124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1266">
                <a:solidFill>
                  <a:srgbClr val="942193"/>
                </a:solidFill>
              </a:rPr>
              <a:t>function</a:t>
            </a:r>
            <a:r>
              <a:rPr sz="1266"/>
              <a:t> </a:t>
            </a:r>
            <a:r>
              <a:rPr sz="1266">
                <a:solidFill>
                  <a:srgbClr val="0096FF"/>
                </a:solidFill>
              </a:rPr>
              <a:t>appReducer</a:t>
            </a:r>
            <a:r>
              <a:rPr sz="1266"/>
              <a:t>(</a:t>
            </a:r>
            <a:r>
              <a:rPr sz="1266">
                <a:solidFill>
                  <a:srgbClr val="005493"/>
                </a:solidFill>
              </a:rPr>
              <a:t>state, action</a:t>
            </a:r>
            <a:r>
              <a:rPr sz="1266"/>
              <a:t>) {</a:t>
            </a:r>
          </a:p>
          <a:p>
            <a:pPr lvl="1"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1266">
                <a:solidFill>
                  <a:srgbClr val="942193"/>
                </a:solidFill>
              </a:rPr>
              <a:t>switch</a:t>
            </a:r>
            <a:r>
              <a:rPr sz="1266"/>
              <a:t>(action.</a:t>
            </a:r>
            <a:r>
              <a:rPr sz="1266">
                <a:solidFill>
                  <a:srgbClr val="942193"/>
                </a:solidFill>
              </a:rPr>
              <a:t>type</a:t>
            </a:r>
            <a:r>
              <a:rPr sz="1266"/>
              <a:t>){</a:t>
            </a:r>
          </a:p>
          <a:p>
            <a:pPr lvl="2"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1266">
                <a:solidFill>
                  <a:srgbClr val="942193"/>
                </a:solidFill>
              </a:rPr>
              <a:t>case</a:t>
            </a:r>
            <a:r>
              <a:rPr sz="1266"/>
              <a:t> RATE_COURSE:</a:t>
            </a:r>
          </a:p>
          <a:p>
            <a:pPr lvl="3"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1266"/>
              <a:t>// return new state</a:t>
            </a:r>
          </a:p>
          <a:p>
            <a:pPr lvl="1"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1266"/>
              <a:t>}</a:t>
            </a:r>
          </a:p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1266"/>
              <a:t>}</a:t>
            </a:r>
          </a:p>
        </p:txBody>
      </p:sp>
      <p:sp>
        <p:nvSpPr>
          <p:cNvPr id="227" name="{ type: RATE_COURSE, rating: 5 }"/>
          <p:cNvSpPr txBox="1"/>
          <p:nvPr/>
        </p:nvSpPr>
        <p:spPr>
          <a:xfrm>
            <a:off x="2828385" y="2445448"/>
            <a:ext cx="320119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sz="1266"/>
              <a:t>{ </a:t>
            </a:r>
            <a:r>
              <a:rPr sz="1266">
                <a:solidFill>
                  <a:srgbClr val="942193"/>
                </a:solidFill>
              </a:rPr>
              <a:t>type</a:t>
            </a:r>
            <a:r>
              <a:rPr sz="1266"/>
              <a:t>: RATE_COURSE, </a:t>
            </a:r>
            <a:r>
              <a:rPr sz="1266">
                <a:solidFill>
                  <a:srgbClr val="942193"/>
                </a:solidFill>
              </a:rPr>
              <a:t>rating</a:t>
            </a:r>
            <a:r>
              <a:rPr sz="1266"/>
              <a:t>: 5 }</a:t>
            </a:r>
          </a:p>
        </p:txBody>
      </p:sp>
      <p:sp>
        <p:nvSpPr>
          <p:cNvPr id="228" name="Notified via React-Redux"/>
          <p:cNvSpPr txBox="1"/>
          <p:nvPr/>
        </p:nvSpPr>
        <p:spPr>
          <a:xfrm>
            <a:off x="2855296" y="4863082"/>
            <a:ext cx="241893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18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sz="1266"/>
              <a:t>Notified via React-Redux</a:t>
            </a:r>
          </a:p>
        </p:txBody>
      </p:sp>
      <p:sp>
        <p:nvSpPr>
          <p:cNvPr id="229" name="Atom"/>
          <p:cNvSpPr/>
          <p:nvPr/>
        </p:nvSpPr>
        <p:spPr>
          <a:xfrm>
            <a:off x="5315349" y="4846314"/>
            <a:ext cx="301248" cy="33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600" extrusionOk="0">
                <a:moveTo>
                  <a:pt x="10524" y="0"/>
                </a:moveTo>
                <a:cubicBezTo>
                  <a:pt x="9635" y="0"/>
                  <a:pt x="8359" y="577"/>
                  <a:pt x="7326" y="3327"/>
                </a:cubicBezTo>
                <a:cubicBezTo>
                  <a:pt x="7137" y="3832"/>
                  <a:pt x="6970" y="4380"/>
                  <a:pt x="6824" y="4961"/>
                </a:cubicBezTo>
                <a:cubicBezTo>
                  <a:pt x="6200" y="4785"/>
                  <a:pt x="5595" y="4643"/>
                  <a:pt x="5020" y="4540"/>
                </a:cubicBezTo>
                <a:cubicBezTo>
                  <a:pt x="1890" y="3980"/>
                  <a:pt x="703" y="4698"/>
                  <a:pt x="258" y="5400"/>
                </a:cubicBezTo>
                <a:cubicBezTo>
                  <a:pt x="-186" y="6101"/>
                  <a:pt x="-276" y="7396"/>
                  <a:pt x="1822" y="9586"/>
                </a:cubicBezTo>
                <a:cubicBezTo>
                  <a:pt x="2207" y="9988"/>
                  <a:pt x="2643" y="10394"/>
                  <a:pt x="3123" y="10799"/>
                </a:cubicBezTo>
                <a:cubicBezTo>
                  <a:pt x="2644" y="11204"/>
                  <a:pt x="2207" y="11610"/>
                  <a:pt x="1822" y="12013"/>
                </a:cubicBezTo>
                <a:cubicBezTo>
                  <a:pt x="-276" y="14202"/>
                  <a:pt x="-186" y="15499"/>
                  <a:pt x="258" y="16200"/>
                </a:cubicBezTo>
                <a:cubicBezTo>
                  <a:pt x="591" y="16726"/>
                  <a:pt x="1341" y="17260"/>
                  <a:pt x="3011" y="17260"/>
                </a:cubicBezTo>
                <a:cubicBezTo>
                  <a:pt x="3571" y="17260"/>
                  <a:pt x="4234" y="17200"/>
                  <a:pt x="5020" y="17060"/>
                </a:cubicBezTo>
                <a:cubicBezTo>
                  <a:pt x="5595" y="16957"/>
                  <a:pt x="6200" y="16815"/>
                  <a:pt x="6824" y="16639"/>
                </a:cubicBezTo>
                <a:cubicBezTo>
                  <a:pt x="6970" y="17220"/>
                  <a:pt x="7137" y="17766"/>
                  <a:pt x="7326" y="18271"/>
                </a:cubicBezTo>
                <a:cubicBezTo>
                  <a:pt x="8359" y="21022"/>
                  <a:pt x="9635" y="21600"/>
                  <a:pt x="10524" y="21600"/>
                </a:cubicBezTo>
                <a:cubicBezTo>
                  <a:pt x="11413" y="21600"/>
                  <a:pt x="12689" y="21022"/>
                  <a:pt x="13722" y="18271"/>
                </a:cubicBezTo>
                <a:cubicBezTo>
                  <a:pt x="13911" y="17766"/>
                  <a:pt x="14080" y="17220"/>
                  <a:pt x="14226" y="16639"/>
                </a:cubicBezTo>
                <a:cubicBezTo>
                  <a:pt x="14850" y="16815"/>
                  <a:pt x="15453" y="16957"/>
                  <a:pt x="16028" y="17060"/>
                </a:cubicBezTo>
                <a:cubicBezTo>
                  <a:pt x="16814" y="17200"/>
                  <a:pt x="17479" y="17260"/>
                  <a:pt x="18038" y="17260"/>
                </a:cubicBezTo>
                <a:cubicBezTo>
                  <a:pt x="19709" y="17260"/>
                  <a:pt x="20457" y="16726"/>
                  <a:pt x="20790" y="16200"/>
                </a:cubicBezTo>
                <a:cubicBezTo>
                  <a:pt x="21234" y="15499"/>
                  <a:pt x="21324" y="14202"/>
                  <a:pt x="19226" y="12013"/>
                </a:cubicBezTo>
                <a:cubicBezTo>
                  <a:pt x="18841" y="11610"/>
                  <a:pt x="18405" y="11204"/>
                  <a:pt x="17925" y="10799"/>
                </a:cubicBezTo>
                <a:cubicBezTo>
                  <a:pt x="18404" y="10394"/>
                  <a:pt x="18841" y="9988"/>
                  <a:pt x="19226" y="9586"/>
                </a:cubicBezTo>
                <a:cubicBezTo>
                  <a:pt x="21324" y="7396"/>
                  <a:pt x="21234" y="6101"/>
                  <a:pt x="20790" y="5400"/>
                </a:cubicBezTo>
                <a:cubicBezTo>
                  <a:pt x="20345" y="4698"/>
                  <a:pt x="19158" y="3980"/>
                  <a:pt x="16028" y="4540"/>
                </a:cubicBezTo>
                <a:cubicBezTo>
                  <a:pt x="15453" y="4643"/>
                  <a:pt x="14850" y="4785"/>
                  <a:pt x="14226" y="4961"/>
                </a:cubicBezTo>
                <a:cubicBezTo>
                  <a:pt x="14080" y="4380"/>
                  <a:pt x="13911" y="3832"/>
                  <a:pt x="13722" y="3327"/>
                </a:cubicBezTo>
                <a:cubicBezTo>
                  <a:pt x="12689" y="577"/>
                  <a:pt x="11413" y="0"/>
                  <a:pt x="10524" y="0"/>
                </a:cubicBezTo>
                <a:close/>
                <a:moveTo>
                  <a:pt x="10524" y="856"/>
                </a:moveTo>
                <a:cubicBezTo>
                  <a:pt x="11556" y="856"/>
                  <a:pt x="12661" y="2513"/>
                  <a:pt x="13329" y="5231"/>
                </a:cubicBezTo>
                <a:cubicBezTo>
                  <a:pt x="12420" y="5525"/>
                  <a:pt x="11478" y="5885"/>
                  <a:pt x="10524" y="6304"/>
                </a:cubicBezTo>
                <a:cubicBezTo>
                  <a:pt x="9571" y="5885"/>
                  <a:pt x="8628" y="5525"/>
                  <a:pt x="7719" y="5231"/>
                </a:cubicBezTo>
                <a:cubicBezTo>
                  <a:pt x="8386" y="2513"/>
                  <a:pt x="9492" y="856"/>
                  <a:pt x="10524" y="856"/>
                </a:cubicBezTo>
                <a:close/>
                <a:moveTo>
                  <a:pt x="3015" y="5197"/>
                </a:moveTo>
                <a:cubicBezTo>
                  <a:pt x="3968" y="5197"/>
                  <a:pt x="5206" y="5394"/>
                  <a:pt x="6633" y="5801"/>
                </a:cubicBezTo>
                <a:cubicBezTo>
                  <a:pt x="6458" y="6666"/>
                  <a:pt x="6330" y="7591"/>
                  <a:pt x="6252" y="8553"/>
                </a:cubicBezTo>
                <a:cubicBezTo>
                  <a:pt x="5377" y="9095"/>
                  <a:pt x="4562" y="9658"/>
                  <a:pt x="3828" y="10229"/>
                </a:cubicBezTo>
                <a:cubicBezTo>
                  <a:pt x="3348" y="9826"/>
                  <a:pt x="2912" y="9422"/>
                  <a:pt x="2530" y="9023"/>
                </a:cubicBezTo>
                <a:cubicBezTo>
                  <a:pt x="1217" y="7653"/>
                  <a:pt x="672" y="6459"/>
                  <a:pt x="1072" y="5828"/>
                </a:cubicBezTo>
                <a:cubicBezTo>
                  <a:pt x="1335" y="5413"/>
                  <a:pt x="2020" y="5197"/>
                  <a:pt x="3015" y="5197"/>
                </a:cubicBezTo>
                <a:close/>
                <a:moveTo>
                  <a:pt x="18035" y="5197"/>
                </a:moveTo>
                <a:cubicBezTo>
                  <a:pt x="19030" y="5197"/>
                  <a:pt x="19713" y="5413"/>
                  <a:pt x="19976" y="5828"/>
                </a:cubicBezTo>
                <a:cubicBezTo>
                  <a:pt x="20376" y="6459"/>
                  <a:pt x="19831" y="7653"/>
                  <a:pt x="18518" y="9023"/>
                </a:cubicBezTo>
                <a:cubicBezTo>
                  <a:pt x="18136" y="9422"/>
                  <a:pt x="17702" y="9826"/>
                  <a:pt x="17221" y="10229"/>
                </a:cubicBezTo>
                <a:cubicBezTo>
                  <a:pt x="16488" y="9658"/>
                  <a:pt x="15673" y="9095"/>
                  <a:pt x="14798" y="8553"/>
                </a:cubicBezTo>
                <a:cubicBezTo>
                  <a:pt x="14720" y="7591"/>
                  <a:pt x="14590" y="6665"/>
                  <a:pt x="14415" y="5801"/>
                </a:cubicBezTo>
                <a:cubicBezTo>
                  <a:pt x="15842" y="5394"/>
                  <a:pt x="17082" y="5197"/>
                  <a:pt x="18035" y="5197"/>
                </a:cubicBezTo>
                <a:close/>
                <a:moveTo>
                  <a:pt x="7532" y="6078"/>
                </a:moveTo>
                <a:cubicBezTo>
                  <a:pt x="8148" y="6281"/>
                  <a:pt x="8794" y="6520"/>
                  <a:pt x="9461" y="6795"/>
                </a:cubicBezTo>
                <a:cubicBezTo>
                  <a:pt x="9088" y="6975"/>
                  <a:pt x="8715" y="7162"/>
                  <a:pt x="8343" y="7358"/>
                </a:cubicBezTo>
                <a:cubicBezTo>
                  <a:pt x="7971" y="7553"/>
                  <a:pt x="7605" y="7754"/>
                  <a:pt x="7248" y="7958"/>
                </a:cubicBezTo>
                <a:cubicBezTo>
                  <a:pt x="7320" y="7295"/>
                  <a:pt x="7416" y="6666"/>
                  <a:pt x="7532" y="6078"/>
                </a:cubicBezTo>
                <a:close/>
                <a:moveTo>
                  <a:pt x="13516" y="6078"/>
                </a:moveTo>
                <a:cubicBezTo>
                  <a:pt x="13632" y="6666"/>
                  <a:pt x="13728" y="7295"/>
                  <a:pt x="13800" y="7958"/>
                </a:cubicBezTo>
                <a:cubicBezTo>
                  <a:pt x="13443" y="7754"/>
                  <a:pt x="13078" y="7553"/>
                  <a:pt x="12706" y="7358"/>
                </a:cubicBezTo>
                <a:cubicBezTo>
                  <a:pt x="12335" y="7162"/>
                  <a:pt x="11962" y="6975"/>
                  <a:pt x="11589" y="6795"/>
                </a:cubicBezTo>
                <a:cubicBezTo>
                  <a:pt x="12256" y="6520"/>
                  <a:pt x="12900" y="6281"/>
                  <a:pt x="13516" y="6078"/>
                </a:cubicBezTo>
                <a:close/>
                <a:moveTo>
                  <a:pt x="10524" y="7258"/>
                </a:moveTo>
                <a:cubicBezTo>
                  <a:pt x="11084" y="7514"/>
                  <a:pt x="11656" y="7793"/>
                  <a:pt x="12236" y="8099"/>
                </a:cubicBezTo>
                <a:cubicBezTo>
                  <a:pt x="12807" y="8399"/>
                  <a:pt x="13361" y="8709"/>
                  <a:pt x="13892" y="9029"/>
                </a:cubicBezTo>
                <a:cubicBezTo>
                  <a:pt x="13929" y="9598"/>
                  <a:pt x="13948" y="10189"/>
                  <a:pt x="13948" y="10799"/>
                </a:cubicBezTo>
                <a:cubicBezTo>
                  <a:pt x="13948" y="11410"/>
                  <a:pt x="13927" y="12000"/>
                  <a:pt x="13890" y="12570"/>
                </a:cubicBezTo>
                <a:cubicBezTo>
                  <a:pt x="13359" y="12889"/>
                  <a:pt x="12806" y="13201"/>
                  <a:pt x="12236" y="13501"/>
                </a:cubicBezTo>
                <a:cubicBezTo>
                  <a:pt x="11655" y="13807"/>
                  <a:pt x="11084" y="14087"/>
                  <a:pt x="10524" y="14342"/>
                </a:cubicBezTo>
                <a:cubicBezTo>
                  <a:pt x="9964" y="14087"/>
                  <a:pt x="9393" y="13807"/>
                  <a:pt x="8812" y="13501"/>
                </a:cubicBezTo>
                <a:cubicBezTo>
                  <a:pt x="8241" y="13201"/>
                  <a:pt x="7689" y="12891"/>
                  <a:pt x="7158" y="12571"/>
                </a:cubicBezTo>
                <a:cubicBezTo>
                  <a:pt x="7121" y="12002"/>
                  <a:pt x="7100" y="11410"/>
                  <a:pt x="7100" y="10799"/>
                </a:cubicBezTo>
                <a:cubicBezTo>
                  <a:pt x="7100" y="10189"/>
                  <a:pt x="7121" y="9598"/>
                  <a:pt x="7158" y="9029"/>
                </a:cubicBezTo>
                <a:cubicBezTo>
                  <a:pt x="7689" y="8709"/>
                  <a:pt x="8241" y="8399"/>
                  <a:pt x="8812" y="8099"/>
                </a:cubicBezTo>
                <a:cubicBezTo>
                  <a:pt x="9393" y="7793"/>
                  <a:pt x="9964" y="7514"/>
                  <a:pt x="10524" y="7258"/>
                </a:cubicBezTo>
                <a:close/>
                <a:moveTo>
                  <a:pt x="10524" y="9608"/>
                </a:moveTo>
                <a:cubicBezTo>
                  <a:pt x="10189" y="9608"/>
                  <a:pt x="9855" y="9724"/>
                  <a:pt x="9600" y="9957"/>
                </a:cubicBezTo>
                <a:cubicBezTo>
                  <a:pt x="9089" y="10422"/>
                  <a:pt x="9089" y="11178"/>
                  <a:pt x="9600" y="11643"/>
                </a:cubicBezTo>
                <a:cubicBezTo>
                  <a:pt x="10110" y="12108"/>
                  <a:pt x="10938" y="12108"/>
                  <a:pt x="11448" y="11643"/>
                </a:cubicBezTo>
                <a:cubicBezTo>
                  <a:pt x="11959" y="11178"/>
                  <a:pt x="11959" y="10422"/>
                  <a:pt x="11448" y="9957"/>
                </a:cubicBezTo>
                <a:cubicBezTo>
                  <a:pt x="11193" y="9724"/>
                  <a:pt x="10859" y="9608"/>
                  <a:pt x="10524" y="9608"/>
                </a:cubicBezTo>
                <a:close/>
                <a:moveTo>
                  <a:pt x="6185" y="9638"/>
                </a:moveTo>
                <a:cubicBezTo>
                  <a:pt x="6169" y="10021"/>
                  <a:pt x="6161" y="10408"/>
                  <a:pt x="6161" y="10799"/>
                </a:cubicBezTo>
                <a:cubicBezTo>
                  <a:pt x="6161" y="11190"/>
                  <a:pt x="6169" y="11579"/>
                  <a:pt x="6185" y="11962"/>
                </a:cubicBezTo>
                <a:cubicBezTo>
                  <a:pt x="5601" y="11581"/>
                  <a:pt x="5050" y="11191"/>
                  <a:pt x="4540" y="10799"/>
                </a:cubicBezTo>
                <a:cubicBezTo>
                  <a:pt x="5050" y="10407"/>
                  <a:pt x="5601" y="10019"/>
                  <a:pt x="6185" y="9638"/>
                </a:cubicBezTo>
                <a:close/>
                <a:moveTo>
                  <a:pt x="14863" y="9638"/>
                </a:moveTo>
                <a:cubicBezTo>
                  <a:pt x="15447" y="10019"/>
                  <a:pt x="15998" y="10407"/>
                  <a:pt x="16508" y="10799"/>
                </a:cubicBezTo>
                <a:cubicBezTo>
                  <a:pt x="15998" y="11191"/>
                  <a:pt x="15447" y="11581"/>
                  <a:pt x="14863" y="11962"/>
                </a:cubicBezTo>
                <a:cubicBezTo>
                  <a:pt x="14879" y="11579"/>
                  <a:pt x="14887" y="11190"/>
                  <a:pt x="14887" y="10799"/>
                </a:cubicBezTo>
                <a:cubicBezTo>
                  <a:pt x="14887" y="10408"/>
                  <a:pt x="14879" y="10021"/>
                  <a:pt x="14863" y="9638"/>
                </a:cubicBezTo>
                <a:close/>
                <a:moveTo>
                  <a:pt x="3828" y="11371"/>
                </a:moveTo>
                <a:cubicBezTo>
                  <a:pt x="4562" y="11942"/>
                  <a:pt x="5377" y="12505"/>
                  <a:pt x="6252" y="13047"/>
                </a:cubicBezTo>
                <a:cubicBezTo>
                  <a:pt x="6330" y="14009"/>
                  <a:pt x="6458" y="14933"/>
                  <a:pt x="6633" y="15797"/>
                </a:cubicBezTo>
                <a:cubicBezTo>
                  <a:pt x="5206" y="16204"/>
                  <a:pt x="3968" y="16403"/>
                  <a:pt x="3015" y="16403"/>
                </a:cubicBezTo>
                <a:cubicBezTo>
                  <a:pt x="2020" y="16403"/>
                  <a:pt x="1335" y="16187"/>
                  <a:pt x="1072" y="15772"/>
                </a:cubicBezTo>
                <a:cubicBezTo>
                  <a:pt x="672" y="15141"/>
                  <a:pt x="1217" y="13947"/>
                  <a:pt x="2530" y="12577"/>
                </a:cubicBezTo>
                <a:cubicBezTo>
                  <a:pt x="2912" y="12178"/>
                  <a:pt x="3348" y="11774"/>
                  <a:pt x="3828" y="11371"/>
                </a:cubicBezTo>
                <a:close/>
                <a:moveTo>
                  <a:pt x="17220" y="11371"/>
                </a:moveTo>
                <a:cubicBezTo>
                  <a:pt x="17700" y="11774"/>
                  <a:pt x="18136" y="12178"/>
                  <a:pt x="18518" y="12577"/>
                </a:cubicBezTo>
                <a:cubicBezTo>
                  <a:pt x="19831" y="13947"/>
                  <a:pt x="20376" y="15141"/>
                  <a:pt x="19976" y="15772"/>
                </a:cubicBezTo>
                <a:cubicBezTo>
                  <a:pt x="19713" y="16187"/>
                  <a:pt x="19030" y="16403"/>
                  <a:pt x="18035" y="16403"/>
                </a:cubicBezTo>
                <a:cubicBezTo>
                  <a:pt x="17082" y="16403"/>
                  <a:pt x="15842" y="16204"/>
                  <a:pt x="14415" y="15797"/>
                </a:cubicBezTo>
                <a:cubicBezTo>
                  <a:pt x="14590" y="14933"/>
                  <a:pt x="14718" y="14009"/>
                  <a:pt x="14796" y="13047"/>
                </a:cubicBezTo>
                <a:cubicBezTo>
                  <a:pt x="15671" y="12505"/>
                  <a:pt x="16486" y="11942"/>
                  <a:pt x="17220" y="11371"/>
                </a:cubicBezTo>
                <a:close/>
                <a:moveTo>
                  <a:pt x="7248" y="13642"/>
                </a:moveTo>
                <a:cubicBezTo>
                  <a:pt x="7605" y="13846"/>
                  <a:pt x="7971" y="14047"/>
                  <a:pt x="8343" y="14242"/>
                </a:cubicBezTo>
                <a:cubicBezTo>
                  <a:pt x="8715" y="14438"/>
                  <a:pt x="9088" y="14625"/>
                  <a:pt x="9461" y="14805"/>
                </a:cubicBezTo>
                <a:cubicBezTo>
                  <a:pt x="8794" y="15080"/>
                  <a:pt x="8148" y="15319"/>
                  <a:pt x="7532" y="15522"/>
                </a:cubicBezTo>
                <a:cubicBezTo>
                  <a:pt x="7416" y="14934"/>
                  <a:pt x="7320" y="14305"/>
                  <a:pt x="7248" y="13642"/>
                </a:cubicBezTo>
                <a:close/>
                <a:moveTo>
                  <a:pt x="13800" y="13642"/>
                </a:moveTo>
                <a:cubicBezTo>
                  <a:pt x="13728" y="14305"/>
                  <a:pt x="13632" y="14934"/>
                  <a:pt x="13516" y="15522"/>
                </a:cubicBezTo>
                <a:cubicBezTo>
                  <a:pt x="12900" y="15319"/>
                  <a:pt x="12256" y="15080"/>
                  <a:pt x="11589" y="14805"/>
                </a:cubicBezTo>
                <a:cubicBezTo>
                  <a:pt x="11962" y="14625"/>
                  <a:pt x="12335" y="14438"/>
                  <a:pt x="12706" y="14242"/>
                </a:cubicBezTo>
                <a:cubicBezTo>
                  <a:pt x="13078" y="14047"/>
                  <a:pt x="13443" y="13846"/>
                  <a:pt x="13800" y="13642"/>
                </a:cubicBezTo>
                <a:close/>
                <a:moveTo>
                  <a:pt x="10524" y="15294"/>
                </a:moveTo>
                <a:cubicBezTo>
                  <a:pt x="11478" y="15713"/>
                  <a:pt x="12420" y="16075"/>
                  <a:pt x="13329" y="16369"/>
                </a:cubicBezTo>
                <a:cubicBezTo>
                  <a:pt x="12661" y="19087"/>
                  <a:pt x="11556" y="20744"/>
                  <a:pt x="10524" y="20744"/>
                </a:cubicBezTo>
                <a:cubicBezTo>
                  <a:pt x="9492" y="20744"/>
                  <a:pt x="8386" y="19087"/>
                  <a:pt x="7719" y="16369"/>
                </a:cubicBezTo>
                <a:cubicBezTo>
                  <a:pt x="8628" y="16075"/>
                  <a:pt x="9571" y="15713"/>
                  <a:pt x="10524" y="15294"/>
                </a:cubicBezTo>
                <a:close/>
              </a:path>
            </a:pathLst>
          </a:custGeom>
          <a:solidFill>
            <a:srgbClr val="76D6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0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70" y="4846314"/>
            <a:ext cx="375436" cy="33931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810451" y="5020625"/>
            <a:ext cx="387510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35719" tIns="35719" rIns="35719" bIns="35719" anchor="ctr"/>
          <a:lstStyle/>
          <a:p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807359" y="2583313"/>
            <a:ext cx="1" cy="2440702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35719" tIns="35719" rIns="35719" bIns="35719" anchor="ctr"/>
          <a:lstStyle/>
          <a:p>
            <a:endParaRPr/>
          </a:p>
        </p:txBody>
      </p:sp>
      <p:sp>
        <p:nvSpPr>
          <p:cNvPr id="233" name="Line"/>
          <p:cNvSpPr/>
          <p:nvPr/>
        </p:nvSpPr>
        <p:spPr>
          <a:xfrm>
            <a:off x="802053" y="2578914"/>
            <a:ext cx="404307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/>
          </a:p>
        </p:txBody>
      </p:sp>
      <p:sp>
        <p:nvSpPr>
          <p:cNvPr id="234" name="Line"/>
          <p:cNvSpPr/>
          <p:nvPr/>
        </p:nvSpPr>
        <p:spPr>
          <a:xfrm>
            <a:off x="1884714" y="2887679"/>
            <a:ext cx="1" cy="625079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/>
          </a:p>
        </p:txBody>
      </p:sp>
      <p:sp>
        <p:nvSpPr>
          <p:cNvPr id="235" name="Line"/>
          <p:cNvSpPr/>
          <p:nvPr/>
        </p:nvSpPr>
        <p:spPr>
          <a:xfrm>
            <a:off x="1884714" y="4097282"/>
            <a:ext cx="1" cy="625079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/>
          </a:p>
        </p:txBody>
      </p:sp>
      <p:sp>
        <p:nvSpPr>
          <p:cNvPr id="236" name="Line"/>
          <p:cNvSpPr/>
          <p:nvPr/>
        </p:nvSpPr>
        <p:spPr>
          <a:xfrm flipH="1">
            <a:off x="2637930" y="3705820"/>
            <a:ext cx="623881" cy="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/>
          </a:p>
        </p:txBody>
      </p:sp>
      <p:sp>
        <p:nvSpPr>
          <p:cNvPr id="237" name="Line"/>
          <p:cNvSpPr/>
          <p:nvPr/>
        </p:nvSpPr>
        <p:spPr>
          <a:xfrm>
            <a:off x="2655632" y="3900170"/>
            <a:ext cx="62388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5646810" y="5007048"/>
            <a:ext cx="142876" cy="17860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2467499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Framework</a:t>
            </a:r>
          </a:p>
          <a:p>
            <a:pPr lvl="1"/>
            <a:r>
              <a:rPr lang="en-US" dirty="0"/>
              <a:t>Informal successor of Flux</a:t>
            </a:r>
          </a:p>
          <a:p>
            <a:pPr lvl="1"/>
            <a:r>
              <a:rPr lang="en-US" dirty="0"/>
              <a:t>All data are in one store (one object)</a:t>
            </a:r>
          </a:p>
          <a:p>
            <a:pPr lvl="1"/>
            <a:r>
              <a:rPr lang="en-US" dirty="0"/>
              <a:t>No dispatcher, actions are process by </a:t>
            </a:r>
            <a:r>
              <a:rPr lang="en-US" dirty="0" err="1"/>
              <a:t>reductor</a:t>
            </a:r>
            <a:r>
              <a:rPr lang="en-US" dirty="0"/>
              <a:t>(s)</a:t>
            </a:r>
          </a:p>
          <a:p>
            <a:pPr lvl="2"/>
            <a:r>
              <a:rPr lang="en-US" dirty="0" err="1"/>
              <a:t>Reductor</a:t>
            </a:r>
            <a:r>
              <a:rPr lang="en-US" dirty="0"/>
              <a:t> is a pure function (state, action) =&gt; state</a:t>
            </a:r>
          </a:p>
          <a:p>
            <a:pPr lvl="1"/>
            <a:r>
              <a:rPr lang="en-US" dirty="0"/>
              <a:t>State should be never modified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A717-4DED-4A38-BDE4-30D0F0A142DB}" type="slidenum">
              <a:rPr lang="cs-CZ" smtClean="0"/>
              <a:t>15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683568" y="4152863"/>
            <a:ext cx="136698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cs-CZ" dirty="0"/>
          </a:p>
        </p:txBody>
      </p:sp>
      <p:sp>
        <p:nvSpPr>
          <p:cNvPr id="8" name="Zaoblený obdélník 7"/>
          <p:cNvSpPr/>
          <p:nvPr/>
        </p:nvSpPr>
        <p:spPr>
          <a:xfrm>
            <a:off x="2626516" y="4149406"/>
            <a:ext cx="156648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Reductor</a:t>
            </a:r>
            <a:r>
              <a:rPr lang="en-US" dirty="0"/>
              <a:t>(s)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7" idx="3"/>
          </p:cNvCxnSpPr>
          <p:nvPr/>
        </p:nvCxnSpPr>
        <p:spPr>
          <a:xfrm flipV="1">
            <a:off x="2050554" y="4509446"/>
            <a:ext cx="571505" cy="345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aoblený obdélník 9"/>
          <p:cNvSpPr/>
          <p:nvPr/>
        </p:nvSpPr>
        <p:spPr>
          <a:xfrm>
            <a:off x="4768966" y="4171414"/>
            <a:ext cx="1570945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6911416" y="4149406"/>
            <a:ext cx="156648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4870945" y="5292147"/>
            <a:ext cx="136698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cs-CZ" dirty="0"/>
          </a:p>
        </p:txBody>
      </p:sp>
      <p:cxnSp>
        <p:nvCxnSpPr>
          <p:cNvPr id="13" name="Přímá spojnice se šipkou 14"/>
          <p:cNvCxnSpPr/>
          <p:nvPr/>
        </p:nvCxnSpPr>
        <p:spPr>
          <a:xfrm flipV="1">
            <a:off x="4202309" y="4509446"/>
            <a:ext cx="571505" cy="345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5"/>
          <p:cNvCxnSpPr/>
          <p:nvPr/>
        </p:nvCxnSpPr>
        <p:spPr>
          <a:xfrm flipV="1">
            <a:off x="6344759" y="4527997"/>
            <a:ext cx="571505" cy="345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Volný tvar 16"/>
          <p:cNvSpPr/>
          <p:nvPr/>
        </p:nvSpPr>
        <p:spPr>
          <a:xfrm>
            <a:off x="6244208" y="4883601"/>
            <a:ext cx="1466850" cy="781050"/>
          </a:xfrm>
          <a:custGeom>
            <a:avLst/>
            <a:gdLst>
              <a:gd name="connsiteX0" fmla="*/ 1485900 w 1485900"/>
              <a:gd name="connsiteY0" fmla="*/ 0 h 790575"/>
              <a:gd name="connsiteX1" fmla="*/ 0 w 1485900"/>
              <a:gd name="connsiteY1" fmla="*/ 790575 h 790575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850" h="781050">
                <a:moveTo>
                  <a:pt x="1466850" y="0"/>
                </a:moveTo>
                <a:cubicBezTo>
                  <a:pt x="1453356" y="729456"/>
                  <a:pt x="1049337" y="754063"/>
                  <a:pt x="0" y="781050"/>
                </a:cubicBezTo>
              </a:path>
            </a:pathLst>
          </a:cu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olný tvar 17"/>
          <p:cNvSpPr/>
          <p:nvPr/>
        </p:nvSpPr>
        <p:spPr>
          <a:xfrm>
            <a:off x="3429532" y="4889678"/>
            <a:ext cx="1419225" cy="781050"/>
          </a:xfrm>
          <a:custGeom>
            <a:avLst/>
            <a:gdLst>
              <a:gd name="connsiteX0" fmla="*/ 1485900 w 1485900"/>
              <a:gd name="connsiteY0" fmla="*/ 0 h 790575"/>
              <a:gd name="connsiteX1" fmla="*/ 0 w 1485900"/>
              <a:gd name="connsiteY1" fmla="*/ 790575 h 790575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  <a:gd name="connsiteX0" fmla="*/ 2124075 w 2124075"/>
              <a:gd name="connsiteY0" fmla="*/ 0 h 358654"/>
              <a:gd name="connsiteX1" fmla="*/ 0 w 2124075"/>
              <a:gd name="connsiteY1" fmla="*/ 142875 h 358654"/>
              <a:gd name="connsiteX0" fmla="*/ 2124075 w 2124075"/>
              <a:gd name="connsiteY0" fmla="*/ 0 h 142875"/>
              <a:gd name="connsiteX1" fmla="*/ 0 w 2124075"/>
              <a:gd name="connsiteY1" fmla="*/ 142875 h 142875"/>
              <a:gd name="connsiteX0" fmla="*/ 1419225 w 1419225"/>
              <a:gd name="connsiteY0" fmla="*/ 762664 h 762873"/>
              <a:gd name="connsiteX1" fmla="*/ 0 w 1419225"/>
              <a:gd name="connsiteY1" fmla="*/ 664 h 762873"/>
              <a:gd name="connsiteX0" fmla="*/ 1419225 w 1419225"/>
              <a:gd name="connsiteY0" fmla="*/ 762000 h 763864"/>
              <a:gd name="connsiteX1" fmla="*/ 0 w 1419225"/>
              <a:gd name="connsiteY1" fmla="*/ 0 h 763864"/>
              <a:gd name="connsiteX0" fmla="*/ 1400175 w 1400175"/>
              <a:gd name="connsiteY0" fmla="*/ 771525 h 773240"/>
              <a:gd name="connsiteX1" fmla="*/ 0 w 1400175"/>
              <a:gd name="connsiteY1" fmla="*/ 0 h 773240"/>
              <a:gd name="connsiteX0" fmla="*/ 1400175 w 1400175"/>
              <a:gd name="connsiteY0" fmla="*/ 771525 h 771525"/>
              <a:gd name="connsiteX1" fmla="*/ 0 w 1400175"/>
              <a:gd name="connsiteY1" fmla="*/ 0 h 771525"/>
              <a:gd name="connsiteX0" fmla="*/ 1419225 w 1419225"/>
              <a:gd name="connsiteY0" fmla="*/ 781050 h 781050"/>
              <a:gd name="connsiteX1" fmla="*/ 0 w 1419225"/>
              <a:gd name="connsiteY1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9225" h="781050">
                <a:moveTo>
                  <a:pt x="1419225" y="781050"/>
                </a:moveTo>
                <a:cubicBezTo>
                  <a:pt x="377031" y="748506"/>
                  <a:pt x="11112" y="715963"/>
                  <a:pt x="0" y="0"/>
                </a:cubicBezTo>
              </a:path>
            </a:pathLst>
          </a:cu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01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and Reducers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A717-4DED-4A38-BDE4-30D0F0A142DB}" type="slidenum">
              <a:rPr lang="cs-CZ" smtClean="0"/>
              <a:t>16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7" name="Zaoblený obdélník 7"/>
          <p:cNvSpPr/>
          <p:nvPr/>
        </p:nvSpPr>
        <p:spPr>
          <a:xfrm>
            <a:off x="3884860" y="4215818"/>
            <a:ext cx="156648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cs-CZ" dirty="0"/>
          </a:p>
        </p:txBody>
      </p:sp>
      <p:sp>
        <p:nvSpPr>
          <p:cNvPr id="8" name="Zaoblený obdélník 9"/>
          <p:cNvSpPr/>
          <p:nvPr/>
        </p:nvSpPr>
        <p:spPr>
          <a:xfrm>
            <a:off x="1187624" y="4215818"/>
            <a:ext cx="1570945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  <a:endParaRPr lang="cs-CZ" dirty="0"/>
          </a:p>
        </p:txBody>
      </p:sp>
      <p:cxnSp>
        <p:nvCxnSpPr>
          <p:cNvPr id="9" name="Přímá spojnice se šipkou 14"/>
          <p:cNvCxnSpPr>
            <a:stCxn id="7" idx="3"/>
            <a:endCxn id="10" idx="1"/>
          </p:cNvCxnSpPr>
          <p:nvPr/>
        </p:nvCxnSpPr>
        <p:spPr>
          <a:xfrm>
            <a:off x="5451348" y="4575858"/>
            <a:ext cx="1126291" cy="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aoblený obdélník 9"/>
          <p:cNvSpPr/>
          <p:nvPr/>
        </p:nvSpPr>
        <p:spPr>
          <a:xfrm>
            <a:off x="6577639" y="4215818"/>
            <a:ext cx="1570945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State</a:t>
            </a:r>
            <a:endParaRPr lang="cs-CZ" dirty="0"/>
          </a:p>
        </p:txBody>
      </p:sp>
      <p:sp>
        <p:nvSpPr>
          <p:cNvPr id="11" name="Zaoblený obdélník 7"/>
          <p:cNvSpPr/>
          <p:nvPr/>
        </p:nvSpPr>
        <p:spPr>
          <a:xfrm>
            <a:off x="3884860" y="2276872"/>
            <a:ext cx="156648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cs-CZ" dirty="0"/>
          </a:p>
        </p:txBody>
      </p:sp>
      <p:cxnSp>
        <p:nvCxnSpPr>
          <p:cNvPr id="15" name="Přímá spojnice se šipkou 14"/>
          <p:cNvCxnSpPr>
            <a:stCxn id="8" idx="3"/>
            <a:endCxn id="7" idx="1"/>
          </p:cNvCxnSpPr>
          <p:nvPr/>
        </p:nvCxnSpPr>
        <p:spPr>
          <a:xfrm>
            <a:off x="2758569" y="4575858"/>
            <a:ext cx="1126291" cy="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4"/>
          <p:cNvCxnSpPr>
            <a:stCxn id="11" idx="2"/>
            <a:endCxn id="7" idx="0"/>
          </p:cNvCxnSpPr>
          <p:nvPr/>
        </p:nvCxnSpPr>
        <p:spPr>
          <a:xfrm>
            <a:off x="4668104" y="2996952"/>
            <a:ext cx="0" cy="1218866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aoblený obdélníkový popisek 52"/>
          <p:cNvSpPr/>
          <p:nvPr/>
        </p:nvSpPr>
        <p:spPr>
          <a:xfrm>
            <a:off x="1187624" y="5289590"/>
            <a:ext cx="2376264" cy="717701"/>
          </a:xfrm>
          <a:prstGeom prst="wedgeRoundRectCallout">
            <a:avLst>
              <a:gd name="adj1" fmla="val -26786"/>
              <a:gd name="adj2" fmla="val -1050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Current state in the store (immutable)</a:t>
            </a:r>
            <a:endParaRPr lang="cs-CZ" sz="1600" dirty="0"/>
          </a:p>
        </p:txBody>
      </p:sp>
      <p:sp>
        <p:nvSpPr>
          <p:cNvPr id="22" name="Zaoblený obdélníkový popisek 52"/>
          <p:cNvSpPr/>
          <p:nvPr/>
        </p:nvSpPr>
        <p:spPr>
          <a:xfrm>
            <a:off x="5970687" y="5284139"/>
            <a:ext cx="2784848" cy="717701"/>
          </a:xfrm>
          <a:prstGeom prst="wedgeRoundRectCallout">
            <a:avLst>
              <a:gd name="adj1" fmla="val -15008"/>
              <a:gd name="adj2" fmla="val -1103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state replaces current state in the store</a:t>
            </a:r>
            <a:endParaRPr lang="cs-CZ" sz="1600" dirty="0"/>
          </a:p>
        </p:txBody>
      </p:sp>
      <p:sp>
        <p:nvSpPr>
          <p:cNvPr id="23" name="Zaoblený obdélníkový popisek 52"/>
          <p:cNvSpPr/>
          <p:nvPr/>
        </p:nvSpPr>
        <p:spPr>
          <a:xfrm>
            <a:off x="5970687" y="2276872"/>
            <a:ext cx="2433020" cy="717701"/>
          </a:xfrm>
          <a:prstGeom prst="wedgeRoundRectCallout">
            <a:avLst>
              <a:gd name="adj1" fmla="val -80679"/>
              <a:gd name="adj2" fmla="val 2366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Simple (serializable) object (no methods)</a:t>
            </a:r>
            <a:endParaRPr lang="cs-CZ" sz="1600" dirty="0"/>
          </a:p>
        </p:txBody>
      </p:sp>
      <p:sp>
        <p:nvSpPr>
          <p:cNvPr id="24" name="Zaoblený obdélníkový popisek 52"/>
          <p:cNvSpPr/>
          <p:nvPr/>
        </p:nvSpPr>
        <p:spPr>
          <a:xfrm>
            <a:off x="2287926" y="3264428"/>
            <a:ext cx="2067576" cy="717701"/>
          </a:xfrm>
          <a:prstGeom prst="wedgeRoundRectCallout">
            <a:avLst>
              <a:gd name="adj1" fmla="val 50155"/>
              <a:gd name="adj2" fmla="val 900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Pure function,</a:t>
            </a:r>
            <a:br>
              <a:rPr lang="en-US" sz="1600" dirty="0"/>
            </a:br>
            <a:r>
              <a:rPr lang="en-US" sz="1600" dirty="0"/>
              <a:t>no internal state</a:t>
            </a:r>
            <a:endParaRPr lang="cs-CZ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389631" y="2082384"/>
            <a:ext cx="3096344" cy="7813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Both action and state can be recorded (debugging, undo)</a:t>
            </a:r>
          </a:p>
        </p:txBody>
      </p:sp>
    </p:spTree>
    <p:extLst>
      <p:ext uri="{BB962C8B-B14F-4D97-AF65-F5344CB8AC3E}">
        <p14:creationId xmlns:p14="http://schemas.microsoft.com/office/powerpoint/2010/main" val="125426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Example</a:t>
            </a:r>
          </a:p>
          <a:p>
            <a:pPr marL="393192" lvl="1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INC_ACTION = 'INC';</a:t>
            </a:r>
          </a:p>
          <a:p>
            <a:pPr marL="393192" lvl="1" indent="0"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reducer = (state, action) =&gt; {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type, counter } = action;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(type) {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INC_ACTION: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...state, [counter]: state[counter]+1 };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state;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counter1: 0, counter2: 0 }</a:t>
            </a:r>
          </a:p>
          <a:p>
            <a:pPr marL="393192" lvl="1" indent="0"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 =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(reducer,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initialState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3192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93192" lvl="1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type: INC_ACTION, counter: 'counter1' });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A717-4DED-4A38-BDE4-30D0F0A142DB}" type="slidenum">
              <a:rPr lang="cs-CZ" smtClean="0"/>
              <a:t>17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7" name="Zaoblený obdélníkový popisek 52"/>
          <p:cNvSpPr/>
          <p:nvPr/>
        </p:nvSpPr>
        <p:spPr>
          <a:xfrm>
            <a:off x="3466233" y="2996952"/>
            <a:ext cx="2089179" cy="334040"/>
          </a:xfrm>
          <a:prstGeom prst="wedgeRoundRectCallout">
            <a:avLst>
              <a:gd name="adj1" fmla="val -67403"/>
              <a:gd name="adj2" fmla="val -692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Forgive the switch</a:t>
            </a:r>
            <a:endParaRPr lang="cs-CZ" sz="1600" dirty="0"/>
          </a:p>
        </p:txBody>
      </p:sp>
      <p:sp>
        <p:nvSpPr>
          <p:cNvPr id="8" name="Zaoblený obdélníkový popisek 52"/>
          <p:cNvSpPr/>
          <p:nvPr/>
        </p:nvSpPr>
        <p:spPr>
          <a:xfrm>
            <a:off x="2909383" y="3933056"/>
            <a:ext cx="1601439" cy="334040"/>
          </a:xfrm>
          <a:prstGeom prst="wedgeRoundRectCallout">
            <a:avLst>
              <a:gd name="adj1" fmla="val -43017"/>
              <a:gd name="adj2" fmla="val -810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Shallow copy</a:t>
            </a:r>
            <a:endParaRPr lang="cs-CZ" sz="1600" dirty="0"/>
          </a:p>
        </p:txBody>
      </p:sp>
      <p:sp>
        <p:nvSpPr>
          <p:cNvPr id="9" name="Zaoblený obdélníkový popisek 52"/>
          <p:cNvSpPr/>
          <p:nvPr/>
        </p:nvSpPr>
        <p:spPr>
          <a:xfrm>
            <a:off x="4860032" y="3933056"/>
            <a:ext cx="3118815" cy="334040"/>
          </a:xfrm>
          <a:prstGeom prst="wedgeRoundRectCallout">
            <a:avLst>
              <a:gd name="adj1" fmla="val -43017"/>
              <a:gd name="adj2" fmla="val -810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And the counter is modified</a:t>
            </a:r>
            <a:endParaRPr lang="cs-CZ" sz="1600" dirty="0"/>
          </a:p>
        </p:txBody>
      </p:sp>
      <p:sp>
        <p:nvSpPr>
          <p:cNvPr id="10" name="Zaoblený obdélníkový popisek 52"/>
          <p:cNvSpPr/>
          <p:nvPr/>
        </p:nvSpPr>
        <p:spPr>
          <a:xfrm>
            <a:off x="1728844" y="5952336"/>
            <a:ext cx="2895039" cy="551062"/>
          </a:xfrm>
          <a:prstGeom prst="wedgeRoundRectCallout">
            <a:avLst>
              <a:gd name="adj1" fmla="val -43017"/>
              <a:gd name="adj2" fmla="val -8106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 the action object to the reducers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79900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Immutability</a:t>
            </a:r>
          </a:p>
          <a:p>
            <a:pPr lvl="1"/>
            <a:r>
              <a:rPr lang="en-US" dirty="0"/>
              <a:t>New state is produced with every action</a:t>
            </a:r>
          </a:p>
          <a:p>
            <a:pPr lvl="1"/>
            <a:r>
              <a:rPr lang="en-US" dirty="0"/>
              <a:t>Simplifies snapshotting (saving/restoring)</a:t>
            </a:r>
          </a:p>
          <a:p>
            <a:pPr lvl="1"/>
            <a:r>
              <a:rPr lang="en-US" dirty="0"/>
              <a:t>Simplifies change detection (for visualization)</a:t>
            </a:r>
          </a:p>
          <a:p>
            <a:pPr lvl="1"/>
            <a:r>
              <a:rPr lang="en-US" dirty="0"/>
              <a:t>Raises issue of efficiency</a:t>
            </a:r>
          </a:p>
          <a:p>
            <a:pPr lvl="2"/>
            <a:r>
              <a:rPr lang="en-US" dirty="0"/>
              <a:t>Shallow copies, shared 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A717-4DED-4A38-BDE4-30D0F0A142DB}" type="slidenum">
              <a:rPr lang="cs-CZ" smtClean="0"/>
              <a:t>18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71600" y="4134985"/>
            <a:ext cx="2241376" cy="1872306"/>
            <a:chOff x="746448" y="3969060"/>
            <a:chExt cx="2241376" cy="1872306"/>
          </a:xfrm>
        </p:grpSpPr>
        <p:sp>
          <p:nvSpPr>
            <p:cNvPr id="7" name="Zaoblený obdélník 9"/>
            <p:cNvSpPr/>
            <p:nvPr/>
          </p:nvSpPr>
          <p:spPr>
            <a:xfrm>
              <a:off x="746448" y="4725144"/>
              <a:ext cx="936104" cy="437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State</a:t>
              </a:r>
              <a:endParaRPr lang="cs-CZ" sz="1600" dirty="0"/>
            </a:p>
          </p:txBody>
        </p:sp>
        <p:sp>
          <p:nvSpPr>
            <p:cNvPr id="8" name="Zaoblený obdélník 9"/>
            <p:cNvSpPr/>
            <p:nvPr/>
          </p:nvSpPr>
          <p:spPr>
            <a:xfrm>
              <a:off x="1907704" y="4058482"/>
              <a:ext cx="397346" cy="437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9" name="Zaoblený obdélník 9"/>
            <p:cNvSpPr/>
            <p:nvPr/>
          </p:nvSpPr>
          <p:spPr>
            <a:xfrm>
              <a:off x="1907704" y="4725144"/>
              <a:ext cx="397346" cy="437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Zaoblený obdélník 9"/>
            <p:cNvSpPr/>
            <p:nvPr/>
          </p:nvSpPr>
          <p:spPr>
            <a:xfrm>
              <a:off x="1907704" y="5391806"/>
              <a:ext cx="397346" cy="4187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1" name="Zaoblený obdélník 9"/>
            <p:cNvSpPr/>
            <p:nvPr/>
          </p:nvSpPr>
          <p:spPr>
            <a:xfrm>
              <a:off x="2555776" y="3969060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2" name="Zaoblený obdélník 9"/>
            <p:cNvSpPr/>
            <p:nvPr/>
          </p:nvSpPr>
          <p:spPr>
            <a:xfrm>
              <a:off x="2555776" y="4248774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3" name="Zaoblený obdélník 9"/>
            <p:cNvSpPr/>
            <p:nvPr/>
          </p:nvSpPr>
          <p:spPr>
            <a:xfrm>
              <a:off x="2555776" y="4534064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4" name="Zaoblený obdélník 9"/>
            <p:cNvSpPr/>
            <p:nvPr/>
          </p:nvSpPr>
          <p:spPr>
            <a:xfrm>
              <a:off x="2555776" y="5345628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5" name="Zaoblený obdélník 9"/>
            <p:cNvSpPr/>
            <p:nvPr/>
          </p:nvSpPr>
          <p:spPr>
            <a:xfrm>
              <a:off x="2555776" y="5625342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17" name="Straight Connector 16"/>
            <p:cNvCxnSpPr>
              <a:stCxn id="7" idx="3"/>
              <a:endCxn id="9" idx="1"/>
            </p:cNvCxnSpPr>
            <p:nvPr/>
          </p:nvCxnSpPr>
          <p:spPr>
            <a:xfrm>
              <a:off x="1682552" y="4943803"/>
              <a:ext cx="225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8" idx="1"/>
            </p:cNvCxnSpPr>
            <p:nvPr/>
          </p:nvCxnSpPr>
          <p:spPr>
            <a:xfrm flipV="1">
              <a:off x="1682552" y="4277141"/>
              <a:ext cx="225152" cy="666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3"/>
              <a:endCxn id="10" idx="1"/>
            </p:cNvCxnSpPr>
            <p:nvPr/>
          </p:nvCxnSpPr>
          <p:spPr>
            <a:xfrm>
              <a:off x="1682552" y="4943803"/>
              <a:ext cx="225152" cy="657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3"/>
              <a:endCxn id="11" idx="1"/>
            </p:cNvCxnSpPr>
            <p:nvPr/>
          </p:nvCxnSpPr>
          <p:spPr>
            <a:xfrm flipV="1">
              <a:off x="2305050" y="4077072"/>
              <a:ext cx="250726" cy="20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3"/>
              <a:endCxn id="12" idx="1"/>
            </p:cNvCxnSpPr>
            <p:nvPr/>
          </p:nvCxnSpPr>
          <p:spPr>
            <a:xfrm>
              <a:off x="2305050" y="4277141"/>
              <a:ext cx="250726" cy="79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3"/>
              <a:endCxn id="13" idx="1"/>
            </p:cNvCxnSpPr>
            <p:nvPr/>
          </p:nvCxnSpPr>
          <p:spPr>
            <a:xfrm>
              <a:off x="2305050" y="4277141"/>
              <a:ext cx="250726" cy="364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" idx="3"/>
              <a:endCxn id="14" idx="1"/>
            </p:cNvCxnSpPr>
            <p:nvPr/>
          </p:nvCxnSpPr>
          <p:spPr>
            <a:xfrm flipV="1">
              <a:off x="2305050" y="5453640"/>
              <a:ext cx="250726" cy="14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3"/>
              <a:endCxn id="15" idx="1"/>
            </p:cNvCxnSpPr>
            <p:nvPr/>
          </p:nvCxnSpPr>
          <p:spPr>
            <a:xfrm>
              <a:off x="2305050" y="5601170"/>
              <a:ext cx="250726" cy="13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311552" y="4175188"/>
            <a:ext cx="2241376" cy="1872306"/>
            <a:chOff x="746448" y="3969060"/>
            <a:chExt cx="2241376" cy="1872306"/>
          </a:xfrm>
        </p:grpSpPr>
        <p:sp>
          <p:nvSpPr>
            <p:cNvPr id="45" name="Zaoblený obdélník 9"/>
            <p:cNvSpPr/>
            <p:nvPr/>
          </p:nvSpPr>
          <p:spPr>
            <a:xfrm>
              <a:off x="746448" y="4725144"/>
              <a:ext cx="936104" cy="437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State</a:t>
              </a:r>
              <a:endParaRPr lang="cs-CZ" sz="1600" dirty="0"/>
            </a:p>
          </p:txBody>
        </p:sp>
        <p:sp>
          <p:nvSpPr>
            <p:cNvPr id="46" name="Zaoblený obdélník 9"/>
            <p:cNvSpPr/>
            <p:nvPr/>
          </p:nvSpPr>
          <p:spPr>
            <a:xfrm>
              <a:off x="1907704" y="4058482"/>
              <a:ext cx="397346" cy="437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7" name="Zaoblený obdélník 9"/>
            <p:cNvSpPr/>
            <p:nvPr/>
          </p:nvSpPr>
          <p:spPr>
            <a:xfrm>
              <a:off x="1907704" y="4725144"/>
              <a:ext cx="397346" cy="4373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8" name="Zaoblený obdélník 9"/>
            <p:cNvSpPr/>
            <p:nvPr/>
          </p:nvSpPr>
          <p:spPr>
            <a:xfrm>
              <a:off x="1907704" y="5391806"/>
              <a:ext cx="397346" cy="4187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9" name="Zaoblený obdélník 9"/>
            <p:cNvSpPr/>
            <p:nvPr/>
          </p:nvSpPr>
          <p:spPr>
            <a:xfrm>
              <a:off x="2555776" y="3969060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0" name="Zaoblený obdélník 9"/>
            <p:cNvSpPr/>
            <p:nvPr/>
          </p:nvSpPr>
          <p:spPr>
            <a:xfrm>
              <a:off x="2555776" y="4248774"/>
              <a:ext cx="432048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1" name="Zaoblený obdélník 9"/>
            <p:cNvSpPr/>
            <p:nvPr/>
          </p:nvSpPr>
          <p:spPr>
            <a:xfrm>
              <a:off x="2555776" y="4534064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2" name="Zaoblený obdélník 9"/>
            <p:cNvSpPr/>
            <p:nvPr/>
          </p:nvSpPr>
          <p:spPr>
            <a:xfrm>
              <a:off x="2555776" y="5345628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3" name="Zaoblený obdélník 9"/>
            <p:cNvSpPr/>
            <p:nvPr/>
          </p:nvSpPr>
          <p:spPr>
            <a:xfrm>
              <a:off x="2555776" y="5625342"/>
              <a:ext cx="432048" cy="21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54" name="Straight Connector 53"/>
            <p:cNvCxnSpPr>
              <a:stCxn id="45" idx="3"/>
              <a:endCxn id="47" idx="1"/>
            </p:cNvCxnSpPr>
            <p:nvPr/>
          </p:nvCxnSpPr>
          <p:spPr>
            <a:xfrm>
              <a:off x="1682552" y="4943803"/>
              <a:ext cx="225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5" idx="3"/>
              <a:endCxn id="46" idx="1"/>
            </p:cNvCxnSpPr>
            <p:nvPr/>
          </p:nvCxnSpPr>
          <p:spPr>
            <a:xfrm flipV="1">
              <a:off x="1682552" y="4277141"/>
              <a:ext cx="225152" cy="666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3"/>
              <a:endCxn id="48" idx="1"/>
            </p:cNvCxnSpPr>
            <p:nvPr/>
          </p:nvCxnSpPr>
          <p:spPr>
            <a:xfrm>
              <a:off x="1682552" y="4943803"/>
              <a:ext cx="225152" cy="657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6" idx="3"/>
              <a:endCxn id="49" idx="1"/>
            </p:cNvCxnSpPr>
            <p:nvPr/>
          </p:nvCxnSpPr>
          <p:spPr>
            <a:xfrm flipV="1">
              <a:off x="2305050" y="4077072"/>
              <a:ext cx="250726" cy="20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3"/>
              <a:endCxn id="50" idx="1"/>
            </p:cNvCxnSpPr>
            <p:nvPr/>
          </p:nvCxnSpPr>
          <p:spPr>
            <a:xfrm>
              <a:off x="2305050" y="4277141"/>
              <a:ext cx="250726" cy="79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3"/>
              <a:endCxn id="51" idx="1"/>
            </p:cNvCxnSpPr>
            <p:nvPr/>
          </p:nvCxnSpPr>
          <p:spPr>
            <a:xfrm>
              <a:off x="2305050" y="4277141"/>
              <a:ext cx="250726" cy="364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8" idx="3"/>
              <a:endCxn id="52" idx="1"/>
            </p:cNvCxnSpPr>
            <p:nvPr/>
          </p:nvCxnSpPr>
          <p:spPr>
            <a:xfrm flipV="1">
              <a:off x="2305050" y="5453640"/>
              <a:ext cx="250726" cy="147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8" idx="3"/>
              <a:endCxn id="53" idx="1"/>
            </p:cNvCxnSpPr>
            <p:nvPr/>
          </p:nvCxnSpPr>
          <p:spPr>
            <a:xfrm>
              <a:off x="2305050" y="5601170"/>
              <a:ext cx="250726" cy="13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Zaoblený obdélníkový popisek 52"/>
          <p:cNvSpPr/>
          <p:nvPr/>
        </p:nvSpPr>
        <p:spPr>
          <a:xfrm>
            <a:off x="3346917" y="3980785"/>
            <a:ext cx="1491986" cy="388806"/>
          </a:xfrm>
          <a:prstGeom prst="wedgeRoundRectCallout">
            <a:avLst>
              <a:gd name="adj1" fmla="val -62844"/>
              <a:gd name="adj2" fmla="val 900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Modification</a:t>
            </a:r>
            <a:endParaRPr lang="cs-CZ" sz="1600" dirty="0"/>
          </a:p>
        </p:txBody>
      </p:sp>
      <p:sp>
        <p:nvSpPr>
          <p:cNvPr id="64" name="Right Arrow 63"/>
          <p:cNvSpPr/>
          <p:nvPr/>
        </p:nvSpPr>
        <p:spPr>
          <a:xfrm>
            <a:off x="4147652" y="4916013"/>
            <a:ext cx="632234" cy="43731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aoblený obdélníkový popisek 52"/>
          <p:cNvSpPr/>
          <p:nvPr/>
        </p:nvSpPr>
        <p:spPr>
          <a:xfrm>
            <a:off x="6481961" y="3629009"/>
            <a:ext cx="1491986" cy="388806"/>
          </a:xfrm>
          <a:prstGeom prst="wedgeRoundRectCallout">
            <a:avLst>
              <a:gd name="adj1" fmla="val -34754"/>
              <a:gd name="adj2" fmla="val 12186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objects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052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19</a:t>
            </a:fld>
            <a:endParaRPr/>
          </a:p>
        </p:txBody>
      </p:sp>
      <p:sp>
        <p:nvSpPr>
          <p:cNvPr id="363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364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Text"/>
          <p:cNvSpPr txBox="1"/>
          <p:nvPr/>
        </p:nvSpPr>
        <p:spPr>
          <a:xfrm>
            <a:off x="4446984" y="6948255"/>
            <a:ext cx="29655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19</a:t>
            </a:fld>
            <a:r>
              <a:rPr sz="1266"/>
              <a:t>￼</a:t>
            </a:r>
          </a:p>
        </p:txBody>
      </p:sp>
      <p:sp>
        <p:nvSpPr>
          <p:cNvPr id="369" name="IMMUTABILITY"/>
          <p:cNvSpPr txBox="1"/>
          <p:nvPr/>
        </p:nvSpPr>
        <p:spPr>
          <a:xfrm>
            <a:off x="549516" y="1246967"/>
            <a:ext cx="181286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IMMUTABILITY</a:t>
            </a:r>
          </a:p>
        </p:txBody>
      </p:sp>
      <p:sp>
        <p:nvSpPr>
          <p:cNvPr id="370" name="“to change state, return a new object”"/>
          <p:cNvSpPr txBox="1"/>
          <p:nvPr/>
        </p:nvSpPr>
        <p:spPr>
          <a:xfrm>
            <a:off x="551970" y="1543064"/>
            <a:ext cx="4849084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 i="1">
                <a:solidFill>
                  <a:srgbClr val="545454"/>
                </a:solidFill>
              </a:defRPr>
            </a:lvl1pPr>
          </a:lstStyle>
          <a:p>
            <a:r>
              <a:rPr sz="2250"/>
              <a:t>“to change state, return a new object”</a:t>
            </a:r>
          </a:p>
        </p:txBody>
      </p:sp>
      <p:sp>
        <p:nvSpPr>
          <p:cNvPr id="371" name="state = {…"/>
          <p:cNvSpPr txBox="1"/>
          <p:nvPr/>
        </p:nvSpPr>
        <p:spPr>
          <a:xfrm>
            <a:off x="588701" y="2762267"/>
            <a:ext cx="3270127" cy="2193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state = 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name: ‘Ivan’,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role: ‘developer’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sz="1969"/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state.role = ‘admin’;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return state;</a:t>
            </a:r>
          </a:p>
        </p:txBody>
      </p:sp>
      <p:sp>
        <p:nvSpPr>
          <p:cNvPr id="372" name="state = {…"/>
          <p:cNvSpPr txBox="1"/>
          <p:nvPr/>
        </p:nvSpPr>
        <p:spPr>
          <a:xfrm>
            <a:off x="4884843" y="2848150"/>
            <a:ext cx="3122651" cy="279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state = 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name: ‘Ivan’,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role: ‘developer’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sz="1969"/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return state = 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name: ‘Ivan’,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role: ‘admin’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</p:txBody>
      </p:sp>
      <p:sp>
        <p:nvSpPr>
          <p:cNvPr id="373" name="MUTATING STATE"/>
          <p:cNvSpPr txBox="1"/>
          <p:nvPr/>
        </p:nvSpPr>
        <p:spPr>
          <a:xfrm>
            <a:off x="643540" y="2445461"/>
            <a:ext cx="158511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MUTATING STATE</a:t>
            </a:r>
          </a:p>
        </p:txBody>
      </p:sp>
      <p:sp>
        <p:nvSpPr>
          <p:cNvPr id="374" name="NOT MUTATING STATE"/>
          <p:cNvSpPr txBox="1"/>
          <p:nvPr/>
        </p:nvSpPr>
        <p:spPr>
          <a:xfrm>
            <a:off x="4965805" y="2445461"/>
            <a:ext cx="201689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NOT MUTATING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Flux Framework</a:t>
            </a:r>
          </a:p>
          <a:p>
            <a:pPr lvl="1"/>
            <a:r>
              <a:rPr lang="en-US" dirty="0"/>
              <a:t>Dispatcher process one action at a time</a:t>
            </a:r>
          </a:p>
          <a:p>
            <a:pPr lvl="1"/>
            <a:r>
              <a:rPr lang="en-US" dirty="0"/>
              <a:t>Action is propagated to all stores before the views are changed (prevents cycling)</a:t>
            </a:r>
          </a:p>
          <a:p>
            <a:pPr lvl="1"/>
            <a:r>
              <a:rPr lang="en-US" dirty="0"/>
              <a:t>If a view needs to update something, it generates new action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A717-4DED-4A38-BDE4-30D0F0A142DB}" type="slidenum">
              <a:rPr lang="cs-CZ" smtClean="0"/>
              <a:t>2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683568" y="4152863"/>
            <a:ext cx="136698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cs-CZ" dirty="0"/>
          </a:p>
        </p:txBody>
      </p:sp>
      <p:sp>
        <p:nvSpPr>
          <p:cNvPr id="8" name="Zaoblený obdélník 7"/>
          <p:cNvSpPr/>
          <p:nvPr/>
        </p:nvSpPr>
        <p:spPr>
          <a:xfrm>
            <a:off x="2626516" y="4149406"/>
            <a:ext cx="156648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7" idx="3"/>
          </p:cNvCxnSpPr>
          <p:nvPr/>
        </p:nvCxnSpPr>
        <p:spPr>
          <a:xfrm flipV="1">
            <a:off x="2050554" y="4509446"/>
            <a:ext cx="571505" cy="345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aoblený obdélník 9"/>
          <p:cNvSpPr/>
          <p:nvPr/>
        </p:nvSpPr>
        <p:spPr>
          <a:xfrm>
            <a:off x="4768966" y="4171414"/>
            <a:ext cx="1570945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cs-CZ" dirty="0"/>
          </a:p>
        </p:txBody>
      </p:sp>
      <p:sp>
        <p:nvSpPr>
          <p:cNvPr id="11" name="Zaoblený obdélník 10"/>
          <p:cNvSpPr/>
          <p:nvPr/>
        </p:nvSpPr>
        <p:spPr>
          <a:xfrm>
            <a:off x="6911416" y="4149406"/>
            <a:ext cx="156648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4870945" y="5292147"/>
            <a:ext cx="136698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cs-CZ" dirty="0"/>
          </a:p>
        </p:txBody>
      </p:sp>
      <p:cxnSp>
        <p:nvCxnSpPr>
          <p:cNvPr id="15" name="Přímá spojnice se šipkou 14"/>
          <p:cNvCxnSpPr/>
          <p:nvPr/>
        </p:nvCxnSpPr>
        <p:spPr>
          <a:xfrm flipV="1">
            <a:off x="4202309" y="4509446"/>
            <a:ext cx="571505" cy="345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V="1">
            <a:off x="6344759" y="4527997"/>
            <a:ext cx="571505" cy="345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olný tvar 16"/>
          <p:cNvSpPr/>
          <p:nvPr/>
        </p:nvSpPr>
        <p:spPr>
          <a:xfrm>
            <a:off x="6244208" y="4883601"/>
            <a:ext cx="1466850" cy="781050"/>
          </a:xfrm>
          <a:custGeom>
            <a:avLst/>
            <a:gdLst>
              <a:gd name="connsiteX0" fmla="*/ 1485900 w 1485900"/>
              <a:gd name="connsiteY0" fmla="*/ 0 h 790575"/>
              <a:gd name="connsiteX1" fmla="*/ 0 w 1485900"/>
              <a:gd name="connsiteY1" fmla="*/ 790575 h 790575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850" h="781050">
                <a:moveTo>
                  <a:pt x="1466850" y="0"/>
                </a:moveTo>
                <a:cubicBezTo>
                  <a:pt x="1453356" y="729456"/>
                  <a:pt x="1049337" y="754063"/>
                  <a:pt x="0" y="781050"/>
                </a:cubicBezTo>
              </a:path>
            </a:pathLst>
          </a:cu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Volný tvar 17"/>
          <p:cNvSpPr/>
          <p:nvPr/>
        </p:nvSpPr>
        <p:spPr>
          <a:xfrm>
            <a:off x="3429532" y="4889678"/>
            <a:ext cx="1419225" cy="781050"/>
          </a:xfrm>
          <a:custGeom>
            <a:avLst/>
            <a:gdLst>
              <a:gd name="connsiteX0" fmla="*/ 1485900 w 1485900"/>
              <a:gd name="connsiteY0" fmla="*/ 0 h 790575"/>
              <a:gd name="connsiteX1" fmla="*/ 0 w 1485900"/>
              <a:gd name="connsiteY1" fmla="*/ 790575 h 790575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504950 w 1504950"/>
              <a:gd name="connsiteY0" fmla="*/ 0 h 781050"/>
              <a:gd name="connsiteX1" fmla="*/ 0 w 15049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  <a:gd name="connsiteX0" fmla="*/ 1466850 w 1466850"/>
              <a:gd name="connsiteY0" fmla="*/ 0 h 781050"/>
              <a:gd name="connsiteX1" fmla="*/ 0 w 1466850"/>
              <a:gd name="connsiteY1" fmla="*/ 781050 h 781050"/>
              <a:gd name="connsiteX0" fmla="*/ 2124075 w 2124075"/>
              <a:gd name="connsiteY0" fmla="*/ 0 h 358654"/>
              <a:gd name="connsiteX1" fmla="*/ 0 w 2124075"/>
              <a:gd name="connsiteY1" fmla="*/ 142875 h 358654"/>
              <a:gd name="connsiteX0" fmla="*/ 2124075 w 2124075"/>
              <a:gd name="connsiteY0" fmla="*/ 0 h 142875"/>
              <a:gd name="connsiteX1" fmla="*/ 0 w 2124075"/>
              <a:gd name="connsiteY1" fmla="*/ 142875 h 142875"/>
              <a:gd name="connsiteX0" fmla="*/ 1419225 w 1419225"/>
              <a:gd name="connsiteY0" fmla="*/ 762664 h 762873"/>
              <a:gd name="connsiteX1" fmla="*/ 0 w 1419225"/>
              <a:gd name="connsiteY1" fmla="*/ 664 h 762873"/>
              <a:gd name="connsiteX0" fmla="*/ 1419225 w 1419225"/>
              <a:gd name="connsiteY0" fmla="*/ 762000 h 763864"/>
              <a:gd name="connsiteX1" fmla="*/ 0 w 1419225"/>
              <a:gd name="connsiteY1" fmla="*/ 0 h 763864"/>
              <a:gd name="connsiteX0" fmla="*/ 1400175 w 1400175"/>
              <a:gd name="connsiteY0" fmla="*/ 771525 h 773240"/>
              <a:gd name="connsiteX1" fmla="*/ 0 w 1400175"/>
              <a:gd name="connsiteY1" fmla="*/ 0 h 773240"/>
              <a:gd name="connsiteX0" fmla="*/ 1400175 w 1400175"/>
              <a:gd name="connsiteY0" fmla="*/ 771525 h 771525"/>
              <a:gd name="connsiteX1" fmla="*/ 0 w 1400175"/>
              <a:gd name="connsiteY1" fmla="*/ 0 h 771525"/>
              <a:gd name="connsiteX0" fmla="*/ 1419225 w 1419225"/>
              <a:gd name="connsiteY0" fmla="*/ 781050 h 781050"/>
              <a:gd name="connsiteX1" fmla="*/ 0 w 1419225"/>
              <a:gd name="connsiteY1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9225" h="781050">
                <a:moveTo>
                  <a:pt x="1419225" y="781050"/>
                </a:moveTo>
                <a:cubicBezTo>
                  <a:pt x="377031" y="748506"/>
                  <a:pt x="11112" y="715963"/>
                  <a:pt x="0" y="0"/>
                </a:cubicBezTo>
              </a:path>
            </a:pathLst>
          </a:cu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Zaoblený obdélníkový popisek 52"/>
          <p:cNvSpPr/>
          <p:nvPr/>
        </p:nvSpPr>
        <p:spPr>
          <a:xfrm>
            <a:off x="5103316" y="3548660"/>
            <a:ext cx="3247431" cy="444202"/>
          </a:xfrm>
          <a:prstGeom prst="wedgeRoundRectCallout">
            <a:avLst>
              <a:gd name="adj1" fmla="val -3569"/>
              <a:gd name="adj2" fmla="val 1555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Promotes one-way rendering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331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20</a:t>
            </a:fld>
            <a:endParaRPr/>
          </a:p>
        </p:txBody>
      </p:sp>
      <p:sp>
        <p:nvSpPr>
          <p:cNvPr id="378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379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Text"/>
          <p:cNvSpPr txBox="1"/>
          <p:nvPr/>
        </p:nvSpPr>
        <p:spPr>
          <a:xfrm>
            <a:off x="4446984" y="6948255"/>
            <a:ext cx="29655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20</a:t>
            </a:fld>
            <a:r>
              <a:rPr sz="1266"/>
              <a:t>￼</a:t>
            </a:r>
          </a:p>
        </p:txBody>
      </p:sp>
      <p:sp>
        <p:nvSpPr>
          <p:cNvPr id="384" name="IMMUTABILITY"/>
          <p:cNvSpPr txBox="1"/>
          <p:nvPr/>
        </p:nvSpPr>
        <p:spPr>
          <a:xfrm>
            <a:off x="549516" y="1246967"/>
            <a:ext cx="181286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IMMUTABILITY</a:t>
            </a:r>
          </a:p>
        </p:txBody>
      </p:sp>
      <p:sp>
        <p:nvSpPr>
          <p:cNvPr id="385" name="“to change state, return a new object”"/>
          <p:cNvSpPr txBox="1"/>
          <p:nvPr/>
        </p:nvSpPr>
        <p:spPr>
          <a:xfrm>
            <a:off x="551970" y="1543064"/>
            <a:ext cx="4849084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 i="1">
                <a:solidFill>
                  <a:srgbClr val="545454"/>
                </a:solidFill>
              </a:defRPr>
            </a:lvl1pPr>
          </a:lstStyle>
          <a:p>
            <a:r>
              <a:rPr sz="2250"/>
              <a:t>“to change state, return a new object”</a:t>
            </a:r>
          </a:p>
        </p:txBody>
      </p:sp>
      <p:sp>
        <p:nvSpPr>
          <p:cNvPr id="386" name="Object.assign(target, ...sources)"/>
          <p:cNvSpPr txBox="1"/>
          <p:nvPr/>
        </p:nvSpPr>
        <p:spPr>
          <a:xfrm>
            <a:off x="551904" y="2527393"/>
            <a:ext cx="509755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Object</a:t>
            </a:r>
            <a:r>
              <a:rPr sz="1969">
                <a:solidFill>
                  <a:srgbClr val="0096FF"/>
                </a:solidFill>
              </a:rPr>
              <a:t>.assign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target, ...sources</a:t>
            </a:r>
            <a:r>
              <a:rPr sz="1969"/>
              <a:t>)</a:t>
            </a:r>
          </a:p>
        </p:txBody>
      </p:sp>
      <p:sp>
        <p:nvSpPr>
          <p:cNvPr id="387" name="Object.assign({}, state, { role: ‘admin’ });"/>
          <p:cNvSpPr txBox="1"/>
          <p:nvPr/>
        </p:nvSpPr>
        <p:spPr>
          <a:xfrm>
            <a:off x="592138" y="3395094"/>
            <a:ext cx="677268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Object</a:t>
            </a:r>
            <a:r>
              <a:rPr sz="1969">
                <a:solidFill>
                  <a:srgbClr val="0096FF"/>
                </a:solidFill>
              </a:rPr>
              <a:t>.assign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{}, state, { role: ‘admin’ }</a:t>
            </a:r>
            <a:r>
              <a:rPr sz="1969"/>
              <a:t>);</a:t>
            </a:r>
          </a:p>
        </p:txBody>
      </p:sp>
      <p:sp>
        <p:nvSpPr>
          <p:cNvPr id="388" name="SIGNATURE"/>
          <p:cNvSpPr txBox="1"/>
          <p:nvPr/>
        </p:nvSpPr>
        <p:spPr>
          <a:xfrm>
            <a:off x="563813" y="2259852"/>
            <a:ext cx="107792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SIGNATURE</a:t>
            </a:r>
          </a:p>
        </p:txBody>
      </p:sp>
      <p:sp>
        <p:nvSpPr>
          <p:cNvPr id="389" name="EXAMPLE"/>
          <p:cNvSpPr txBox="1"/>
          <p:nvPr/>
        </p:nvSpPr>
        <p:spPr>
          <a:xfrm>
            <a:off x="585757" y="3098732"/>
            <a:ext cx="908903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EXAMPLE</a:t>
            </a:r>
          </a:p>
        </p:txBody>
      </p:sp>
      <p:sp>
        <p:nvSpPr>
          <p:cNvPr id="390" name="Handling Immutable State"/>
          <p:cNvSpPr txBox="1"/>
          <p:nvPr/>
        </p:nvSpPr>
        <p:spPr>
          <a:xfrm>
            <a:off x="3324656" y="4244248"/>
            <a:ext cx="236128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Handling Immutable State</a:t>
            </a:r>
          </a:p>
        </p:txBody>
      </p:sp>
      <p:sp>
        <p:nvSpPr>
          <p:cNvPr id="391" name="Object.assign…"/>
          <p:cNvSpPr txBox="1"/>
          <p:nvPr/>
        </p:nvSpPr>
        <p:spPr>
          <a:xfrm>
            <a:off x="2359423" y="4862170"/>
            <a:ext cx="1242328" cy="715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r" defTabSz="321457">
              <a:lnSpc>
                <a:spcPts val="2250"/>
              </a:lnSpc>
              <a:spcBef>
                <a:spcPts val="703"/>
              </a:spcBef>
              <a:defRPr sz="18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Object.assign</a:t>
            </a:r>
          </a:p>
          <a:p>
            <a:pPr algn="r" defTabSz="321457">
              <a:lnSpc>
                <a:spcPts val="2250"/>
              </a:lnSpc>
              <a:spcBef>
                <a:spcPts val="703"/>
              </a:spcBef>
              <a:defRPr sz="18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Spread operator</a:t>
            </a:r>
          </a:p>
        </p:txBody>
      </p:sp>
      <p:sp>
        <p:nvSpPr>
          <p:cNvPr id="392" name="Rectangle"/>
          <p:cNvSpPr/>
          <p:nvPr/>
        </p:nvSpPr>
        <p:spPr>
          <a:xfrm>
            <a:off x="3783560" y="4876623"/>
            <a:ext cx="41846" cy="686164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3" name="Lodash merge…"/>
          <p:cNvSpPr txBox="1"/>
          <p:nvPr/>
        </p:nvSpPr>
        <p:spPr>
          <a:xfrm>
            <a:off x="4007214" y="4752284"/>
            <a:ext cx="1133324" cy="1022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lnSpc>
                <a:spcPts val="2250"/>
              </a:lnSpc>
              <a:spcBef>
                <a:spcPts val="352"/>
              </a:spcBef>
              <a:defRPr sz="18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Lodash merge</a:t>
            </a:r>
          </a:p>
          <a:p>
            <a:pPr defTabSz="321457">
              <a:lnSpc>
                <a:spcPts val="2250"/>
              </a:lnSpc>
              <a:spcBef>
                <a:spcPts val="352"/>
              </a:spcBef>
              <a:defRPr sz="18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Lodash extend</a:t>
            </a:r>
          </a:p>
          <a:p>
            <a:pPr defTabSz="321457">
              <a:lnSpc>
                <a:spcPts val="2250"/>
              </a:lnSpc>
              <a:spcBef>
                <a:spcPts val="352"/>
              </a:spcBef>
              <a:defRPr sz="18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Object-assign</a:t>
            </a:r>
          </a:p>
        </p:txBody>
      </p:sp>
      <p:sp>
        <p:nvSpPr>
          <p:cNvPr id="394" name="react-addons-update…"/>
          <p:cNvSpPr txBox="1"/>
          <p:nvPr/>
        </p:nvSpPr>
        <p:spPr>
          <a:xfrm>
            <a:off x="5592287" y="4862170"/>
            <a:ext cx="1566134" cy="715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lnSpc>
                <a:spcPts val="2250"/>
              </a:lnSpc>
              <a:spcBef>
                <a:spcPts val="703"/>
              </a:spcBef>
              <a:defRPr sz="18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react-addons-update</a:t>
            </a:r>
          </a:p>
          <a:p>
            <a:pPr defTabSz="321457">
              <a:lnSpc>
                <a:spcPts val="2250"/>
              </a:lnSpc>
              <a:spcBef>
                <a:spcPts val="703"/>
              </a:spcBef>
              <a:defRPr sz="18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Immutable.js</a:t>
            </a:r>
          </a:p>
        </p:txBody>
      </p:sp>
      <p:sp>
        <p:nvSpPr>
          <p:cNvPr id="395" name="Rectangle"/>
          <p:cNvSpPr/>
          <p:nvPr/>
        </p:nvSpPr>
        <p:spPr>
          <a:xfrm>
            <a:off x="5368632" y="4876623"/>
            <a:ext cx="41846" cy="686164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6" name="ES6"/>
          <p:cNvSpPr txBox="1"/>
          <p:nvPr/>
        </p:nvSpPr>
        <p:spPr>
          <a:xfrm>
            <a:off x="3288095" y="4698861"/>
            <a:ext cx="28213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16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125"/>
              <a:t>ES6</a:t>
            </a:r>
          </a:p>
        </p:txBody>
      </p:sp>
      <p:sp>
        <p:nvSpPr>
          <p:cNvPr id="397" name="ES5"/>
          <p:cNvSpPr txBox="1"/>
          <p:nvPr/>
        </p:nvSpPr>
        <p:spPr>
          <a:xfrm>
            <a:off x="4427438" y="4698861"/>
            <a:ext cx="28213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16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125"/>
              <a:t>ES5</a:t>
            </a:r>
          </a:p>
        </p:txBody>
      </p:sp>
      <p:sp>
        <p:nvSpPr>
          <p:cNvPr id="398" name="LIBRARIES"/>
          <p:cNvSpPr txBox="1"/>
          <p:nvPr/>
        </p:nvSpPr>
        <p:spPr>
          <a:xfrm>
            <a:off x="5592287" y="4698861"/>
            <a:ext cx="662041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16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125"/>
              <a:t>LIBRARIES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B1DBE-1992-476A-809B-BFD784F8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• Holds the current state value</a:t>
            </a:r>
          </a:p>
          <a:p>
            <a:pPr marL="109537" indent="0">
              <a:buNone/>
            </a:pPr>
            <a:r>
              <a:rPr lang="en-US" dirty="0"/>
              <a:t>• Created using </a:t>
            </a:r>
            <a:r>
              <a:rPr lang="en-US" dirty="0" err="1"/>
              <a:t>createStore</a:t>
            </a:r>
            <a:r>
              <a:rPr lang="en-US" dirty="0"/>
              <a:t>()</a:t>
            </a:r>
          </a:p>
          <a:p>
            <a:pPr marL="109537" indent="0">
              <a:buNone/>
            </a:pPr>
            <a:r>
              <a:rPr lang="en-US" dirty="0"/>
              <a:t>• Supplies three methods:</a:t>
            </a:r>
          </a:p>
          <a:p>
            <a:pPr marL="109537" indent="0">
              <a:buNone/>
            </a:pPr>
            <a:r>
              <a:rPr lang="en-US" dirty="0"/>
              <a:t>– dispatch(): states state update with the provided action object</a:t>
            </a:r>
          </a:p>
          <a:p>
            <a:pPr marL="109537" indent="0">
              <a:buNone/>
            </a:pPr>
            <a:r>
              <a:rPr lang="en-US" dirty="0"/>
              <a:t>– </a:t>
            </a:r>
            <a:r>
              <a:rPr lang="en-US" dirty="0" err="1"/>
              <a:t>getState</a:t>
            </a:r>
            <a:r>
              <a:rPr lang="en-US" dirty="0"/>
              <a:t>(): returns the current stored state value</a:t>
            </a:r>
          </a:p>
          <a:p>
            <a:pPr marL="109537" indent="0">
              <a:buNone/>
            </a:pPr>
            <a:r>
              <a:rPr lang="en-US" dirty="0"/>
              <a:t>– subscribe(): accepts a callback function that will be run every time an action is dispatched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60606-498F-45EF-BEEB-C8C38E23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83DF-5840-48E0-B111-531C9C4B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2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/>
          </a:p>
        </p:txBody>
      </p:sp>
      <p:sp>
        <p:nvSpPr>
          <p:cNvPr id="348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349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"/>
          <p:cNvSpPr txBox="1"/>
          <p:nvPr/>
        </p:nvSpPr>
        <p:spPr>
          <a:xfrm>
            <a:off x="4446984" y="6948255"/>
            <a:ext cx="29655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22</a:t>
            </a:fld>
            <a:r>
              <a:rPr sz="1266"/>
              <a:t>￼</a:t>
            </a:r>
          </a:p>
        </p:txBody>
      </p:sp>
      <p:sp>
        <p:nvSpPr>
          <p:cNvPr id="354" name="Coins"/>
          <p:cNvSpPr/>
          <p:nvPr/>
        </p:nvSpPr>
        <p:spPr>
          <a:xfrm>
            <a:off x="544148" y="3536633"/>
            <a:ext cx="1138017" cy="1141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Lock"/>
          <p:cNvSpPr/>
          <p:nvPr/>
        </p:nvSpPr>
        <p:spPr>
          <a:xfrm>
            <a:off x="1571665" y="4124793"/>
            <a:ext cx="459808" cy="697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store.dispatch(action)…"/>
          <p:cNvSpPr txBox="1"/>
          <p:nvPr/>
        </p:nvSpPr>
        <p:spPr>
          <a:xfrm>
            <a:off x="2288615" y="3465219"/>
            <a:ext cx="4183839" cy="1284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store.</a:t>
            </a:r>
            <a:r>
              <a:rPr sz="1969">
                <a:solidFill>
                  <a:srgbClr val="0096FF"/>
                </a:solidFill>
              </a:rPr>
              <a:t>dispatch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action</a:t>
            </a:r>
            <a:r>
              <a:rPr sz="1969"/>
              <a:t>)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store.</a:t>
            </a:r>
            <a:r>
              <a:rPr sz="1969">
                <a:solidFill>
                  <a:srgbClr val="0096FF"/>
                </a:solidFill>
              </a:rPr>
              <a:t>subscribe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listener</a:t>
            </a:r>
            <a:r>
              <a:rPr sz="1969"/>
              <a:t>)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store.</a:t>
            </a:r>
            <a:r>
              <a:rPr sz="1969">
                <a:solidFill>
                  <a:srgbClr val="0096FF"/>
                </a:solidFill>
              </a:rPr>
              <a:t>getState</a:t>
            </a:r>
            <a:r>
              <a:rPr sz="1969"/>
              <a:t>()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0096FF"/>
                </a:solidFill>
              </a:rPr>
              <a:t>replaceReducer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nextReducer</a:t>
            </a:r>
            <a:r>
              <a:rPr sz="1969"/>
              <a:t>)</a:t>
            </a:r>
          </a:p>
        </p:txBody>
      </p:sp>
      <p:sp>
        <p:nvSpPr>
          <p:cNvPr id="357" name="const store = createStore(reducer);"/>
          <p:cNvSpPr txBox="1"/>
          <p:nvPr/>
        </p:nvSpPr>
        <p:spPr>
          <a:xfrm>
            <a:off x="577458" y="2683004"/>
            <a:ext cx="540212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const</a:t>
            </a:r>
            <a:r>
              <a:rPr sz="1969"/>
              <a:t> store = </a:t>
            </a:r>
            <a:r>
              <a:rPr sz="1969">
                <a:solidFill>
                  <a:srgbClr val="0096FF"/>
                </a:solidFill>
              </a:rPr>
              <a:t>createStore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reducer</a:t>
            </a:r>
            <a:r>
              <a:rPr sz="1969"/>
              <a:t>);</a:t>
            </a:r>
          </a:p>
        </p:txBody>
      </p:sp>
      <p:sp>
        <p:nvSpPr>
          <p:cNvPr id="358" name="REDUX STORE"/>
          <p:cNvSpPr txBox="1"/>
          <p:nvPr/>
        </p:nvSpPr>
        <p:spPr>
          <a:xfrm>
            <a:off x="549516" y="1246967"/>
            <a:ext cx="170027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REDUX STORE</a:t>
            </a:r>
          </a:p>
        </p:txBody>
      </p:sp>
      <p:sp>
        <p:nvSpPr>
          <p:cNvPr id="359" name="“single source of truth”"/>
          <p:cNvSpPr txBox="1"/>
          <p:nvPr/>
        </p:nvSpPr>
        <p:spPr>
          <a:xfrm>
            <a:off x="551971" y="1543064"/>
            <a:ext cx="2941511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 i="1">
                <a:solidFill>
                  <a:srgbClr val="545454"/>
                </a:solidFill>
              </a:defRPr>
            </a:lvl1pPr>
          </a:lstStyle>
          <a:p>
            <a:r>
              <a:rPr sz="2250"/>
              <a:t>“single source of truth”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3610F-C982-4170-926B-0CBFB956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Actions: payloads of information that send data from your application to the store</a:t>
            </a:r>
          </a:p>
          <a:p>
            <a:pPr lvl="1"/>
            <a:r>
              <a:rPr lang="en-US" dirty="0"/>
              <a:t>Done through </a:t>
            </a:r>
            <a:r>
              <a:rPr lang="en-US" dirty="0" err="1"/>
              <a:t>store.dispatch</a:t>
            </a:r>
            <a:r>
              <a:rPr lang="en-US" dirty="0"/>
              <a:t>()</a:t>
            </a:r>
          </a:p>
          <a:p>
            <a:r>
              <a:rPr lang="en-US" dirty="0"/>
              <a:t>Plain JS object that must have</a:t>
            </a:r>
          </a:p>
          <a:p>
            <a:pPr lvl="1"/>
            <a:r>
              <a:rPr lang="en-US" dirty="0"/>
              <a:t>A type property that indicates the type of action to be performed</a:t>
            </a:r>
          </a:p>
          <a:p>
            <a:pPr lvl="2"/>
            <a:r>
              <a:rPr lang="en-US" dirty="0"/>
              <a:t>Best supported by defining action types as String constants</a:t>
            </a:r>
          </a:p>
          <a:p>
            <a:pPr lvl="1"/>
            <a:r>
              <a:rPr lang="en-US" dirty="0"/>
              <a:t>Rest of the object contains the data necessary for the action (payload)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A6A0DF-E357-485F-B516-54694072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Redux Actions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3C32-E85C-4438-B2E6-F1E00D52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91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72C54F-E3BE-475D-A382-5B66BDD9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create actions</a:t>
            </a:r>
          </a:p>
          <a:p>
            <a:pPr lvl="1"/>
            <a:r>
              <a:rPr lang="en-US" dirty="0"/>
              <a:t>Encapsulate the process of creating the action objects</a:t>
            </a:r>
          </a:p>
          <a:p>
            <a:pPr lvl="1"/>
            <a:r>
              <a:rPr lang="en-US" dirty="0"/>
              <a:t>Return the action object</a:t>
            </a:r>
          </a:p>
          <a:p>
            <a:pPr lvl="1"/>
            <a:r>
              <a:rPr lang="en-US" dirty="0"/>
              <a:t>Resulting action object can be passed to the store through dispatch()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573B6-8621-42ED-8FFC-D1739B6F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Action Creators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10C-B6ED-4CF9-B4A3-D019703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13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/>
          </a:p>
        </p:txBody>
      </p:sp>
      <p:sp>
        <p:nvSpPr>
          <p:cNvPr id="242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243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Text"/>
          <p:cNvSpPr txBox="1"/>
          <p:nvPr/>
        </p:nvSpPr>
        <p:spPr>
          <a:xfrm>
            <a:off x="4487167" y="6948255"/>
            <a:ext cx="2067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25</a:t>
            </a:fld>
            <a:r>
              <a:rPr sz="1266"/>
              <a:t>￼</a:t>
            </a:r>
          </a:p>
        </p:txBody>
      </p:sp>
      <p:sp>
        <p:nvSpPr>
          <p:cNvPr id="248" name="REDUX ACTION"/>
          <p:cNvSpPr txBox="1"/>
          <p:nvPr/>
        </p:nvSpPr>
        <p:spPr>
          <a:xfrm>
            <a:off x="493206" y="1321757"/>
            <a:ext cx="1857176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REDUX ACTION</a:t>
            </a:r>
          </a:p>
        </p:txBody>
      </p:sp>
      <p:sp>
        <p:nvSpPr>
          <p:cNvPr id="249" name="Thunderbolt"/>
          <p:cNvSpPr/>
          <p:nvPr/>
        </p:nvSpPr>
        <p:spPr>
          <a:xfrm>
            <a:off x="712458" y="5045001"/>
            <a:ext cx="414505" cy="804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2152041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rateCourse(rating){…"/>
          <p:cNvSpPr txBox="1"/>
          <p:nvPr/>
        </p:nvSpPr>
        <p:spPr>
          <a:xfrm>
            <a:off x="1557760" y="5021924"/>
            <a:ext cx="6246903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/>
              <a:t>rateCourse(</a:t>
            </a:r>
            <a:r>
              <a:rPr sz="1687">
                <a:solidFill>
                  <a:srgbClr val="005493"/>
                </a:solidFill>
              </a:rPr>
              <a:t>rating</a:t>
            </a:r>
            <a:r>
              <a:rPr sz="1687"/>
              <a:t>){</a:t>
            </a:r>
          </a:p>
          <a:p>
            <a:pPr lvl="1"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/>
              <a:t>return { </a:t>
            </a:r>
            <a:r>
              <a:rPr sz="1687">
                <a:solidFill>
                  <a:srgbClr val="942193"/>
                </a:solidFill>
              </a:rPr>
              <a:t>type</a:t>
            </a:r>
            <a:r>
              <a:rPr sz="1687"/>
              <a:t>: RATE_COURSE, </a:t>
            </a:r>
            <a:r>
              <a:rPr sz="1687">
                <a:solidFill>
                  <a:srgbClr val="942193"/>
                </a:solidFill>
              </a:rPr>
              <a:t>rating</a:t>
            </a:r>
            <a:r>
              <a:rPr sz="1687"/>
              <a:t>: </a:t>
            </a:r>
            <a:r>
              <a:rPr sz="1687">
                <a:solidFill>
                  <a:srgbClr val="005493"/>
                </a:solidFill>
              </a:rPr>
              <a:t>rating</a:t>
            </a:r>
            <a:r>
              <a:rPr sz="1687"/>
              <a:t> }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/>
              <a:t>}</a:t>
            </a:r>
          </a:p>
        </p:txBody>
      </p:sp>
      <p:sp>
        <p:nvSpPr>
          <p:cNvPr id="251" name="{ type: RATE_COURSE, rating: rating }"/>
          <p:cNvSpPr txBox="1"/>
          <p:nvPr/>
        </p:nvSpPr>
        <p:spPr>
          <a:xfrm>
            <a:off x="1253050" y="2168258"/>
            <a:ext cx="533800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1"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/>
              <a:t>{ </a:t>
            </a:r>
            <a:r>
              <a:rPr sz="1687">
                <a:solidFill>
                  <a:srgbClr val="942193"/>
                </a:solidFill>
              </a:rPr>
              <a:t>type</a:t>
            </a:r>
            <a:r>
              <a:rPr sz="1687"/>
              <a:t>: RATE_COURSE, </a:t>
            </a:r>
            <a:r>
              <a:rPr sz="1687">
                <a:solidFill>
                  <a:srgbClr val="942193"/>
                </a:solidFill>
              </a:rPr>
              <a:t>rating</a:t>
            </a:r>
            <a:r>
              <a:rPr sz="1687"/>
              <a:t>: </a:t>
            </a:r>
            <a:r>
              <a:rPr sz="1687">
                <a:solidFill>
                  <a:srgbClr val="005493"/>
                </a:solidFill>
              </a:rPr>
              <a:t>rating</a:t>
            </a:r>
            <a:r>
              <a:rPr sz="1687"/>
              <a:t> }</a:t>
            </a:r>
          </a:p>
        </p:txBody>
      </p:sp>
      <p:sp>
        <p:nvSpPr>
          <p:cNvPr id="252" name="Thunderbolt"/>
          <p:cNvSpPr/>
          <p:nvPr/>
        </p:nvSpPr>
        <p:spPr>
          <a:xfrm>
            <a:off x="748107" y="1931713"/>
            <a:ext cx="414505" cy="804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2152041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REDUX ACTION CREATOR"/>
          <p:cNvSpPr txBox="1"/>
          <p:nvPr/>
        </p:nvSpPr>
        <p:spPr>
          <a:xfrm>
            <a:off x="531692" y="4416292"/>
            <a:ext cx="3700501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/>
            </a:lvl1pPr>
          </a:lstStyle>
          <a:p>
            <a:r>
              <a:rPr sz="2250"/>
              <a:t>REDUX ACTION CREATOR</a:t>
            </a:r>
          </a:p>
        </p:txBody>
      </p:sp>
      <p:sp>
        <p:nvSpPr>
          <p:cNvPr id="254" name="USING ACTION CONSTANTS"/>
          <p:cNvSpPr txBox="1"/>
          <p:nvPr/>
        </p:nvSpPr>
        <p:spPr>
          <a:xfrm>
            <a:off x="545831" y="2924741"/>
            <a:ext cx="397820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/>
            </a:lvl1pPr>
          </a:lstStyle>
          <a:p>
            <a:r>
              <a:rPr sz="2250"/>
              <a:t>USING ACTION CONSTANTS</a:t>
            </a:r>
          </a:p>
        </p:txBody>
      </p:sp>
      <p:sp>
        <p:nvSpPr>
          <p:cNvPr id="255" name="export const RATE_COURSE = 'RATE_COURSE';"/>
          <p:cNvSpPr txBox="1"/>
          <p:nvPr/>
        </p:nvSpPr>
        <p:spPr>
          <a:xfrm>
            <a:off x="1369461" y="3660345"/>
            <a:ext cx="585737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1"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/>
              <a:t>export </a:t>
            </a:r>
            <a:r>
              <a:rPr sz="1687">
                <a:solidFill>
                  <a:srgbClr val="942193"/>
                </a:solidFill>
              </a:rPr>
              <a:t>const</a:t>
            </a:r>
            <a:r>
              <a:rPr sz="1687"/>
              <a:t> RATE_COURSE </a:t>
            </a:r>
            <a:r>
              <a:rPr sz="1687" b="1"/>
              <a:t>= '</a:t>
            </a:r>
            <a:r>
              <a:rPr sz="1687"/>
              <a:t>RATE_COURSE';</a:t>
            </a:r>
          </a:p>
        </p:txBody>
      </p:sp>
      <p:sp>
        <p:nvSpPr>
          <p:cNvPr id="256" name="Thunderbolt"/>
          <p:cNvSpPr/>
          <p:nvPr/>
        </p:nvSpPr>
        <p:spPr>
          <a:xfrm>
            <a:off x="748589" y="3423799"/>
            <a:ext cx="414505" cy="804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2152041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EE2A4-6222-4701-8B94-6000FD18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should be able to take the previous state and action and return next state:</a:t>
            </a:r>
          </a:p>
          <a:p>
            <a:pPr lvl="1"/>
            <a:r>
              <a:rPr lang="en-US" dirty="0"/>
              <a:t>Do not mutate state</a:t>
            </a:r>
          </a:p>
          <a:p>
            <a:pPr lvl="2"/>
            <a:r>
              <a:rPr lang="en-US" dirty="0"/>
              <a:t>Make a copy and modify the copy before returning it</a:t>
            </a:r>
          </a:p>
          <a:p>
            <a:pPr lvl="1"/>
            <a:r>
              <a:rPr lang="en-US" dirty="0"/>
              <a:t>Actions typically handled through a switch statement switching on the action type</a:t>
            </a:r>
          </a:p>
          <a:p>
            <a:pPr lvl="1"/>
            <a:r>
              <a:rPr lang="en-US" dirty="0"/>
              <a:t>Return the previous state in the default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BC816-A444-4167-A5BA-BEB332D5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and Reducers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EFD1A-4457-4A6A-AD02-BA70EAF2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79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/>
          </a:p>
        </p:txBody>
      </p:sp>
      <p:sp>
        <p:nvSpPr>
          <p:cNvPr id="260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261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"/>
          <p:cNvSpPr txBox="1"/>
          <p:nvPr/>
        </p:nvSpPr>
        <p:spPr>
          <a:xfrm>
            <a:off x="4487167" y="6948255"/>
            <a:ext cx="2067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27</a:t>
            </a:fld>
            <a:r>
              <a:rPr sz="1266"/>
              <a:t>￼</a:t>
            </a:r>
          </a:p>
        </p:txBody>
      </p:sp>
      <p:sp>
        <p:nvSpPr>
          <p:cNvPr id="266" name="function myReducer(state, action){…"/>
          <p:cNvSpPr txBox="1"/>
          <p:nvPr/>
        </p:nvSpPr>
        <p:spPr>
          <a:xfrm>
            <a:off x="1371600" y="2563898"/>
            <a:ext cx="7853112" cy="189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 dirty="0">
                <a:solidFill>
                  <a:srgbClr val="942193"/>
                </a:solidFill>
              </a:rPr>
              <a:t>function </a:t>
            </a:r>
            <a:r>
              <a:rPr sz="1969" dirty="0" err="1">
                <a:solidFill>
                  <a:srgbClr val="0096FF"/>
                </a:solidFill>
              </a:rPr>
              <a:t>myReducer</a:t>
            </a:r>
            <a:r>
              <a:rPr sz="1969" dirty="0"/>
              <a:t>(</a:t>
            </a:r>
            <a:r>
              <a:rPr sz="1969" dirty="0">
                <a:solidFill>
                  <a:srgbClr val="005493"/>
                </a:solidFill>
              </a:rPr>
              <a:t>state, action</a:t>
            </a:r>
            <a:r>
              <a:rPr sz="1969" dirty="0"/>
              <a:t>){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 dirty="0">
                <a:solidFill>
                  <a:srgbClr val="942193"/>
                </a:solidFill>
              </a:rPr>
              <a:t>switch</a:t>
            </a:r>
            <a:r>
              <a:rPr sz="1969" dirty="0"/>
              <a:t> (</a:t>
            </a:r>
            <a:r>
              <a:rPr sz="1969" dirty="0" err="1"/>
              <a:t>action.</a:t>
            </a:r>
            <a:r>
              <a:rPr sz="1969" dirty="0" err="1">
                <a:solidFill>
                  <a:srgbClr val="942193"/>
                </a:solidFill>
              </a:rPr>
              <a:t>type</a:t>
            </a:r>
            <a:r>
              <a:rPr sz="1969" dirty="0"/>
              <a:t>){</a:t>
            </a:r>
          </a:p>
          <a:p>
            <a:pPr lvl="2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 dirty="0">
                <a:solidFill>
                  <a:srgbClr val="942193"/>
                </a:solidFill>
              </a:rPr>
              <a:t>case</a:t>
            </a:r>
            <a:r>
              <a:rPr sz="1969" dirty="0"/>
              <a:t> INCREMENT_COUNTER:</a:t>
            </a:r>
          </a:p>
          <a:p>
            <a:pPr lvl="3" algn="l">
              <a:defRPr sz="280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969" dirty="0"/>
              <a:t>// return new state based on action passed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 dirty="0"/>
              <a:t>}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 dirty="0"/>
              <a:t>}</a:t>
            </a:r>
          </a:p>
        </p:txBody>
      </p:sp>
      <p:sp>
        <p:nvSpPr>
          <p:cNvPr id="267" name="REDUX REDUCER"/>
          <p:cNvSpPr txBox="1"/>
          <p:nvPr/>
        </p:nvSpPr>
        <p:spPr>
          <a:xfrm>
            <a:off x="549516" y="1246967"/>
            <a:ext cx="205985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REDUX REDUCER</a:t>
            </a:r>
          </a:p>
        </p:txBody>
      </p:sp>
      <p:sp>
        <p:nvSpPr>
          <p:cNvPr id="268" name="“state is read-only”"/>
          <p:cNvSpPr txBox="1"/>
          <p:nvPr/>
        </p:nvSpPr>
        <p:spPr>
          <a:xfrm>
            <a:off x="551971" y="1543064"/>
            <a:ext cx="2460610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 i="1">
                <a:solidFill>
                  <a:srgbClr val="545454"/>
                </a:solidFill>
              </a:defRPr>
            </a:lvl1pPr>
          </a:lstStyle>
          <a:p>
            <a:r>
              <a:rPr sz="2250"/>
              <a:t>“state is read-only”</a:t>
            </a:r>
          </a:p>
        </p:txBody>
      </p:sp>
      <p:sp>
        <p:nvSpPr>
          <p:cNvPr id="269" name="Elevator"/>
          <p:cNvSpPr/>
          <p:nvPr/>
        </p:nvSpPr>
        <p:spPr>
          <a:xfrm>
            <a:off x="780688" y="2744838"/>
            <a:ext cx="664938" cy="1141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2" y="0"/>
                </a:moveTo>
                <a:lnTo>
                  <a:pt x="11855" y="2829"/>
                </a:lnTo>
                <a:lnTo>
                  <a:pt x="11855" y="4997"/>
                </a:lnTo>
                <a:lnTo>
                  <a:pt x="15395" y="2935"/>
                </a:lnTo>
                <a:lnTo>
                  <a:pt x="15395" y="9017"/>
                </a:lnTo>
                <a:lnTo>
                  <a:pt x="4967" y="9017"/>
                </a:lnTo>
                <a:lnTo>
                  <a:pt x="9742" y="6233"/>
                </a:lnTo>
                <a:lnTo>
                  <a:pt x="9742" y="4065"/>
                </a:lnTo>
                <a:lnTo>
                  <a:pt x="6202" y="6127"/>
                </a:lnTo>
                <a:lnTo>
                  <a:pt x="6202" y="243"/>
                </a:lnTo>
                <a:lnTo>
                  <a:pt x="3569" y="243"/>
                </a:lnTo>
                <a:lnTo>
                  <a:pt x="3569" y="6127"/>
                </a:lnTo>
                <a:lnTo>
                  <a:pt x="0" y="4047"/>
                </a:lnTo>
                <a:lnTo>
                  <a:pt x="0" y="6216"/>
                </a:lnTo>
                <a:lnTo>
                  <a:pt x="4805" y="9017"/>
                </a:lnTo>
                <a:lnTo>
                  <a:pt x="0" y="901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017"/>
                </a:lnTo>
                <a:lnTo>
                  <a:pt x="18028" y="9017"/>
                </a:lnTo>
                <a:lnTo>
                  <a:pt x="18028" y="2935"/>
                </a:lnTo>
                <a:lnTo>
                  <a:pt x="21600" y="5014"/>
                </a:lnTo>
                <a:lnTo>
                  <a:pt x="21600" y="2846"/>
                </a:lnTo>
                <a:lnTo>
                  <a:pt x="16712" y="0"/>
                </a:lnTo>
                <a:close/>
                <a:moveTo>
                  <a:pt x="2266" y="10337"/>
                </a:moveTo>
                <a:lnTo>
                  <a:pt x="19331" y="10337"/>
                </a:lnTo>
                <a:lnTo>
                  <a:pt x="19331" y="20278"/>
                </a:lnTo>
                <a:lnTo>
                  <a:pt x="2266" y="20278"/>
                </a:lnTo>
                <a:lnTo>
                  <a:pt x="2266" y="10337"/>
                </a:lnTo>
                <a:close/>
              </a:path>
            </a:pathLst>
          </a:cu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2152041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0" name="meat_grinder.png" descr="meat_grin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456" y="4234374"/>
            <a:ext cx="1465088" cy="173783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action"/>
          <p:cNvSpPr txBox="1"/>
          <p:nvPr/>
        </p:nvSpPr>
        <p:spPr>
          <a:xfrm rot="2700000">
            <a:off x="3738840" y="4410626"/>
            <a:ext cx="61715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action</a:t>
            </a:r>
          </a:p>
        </p:txBody>
      </p:sp>
      <p:sp>
        <p:nvSpPr>
          <p:cNvPr id="272" name="state"/>
          <p:cNvSpPr txBox="1"/>
          <p:nvPr/>
        </p:nvSpPr>
        <p:spPr>
          <a:xfrm rot="2700000">
            <a:off x="4138277" y="4410626"/>
            <a:ext cx="50360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state</a:t>
            </a:r>
          </a:p>
        </p:txBody>
      </p:sp>
      <p:sp>
        <p:nvSpPr>
          <p:cNvPr id="273" name="new state"/>
          <p:cNvSpPr txBox="1"/>
          <p:nvPr/>
        </p:nvSpPr>
        <p:spPr>
          <a:xfrm rot="20267891">
            <a:off x="2948322" y="5625498"/>
            <a:ext cx="92737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687"/>
              <a:t>new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/>
          </a:p>
        </p:txBody>
      </p:sp>
      <p:sp>
        <p:nvSpPr>
          <p:cNvPr id="277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278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Text"/>
          <p:cNvSpPr txBox="1"/>
          <p:nvPr/>
        </p:nvSpPr>
        <p:spPr>
          <a:xfrm>
            <a:off x="4487167" y="6948255"/>
            <a:ext cx="2067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28</a:t>
            </a:fld>
            <a:r>
              <a:rPr sz="1266"/>
              <a:t>￼</a:t>
            </a:r>
          </a:p>
        </p:txBody>
      </p:sp>
      <p:sp>
        <p:nvSpPr>
          <p:cNvPr id="283" name="REDUX REDUCER"/>
          <p:cNvSpPr txBox="1"/>
          <p:nvPr/>
        </p:nvSpPr>
        <p:spPr>
          <a:xfrm>
            <a:off x="549516" y="1246967"/>
            <a:ext cx="205985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REDUX REDUCER</a:t>
            </a:r>
          </a:p>
        </p:txBody>
      </p:sp>
      <p:sp>
        <p:nvSpPr>
          <p:cNvPr id="284" name="“changes are made with pure functions”"/>
          <p:cNvSpPr txBox="1"/>
          <p:nvPr/>
        </p:nvSpPr>
        <p:spPr>
          <a:xfrm>
            <a:off x="551970" y="1543064"/>
            <a:ext cx="5137625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 i="1">
                <a:solidFill>
                  <a:srgbClr val="545454"/>
                </a:solidFill>
              </a:defRPr>
            </a:lvl1pPr>
          </a:lstStyle>
          <a:p>
            <a:r>
              <a:rPr sz="2250"/>
              <a:t>“changes are made with pure functions”</a:t>
            </a:r>
          </a:p>
        </p:txBody>
      </p:sp>
      <p:sp>
        <p:nvSpPr>
          <p:cNvPr id="285" name="// Pure functions…"/>
          <p:cNvSpPr txBox="1"/>
          <p:nvPr/>
        </p:nvSpPr>
        <p:spPr>
          <a:xfrm>
            <a:off x="588701" y="2260144"/>
            <a:ext cx="4340933" cy="2626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400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12"/>
              <a:t>// Pure functions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function</a:t>
            </a:r>
            <a:r>
              <a:rPr sz="1969"/>
              <a:t> </a:t>
            </a:r>
            <a:r>
              <a:rPr sz="1969">
                <a:solidFill>
                  <a:srgbClr val="0096FF"/>
                </a:solidFill>
              </a:rPr>
              <a:t>square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x</a:t>
            </a:r>
            <a:r>
              <a:rPr sz="1969"/>
              <a:t>) 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return</a:t>
            </a:r>
            <a:r>
              <a:rPr sz="1969"/>
              <a:t> </a:t>
            </a:r>
            <a:r>
              <a:rPr sz="1969">
                <a:solidFill>
                  <a:srgbClr val="005493"/>
                </a:solidFill>
              </a:rPr>
              <a:t>x</a:t>
            </a:r>
            <a:r>
              <a:rPr sz="1969"/>
              <a:t> * </a:t>
            </a:r>
            <a:r>
              <a:rPr sz="1969">
                <a:solidFill>
                  <a:srgbClr val="005493"/>
                </a:solidFill>
              </a:rPr>
              <a:t>x</a:t>
            </a:r>
            <a:r>
              <a:rPr sz="1969"/>
              <a:t>;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sz="1969"/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function</a:t>
            </a:r>
            <a:r>
              <a:rPr sz="1969"/>
              <a:t> </a:t>
            </a:r>
            <a:r>
              <a:rPr sz="1969">
                <a:solidFill>
                  <a:srgbClr val="0096FF"/>
                </a:solidFill>
              </a:rPr>
              <a:t>squareAll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items</a:t>
            </a:r>
            <a:r>
              <a:rPr sz="1969"/>
              <a:t>) 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return</a:t>
            </a:r>
            <a:r>
              <a:rPr sz="1969"/>
              <a:t> </a:t>
            </a:r>
            <a:r>
              <a:rPr sz="1969">
                <a:solidFill>
                  <a:srgbClr val="005493"/>
                </a:solidFill>
              </a:rPr>
              <a:t>items</a:t>
            </a:r>
            <a:r>
              <a:rPr sz="1969"/>
              <a:t>.map(</a:t>
            </a:r>
            <a:r>
              <a:rPr sz="1969">
                <a:solidFill>
                  <a:srgbClr val="0096FF"/>
                </a:solidFill>
              </a:rPr>
              <a:t>square</a:t>
            </a:r>
            <a:r>
              <a:rPr sz="1969"/>
              <a:t>);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/>
          </a:p>
        </p:txBody>
      </p:sp>
      <p:sp>
        <p:nvSpPr>
          <p:cNvPr id="289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290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ext"/>
          <p:cNvSpPr txBox="1"/>
          <p:nvPr/>
        </p:nvSpPr>
        <p:spPr>
          <a:xfrm>
            <a:off x="4446984" y="6948255"/>
            <a:ext cx="29655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29</a:t>
            </a:fld>
            <a:r>
              <a:rPr sz="1266"/>
              <a:t>￼</a:t>
            </a:r>
          </a:p>
        </p:txBody>
      </p:sp>
      <p:sp>
        <p:nvSpPr>
          <p:cNvPr id="295" name="REDUX REDUCER"/>
          <p:cNvSpPr txBox="1"/>
          <p:nvPr/>
        </p:nvSpPr>
        <p:spPr>
          <a:xfrm>
            <a:off x="549516" y="1246967"/>
            <a:ext cx="205985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250"/>
              <a:t>REDUX REDUCER</a:t>
            </a:r>
          </a:p>
        </p:txBody>
      </p:sp>
      <p:sp>
        <p:nvSpPr>
          <p:cNvPr id="296" name="“changes are made with pure functions”"/>
          <p:cNvSpPr txBox="1"/>
          <p:nvPr/>
        </p:nvSpPr>
        <p:spPr>
          <a:xfrm>
            <a:off x="551970" y="1543064"/>
            <a:ext cx="5137625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 i="1">
                <a:solidFill>
                  <a:srgbClr val="545454"/>
                </a:solidFill>
              </a:defRPr>
            </a:lvl1pPr>
          </a:lstStyle>
          <a:p>
            <a:r>
              <a:rPr sz="2250"/>
              <a:t>“changes are made with pure functions”</a:t>
            </a:r>
          </a:p>
        </p:txBody>
      </p:sp>
      <p:sp>
        <p:nvSpPr>
          <p:cNvPr id="297" name="// Impure functions…"/>
          <p:cNvSpPr txBox="1"/>
          <p:nvPr/>
        </p:nvSpPr>
        <p:spPr>
          <a:xfrm>
            <a:off x="528957" y="2214734"/>
            <a:ext cx="6625212" cy="35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400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12"/>
              <a:t>// Impure functions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function</a:t>
            </a:r>
            <a:r>
              <a:rPr sz="1969"/>
              <a:t> </a:t>
            </a:r>
            <a:r>
              <a:rPr sz="1969">
                <a:solidFill>
                  <a:srgbClr val="0096FF"/>
                </a:solidFill>
              </a:rPr>
              <a:t>square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x</a:t>
            </a:r>
            <a:r>
              <a:rPr sz="1969"/>
              <a:t>) 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0096FF"/>
                </a:solidFill>
              </a:rPr>
              <a:t>updateXInDatabase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x</a:t>
            </a:r>
            <a:r>
              <a:rPr sz="1969"/>
              <a:t>);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return</a:t>
            </a:r>
            <a:r>
              <a:rPr sz="1969"/>
              <a:t> </a:t>
            </a:r>
            <a:r>
              <a:rPr sz="1969">
                <a:solidFill>
                  <a:srgbClr val="005493"/>
                </a:solidFill>
              </a:rPr>
              <a:t>x</a:t>
            </a:r>
            <a:r>
              <a:rPr sz="1969"/>
              <a:t> * </a:t>
            </a:r>
            <a:r>
              <a:rPr sz="1969">
                <a:solidFill>
                  <a:srgbClr val="005493"/>
                </a:solidFill>
              </a:rPr>
              <a:t>x</a:t>
            </a:r>
            <a:r>
              <a:rPr sz="1969"/>
              <a:t>;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sz="1969"/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function</a:t>
            </a:r>
            <a:r>
              <a:rPr sz="1969"/>
              <a:t> </a:t>
            </a:r>
            <a:r>
              <a:rPr sz="1969">
                <a:solidFill>
                  <a:srgbClr val="0096FF"/>
                </a:solidFill>
              </a:rPr>
              <a:t>squareAll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items</a:t>
            </a:r>
            <a:r>
              <a:rPr sz="1969"/>
              <a:t>) {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942193"/>
                </a:solidFill>
              </a:rPr>
              <a:t>for</a:t>
            </a:r>
            <a:r>
              <a:rPr sz="1969"/>
              <a:t> (</a:t>
            </a:r>
            <a:r>
              <a:rPr sz="1969">
                <a:solidFill>
                  <a:srgbClr val="942193"/>
                </a:solidFill>
              </a:rPr>
              <a:t>let</a:t>
            </a:r>
            <a:r>
              <a:rPr sz="1969"/>
              <a:t> </a:t>
            </a:r>
            <a:r>
              <a:rPr sz="1969">
                <a:solidFill>
                  <a:srgbClr val="005493"/>
                </a:solidFill>
              </a:rPr>
              <a:t>i</a:t>
            </a:r>
            <a:r>
              <a:rPr sz="1969"/>
              <a:t> = 0; </a:t>
            </a:r>
            <a:r>
              <a:rPr sz="1969">
                <a:solidFill>
                  <a:srgbClr val="005493"/>
                </a:solidFill>
              </a:rPr>
              <a:t>i</a:t>
            </a:r>
            <a:r>
              <a:rPr sz="1969"/>
              <a:t> &lt; </a:t>
            </a:r>
            <a:r>
              <a:rPr sz="1969">
                <a:solidFill>
                  <a:srgbClr val="005493"/>
                </a:solidFill>
              </a:rPr>
              <a:t>items</a:t>
            </a:r>
            <a:r>
              <a:rPr sz="1969"/>
              <a:t>.length; </a:t>
            </a:r>
            <a:r>
              <a:rPr sz="1969">
                <a:solidFill>
                  <a:srgbClr val="005493"/>
                </a:solidFill>
              </a:rPr>
              <a:t>i</a:t>
            </a:r>
            <a:r>
              <a:rPr sz="1969"/>
              <a:t>++) {</a:t>
            </a:r>
          </a:p>
          <a:p>
            <a:pPr lvl="2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>
                <a:solidFill>
                  <a:srgbClr val="005493"/>
                </a:solidFill>
              </a:rPr>
              <a:t>items</a:t>
            </a:r>
            <a:r>
              <a:rPr sz="1969"/>
              <a:t>[</a:t>
            </a:r>
            <a:r>
              <a:rPr sz="1969">
                <a:solidFill>
                  <a:srgbClr val="005493"/>
                </a:solidFill>
              </a:rPr>
              <a:t>i</a:t>
            </a:r>
            <a:r>
              <a:rPr sz="1969"/>
              <a:t>] = </a:t>
            </a:r>
            <a:r>
              <a:rPr sz="1969">
                <a:solidFill>
                  <a:srgbClr val="0096FF"/>
                </a:solidFill>
              </a:rPr>
              <a:t>square</a:t>
            </a:r>
            <a:r>
              <a:rPr sz="1969"/>
              <a:t>(</a:t>
            </a:r>
            <a:r>
              <a:rPr sz="1969">
                <a:solidFill>
                  <a:srgbClr val="005493"/>
                </a:solidFill>
              </a:rPr>
              <a:t>items</a:t>
            </a:r>
            <a:r>
              <a:rPr sz="1969"/>
              <a:t>[</a:t>
            </a:r>
            <a:r>
              <a:rPr sz="1969">
                <a:solidFill>
                  <a:srgbClr val="005493"/>
                </a:solidFill>
              </a:rPr>
              <a:t>i</a:t>
            </a:r>
            <a:r>
              <a:rPr sz="1969"/>
              <a:t>]);</a:t>
            </a:r>
          </a:p>
          <a:p>
            <a:pPr lvl="1"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sz="1969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/>
          </a:p>
        </p:txBody>
      </p:sp>
      <p:sp>
        <p:nvSpPr>
          <p:cNvPr id="133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-1241535" y="477950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 defTabSz="549148">
              <a:spcBef>
                <a:spcPts val="0"/>
              </a:spcBef>
              <a:buSzTx/>
              <a:buNone/>
              <a:defRPr sz="695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134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6" y="477950"/>
            <a:ext cx="879355" cy="79474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"/>
          <p:cNvSpPr txBox="1"/>
          <p:nvPr/>
        </p:nvSpPr>
        <p:spPr>
          <a:xfrm>
            <a:off x="4487167" y="6948255"/>
            <a:ext cx="2067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3</a:t>
            </a:fld>
            <a:r>
              <a:rPr sz="1266"/>
              <a:t>￼</a:t>
            </a:r>
          </a:p>
        </p:txBody>
      </p:sp>
      <p:sp>
        <p:nvSpPr>
          <p:cNvPr id="137" name="Open-source JavaScript library"/>
          <p:cNvSpPr txBox="1"/>
          <p:nvPr/>
        </p:nvSpPr>
        <p:spPr>
          <a:xfrm>
            <a:off x="776163" y="1550463"/>
            <a:ext cx="4207883" cy="46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lnSpc>
                <a:spcPts val="3445"/>
              </a:lnSpc>
              <a:defRPr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250"/>
              <a:t>Open-source JavaScript </a:t>
            </a:r>
            <a:r>
              <a:rPr sz="2250" b="1"/>
              <a:t>library</a:t>
            </a:r>
            <a:r>
              <a:rPr sz="2250"/>
              <a:t> </a:t>
            </a:r>
          </a:p>
        </p:txBody>
      </p:sp>
      <p:sp>
        <p:nvSpPr>
          <p:cNvPr id="138" name="Circle"/>
          <p:cNvSpPr/>
          <p:nvPr/>
        </p:nvSpPr>
        <p:spPr>
          <a:xfrm>
            <a:off x="539182" y="1702532"/>
            <a:ext cx="160735" cy="160735"/>
          </a:xfrm>
          <a:prstGeom prst="ellipse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Designed for managing application state"/>
          <p:cNvSpPr txBox="1"/>
          <p:nvPr/>
        </p:nvSpPr>
        <p:spPr>
          <a:xfrm>
            <a:off x="776163" y="2046763"/>
            <a:ext cx="5346015" cy="46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lnSpc>
                <a:spcPts val="3445"/>
              </a:lnSpc>
              <a:defRPr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250"/>
              <a:t>Designed for managing application </a:t>
            </a:r>
            <a:r>
              <a:rPr sz="2250" b="1"/>
              <a:t>state</a:t>
            </a:r>
            <a:r>
              <a:rPr sz="2250"/>
              <a:t> </a:t>
            </a:r>
          </a:p>
        </p:txBody>
      </p:sp>
      <p:sp>
        <p:nvSpPr>
          <p:cNvPr id="140" name="Circle"/>
          <p:cNvSpPr/>
          <p:nvPr/>
        </p:nvSpPr>
        <p:spPr>
          <a:xfrm>
            <a:off x="539182" y="2198832"/>
            <a:ext cx="160735" cy="160735"/>
          </a:xfrm>
          <a:prstGeom prst="ellipse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1" name="redux-overview.png" descr="redux-over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8" y="2652537"/>
            <a:ext cx="4899105" cy="3192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C5703-CF07-46D2-B20B-5022A312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state shape, fields and updates to them could be decoupled:</a:t>
            </a:r>
          </a:p>
          <a:p>
            <a:pPr lvl="1"/>
            <a:r>
              <a:rPr lang="en-US" dirty="0"/>
              <a:t>Split the reducer into simpler reducer functions that operate on only some of the fields</a:t>
            </a:r>
          </a:p>
          <a:p>
            <a:pPr lvl="2"/>
            <a:r>
              <a:rPr lang="en-US" dirty="0"/>
              <a:t>Manages parts/slices of the global state</a:t>
            </a:r>
          </a:p>
          <a:p>
            <a:pPr lvl="1"/>
            <a:r>
              <a:rPr lang="en-US" dirty="0"/>
              <a:t>Combine the simpler functions to generate the overall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218A2-34D9-4047-A6E0-8E025C00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Splitting and Combining Reducers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55EC7-06E9-42F4-B78E-FD855912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87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/>
          </a:p>
        </p:txBody>
      </p:sp>
      <p:sp>
        <p:nvSpPr>
          <p:cNvPr id="315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316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Text"/>
          <p:cNvSpPr txBox="1"/>
          <p:nvPr/>
        </p:nvSpPr>
        <p:spPr>
          <a:xfrm>
            <a:off x="4446984" y="6948255"/>
            <a:ext cx="29655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31</a:t>
            </a:fld>
            <a:r>
              <a:rPr sz="1266"/>
              <a:t>￼</a:t>
            </a:r>
          </a:p>
        </p:txBody>
      </p:sp>
      <p:sp>
        <p:nvSpPr>
          <p:cNvPr id="321" name="ALL REDUCERS ARE CALLED ON EACH DISPATCH"/>
          <p:cNvSpPr txBox="1"/>
          <p:nvPr/>
        </p:nvSpPr>
        <p:spPr>
          <a:xfrm>
            <a:off x="1132047" y="2111459"/>
            <a:ext cx="5603073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32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>
                <a:solidFill>
                  <a:srgbClr val="7C69C7"/>
                </a:solidFill>
              </a:rPr>
              <a:t>ALL </a:t>
            </a:r>
            <a:r>
              <a:rPr sz="2250"/>
              <a:t>REDUCERS ARE CALLED ON EACH DISPATCH</a:t>
            </a:r>
          </a:p>
        </p:txBody>
      </p:sp>
      <p:pic>
        <p:nvPicPr>
          <p:cNvPr id="322" name="funnel.png" descr="fun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85" y="2895700"/>
            <a:ext cx="4077831" cy="3062535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Circle"/>
          <p:cNvSpPr/>
          <p:nvPr/>
        </p:nvSpPr>
        <p:spPr>
          <a:xfrm>
            <a:off x="3495494" y="3044430"/>
            <a:ext cx="892969" cy="892969"/>
          </a:xfrm>
          <a:prstGeom prst="ellipse">
            <a:avLst/>
          </a:prstGeom>
          <a:gradFill>
            <a:gsLst>
              <a:gs pos="0">
                <a:srgbClr val="B06AB3"/>
              </a:gs>
              <a:gs pos="100000">
                <a:srgbClr val="ACB6E5"/>
              </a:gs>
            </a:gsLst>
            <a:lin ang="5400000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" name="loadStatus"/>
          <p:cNvSpPr txBox="1"/>
          <p:nvPr/>
        </p:nvSpPr>
        <p:spPr>
          <a:xfrm>
            <a:off x="3536021" y="3357448"/>
            <a:ext cx="76598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266"/>
              <a:t>loadStatus</a:t>
            </a:r>
          </a:p>
        </p:txBody>
      </p:sp>
      <p:sp>
        <p:nvSpPr>
          <p:cNvPr id="325" name="Circle"/>
          <p:cNvSpPr/>
          <p:nvPr/>
        </p:nvSpPr>
        <p:spPr>
          <a:xfrm>
            <a:off x="4125516" y="3703518"/>
            <a:ext cx="892969" cy="892969"/>
          </a:xfrm>
          <a:prstGeom prst="ellipse">
            <a:avLst/>
          </a:prstGeom>
          <a:gradFill>
            <a:gsLst>
              <a:gs pos="0">
                <a:srgbClr val="B06AB3"/>
              </a:gs>
              <a:gs pos="100000">
                <a:srgbClr val="ACB6E5"/>
              </a:gs>
            </a:gsLst>
            <a:lin ang="5400000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courses"/>
          <p:cNvSpPr txBox="1"/>
          <p:nvPr/>
        </p:nvSpPr>
        <p:spPr>
          <a:xfrm>
            <a:off x="4265326" y="3997734"/>
            <a:ext cx="57137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266"/>
              <a:t>courses</a:t>
            </a:r>
          </a:p>
        </p:txBody>
      </p:sp>
      <p:sp>
        <p:nvSpPr>
          <p:cNvPr id="327" name="Circle"/>
          <p:cNvSpPr/>
          <p:nvPr/>
        </p:nvSpPr>
        <p:spPr>
          <a:xfrm>
            <a:off x="4767374" y="3044430"/>
            <a:ext cx="892969" cy="892969"/>
          </a:xfrm>
          <a:prstGeom prst="ellipse">
            <a:avLst/>
          </a:prstGeom>
          <a:gradFill>
            <a:gsLst>
              <a:gs pos="0">
                <a:srgbClr val="B06AB3"/>
              </a:gs>
              <a:gs pos="100000">
                <a:srgbClr val="ACB6E5"/>
              </a:gs>
            </a:gsLst>
            <a:lin ang="5400000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authors"/>
          <p:cNvSpPr txBox="1"/>
          <p:nvPr/>
        </p:nvSpPr>
        <p:spPr>
          <a:xfrm>
            <a:off x="4906203" y="3357448"/>
            <a:ext cx="57753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266"/>
              <a:t>authors</a:t>
            </a:r>
          </a:p>
        </p:txBody>
      </p:sp>
      <p:sp>
        <p:nvSpPr>
          <p:cNvPr id="329" name="{ type: DELETE_COURSE, 1 }"/>
          <p:cNvSpPr txBox="1"/>
          <p:nvPr/>
        </p:nvSpPr>
        <p:spPr>
          <a:xfrm>
            <a:off x="2859907" y="2530421"/>
            <a:ext cx="34480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/>
              <a:t>{ </a:t>
            </a:r>
            <a:r>
              <a:rPr sz="1687">
                <a:solidFill>
                  <a:srgbClr val="942193"/>
                </a:solidFill>
              </a:rPr>
              <a:t>type</a:t>
            </a:r>
            <a:r>
              <a:rPr sz="1687"/>
              <a:t>: DELETE_COURSE, 1 }</a:t>
            </a:r>
          </a:p>
        </p:txBody>
      </p:sp>
      <p:sp>
        <p:nvSpPr>
          <p:cNvPr id="330" name="New State"/>
          <p:cNvSpPr txBox="1"/>
          <p:nvPr/>
        </p:nvSpPr>
        <p:spPr>
          <a:xfrm>
            <a:off x="3954962" y="5995605"/>
            <a:ext cx="99732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 b="1">
                <a:solidFill>
                  <a:srgbClr val="7C69C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1687"/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734805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</a:t>
            </a:r>
            <a:r>
              <a:rPr lang="en-US" dirty="0" err="1"/>
              <a:t>Redux</a:t>
            </a:r>
            <a:r>
              <a:rPr lang="en-US" dirty="0"/>
              <a:t> Connector</a:t>
            </a:r>
          </a:p>
          <a:p>
            <a:pPr lvl="1"/>
            <a:r>
              <a:rPr lang="en-US" dirty="0"/>
              <a:t>Initial inputs of components are taken from </a:t>
            </a:r>
            <a:r>
              <a:rPr lang="en-US" dirty="0" err="1"/>
              <a:t>Redux</a:t>
            </a:r>
            <a:endParaRPr lang="en-US" dirty="0"/>
          </a:p>
          <a:p>
            <a:pPr lvl="1"/>
            <a:r>
              <a:rPr lang="en-US" dirty="0"/>
              <a:t>Selector(s) pick only the part of the state necessary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A717-4DED-4A38-BDE4-30D0F0A142DB}" type="slidenum">
              <a:rPr lang="cs-CZ" smtClean="0"/>
              <a:t>32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11" name="Rovnoramenný trojúhelník 38"/>
          <p:cNvSpPr/>
          <p:nvPr/>
        </p:nvSpPr>
        <p:spPr>
          <a:xfrm>
            <a:off x="6963093" y="3170891"/>
            <a:ext cx="1800200" cy="2486724"/>
          </a:xfrm>
          <a:prstGeom prst="triangl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39"/>
          <p:cNvSpPr txBox="1"/>
          <p:nvPr/>
        </p:nvSpPr>
        <p:spPr>
          <a:xfrm>
            <a:off x="7242670" y="5704053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/>
              <a:t>Virtual</a:t>
            </a:r>
            <a:r>
              <a:rPr lang="cs-CZ" sz="1400" dirty="0"/>
              <a:t> DOM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19872" y="3026875"/>
            <a:ext cx="3004693" cy="28083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1600" dirty="0" err="1"/>
              <a:t>Page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580611" y="3630549"/>
            <a:ext cx="1518613" cy="7837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1600" dirty="0" err="1"/>
              <a:t>Component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580610" y="4638661"/>
            <a:ext cx="1518613" cy="7837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1600" dirty="0" err="1"/>
              <a:t>Component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5258070" y="3630549"/>
            <a:ext cx="992046" cy="17918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5403528" y="3798528"/>
            <a:ext cx="701130" cy="447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5403528" y="4309963"/>
            <a:ext cx="701130" cy="447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5403528" y="4821398"/>
            <a:ext cx="701130" cy="447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742292" y="3983024"/>
            <a:ext cx="561856" cy="3577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380656" y="3983024"/>
            <a:ext cx="561856" cy="3577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23" name="Rovnoramenný trojúhelník 38"/>
          <p:cNvSpPr/>
          <p:nvPr/>
        </p:nvSpPr>
        <p:spPr>
          <a:xfrm>
            <a:off x="7361414" y="4572926"/>
            <a:ext cx="687294" cy="419378"/>
          </a:xfrm>
          <a:prstGeom prst="triangl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Connector 24"/>
          <p:cNvCxnSpPr>
            <a:endCxn id="11" idx="0"/>
          </p:cNvCxnSpPr>
          <p:nvPr/>
        </p:nvCxnSpPr>
        <p:spPr>
          <a:xfrm>
            <a:off x="6102764" y="3026240"/>
            <a:ext cx="1760429" cy="14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2"/>
          </p:cNvCxnSpPr>
          <p:nvPr/>
        </p:nvCxnSpPr>
        <p:spPr>
          <a:xfrm flipV="1">
            <a:off x="5982429" y="5657615"/>
            <a:ext cx="980664" cy="1775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3" idx="0"/>
          </p:cNvCxnSpPr>
          <p:nvPr/>
        </p:nvCxnSpPr>
        <p:spPr>
          <a:xfrm>
            <a:off x="6102764" y="3807551"/>
            <a:ext cx="1602297" cy="7653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2"/>
          </p:cNvCxnSpPr>
          <p:nvPr/>
        </p:nvCxnSpPr>
        <p:spPr>
          <a:xfrm>
            <a:off x="6091116" y="4252531"/>
            <a:ext cx="1270298" cy="739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0384" y="3666320"/>
            <a:ext cx="1368152" cy="1665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Redux</a:t>
            </a:r>
            <a:br>
              <a:rPr lang="en-US" dirty="0"/>
            </a:br>
            <a:r>
              <a:rPr lang="en-US" dirty="0"/>
              <a:t>store</a:t>
            </a:r>
          </a:p>
        </p:txBody>
      </p:sp>
      <p:cxnSp>
        <p:nvCxnSpPr>
          <p:cNvPr id="31" name="Přímá spojnice se šipkou 15"/>
          <p:cNvCxnSpPr>
            <a:stCxn id="7" idx="3"/>
            <a:endCxn id="21" idx="1"/>
          </p:cNvCxnSpPr>
          <p:nvPr/>
        </p:nvCxnSpPr>
        <p:spPr>
          <a:xfrm flipV="1">
            <a:off x="1938536" y="4161882"/>
            <a:ext cx="1803756" cy="33695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aoblený obdélníkový popisek 52"/>
          <p:cNvSpPr/>
          <p:nvPr/>
        </p:nvSpPr>
        <p:spPr>
          <a:xfrm>
            <a:off x="1977056" y="3496080"/>
            <a:ext cx="1404238" cy="486944"/>
          </a:xfrm>
          <a:prstGeom prst="wedgeRoundRectCallout">
            <a:avLst>
              <a:gd name="adj1" fmla="val 27697"/>
              <a:gd name="adj2" fmla="val 10406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Selector(s)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71337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EB282-C149-48C1-8138-1535D95B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react-redux package for bindings between React and Redux</a:t>
            </a:r>
          </a:p>
          <a:p>
            <a:pPr marL="109537" indent="0">
              <a:buNone/>
            </a:pPr>
            <a:r>
              <a:rPr lang="en-US" dirty="0"/>
              <a:t>– connect(): generates a wrapper “container” component that subscribes to the store</a:t>
            </a:r>
          </a:p>
          <a:p>
            <a:pPr marL="109537" indent="0">
              <a:buNone/>
            </a:pPr>
            <a:r>
              <a:rPr lang="en-US" dirty="0"/>
              <a:t>– Surround your App root with &lt;Provider&gt;</a:t>
            </a:r>
          </a:p>
          <a:p>
            <a:pPr marL="109537" indent="0">
              <a:buNone/>
            </a:pPr>
            <a:r>
              <a:rPr lang="en-US" dirty="0"/>
              <a:t>• Takes the store as an attribute</a:t>
            </a:r>
          </a:p>
          <a:p>
            <a:pPr marL="109537" indent="0">
              <a:buNone/>
            </a:pPr>
            <a:r>
              <a:rPr lang="en-US" dirty="0"/>
              <a:t>• Makes store accessible to all connected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5D5B4-37B0-46D8-BEE6-8AE685E2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with Redux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E665-A89B-4F40-B8EA-20324997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45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EB282-C149-48C1-8138-1535D95B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connect() function takes two optional arguments:</a:t>
            </a:r>
          </a:p>
          <a:p>
            <a:pPr lvl="1"/>
            <a:r>
              <a:rPr lang="en-US" dirty="0"/>
              <a:t>– </a:t>
            </a:r>
            <a:r>
              <a:rPr lang="en-US" dirty="0" err="1"/>
              <a:t>mapStateToProps</a:t>
            </a:r>
            <a:r>
              <a:rPr lang="en-US" dirty="0"/>
              <a:t>(): called every time store state changes. Returns an object full of data with each field being a prop for the wrapped component</a:t>
            </a:r>
          </a:p>
          <a:p>
            <a:pPr lvl="1"/>
            <a:r>
              <a:rPr lang="en-US" dirty="0"/>
              <a:t>– </a:t>
            </a:r>
            <a:r>
              <a:rPr lang="en-US" dirty="0" err="1"/>
              <a:t>mapDispatchToProps</a:t>
            </a:r>
            <a:r>
              <a:rPr lang="en-US" dirty="0"/>
              <a:t>(): receives the dispatch() method and should return an object full of functions that use dispatch()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5D5B4-37B0-46D8-BEE6-8AE685E2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React with Redux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6EEC3-2535-4E8B-90B5-38A97F65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357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68DC"/>
            </a:gs>
            <a:gs pos="57000">
              <a:schemeClr val="tx1"/>
            </a:gs>
          </a:gsLst>
          <a:lin ang="842344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8CA03E-99CD-4C5A-9085-0CDF94E5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E95AC-37FE-4865-8DAB-A05538FB0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8A70F-C264-4F72-8DFB-3A421B0F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973E-6A8E-4ABA-8D89-50D0CA8CBEE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069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52715-E6E8-46C2-BA21-81E4DADA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006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import { </a:t>
            </a:r>
            <a:r>
              <a:rPr lang="en-US" sz="1600" dirty="0" err="1"/>
              <a:t>createStore</a:t>
            </a:r>
            <a:r>
              <a:rPr lang="en-US" sz="1600" dirty="0"/>
              <a:t> } from 'redux’</a:t>
            </a:r>
          </a:p>
          <a:p>
            <a:pPr marL="109537" indent="0">
              <a:buNone/>
            </a:pPr>
            <a:r>
              <a:rPr lang="en-US" sz="1600" dirty="0"/>
              <a:t>function counter(state = 0, action) {</a:t>
            </a:r>
          </a:p>
          <a:p>
            <a:pPr marL="109537" indent="0">
              <a:buNone/>
            </a:pPr>
            <a:r>
              <a:rPr lang="en-US" sz="1600" dirty="0"/>
              <a:t>switch (</a:t>
            </a:r>
            <a:r>
              <a:rPr lang="en-US" sz="1600" dirty="0" err="1"/>
              <a:t>action.type</a:t>
            </a:r>
            <a:r>
              <a:rPr lang="en-US" sz="1600" dirty="0"/>
              <a:t>) {</a:t>
            </a:r>
          </a:p>
          <a:p>
            <a:pPr marL="109537" indent="0">
              <a:buNone/>
            </a:pPr>
            <a:r>
              <a:rPr lang="en-US" sz="1600" dirty="0"/>
              <a:t>case 'INCREMENT':</a:t>
            </a:r>
          </a:p>
          <a:p>
            <a:pPr marL="109537" indent="0">
              <a:buNone/>
            </a:pPr>
            <a:r>
              <a:rPr lang="en-US" sz="1600" dirty="0"/>
              <a:t>return state + 1</a:t>
            </a:r>
          </a:p>
          <a:p>
            <a:pPr marL="109537" indent="0">
              <a:buNone/>
            </a:pPr>
            <a:r>
              <a:rPr lang="en-US" sz="1600" dirty="0"/>
              <a:t>case 'DECREMENT':</a:t>
            </a:r>
          </a:p>
          <a:p>
            <a:pPr marL="109537" indent="0">
              <a:buNone/>
            </a:pPr>
            <a:r>
              <a:rPr lang="en-US" sz="1600" dirty="0"/>
              <a:t>return state - 1</a:t>
            </a:r>
          </a:p>
          <a:p>
            <a:pPr marL="109537" indent="0">
              <a:buNone/>
            </a:pPr>
            <a:r>
              <a:rPr lang="en-US" sz="1600" dirty="0"/>
              <a:t>default:</a:t>
            </a:r>
          </a:p>
          <a:p>
            <a:pPr marL="109537" indent="0">
              <a:buNone/>
            </a:pPr>
            <a:r>
              <a:rPr lang="en-US" sz="1600" dirty="0"/>
              <a:t>return state</a:t>
            </a:r>
          </a:p>
          <a:p>
            <a:pPr marL="109537" indent="0">
              <a:buNone/>
            </a:pPr>
            <a:r>
              <a:rPr lang="en-US" sz="1600" dirty="0"/>
              <a:t>}  }</a:t>
            </a:r>
          </a:p>
          <a:p>
            <a:pPr marL="109537" indent="0">
              <a:buNone/>
            </a:pPr>
            <a:r>
              <a:rPr lang="en-US" sz="1600" dirty="0"/>
              <a:t>let store = </a:t>
            </a:r>
            <a:r>
              <a:rPr lang="en-US" sz="1600" dirty="0" err="1"/>
              <a:t>createStore</a:t>
            </a:r>
            <a:r>
              <a:rPr lang="en-US" sz="1600" dirty="0"/>
              <a:t>(counter)</a:t>
            </a:r>
          </a:p>
          <a:p>
            <a:pPr marL="109537" indent="0">
              <a:buNone/>
            </a:pPr>
            <a:r>
              <a:rPr lang="en-US" sz="1600" dirty="0" err="1"/>
              <a:t>store.subscribe</a:t>
            </a:r>
            <a:r>
              <a:rPr lang="en-US" sz="1600" dirty="0"/>
              <a:t>(() =&gt; console.log(</a:t>
            </a:r>
            <a:r>
              <a:rPr lang="en-US" sz="1600" dirty="0" err="1"/>
              <a:t>store.getState</a:t>
            </a:r>
            <a:r>
              <a:rPr lang="en-US" sz="1600" dirty="0"/>
              <a:t>()))</a:t>
            </a:r>
          </a:p>
          <a:p>
            <a:pPr marL="109537" indent="0">
              <a:buNone/>
            </a:pPr>
            <a:r>
              <a:rPr lang="en-US" sz="1600" dirty="0" err="1"/>
              <a:t>store.dispatch</a:t>
            </a:r>
            <a:r>
              <a:rPr lang="en-US" sz="1600" dirty="0"/>
              <a:t>({ type: 'INCREMENT' })</a:t>
            </a:r>
          </a:p>
          <a:p>
            <a:pPr marL="109537" indent="0">
              <a:buNone/>
            </a:pPr>
            <a:r>
              <a:rPr lang="en-US" sz="1600" dirty="0" err="1"/>
              <a:t>store.dispatch</a:t>
            </a:r>
            <a:r>
              <a:rPr lang="en-US" sz="1600" dirty="0"/>
              <a:t>({ type: 'INCREMENT' })</a:t>
            </a:r>
          </a:p>
          <a:p>
            <a:pPr marL="109537" indent="0">
              <a:buNone/>
            </a:pPr>
            <a:r>
              <a:rPr lang="en-US" sz="1600" dirty="0" err="1"/>
              <a:t>store.dispatch</a:t>
            </a:r>
            <a:r>
              <a:rPr lang="en-US" sz="1600" dirty="0"/>
              <a:t>({ type: 'DECREMENT' })</a:t>
            </a:r>
          </a:p>
          <a:p>
            <a:pPr marL="109537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55C44-C269-4B60-8172-EBB0FC19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925D5-AA01-4C1E-9A29-864DC56A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444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5BB62-5125-4F0A-912E-ECB8E77C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dirty="0"/>
              <a:t>install redux and react-redux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create a reducer.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create a store passing in this reducer.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wrap your app in a Provider passing in the store.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mapStateToProps</a:t>
            </a:r>
            <a:r>
              <a:rPr lang="en-US" dirty="0"/>
              <a:t> function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mapDispatchToProps</a:t>
            </a:r>
            <a:r>
              <a:rPr lang="en-US" dirty="0"/>
              <a:t> function (if you wish to update the state)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connect your app to the redux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410A6-5D4B-463D-A2DF-F15345F2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7E7B9-E913-426E-8645-10FD6C74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80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92268-7003-43BF-98D6-C4592489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redux/yarn add redux</a:t>
            </a:r>
          </a:p>
          <a:p>
            <a:r>
              <a:rPr lang="en-US" dirty="0"/>
              <a:t>You need these  two modules along with Redux</a:t>
            </a:r>
          </a:p>
          <a:p>
            <a:r>
              <a:rPr lang="en-US" dirty="0" err="1"/>
              <a:t>npm</a:t>
            </a:r>
            <a:r>
              <a:rPr lang="en-US" dirty="0"/>
              <a:t> install react-redux</a:t>
            </a:r>
          </a:p>
          <a:p>
            <a:r>
              <a:rPr lang="en-US" dirty="0" err="1"/>
              <a:t>npm</a:t>
            </a:r>
            <a:r>
              <a:rPr lang="en-US" dirty="0"/>
              <a:t> install --save-dev redux-</a:t>
            </a:r>
            <a:r>
              <a:rPr lang="en-US" dirty="0" err="1"/>
              <a:t>devtools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C1B57E-1F71-4EE1-9DC6-1174216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E17DD-1C50-461C-99B4-99B9872B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506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C1CC1-28BB-4E41-AD3B-ACD2E9A0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dirty="0"/>
              <a:t>const counter = (state = 0, action) =&gt; {</a:t>
            </a:r>
          </a:p>
          <a:p>
            <a:pPr marL="109537" indent="0">
              <a:buNone/>
            </a:pPr>
            <a:r>
              <a:rPr lang="en-US" sz="2400" dirty="0"/>
              <a:t>  switch(</a:t>
            </a:r>
            <a:r>
              <a:rPr lang="en-US" sz="2400" dirty="0" err="1"/>
              <a:t>action.type</a:t>
            </a:r>
            <a:r>
              <a:rPr lang="en-US" sz="2400" dirty="0"/>
              <a:t>) {</a:t>
            </a:r>
          </a:p>
          <a:p>
            <a:pPr marL="109537" indent="0">
              <a:buNone/>
            </a:pPr>
            <a:r>
              <a:rPr lang="en-US" sz="2400" dirty="0"/>
              <a:t>     case 'INCREMENT':</a:t>
            </a:r>
          </a:p>
          <a:p>
            <a:pPr marL="109537" indent="0">
              <a:buNone/>
            </a:pPr>
            <a:r>
              <a:rPr lang="en-US" sz="2400" dirty="0"/>
              <a:t>       return state = state + 1;</a:t>
            </a:r>
          </a:p>
          <a:p>
            <a:pPr marL="109537" indent="0">
              <a:buNone/>
            </a:pPr>
            <a:r>
              <a:rPr lang="en-US" sz="2400" dirty="0"/>
              <a:t>   </a:t>
            </a:r>
          </a:p>
          <a:p>
            <a:pPr marL="109537" indent="0">
              <a:buNone/>
            </a:pPr>
            <a:r>
              <a:rPr lang="en-US" sz="2400" dirty="0"/>
              <a:t>     case 'DECREMENT':</a:t>
            </a:r>
          </a:p>
          <a:p>
            <a:pPr marL="109537" indent="0">
              <a:buNone/>
            </a:pPr>
            <a:r>
              <a:rPr lang="en-US" sz="2400" dirty="0"/>
              <a:t>       return state = state -1;</a:t>
            </a:r>
          </a:p>
          <a:p>
            <a:pPr marL="109537" indent="0">
              <a:buNone/>
            </a:pPr>
            <a:r>
              <a:rPr lang="en-US" sz="2400" dirty="0"/>
              <a:t>     default:</a:t>
            </a:r>
          </a:p>
          <a:p>
            <a:pPr marL="109537" indent="0">
              <a:buNone/>
            </a:pPr>
            <a:r>
              <a:rPr lang="en-US" sz="2400" dirty="0"/>
              <a:t>       return state;</a:t>
            </a:r>
          </a:p>
          <a:p>
            <a:pPr marL="109537" indent="0">
              <a:buNone/>
            </a:pPr>
            <a:r>
              <a:rPr lang="en-US" sz="2400" dirty="0"/>
              <a:t>   }</a:t>
            </a:r>
          </a:p>
          <a:p>
            <a:pPr marL="109537" indent="0">
              <a:buNone/>
            </a:pPr>
            <a:r>
              <a:rPr lang="en-US" sz="2400" dirty="0"/>
              <a:t>};</a:t>
            </a:r>
          </a:p>
          <a:p>
            <a:pPr marL="109537" indent="0">
              <a:buNone/>
            </a:pPr>
            <a:r>
              <a:rPr lang="en-US" sz="2400" dirty="0"/>
              <a:t>You can create it in same file as store or independently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3211C9-0B87-41E7-B200-05FBC590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Creating Reducer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AF1C2-A23A-4F42-882C-79E31AAE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09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858991"/>
            <a:ext cx="8761270" cy="2856153"/>
          </a:xfrm>
        </p:spPr>
        <p:txBody>
          <a:bodyPr>
            <a:noAutofit/>
          </a:bodyPr>
          <a:lstStyle/>
          <a:p>
            <a:r>
              <a:rPr lang="en-US" sz="2100" dirty="0"/>
              <a:t>From the Redux website, "Redux is a predictable state container for JavaScript apps."</a:t>
            </a:r>
          </a:p>
          <a:p>
            <a:r>
              <a:rPr lang="en-US" sz="2100" dirty="0"/>
              <a:t>Predictable – state changes follow the three principles</a:t>
            </a:r>
          </a:p>
          <a:p>
            <a:r>
              <a:rPr lang="en-US" sz="2100" dirty="0"/>
              <a:t>State – the application's data, including data related to the UI itself</a:t>
            </a:r>
          </a:p>
          <a:p>
            <a:r>
              <a:rPr lang="en-US" sz="2100" dirty="0"/>
              <a:t>Container – Redux is the container which applies actions to the pure reducer functions to return a new state</a:t>
            </a:r>
          </a:p>
          <a:p>
            <a:r>
              <a:rPr lang="en-US" sz="2100" dirty="0"/>
              <a:t>Redux has been designed for JavaScript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7D614-592B-42D8-B473-6C6E3DFD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79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015AF-FCBE-4FC3-9E58-ACA2839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'redux’;</a:t>
            </a:r>
          </a:p>
          <a:p>
            <a:pPr marL="109537" indent="0">
              <a:buNone/>
            </a:pPr>
            <a:r>
              <a:rPr lang="en-US" dirty="0"/>
              <a:t>import { Provider } from 'react-redux'</a:t>
            </a:r>
          </a:p>
          <a:p>
            <a:pPr marL="109537" indent="0">
              <a:buNone/>
            </a:pPr>
            <a:r>
              <a:rPr lang="en-US" dirty="0"/>
              <a:t>const store = </a:t>
            </a:r>
            <a:r>
              <a:rPr lang="en-US" dirty="0" err="1"/>
              <a:t>createStore</a:t>
            </a:r>
            <a:r>
              <a:rPr lang="en-US" dirty="0"/>
              <a:t>(counter);</a:t>
            </a:r>
          </a:p>
          <a:p>
            <a:pPr marL="109537" indent="0">
              <a:buNone/>
            </a:pPr>
            <a:r>
              <a:rPr lang="en-US" dirty="0"/>
              <a:t>render(</a:t>
            </a:r>
            <a:br>
              <a:rPr lang="en-US" dirty="0"/>
            </a:br>
            <a:r>
              <a:rPr lang="en-US" dirty="0"/>
              <a:t>&lt;Provider store={store}&gt;</a:t>
            </a:r>
            <a:br>
              <a:rPr lang="en-US" dirty="0"/>
            </a:br>
            <a:r>
              <a:rPr lang="en-US" dirty="0"/>
              <a:t>&lt;App /&gt;</a:t>
            </a:r>
            <a:br>
              <a:rPr lang="en-US" dirty="0"/>
            </a:br>
            <a:r>
              <a:rPr lang="en-US" dirty="0"/>
              <a:t>&lt;/Provider&gt;,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(‘root’)</a:t>
            </a: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FBD90C-F193-4045-BAAE-5F18D2F9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 &amp; 4: Creating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528C-91A1-455D-BF51-932D05D1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446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6775C0-D14C-43EE-8D91-3028FAFA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45720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import React from 'react'</a:t>
            </a:r>
          </a:p>
          <a:p>
            <a:pPr marL="109537" indent="0">
              <a:buNone/>
            </a:pPr>
            <a:r>
              <a:rPr lang="en-US" sz="1600" dirty="0"/>
              <a:t>import { render } from 'react-</a:t>
            </a:r>
            <a:r>
              <a:rPr lang="en-US" sz="1600" dirty="0" err="1"/>
              <a:t>dom</a:t>
            </a:r>
            <a:r>
              <a:rPr lang="en-US" sz="1600" dirty="0"/>
              <a:t>'</a:t>
            </a:r>
          </a:p>
          <a:p>
            <a:pPr marL="109537" indent="0">
              <a:buNone/>
            </a:pPr>
            <a:r>
              <a:rPr lang="en-US" sz="1600" dirty="0"/>
              <a:t>import { Provider } from 'react-redux'</a:t>
            </a:r>
          </a:p>
          <a:p>
            <a:pPr marL="109537" indent="0">
              <a:buNone/>
            </a:pPr>
            <a:r>
              <a:rPr lang="en-US" sz="1600" dirty="0"/>
              <a:t>import { </a:t>
            </a:r>
            <a:r>
              <a:rPr lang="en-US" sz="1600" dirty="0" err="1"/>
              <a:t>createStore</a:t>
            </a:r>
            <a:r>
              <a:rPr lang="en-US" sz="1600" dirty="0"/>
              <a:t> } from 'redux'</a:t>
            </a:r>
          </a:p>
          <a:p>
            <a:pPr marL="109537" indent="0">
              <a:buNone/>
            </a:pPr>
            <a:r>
              <a:rPr lang="en-US" sz="1600" dirty="0"/>
              <a:t>import App from './App.js'</a:t>
            </a:r>
          </a:p>
          <a:p>
            <a:pPr marL="109537" indent="0">
              <a:buNone/>
            </a:pPr>
            <a:r>
              <a:rPr lang="en-US" sz="1600" dirty="0"/>
              <a:t>const counter = (state = 0, action) =&gt; {</a:t>
            </a:r>
          </a:p>
          <a:p>
            <a:pPr marL="109537" indent="0">
              <a:buNone/>
            </a:pPr>
            <a:r>
              <a:rPr lang="en-US" sz="1600" dirty="0"/>
              <a:t>switch(</a:t>
            </a:r>
            <a:r>
              <a:rPr lang="en-US" sz="1600" dirty="0" err="1"/>
              <a:t>action.type</a:t>
            </a:r>
            <a:r>
              <a:rPr lang="en-US" sz="1600" dirty="0"/>
              <a:t>) {</a:t>
            </a:r>
          </a:p>
          <a:p>
            <a:pPr marL="109537" indent="0">
              <a:buNone/>
            </a:pPr>
            <a:r>
              <a:rPr lang="en-US" sz="1600" dirty="0"/>
              <a:t>case 'INCREMENT':</a:t>
            </a:r>
          </a:p>
          <a:p>
            <a:pPr marL="109537" indent="0">
              <a:buNone/>
            </a:pPr>
            <a:r>
              <a:rPr lang="en-US" sz="1600" dirty="0"/>
              <a:t>   return state = state + 1;</a:t>
            </a:r>
          </a:p>
          <a:p>
            <a:pPr marL="109537" indent="0">
              <a:buNone/>
            </a:pPr>
            <a:r>
              <a:rPr lang="en-US" sz="1600" dirty="0"/>
              <a:t>case 'DECREMENT':</a:t>
            </a:r>
          </a:p>
          <a:p>
            <a:pPr marL="109537" indent="0">
              <a:buNone/>
            </a:pPr>
            <a:r>
              <a:rPr lang="en-US" sz="1600" dirty="0"/>
              <a:t>   return state = state - 1;</a:t>
            </a:r>
          </a:p>
          <a:p>
            <a:pPr marL="109537" indent="0">
              <a:buNone/>
            </a:pPr>
            <a:r>
              <a:rPr lang="en-US" sz="1600" dirty="0"/>
              <a:t>default:</a:t>
            </a:r>
          </a:p>
          <a:p>
            <a:pPr marL="109537" indent="0">
              <a:buNone/>
            </a:pPr>
            <a:r>
              <a:rPr lang="en-US" sz="1600" dirty="0"/>
              <a:t>   return state;</a:t>
            </a:r>
          </a:p>
          <a:p>
            <a:pPr marL="109537" indent="0">
              <a:buNone/>
            </a:pPr>
            <a:r>
              <a:rPr lang="en-US" sz="1600" dirty="0"/>
              <a:t> }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0FD1C-4930-44D9-9DAC-89284F96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Code till 4</a:t>
            </a:r>
            <a:r>
              <a:rPr lang="en-US" baseline="30000" dirty="0"/>
              <a:t>th</a:t>
            </a:r>
            <a:r>
              <a:rPr lang="en-US" dirty="0"/>
              <a:t> 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86224-48C5-4115-BF31-5E976B80EB67}"/>
              </a:ext>
            </a:extLst>
          </p:cNvPr>
          <p:cNvSpPr/>
          <p:nvPr/>
        </p:nvSpPr>
        <p:spPr>
          <a:xfrm>
            <a:off x="4648200" y="4724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537" indent="0">
              <a:buNone/>
            </a:pPr>
            <a:r>
              <a:rPr lang="en-US" dirty="0"/>
              <a:t>const store = </a:t>
            </a:r>
            <a:r>
              <a:rPr lang="en-US" dirty="0" err="1"/>
              <a:t>createStore</a:t>
            </a:r>
            <a:r>
              <a:rPr lang="en-US" dirty="0"/>
              <a:t>(counter);</a:t>
            </a:r>
          </a:p>
          <a:p>
            <a:pPr marL="109537" indent="0">
              <a:buNone/>
            </a:pPr>
            <a:r>
              <a:rPr lang="en-US" dirty="0"/>
              <a:t>render(</a:t>
            </a:r>
          </a:p>
          <a:p>
            <a:pPr marL="109537" indent="0">
              <a:buNone/>
            </a:pPr>
            <a:r>
              <a:rPr lang="en-US" dirty="0"/>
              <a:t>  &lt;Provider store={store}&gt;</a:t>
            </a:r>
          </a:p>
          <a:p>
            <a:pPr marL="109537" indent="0">
              <a:buNone/>
            </a:pPr>
            <a:r>
              <a:rPr lang="en-US" dirty="0"/>
              <a:t>    &lt;App /&gt;</a:t>
            </a:r>
          </a:p>
          <a:p>
            <a:pPr marL="109537" indent="0">
              <a:buNone/>
            </a:pPr>
            <a:r>
              <a:rPr lang="en-US" dirty="0"/>
              <a:t>  &lt;/Provider&gt;,</a:t>
            </a:r>
          </a:p>
          <a:p>
            <a:pPr marL="109537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('root')</a:t>
            </a:r>
          </a:p>
          <a:p>
            <a:pPr marL="109537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6BE2-11E5-494C-9100-0D7929A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122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EB8002-1C25-4A24-8630-0A3941C7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import React from 'react';</a:t>
            </a:r>
          </a:p>
          <a:p>
            <a:pPr marL="109537" indent="0">
              <a:buNone/>
            </a:pPr>
            <a:r>
              <a:rPr lang="en-US" sz="1600" dirty="0"/>
              <a:t>import { connect} from 'react-redux'</a:t>
            </a:r>
          </a:p>
          <a:p>
            <a:pPr marL="109537" indent="0">
              <a:buNone/>
            </a:pPr>
            <a:r>
              <a:rPr lang="en-US" sz="1600" dirty="0"/>
              <a:t>const App = (props) =&gt; {</a:t>
            </a:r>
          </a:p>
          <a:p>
            <a:pPr marL="109537" indent="0">
              <a:buNone/>
            </a:pPr>
            <a:r>
              <a:rPr lang="en-US" sz="1600" dirty="0"/>
              <a:t>return(</a:t>
            </a:r>
          </a:p>
          <a:p>
            <a:pPr marL="109537" indent="0">
              <a:buNone/>
            </a:pPr>
            <a:r>
              <a:rPr lang="en-US" sz="1600" dirty="0"/>
              <a:t>  &lt;div&gt;</a:t>
            </a:r>
          </a:p>
          <a:p>
            <a:pPr marL="109537" indent="0">
              <a:buNone/>
            </a:pPr>
            <a:r>
              <a:rPr lang="en-US" sz="1600" dirty="0"/>
              <a:t>   &lt;p&gt;{</a:t>
            </a:r>
            <a:r>
              <a:rPr lang="en-US" sz="1600" dirty="0" err="1"/>
              <a:t>props.count</a:t>
            </a:r>
            <a:r>
              <a:rPr lang="en-US" sz="1600" dirty="0"/>
              <a:t>}&lt;/p&gt;</a:t>
            </a:r>
          </a:p>
          <a:p>
            <a:pPr marL="109537" indent="0">
              <a:buNone/>
            </a:pPr>
            <a:r>
              <a:rPr lang="en-US" sz="1600" dirty="0"/>
              <a:t>   &lt;button </a:t>
            </a:r>
            <a:r>
              <a:rPr lang="en-US" sz="1600" dirty="0" err="1"/>
              <a:t>onClick</a:t>
            </a:r>
            <a:r>
              <a:rPr lang="en-US" sz="1600" dirty="0"/>
              <a:t>={</a:t>
            </a:r>
            <a:r>
              <a:rPr lang="en-US" sz="1600" dirty="0" err="1"/>
              <a:t>props.increment</a:t>
            </a:r>
            <a:r>
              <a:rPr lang="en-US" sz="1600" dirty="0"/>
              <a:t>}&gt;+&lt;/button&gt;</a:t>
            </a:r>
          </a:p>
          <a:p>
            <a:pPr marL="109537" indent="0">
              <a:buNone/>
            </a:pPr>
            <a:r>
              <a:rPr lang="en-US" sz="1600" dirty="0"/>
              <a:t>   &lt;button  </a:t>
            </a:r>
            <a:r>
              <a:rPr lang="en-US" sz="1600" dirty="0" err="1"/>
              <a:t>onClick</a:t>
            </a:r>
            <a:r>
              <a:rPr lang="en-US" sz="1600" dirty="0"/>
              <a:t>={</a:t>
            </a:r>
            <a:r>
              <a:rPr lang="en-US" sz="1600" dirty="0" err="1"/>
              <a:t>props.decrement</a:t>
            </a:r>
            <a:r>
              <a:rPr lang="en-US" sz="1600" dirty="0"/>
              <a:t>}&gt;-&lt;/button&gt;</a:t>
            </a:r>
          </a:p>
          <a:p>
            <a:pPr marL="109537" indent="0">
              <a:buNone/>
            </a:pPr>
            <a:r>
              <a:rPr lang="en-US" sz="1600" dirty="0"/>
              <a:t>  &lt;/div&gt;</a:t>
            </a:r>
          </a:p>
          <a:p>
            <a:pPr marL="109537" indent="0">
              <a:buNone/>
            </a:pPr>
            <a:r>
              <a:rPr lang="en-US" sz="1600" dirty="0"/>
              <a:t> );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  <a:p>
            <a:pPr marL="109537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mapStateToProps</a:t>
            </a:r>
            <a:r>
              <a:rPr lang="en-US" sz="1600" dirty="0"/>
              <a:t>(state) {</a:t>
            </a:r>
          </a:p>
          <a:p>
            <a:pPr marL="109537" indent="0">
              <a:buNone/>
            </a:pPr>
            <a:r>
              <a:rPr lang="en-US" sz="1600" dirty="0"/>
              <a:t>return {</a:t>
            </a:r>
          </a:p>
          <a:p>
            <a:pPr marL="109537" indent="0">
              <a:buNone/>
            </a:pPr>
            <a:r>
              <a:rPr lang="en-US" sz="1600" dirty="0"/>
              <a:t>  count: state</a:t>
            </a:r>
          </a:p>
          <a:p>
            <a:pPr marL="109537" indent="0">
              <a:buNone/>
            </a:pPr>
            <a:r>
              <a:rPr lang="en-US" sz="1600" dirty="0"/>
              <a:t> };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B8F06-50E1-49C1-A656-7D40A7CF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 &amp; 6 &amp; 7: In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96C8D-30CE-4C89-AAC7-678BA926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99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EB8002-1C25-4A24-8630-0A3941C7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mapDispatchToProps</a:t>
            </a:r>
            <a:r>
              <a:rPr lang="en-US" sz="1600" dirty="0"/>
              <a:t>(dispatch) {</a:t>
            </a:r>
          </a:p>
          <a:p>
            <a:pPr marL="109537" indent="0">
              <a:buNone/>
            </a:pPr>
            <a:r>
              <a:rPr lang="en-US" sz="1600" dirty="0"/>
              <a:t> return {</a:t>
            </a:r>
          </a:p>
          <a:p>
            <a:pPr marL="109537" indent="0">
              <a:buNone/>
            </a:pPr>
            <a:r>
              <a:rPr lang="en-US" sz="1600" dirty="0"/>
              <a:t>  increment: () =&gt; dispatch({type: 'INCREMENT'}),</a:t>
            </a:r>
          </a:p>
          <a:p>
            <a:pPr marL="109537" indent="0">
              <a:buNone/>
            </a:pPr>
            <a:r>
              <a:rPr lang="en-US" sz="1600" dirty="0"/>
              <a:t>  decrement: () =&gt; dispatch({type: 'DECREMENT'})</a:t>
            </a:r>
          </a:p>
          <a:p>
            <a:pPr marL="109537" indent="0">
              <a:buNone/>
            </a:pPr>
            <a:r>
              <a:rPr lang="en-US" sz="1600" dirty="0"/>
              <a:t> };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/>
              <a:t>export default connect(</a:t>
            </a:r>
            <a:r>
              <a:rPr lang="en-US" sz="1600" dirty="0" err="1"/>
              <a:t>mapStateToProps</a:t>
            </a:r>
            <a:r>
              <a:rPr lang="en-US" sz="1600" dirty="0"/>
              <a:t>, </a:t>
            </a:r>
            <a:r>
              <a:rPr lang="en-US" sz="1600" dirty="0" err="1"/>
              <a:t>mapDispatchToProps</a:t>
            </a:r>
            <a:r>
              <a:rPr lang="en-US" sz="1600" dirty="0"/>
              <a:t>)(App);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B8F06-50E1-49C1-A656-7D40A7CF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 &amp; 6 &amp; 7: In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68841-0EA7-40C0-B432-5960BADF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465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4CD97-E678-4EB2-9822-783FD7C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capability to run code after an action is dispatched, but before it reaches the reducer</a:t>
            </a:r>
          </a:p>
          <a:p>
            <a:pPr lvl="1"/>
            <a:r>
              <a:rPr lang="en-US" dirty="0"/>
              <a:t>Third-party extension point</a:t>
            </a:r>
          </a:p>
          <a:p>
            <a:pPr lvl="1"/>
            <a:r>
              <a:rPr lang="en-US" dirty="0"/>
              <a:t>e.g., logging, async API calls</a:t>
            </a:r>
          </a:p>
          <a:p>
            <a:r>
              <a:rPr lang="en-US" dirty="0"/>
              <a:t>Middleware:</a:t>
            </a:r>
          </a:p>
          <a:p>
            <a:pPr lvl="1"/>
            <a:r>
              <a:rPr lang="en-US" dirty="0"/>
              <a:t>Forms pipeline that wraps around the dispatch()</a:t>
            </a:r>
          </a:p>
          <a:p>
            <a:pPr lvl="1"/>
            <a:r>
              <a:rPr lang="en-US" dirty="0"/>
              <a:t>Pass actions onward</a:t>
            </a:r>
          </a:p>
          <a:p>
            <a:pPr lvl="1"/>
            <a:r>
              <a:rPr lang="en-US" dirty="0"/>
              <a:t>Restart the dispatch pipeline</a:t>
            </a:r>
          </a:p>
          <a:p>
            <a:pPr lvl="1"/>
            <a:r>
              <a:rPr lang="en-US" dirty="0"/>
              <a:t>Access the store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13BA0C-4BB8-4069-8FC0-12CB3E63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err="1"/>
              <a:t>Middleware:Thunk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59F5E-49FE-427D-9885-1CFDF3D7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82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90C7F9-75DF-4878-95D8-2C74E4BF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a </a:t>
            </a:r>
            <a:r>
              <a:rPr lang="en-US" dirty="0" err="1"/>
              <a:t>thunk</a:t>
            </a:r>
            <a:r>
              <a:rPr lang="en-US" dirty="0"/>
              <a:t> is a subroutine used</a:t>
            </a:r>
          </a:p>
          <a:p>
            <a:r>
              <a:rPr lang="en-US" dirty="0"/>
              <a:t>to inject an additional calculation in another subroutine</a:t>
            </a:r>
          </a:p>
          <a:p>
            <a:r>
              <a:rPr lang="en-US" dirty="0"/>
              <a:t>Delay a calculation until its result is needed,</a:t>
            </a:r>
          </a:p>
          <a:p>
            <a:r>
              <a:rPr lang="en-US" dirty="0"/>
              <a:t>Insert operations at the beginning or end of the other subroutine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40DBD-E33A-430B-BCA4-09EED514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1E907-FC41-40ED-AB90-1B8DEF7C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603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96777-DEDC-43FD-9E19-80AFFD2E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that allows you to write action creators that return a function instead of an action</a:t>
            </a:r>
          </a:p>
          <a:p>
            <a:pPr lvl="1"/>
            <a:r>
              <a:rPr lang="en-US" dirty="0"/>
              <a:t>Can be used to delay the dispatch of an action, or</a:t>
            </a:r>
          </a:p>
          <a:p>
            <a:pPr lvl="1"/>
            <a:r>
              <a:rPr lang="en-US" dirty="0"/>
              <a:t>Dispatch only if a certain condition is met</a:t>
            </a:r>
          </a:p>
          <a:p>
            <a:r>
              <a:rPr lang="en-US" dirty="0"/>
              <a:t>Inner function receives the dispatch() and </a:t>
            </a:r>
            <a:r>
              <a:rPr lang="en-US" dirty="0" err="1"/>
              <a:t>getState</a:t>
            </a:r>
            <a:r>
              <a:rPr lang="en-US" dirty="0"/>
              <a:t>() store methods</a:t>
            </a:r>
          </a:p>
          <a:p>
            <a:r>
              <a:rPr lang="en-US" dirty="0" err="1"/>
              <a:t>npm</a:t>
            </a:r>
            <a:r>
              <a:rPr lang="en-US" dirty="0"/>
              <a:t> install --save redux-</a:t>
            </a:r>
            <a:r>
              <a:rPr lang="en-US" dirty="0" err="1"/>
              <a:t>thunk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84737A-3964-46F6-B590-28C98C20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73B31-5A97-425E-912E-01538F7C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550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80E6A3-64CF-46B6-B1ED-8467FDC5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import { </a:t>
            </a:r>
            <a:r>
              <a:rPr lang="en-US" sz="2000" dirty="0" err="1"/>
              <a:t>createStore</a:t>
            </a:r>
            <a:r>
              <a:rPr lang="en-US" sz="2000" dirty="0"/>
              <a:t>, </a:t>
            </a:r>
            <a:r>
              <a:rPr lang="en-US" sz="2000" dirty="0" err="1"/>
              <a:t>applyMiddleware</a:t>
            </a:r>
            <a:r>
              <a:rPr lang="en-US" sz="2000" dirty="0"/>
              <a:t> } from 'redux';</a:t>
            </a:r>
          </a:p>
          <a:p>
            <a:pPr marL="109537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thunk</a:t>
            </a:r>
            <a:r>
              <a:rPr lang="en-US" sz="2000" dirty="0"/>
              <a:t> from 'redux-</a:t>
            </a:r>
            <a:r>
              <a:rPr lang="en-US" sz="2000" dirty="0" err="1"/>
              <a:t>thunk</a:t>
            </a:r>
            <a:r>
              <a:rPr lang="en-US" sz="2000" dirty="0"/>
              <a:t>';</a:t>
            </a:r>
          </a:p>
          <a:p>
            <a:pPr marL="109537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rootReducer</a:t>
            </a:r>
            <a:r>
              <a:rPr lang="en-US" sz="2000" dirty="0"/>
              <a:t> from './reducers/index';</a:t>
            </a:r>
          </a:p>
          <a:p>
            <a:pPr marL="109537" indent="0">
              <a:buNone/>
            </a:pPr>
            <a:r>
              <a:rPr lang="en-US" sz="2000" dirty="0"/>
              <a:t>const store = </a:t>
            </a:r>
            <a:r>
              <a:rPr lang="en-US" sz="2000" dirty="0" err="1"/>
              <a:t>createStore</a:t>
            </a:r>
            <a:r>
              <a:rPr lang="en-US" sz="2000" dirty="0"/>
              <a:t>(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rootReducer</a:t>
            </a:r>
            <a:r>
              <a:rPr lang="en-US" sz="2000" dirty="0"/>
              <a:t>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applyMiddleware</a:t>
            </a:r>
            <a:r>
              <a:rPr lang="en-US" sz="2000" dirty="0"/>
              <a:t>(</a:t>
            </a:r>
            <a:r>
              <a:rPr lang="en-US" sz="2000" dirty="0" err="1"/>
              <a:t>thunk</a:t>
            </a:r>
            <a:r>
              <a:rPr lang="en-US" sz="2000" dirty="0"/>
              <a:t>)</a:t>
            </a:r>
          </a:p>
          <a:p>
            <a:pPr marL="109537" indent="0">
              <a:buNone/>
            </a:pPr>
            <a:r>
              <a:rPr lang="en-US" sz="2000" dirty="0"/>
              <a:t>);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Complete Example at </a:t>
            </a:r>
            <a:r>
              <a:rPr lang="en-US" sz="2000" dirty="0">
                <a:hlinkClick r:id="rId2"/>
              </a:rPr>
              <a:t>https://daveceddia.com/where-fetch-data-redux/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527F-FF19-4B9E-A79C-3066E0E7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thunk</a:t>
            </a:r>
            <a:r>
              <a:rPr lang="en-US" dirty="0"/>
              <a:t> to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97302-FB2B-4EA4-8906-0B7FC417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80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17626-E141-48C0-8497-1F903A1C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react-redux-form –save</a:t>
            </a:r>
          </a:p>
          <a:p>
            <a:r>
              <a:rPr lang="en-US" dirty="0"/>
              <a:t>We will take an example now</a:t>
            </a:r>
          </a:p>
          <a:p>
            <a:r>
              <a:rPr lang="en-US" dirty="0"/>
              <a:t>We Will also see an example of </a:t>
            </a:r>
            <a:r>
              <a:rPr lang="en-US" dirty="0" err="1"/>
              <a:t>Localform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D990E-47D3-43B9-878D-8C8BC6BC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React-Redux-Form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D7627-F84E-43EB-A85F-F6F9BD6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244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23089-BE43-47A2-A40F-94579EDA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400" dirty="0"/>
              <a:t>import { connect } from 'react-redux';</a:t>
            </a:r>
          </a:p>
          <a:p>
            <a:pPr marL="109537" indent="0">
              <a:buNone/>
            </a:pPr>
            <a:r>
              <a:rPr lang="en-US" sz="1400" dirty="0"/>
              <a:t>import { actions } from 'react-redux-form';</a:t>
            </a:r>
          </a:p>
          <a:p>
            <a:pPr marL="109537" indent="0">
              <a:buNone/>
            </a:pPr>
            <a:r>
              <a:rPr lang="en-US" sz="1400" dirty="0"/>
              <a:t>// external user data to load</a:t>
            </a:r>
          </a:p>
          <a:p>
            <a:pPr marL="109537" indent="0">
              <a:buNone/>
            </a:pPr>
            <a:r>
              <a:rPr lang="en-US" sz="1400" dirty="0"/>
              <a:t>const data = { /* ... */ };</a:t>
            </a:r>
          </a:p>
          <a:p>
            <a:pPr marL="109537" indent="0">
              <a:buNone/>
            </a:pPr>
            <a:r>
              <a:rPr lang="en-US" sz="1400" dirty="0"/>
              <a:t>const </a:t>
            </a:r>
            <a:r>
              <a:rPr lang="en-US" sz="1400" dirty="0" err="1"/>
              <a:t>InitializeFromStateForm</a:t>
            </a:r>
            <a:r>
              <a:rPr lang="en-US" sz="1400" dirty="0"/>
              <a:t> = (props) =&gt; {</a:t>
            </a:r>
          </a:p>
          <a:p>
            <a:pPr marL="109537" indent="0">
              <a:buNone/>
            </a:pPr>
            <a:r>
              <a:rPr lang="en-US" sz="1400" dirty="0"/>
              <a:t>  const { dispatch } = </a:t>
            </a:r>
            <a:r>
              <a:rPr lang="en-US" sz="1400" dirty="0" err="1"/>
              <a:t>this.props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/>
              <a:t>  return (</a:t>
            </a:r>
          </a:p>
          <a:p>
            <a:pPr marL="109537" indent="0">
              <a:buNone/>
            </a:pPr>
            <a:r>
              <a:rPr lang="en-US" sz="1400" dirty="0"/>
              <a:t>    &lt;form&gt;</a:t>
            </a:r>
          </a:p>
          <a:p>
            <a:pPr marL="109537" indent="0">
              <a:buNone/>
            </a:pPr>
            <a:r>
              <a:rPr lang="en-US" sz="1400" dirty="0"/>
              <a:t>      &lt;button type="button" </a:t>
            </a:r>
            <a:r>
              <a:rPr lang="en-US" sz="1400" dirty="0" err="1"/>
              <a:t>onClick</a:t>
            </a:r>
            <a:r>
              <a:rPr lang="en-US" sz="1400" dirty="0"/>
              <a:t>={() =&gt; dispatch(</a:t>
            </a:r>
            <a:r>
              <a:rPr lang="en-US" sz="1400" dirty="0" err="1"/>
              <a:t>actions.load</a:t>
            </a:r>
            <a:r>
              <a:rPr lang="en-US" sz="1400" dirty="0"/>
              <a:t>('user', data))}&gt;</a:t>
            </a:r>
          </a:p>
          <a:p>
            <a:pPr marL="109537" indent="0">
              <a:buNone/>
            </a:pPr>
            <a:r>
              <a:rPr lang="en-US" sz="1400" dirty="0"/>
              <a:t>        Load Account</a:t>
            </a:r>
          </a:p>
          <a:p>
            <a:pPr marL="109537" indent="0">
              <a:buNone/>
            </a:pPr>
            <a:r>
              <a:rPr lang="en-US" sz="1400" dirty="0"/>
              <a:t>      &lt;/button&gt;</a:t>
            </a:r>
          </a:p>
          <a:p>
            <a:pPr marL="109537" indent="0">
              <a:buNone/>
            </a:pPr>
            <a:r>
              <a:rPr lang="en-US" sz="1400" dirty="0"/>
              <a:t>      {/* ... */}</a:t>
            </a:r>
          </a:p>
          <a:p>
            <a:pPr marL="109537" indent="0">
              <a:buNone/>
            </a:pPr>
            <a:r>
              <a:rPr lang="en-US" sz="1400" dirty="0"/>
              <a:t>    &lt;/form&gt;</a:t>
            </a:r>
          </a:p>
          <a:p>
            <a:pPr marL="109537" indent="0">
              <a:buNone/>
            </a:pPr>
            <a:r>
              <a:rPr lang="en-US" sz="1400" dirty="0"/>
              <a:t>  );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export default connect(null)(</a:t>
            </a:r>
            <a:r>
              <a:rPr lang="en-US" sz="1400" dirty="0" err="1"/>
              <a:t>InitializeFromStateForm</a:t>
            </a:r>
            <a:r>
              <a:rPr lang="en-US" sz="1400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BA8A3-A0B6-405B-850A-3EC58305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89654-5082-49CD-8C71-D07A9759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3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858991"/>
            <a:ext cx="8761270" cy="2856153"/>
          </a:xfrm>
        </p:spPr>
        <p:txBody>
          <a:bodyPr>
            <a:noAutofit/>
          </a:bodyPr>
          <a:lstStyle/>
          <a:p>
            <a:r>
              <a:rPr lang="en-US" sz="2100" dirty="0"/>
              <a:t>While Redux and Flux share similar concepts and principles, there are some differences</a:t>
            </a:r>
          </a:p>
          <a:p>
            <a:r>
              <a:rPr lang="en-US" sz="2100" dirty="0"/>
              <a:t>Flux differentiates between the dispatcher and store, this is because Flux supports multiple stores</a:t>
            </a:r>
          </a:p>
          <a:p>
            <a:r>
              <a:rPr lang="en-US" sz="2100" dirty="0"/>
              <a:t>Redux limits the application to one store which means the store and dispatcher can be combined into one dispatcher-store</a:t>
            </a:r>
          </a:p>
          <a:p>
            <a:r>
              <a:rPr lang="en-US" sz="2100" dirty="0"/>
              <a:t>This dispatcher-store is created by </a:t>
            </a:r>
            <a:r>
              <a:rPr lang="en-US" sz="2100" dirty="0" err="1"/>
              <a:t>Redux's</a:t>
            </a:r>
            <a:r>
              <a:rPr lang="en-US" sz="2100" dirty="0"/>
              <a:t> </a:t>
            </a:r>
            <a:r>
              <a:rPr lang="en-US" sz="2100" b="1" dirty="0" err="1"/>
              <a:t>createStore</a:t>
            </a:r>
            <a:r>
              <a:rPr lang="en-US" sz="2100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5F493-45EF-4EF5-8806-EC563AF8F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67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6124CA-FD24-4437-BA92-EEDE7EE7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import React from 'react';</a:t>
            </a:r>
          </a:p>
          <a:p>
            <a:pPr marL="109537" indent="0">
              <a:buNone/>
            </a:pPr>
            <a:r>
              <a:rPr lang="en-US" sz="1600" dirty="0"/>
              <a:t>import { </a:t>
            </a:r>
            <a:r>
              <a:rPr lang="en-US" sz="1600" dirty="0" err="1"/>
              <a:t>LocalForm</a:t>
            </a:r>
            <a:r>
              <a:rPr lang="en-US" sz="1600" dirty="0"/>
              <a:t>, Control } from 'react-redux-form';</a:t>
            </a:r>
          </a:p>
          <a:p>
            <a:pPr marL="109537" indent="0">
              <a:buNone/>
            </a:pPr>
            <a:r>
              <a:rPr lang="en-US" sz="1600" dirty="0"/>
              <a:t>export default class </a:t>
            </a:r>
            <a:r>
              <a:rPr lang="en-US" sz="1600" dirty="0" err="1"/>
              <a:t>MyApp</a:t>
            </a:r>
            <a:r>
              <a:rPr lang="en-US" sz="1600" dirty="0"/>
              <a:t> extends </a:t>
            </a:r>
            <a:r>
              <a:rPr lang="en-US" sz="1600" dirty="0" err="1"/>
              <a:t>React.Component</a:t>
            </a:r>
            <a:r>
              <a:rPr lang="en-US" sz="1600" dirty="0"/>
              <a:t> {</a:t>
            </a:r>
          </a:p>
          <a:p>
            <a:pPr marL="109537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handleChange</a:t>
            </a:r>
            <a:r>
              <a:rPr lang="en-US" sz="1600" dirty="0"/>
              <a:t>(values) { ... }</a:t>
            </a:r>
          </a:p>
          <a:p>
            <a:pPr marL="109537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handleUpdate</a:t>
            </a:r>
            <a:r>
              <a:rPr lang="en-US" sz="1600" dirty="0"/>
              <a:t>(form) { ... }</a:t>
            </a:r>
          </a:p>
          <a:p>
            <a:pPr marL="109537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handleSubmit</a:t>
            </a:r>
            <a:r>
              <a:rPr lang="en-US" sz="1600" dirty="0"/>
              <a:t>(values) { ... }</a:t>
            </a:r>
          </a:p>
          <a:p>
            <a:pPr marL="109537" indent="0">
              <a:buNone/>
            </a:pPr>
            <a:r>
              <a:rPr lang="en-US" sz="1600" dirty="0"/>
              <a:t>  render() {</a:t>
            </a:r>
          </a:p>
          <a:p>
            <a:pPr marL="109537" indent="0">
              <a:buNone/>
            </a:pPr>
            <a:r>
              <a:rPr lang="en-US" sz="1600" dirty="0"/>
              <a:t>    return (</a:t>
            </a:r>
          </a:p>
          <a:p>
            <a:pPr marL="109537" indent="0">
              <a:buNone/>
            </a:pPr>
            <a:r>
              <a:rPr lang="en-US" sz="1600" dirty="0"/>
              <a:t>      &lt;</a:t>
            </a:r>
            <a:r>
              <a:rPr lang="en-US" sz="1600" dirty="0" err="1"/>
              <a:t>LocalForm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onUpdate</a:t>
            </a:r>
            <a:r>
              <a:rPr lang="en-US" sz="1600" dirty="0"/>
              <a:t>={(form) =&gt; </a:t>
            </a:r>
            <a:r>
              <a:rPr lang="en-US" sz="1600" dirty="0" err="1"/>
              <a:t>this.handleUpdate</a:t>
            </a:r>
            <a:r>
              <a:rPr lang="en-US" sz="1600" dirty="0"/>
              <a:t>(form)}</a:t>
            </a:r>
          </a:p>
          <a:p>
            <a:pPr marL="109537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onChange</a:t>
            </a:r>
            <a:r>
              <a:rPr lang="en-US" sz="1600" dirty="0"/>
              <a:t>={(values) =&gt; </a:t>
            </a:r>
            <a:r>
              <a:rPr lang="en-US" sz="1600" dirty="0" err="1"/>
              <a:t>this.handleChange</a:t>
            </a:r>
            <a:r>
              <a:rPr lang="en-US" sz="1600" dirty="0"/>
              <a:t>(values)}</a:t>
            </a:r>
          </a:p>
          <a:p>
            <a:pPr marL="109537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onSubmit</a:t>
            </a:r>
            <a:r>
              <a:rPr lang="en-US" sz="1600" dirty="0"/>
              <a:t>={(values) =&gt; </a:t>
            </a:r>
            <a:r>
              <a:rPr lang="en-US" sz="1600" dirty="0" err="1"/>
              <a:t>this.handleSubmit</a:t>
            </a:r>
            <a:r>
              <a:rPr lang="en-US" sz="1600" dirty="0"/>
              <a:t>(values)}</a:t>
            </a:r>
          </a:p>
          <a:p>
            <a:pPr marL="109537" indent="0">
              <a:buNone/>
            </a:pPr>
            <a:r>
              <a:rPr lang="en-US" sz="1600" dirty="0"/>
              <a:t>      &gt;</a:t>
            </a:r>
          </a:p>
          <a:p>
            <a:pPr marL="109537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Control.text</a:t>
            </a:r>
            <a:r>
              <a:rPr lang="en-US" sz="1600" dirty="0"/>
              <a:t> model=".username" /&gt;</a:t>
            </a:r>
          </a:p>
          <a:p>
            <a:pPr marL="109537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Control.text</a:t>
            </a:r>
            <a:r>
              <a:rPr lang="en-US" sz="1600" dirty="0"/>
              <a:t> model=".password" /&gt;</a:t>
            </a:r>
          </a:p>
          <a:p>
            <a:pPr marL="109537" indent="0">
              <a:buNone/>
            </a:pPr>
            <a:r>
              <a:rPr lang="en-US" sz="1600" dirty="0"/>
              <a:t>      &lt;/</a:t>
            </a:r>
            <a:r>
              <a:rPr lang="en-US" sz="1600" dirty="0" err="1"/>
              <a:t>LocalForm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    );</a:t>
            </a:r>
          </a:p>
          <a:p>
            <a:pPr marL="109537" indent="0">
              <a:buNone/>
            </a:pPr>
            <a:r>
              <a:rPr lang="en-US" sz="1600" dirty="0"/>
              <a:t>  }}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94CD2-F254-4120-8D61-E1CB7FED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LocalForm</a:t>
            </a:r>
            <a:r>
              <a:rPr lang="en-US" dirty="0"/>
              <a:t>/Using Redux without setting up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949E2-D6C0-4946-A3B9-8BEE4B51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4DF-9667-4400-A356-C34DD3F61F28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4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/>
          </a:p>
        </p:txBody>
      </p:sp>
      <p:sp>
        <p:nvSpPr>
          <p:cNvPr id="145" name="Redux"/>
          <p:cNvSpPr txBox="1">
            <a:spLocks noGrp="1"/>
          </p:cNvSpPr>
          <p:nvPr>
            <p:ph type="body" sz="quarter" idx="4294967295"/>
          </p:nvPr>
        </p:nvSpPr>
        <p:spPr>
          <a:xfrm>
            <a:off x="1129251" y="158766"/>
            <a:ext cx="1875874" cy="493019"/>
          </a:xfrm>
          <a:prstGeom prst="rect">
            <a:avLst/>
          </a:prstGeom>
        </p:spPr>
        <p:txBody>
          <a:bodyPr anchor="t"/>
          <a:lstStyle>
            <a:lvl1pPr marL="0" indent="0" algn="ctr" defTabSz="315468">
              <a:spcBef>
                <a:spcPts val="0"/>
              </a:spcBef>
              <a:buSzTx/>
              <a:buNone/>
              <a:defRPr sz="3996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Redux</a:t>
            </a:r>
          </a:p>
        </p:txBody>
      </p:sp>
      <p:pic>
        <p:nvPicPr>
          <p:cNvPr id="146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2" y="177568"/>
            <a:ext cx="503946" cy="45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"/>
          <p:cNvSpPr txBox="1"/>
          <p:nvPr/>
        </p:nvSpPr>
        <p:spPr>
          <a:xfrm>
            <a:off x="4487167" y="6948255"/>
            <a:ext cx="2067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>
              <a:defRPr sz="1800"/>
            </a:pPr>
            <a:fld id="{86CB4B4D-7CA3-9044-876B-883B54F8677D}" type="slidenum">
              <a:rPr sz="1266"/>
              <a:t>6</a:t>
            </a:fld>
            <a:r>
              <a:rPr sz="1266"/>
              <a:t>￼</a:t>
            </a:r>
          </a:p>
        </p:txBody>
      </p:sp>
      <p:sp>
        <p:nvSpPr>
          <p:cNvPr id="151" name="Rectangle"/>
          <p:cNvSpPr/>
          <p:nvPr/>
        </p:nvSpPr>
        <p:spPr>
          <a:xfrm>
            <a:off x="452298" y="5252536"/>
            <a:ext cx="8239404" cy="41359"/>
          </a:xfrm>
          <a:prstGeom prst="rect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imple…"/>
          <p:cNvSpPr txBox="1"/>
          <p:nvPr/>
        </p:nvSpPr>
        <p:spPr>
          <a:xfrm>
            <a:off x="452418" y="5275920"/>
            <a:ext cx="122629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3200"/>
            </a:pPr>
            <a:r>
              <a:rPr sz="2250"/>
              <a:t>Simple</a:t>
            </a:r>
          </a:p>
          <a:p>
            <a:pPr algn="l">
              <a:defRPr sz="3200"/>
            </a:pPr>
            <a:r>
              <a:rPr sz="2250"/>
              <a:t>No setup</a:t>
            </a:r>
          </a:p>
        </p:txBody>
      </p:sp>
      <p:sp>
        <p:nvSpPr>
          <p:cNvPr id="153" name="Complex…"/>
          <p:cNvSpPr txBox="1"/>
          <p:nvPr/>
        </p:nvSpPr>
        <p:spPr>
          <a:xfrm>
            <a:off x="6495649" y="5275920"/>
            <a:ext cx="218810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r">
              <a:defRPr sz="3200"/>
            </a:pPr>
            <a:r>
              <a:rPr sz="2250"/>
              <a:t>Complex</a:t>
            </a:r>
          </a:p>
          <a:p>
            <a:pPr algn="r">
              <a:defRPr sz="3200"/>
            </a:pPr>
            <a:r>
              <a:rPr sz="2250"/>
              <a:t>Significant setup</a:t>
            </a:r>
          </a:p>
        </p:txBody>
      </p:sp>
      <p:sp>
        <p:nvSpPr>
          <p:cNvPr id="154" name="JS"/>
          <p:cNvSpPr txBox="1"/>
          <p:nvPr/>
        </p:nvSpPr>
        <p:spPr>
          <a:xfrm>
            <a:off x="451283" y="4842594"/>
            <a:ext cx="25167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JS</a:t>
            </a:r>
          </a:p>
        </p:txBody>
      </p:sp>
      <p:sp>
        <p:nvSpPr>
          <p:cNvPr id="155" name="jQuery"/>
          <p:cNvSpPr txBox="1"/>
          <p:nvPr/>
        </p:nvSpPr>
        <p:spPr>
          <a:xfrm>
            <a:off x="2062371" y="4842594"/>
            <a:ext cx="704873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jQuery</a:t>
            </a:r>
          </a:p>
        </p:txBody>
      </p:sp>
      <p:sp>
        <p:nvSpPr>
          <p:cNvPr id="156" name="React"/>
          <p:cNvSpPr txBox="1"/>
          <p:nvPr/>
        </p:nvSpPr>
        <p:spPr>
          <a:xfrm>
            <a:off x="4371155" y="4842594"/>
            <a:ext cx="59388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React</a:t>
            </a:r>
          </a:p>
        </p:txBody>
      </p:sp>
      <p:sp>
        <p:nvSpPr>
          <p:cNvPr id="157" name="React + Redux"/>
          <p:cNvSpPr txBox="1"/>
          <p:nvPr/>
        </p:nvSpPr>
        <p:spPr>
          <a:xfrm>
            <a:off x="6559720" y="4842594"/>
            <a:ext cx="1394549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React + Redux</a:t>
            </a:r>
          </a:p>
        </p:txBody>
      </p:sp>
      <p:sp>
        <p:nvSpPr>
          <p:cNvPr id="158" name="Complex data flows"/>
          <p:cNvSpPr txBox="1"/>
          <p:nvPr/>
        </p:nvSpPr>
        <p:spPr>
          <a:xfrm>
            <a:off x="771354" y="1674782"/>
            <a:ext cx="2588850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/>
              <a:t>Complex data flows</a:t>
            </a:r>
          </a:p>
        </p:txBody>
      </p:sp>
      <p:sp>
        <p:nvSpPr>
          <p:cNvPr id="159" name="Circle"/>
          <p:cNvSpPr/>
          <p:nvPr/>
        </p:nvSpPr>
        <p:spPr>
          <a:xfrm>
            <a:off x="539182" y="1898985"/>
            <a:ext cx="160735" cy="160735"/>
          </a:xfrm>
          <a:prstGeom prst="ellipse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Inter-component communication"/>
          <p:cNvSpPr txBox="1"/>
          <p:nvPr/>
        </p:nvSpPr>
        <p:spPr>
          <a:xfrm>
            <a:off x="771353" y="2171082"/>
            <a:ext cx="4191853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/>
              <a:t>Inter-component communication</a:t>
            </a:r>
          </a:p>
        </p:txBody>
      </p:sp>
      <p:sp>
        <p:nvSpPr>
          <p:cNvPr id="161" name="Circle"/>
          <p:cNvSpPr/>
          <p:nvPr/>
        </p:nvSpPr>
        <p:spPr>
          <a:xfrm>
            <a:off x="539182" y="2395285"/>
            <a:ext cx="160735" cy="160735"/>
          </a:xfrm>
          <a:prstGeom prst="ellipse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Non-hierarchical data"/>
          <p:cNvSpPr txBox="1"/>
          <p:nvPr/>
        </p:nvSpPr>
        <p:spPr>
          <a:xfrm>
            <a:off x="771354" y="2670726"/>
            <a:ext cx="2813271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/>
              <a:t>Non-hierarchical data</a:t>
            </a:r>
          </a:p>
        </p:txBody>
      </p:sp>
      <p:sp>
        <p:nvSpPr>
          <p:cNvPr id="163" name="Circle"/>
          <p:cNvSpPr/>
          <p:nvPr/>
        </p:nvSpPr>
        <p:spPr>
          <a:xfrm>
            <a:off x="539182" y="2891585"/>
            <a:ext cx="160735" cy="160735"/>
          </a:xfrm>
          <a:prstGeom prst="ellipse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Many actions"/>
          <p:cNvSpPr txBox="1"/>
          <p:nvPr/>
        </p:nvSpPr>
        <p:spPr>
          <a:xfrm>
            <a:off x="771354" y="3179256"/>
            <a:ext cx="1771319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/>
              <a:t>Many actions</a:t>
            </a:r>
          </a:p>
        </p:txBody>
      </p:sp>
      <p:sp>
        <p:nvSpPr>
          <p:cNvPr id="165" name="Circle"/>
          <p:cNvSpPr/>
          <p:nvPr/>
        </p:nvSpPr>
        <p:spPr>
          <a:xfrm>
            <a:off x="539182" y="3400115"/>
            <a:ext cx="160735" cy="160735"/>
          </a:xfrm>
          <a:prstGeom prst="ellipse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ame data used in multiple places"/>
          <p:cNvSpPr txBox="1"/>
          <p:nvPr/>
        </p:nvSpPr>
        <p:spPr>
          <a:xfrm>
            <a:off x="771354" y="3682531"/>
            <a:ext cx="4464364" cy="60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4900"/>
              </a:lnSpc>
              <a:defRPr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/>
              <a:t>Same data used in multiple places</a:t>
            </a:r>
          </a:p>
        </p:txBody>
      </p:sp>
      <p:sp>
        <p:nvSpPr>
          <p:cNvPr id="167" name="Circle"/>
          <p:cNvSpPr/>
          <p:nvPr/>
        </p:nvSpPr>
        <p:spPr>
          <a:xfrm>
            <a:off x="539182" y="3903390"/>
            <a:ext cx="160735" cy="160735"/>
          </a:xfrm>
          <a:prstGeom prst="ellipse">
            <a:avLst/>
          </a:prstGeom>
          <a:gradFill>
            <a:gsLst>
              <a:gs pos="0">
                <a:srgbClr val="4568DC"/>
              </a:gs>
              <a:gs pos="100000">
                <a:srgbClr val="B06AB3"/>
              </a:gs>
            </a:gsLst>
            <a:lin ang="11435407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WHEN DO I NEED REDUX?"/>
          <p:cNvSpPr txBox="1"/>
          <p:nvPr/>
        </p:nvSpPr>
        <p:spPr>
          <a:xfrm>
            <a:off x="549517" y="1246967"/>
            <a:ext cx="375904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/>
            </a:lvl1pPr>
          </a:lstStyle>
          <a:p>
            <a:r>
              <a:rPr sz="2250"/>
              <a:t>WHEN DO I NEED REDUX?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963733"/>
            <a:ext cx="8761270" cy="2856153"/>
          </a:xfrm>
        </p:spPr>
        <p:txBody>
          <a:bodyPr>
            <a:normAutofit/>
          </a:bodyPr>
          <a:lstStyle/>
          <a:p>
            <a:r>
              <a:rPr lang="en-US" sz="2100" dirty="0"/>
              <a:t>Managing state in JavaScript applications is very challenging</a:t>
            </a:r>
          </a:p>
          <a:p>
            <a:r>
              <a:rPr lang="en-US" sz="2100" dirty="0"/>
              <a:t>Redux employs a predictable state container to simplify state management</a:t>
            </a:r>
          </a:p>
          <a:p>
            <a:r>
              <a:rPr lang="en-US" sz="2100" dirty="0"/>
              <a:t>Execution of an application is an initial state followed by a series of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9BDD8-1219-42B3-B382-D5AA1A490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1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963733"/>
            <a:ext cx="8761270" cy="2856153"/>
          </a:xfrm>
        </p:spPr>
        <p:txBody>
          <a:bodyPr>
            <a:noAutofit/>
          </a:bodyPr>
          <a:lstStyle/>
          <a:p>
            <a:r>
              <a:rPr lang="en-US" sz="2100" dirty="0"/>
              <a:t>Each action reduces the state to a new predictable state, to which the application user interface transitions</a:t>
            </a:r>
          </a:p>
          <a:p>
            <a:r>
              <a:rPr lang="en-US" sz="2100" dirty="0"/>
              <a:t>A state container, known as store, contains the reduction logic implemented as pure functions as well as the last reduced (current)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CA81-4F34-4B13-9842-80AA2BD30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Principles of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9" y="1858991"/>
            <a:ext cx="8761270" cy="2856153"/>
          </a:xfrm>
        </p:spPr>
        <p:txBody>
          <a:bodyPr>
            <a:noAutofit/>
          </a:bodyPr>
          <a:lstStyle/>
          <a:p>
            <a:r>
              <a:rPr lang="en-US" sz="2100" dirty="0"/>
              <a:t>To enable state changes to be predictable, the following constraints applied to state changes</a:t>
            </a:r>
          </a:p>
          <a:p>
            <a:pPr lvl="1"/>
            <a:r>
              <a:rPr lang="en-US" sz="2100" dirty="0"/>
              <a:t>Single Source of Truth//Store</a:t>
            </a:r>
          </a:p>
          <a:p>
            <a:pPr lvl="1"/>
            <a:r>
              <a:rPr lang="en-US" sz="2100" dirty="0"/>
              <a:t>State is Read-Only//Actions to new state</a:t>
            </a:r>
          </a:p>
          <a:p>
            <a:pPr lvl="1"/>
            <a:r>
              <a:rPr lang="en-US" sz="2100" dirty="0"/>
              <a:t>Changes are made with Pure Functions//Reducer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311A-5107-4E1A-9ADD-22BDD21E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7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3463</TotalTime>
  <Words>2702</Words>
  <Application>Microsoft Office PowerPoint</Application>
  <PresentationFormat>On-screen Show (4:3)</PresentationFormat>
  <Paragraphs>530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Courier</vt:lpstr>
      <vt:lpstr>Courier New</vt:lpstr>
      <vt:lpstr>Gill Sans</vt:lpstr>
      <vt:lpstr>Gill Sans SemiBold</vt:lpstr>
      <vt:lpstr>Lucida Sans Unicode</vt:lpstr>
      <vt:lpstr>Verdana</vt:lpstr>
      <vt:lpstr>Wingdings 2</vt:lpstr>
      <vt:lpstr>Wingdings 3</vt:lpstr>
      <vt:lpstr>Concourse</vt:lpstr>
      <vt:lpstr>React.JS</vt:lpstr>
      <vt:lpstr>Flux</vt:lpstr>
      <vt:lpstr>PowerPoint Presentation</vt:lpstr>
      <vt:lpstr>Definition of Redux</vt:lpstr>
      <vt:lpstr>Differences from Flux</vt:lpstr>
      <vt:lpstr>PowerPoint Presentation</vt:lpstr>
      <vt:lpstr>Why Redux?</vt:lpstr>
      <vt:lpstr>Why Redux?</vt:lpstr>
      <vt:lpstr>Three Principles of Redux</vt:lpstr>
      <vt:lpstr>Single Source of Truth</vt:lpstr>
      <vt:lpstr>State is Read-Only</vt:lpstr>
      <vt:lpstr>Changes are made with Pure Functions</vt:lpstr>
      <vt:lpstr>PowerPoint Presentation</vt:lpstr>
      <vt:lpstr>PowerPoint Presentation</vt:lpstr>
      <vt:lpstr>Redux</vt:lpstr>
      <vt:lpstr>Redux</vt:lpstr>
      <vt:lpstr>Redux</vt:lpstr>
      <vt:lpstr>Redux</vt:lpstr>
      <vt:lpstr>PowerPoint Presentation</vt:lpstr>
      <vt:lpstr>PowerPoint Presentation</vt:lpstr>
      <vt:lpstr>Redux Store</vt:lpstr>
      <vt:lpstr>PowerPoint Presentation</vt:lpstr>
      <vt:lpstr>Redux Actions</vt:lpstr>
      <vt:lpstr>Action Creators</vt:lpstr>
      <vt:lpstr>PowerPoint Presentation</vt:lpstr>
      <vt:lpstr>Actions and Reducers</vt:lpstr>
      <vt:lpstr>PowerPoint Presentation</vt:lpstr>
      <vt:lpstr>PowerPoint Presentation</vt:lpstr>
      <vt:lpstr>PowerPoint Presentation</vt:lpstr>
      <vt:lpstr>Splitting and Combining Reducers</vt:lpstr>
      <vt:lpstr>PowerPoint Presentation</vt:lpstr>
      <vt:lpstr>React-Redux</vt:lpstr>
      <vt:lpstr>React with Redux</vt:lpstr>
      <vt:lpstr>React with Redux</vt:lpstr>
      <vt:lpstr>Implementation Steps</vt:lpstr>
      <vt:lpstr>Example</vt:lpstr>
      <vt:lpstr>Steps</vt:lpstr>
      <vt:lpstr>Step 1:Installation</vt:lpstr>
      <vt:lpstr>Step 2: Creating Reducer</vt:lpstr>
      <vt:lpstr>Step3 &amp; 4: Creating Store</vt:lpstr>
      <vt:lpstr>Combined Code till 4th step</vt:lpstr>
      <vt:lpstr>Step 5 &amp; 6 &amp; 7: In component</vt:lpstr>
      <vt:lpstr>Step 5 &amp; 6 &amp; 7: In component</vt:lpstr>
      <vt:lpstr>Redux Middleware:Thunk</vt:lpstr>
      <vt:lpstr>Thunk</vt:lpstr>
      <vt:lpstr>Redux Thunk</vt:lpstr>
      <vt:lpstr>Adding thunk to store</vt:lpstr>
      <vt:lpstr>React-Redux-Form</vt:lpstr>
      <vt:lpstr>Example</vt:lpstr>
      <vt:lpstr>LocalForm/Using Redux without setting up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555</cp:revision>
  <dcterms:created xsi:type="dcterms:W3CDTF">2011-04-09T16:04:53Z</dcterms:created>
  <dcterms:modified xsi:type="dcterms:W3CDTF">2020-05-30T13:57:40Z</dcterms:modified>
</cp:coreProperties>
</file>