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02" r:id="rId2"/>
    <p:sldId id="447" r:id="rId3"/>
    <p:sldId id="308" r:id="rId4"/>
    <p:sldId id="292" r:id="rId5"/>
    <p:sldId id="317" r:id="rId6"/>
    <p:sldId id="333" r:id="rId7"/>
    <p:sldId id="318" r:id="rId8"/>
    <p:sldId id="334" r:id="rId9"/>
    <p:sldId id="378" r:id="rId10"/>
    <p:sldId id="309" r:id="rId11"/>
    <p:sldId id="377" r:id="rId12"/>
    <p:sldId id="310" r:id="rId13"/>
    <p:sldId id="311" r:id="rId14"/>
    <p:sldId id="313" r:id="rId15"/>
    <p:sldId id="312" r:id="rId16"/>
    <p:sldId id="379" r:id="rId17"/>
    <p:sldId id="299" r:id="rId18"/>
    <p:sldId id="315" r:id="rId19"/>
    <p:sldId id="316" r:id="rId20"/>
    <p:sldId id="319" r:id="rId21"/>
    <p:sldId id="303" r:id="rId22"/>
    <p:sldId id="381" r:id="rId23"/>
    <p:sldId id="380" r:id="rId24"/>
    <p:sldId id="320" r:id="rId25"/>
    <p:sldId id="335" r:id="rId26"/>
    <p:sldId id="336" r:id="rId27"/>
    <p:sldId id="338" r:id="rId28"/>
    <p:sldId id="337" r:id="rId29"/>
    <p:sldId id="321" r:id="rId30"/>
    <p:sldId id="323" r:id="rId31"/>
    <p:sldId id="339" r:id="rId32"/>
    <p:sldId id="324" r:id="rId33"/>
    <p:sldId id="325" r:id="rId34"/>
    <p:sldId id="327" r:id="rId35"/>
    <p:sldId id="304" r:id="rId36"/>
    <p:sldId id="314" r:id="rId37"/>
    <p:sldId id="326" r:id="rId38"/>
    <p:sldId id="382" r:id="rId39"/>
    <p:sldId id="383" r:id="rId40"/>
    <p:sldId id="340" r:id="rId41"/>
    <p:sldId id="328" r:id="rId42"/>
    <p:sldId id="329" r:id="rId43"/>
    <p:sldId id="305" r:id="rId44"/>
    <p:sldId id="330" r:id="rId45"/>
    <p:sldId id="384" r:id="rId46"/>
    <p:sldId id="385"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12" y="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cs typeface="Arial" panose="020B0604020202020204" pitchFamily="34" charset="0"/>
              </a:defRPr>
            </a:lvl1pPr>
          </a:lstStyle>
          <a:p>
            <a:fld id="{6E4CCF8A-9AB2-4C70-8CDA-343F1F1D7BD2}" type="datetimeFigureOut">
              <a:rPr lang="en-US" altLang="en-US"/>
              <a:pPr/>
              <a:t>1/15/2023</a:t>
            </a:fld>
            <a:endParaRPr lang="en-US" alt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cs typeface="Arial" panose="020B0604020202020204" pitchFamily="34" charset="0"/>
              </a:defRPr>
            </a:lvl1pPr>
          </a:lstStyle>
          <a:p>
            <a:fld id="{C4FF40FC-E7B1-4DE3-8B36-1ADC01E661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Freeform 18"/>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8" name="Freeform 18"/>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27C21FA5-4BB3-4441-8B97-D21D8A09C370}" type="datetimeFigureOut">
              <a:rPr lang="en-US" altLang="en-US"/>
              <a:pPr/>
              <a:t>1/15/2023</a:t>
            </a:fld>
            <a:endParaRPr lang="en-US" alt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9342E99C-A1FF-4093-B509-40C421697F98}" type="slidenum">
              <a:rPr lang="en-US" altLang="en-US"/>
              <a:pPr/>
              <a:t>‹#›</a:t>
            </a:fld>
            <a:endParaRPr lang="en-US" altLang="en-US"/>
          </a:p>
        </p:txBody>
      </p:sp>
    </p:spTree>
    <p:extLst>
      <p:ext uri="{BB962C8B-B14F-4D97-AF65-F5344CB8AC3E}">
        <p14:creationId xmlns:p14="http://schemas.microsoft.com/office/powerpoint/2010/main" val="210638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CEA38BE-66C9-4BA0-AED3-FA3B7F76656F}" type="datetimeFigureOut">
              <a:rPr lang="en-US" altLang="en-US"/>
              <a:pPr/>
              <a:t>1/15/2023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C540229-305C-41B2-9CB4-A2B426B49262}" type="slidenum">
              <a:rPr lang="en-US" altLang="en-US"/>
              <a:pPr/>
              <a:t>‹#›</a:t>
            </a:fld>
            <a:endParaRPr lang="en-US" altLang="en-US"/>
          </a:p>
        </p:txBody>
      </p:sp>
    </p:spTree>
    <p:extLst>
      <p:ext uri="{BB962C8B-B14F-4D97-AF65-F5344CB8AC3E}">
        <p14:creationId xmlns:p14="http://schemas.microsoft.com/office/powerpoint/2010/main" val="3616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88E3062-92D7-4F2C-86AA-70F31EB3F166}" type="datetimeFigureOut">
              <a:rPr lang="en-US" altLang="en-US"/>
              <a:pPr/>
              <a:t>1/15/2023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34F039F-4125-4821-B6E6-3E8471332273}" type="slidenum">
              <a:rPr lang="en-US" altLang="en-US"/>
              <a:pPr/>
              <a:t>‹#›</a:t>
            </a:fld>
            <a:endParaRPr lang="en-US" altLang="en-US"/>
          </a:p>
        </p:txBody>
      </p:sp>
    </p:spTree>
    <p:extLst>
      <p:ext uri="{BB962C8B-B14F-4D97-AF65-F5344CB8AC3E}">
        <p14:creationId xmlns:p14="http://schemas.microsoft.com/office/powerpoint/2010/main" val="144896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2D26DE01-18C9-430D-B325-DB95CA52AD68}" type="datetimeFigureOut">
              <a:rPr lang="en-US" altLang="en-US"/>
              <a:pPr/>
              <a:t>1/15/2023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E3BDC4DF-9667-4400-A356-C34DD3F61F28}" type="slidenum">
              <a:rPr lang="en-US" altLang="en-US"/>
              <a:pPr/>
              <a:t>‹#›</a:t>
            </a:fld>
            <a:endParaRPr lang="en-US" altLang="en-US"/>
          </a:p>
        </p:txBody>
      </p:sp>
    </p:spTree>
    <p:extLst>
      <p:ext uri="{BB962C8B-B14F-4D97-AF65-F5344CB8AC3E}">
        <p14:creationId xmlns:p14="http://schemas.microsoft.com/office/powerpoint/2010/main" val="156279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5" name="Chevron 11"/>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998A5650-A7F5-468A-AC7C-CC39B664E961}" type="datetimeFigureOut">
              <a:rPr lang="en-US" altLang="en-US"/>
              <a:pPr/>
              <a:t>1/15/2023</a:t>
            </a:fld>
            <a:endParaRPr lang="en-US" alt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8BA973E-6A8E-4ABA-8D89-50D0CA8CBEEC}" type="slidenum">
              <a:rPr lang="en-US" altLang="en-US"/>
              <a:pPr/>
              <a:t>‹#›</a:t>
            </a:fld>
            <a:endParaRPr lang="en-US" altLang="en-US"/>
          </a:p>
        </p:txBody>
      </p:sp>
    </p:spTree>
    <p:extLst>
      <p:ext uri="{BB962C8B-B14F-4D97-AF65-F5344CB8AC3E}">
        <p14:creationId xmlns:p14="http://schemas.microsoft.com/office/powerpoint/2010/main" val="12739741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F1957422-1CCD-4558-B126-E01CEF9CCB9B}" type="datetimeFigureOut">
              <a:rPr lang="en-US" altLang="en-US"/>
              <a:pPr/>
              <a:t>1/15/2023</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7138F364-5E6E-40DF-B92F-9F47B72D19E2}" type="slidenum">
              <a:rPr lang="en-US" altLang="en-US"/>
              <a:pPr/>
              <a:t>‹#›</a:t>
            </a:fld>
            <a:endParaRPr lang="en-US" altLang="en-US"/>
          </a:p>
        </p:txBody>
      </p:sp>
    </p:spTree>
    <p:extLst>
      <p:ext uri="{BB962C8B-B14F-4D97-AF65-F5344CB8AC3E}">
        <p14:creationId xmlns:p14="http://schemas.microsoft.com/office/powerpoint/2010/main" val="20060558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FF9D990-5E8C-4387-B53E-582BBAAF38A6}" type="datetimeFigureOut">
              <a:rPr lang="en-US" altLang="en-US"/>
              <a:pPr/>
              <a:t>1/15/2023</a:t>
            </a:fld>
            <a:endParaRPr lang="en-US" alt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B81934EC-D233-485B-BF0F-DE641F734BB2}" type="slidenum">
              <a:rPr lang="en-US" altLang="en-US"/>
              <a:pPr/>
              <a:t>‹#›</a:t>
            </a:fld>
            <a:endParaRPr lang="en-US" altLang="en-US"/>
          </a:p>
        </p:txBody>
      </p:sp>
    </p:spTree>
    <p:extLst>
      <p:ext uri="{BB962C8B-B14F-4D97-AF65-F5344CB8AC3E}">
        <p14:creationId xmlns:p14="http://schemas.microsoft.com/office/powerpoint/2010/main" val="38455615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2FCA446-E44B-4A98-A8D9-8DFCF2E3C6BA}" type="datetimeFigureOut">
              <a:rPr lang="en-US" altLang="en-US"/>
              <a:pPr/>
              <a:t>1/15/2023</a:t>
            </a:fld>
            <a:endParaRPr lang="en-US" alt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A114130F-9576-4D63-A3E0-BFA25CA52CC4}" type="slidenum">
              <a:rPr lang="en-US" altLang="en-US"/>
              <a:pPr/>
              <a:t>‹#›</a:t>
            </a:fld>
            <a:endParaRPr lang="en-US" altLang="en-US"/>
          </a:p>
        </p:txBody>
      </p:sp>
    </p:spTree>
    <p:extLst>
      <p:ext uri="{BB962C8B-B14F-4D97-AF65-F5344CB8AC3E}">
        <p14:creationId xmlns:p14="http://schemas.microsoft.com/office/powerpoint/2010/main" val="428256767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03C49DA8-B820-465B-A78A-28777EC1E98C}" type="datetimeFigureOut">
              <a:rPr lang="en-US" altLang="en-US"/>
              <a:pPr/>
              <a:t>1/15/2023</a:t>
            </a:fld>
            <a:endParaRPr lang="en-US" alt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6630D906-68D5-4AEC-B54A-95715E396FEE}" type="slidenum">
              <a:rPr lang="en-US" altLang="en-US"/>
              <a:pPr/>
              <a:t>‹#›</a:t>
            </a:fld>
            <a:endParaRPr lang="en-US" altLang="en-US"/>
          </a:p>
        </p:txBody>
      </p:sp>
    </p:spTree>
    <p:extLst>
      <p:ext uri="{BB962C8B-B14F-4D97-AF65-F5344CB8AC3E}">
        <p14:creationId xmlns:p14="http://schemas.microsoft.com/office/powerpoint/2010/main" val="42316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A405DA42-E27B-4E6B-8816-03F5B50624AB}" type="datetimeFigureOut">
              <a:rPr lang="en-US" altLang="en-US"/>
              <a:pPr/>
              <a:t>1/15/2023</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6D4436AC-C642-446A-A2FA-B21716DC87B0}" type="slidenum">
              <a:rPr lang="en-US" altLang="en-US"/>
              <a:pPr/>
              <a:t>‹#›</a:t>
            </a:fld>
            <a:endParaRPr lang="en-US" altLang="en-US"/>
          </a:p>
        </p:txBody>
      </p:sp>
    </p:spTree>
    <p:extLst>
      <p:ext uri="{BB962C8B-B14F-4D97-AF65-F5344CB8AC3E}">
        <p14:creationId xmlns:p14="http://schemas.microsoft.com/office/powerpoint/2010/main" val="153197003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Freeform 15"/>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10" name="Chevron 1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C1E33357-3660-48B6-8EFF-B7468AFBD51E}" type="datetimeFigureOut">
              <a:rPr lang="en-US" altLang="en-US"/>
              <a:pPr/>
              <a:t>1/15/2023</a:t>
            </a:fld>
            <a:endParaRPr lang="en-US" alt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BF931080-3E05-4805-9AD6-F5EFD7369000}" type="slidenum">
              <a:rPr lang="en-US" altLang="en-US"/>
              <a:pPr/>
              <a:t>‹#›</a:t>
            </a:fld>
            <a:endParaRPr lang="en-US" altLang="en-US"/>
          </a:p>
        </p:txBody>
      </p:sp>
    </p:spTree>
    <p:extLst>
      <p:ext uri="{BB962C8B-B14F-4D97-AF65-F5344CB8AC3E}">
        <p14:creationId xmlns:p14="http://schemas.microsoft.com/office/powerpoint/2010/main" val="213171767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Freeform 11"/>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anose="020B0602030504020204" pitchFamily="34" charset="0"/>
                <a:cs typeface="Arial" panose="020B0604020202020204" pitchFamily="34" charset="0"/>
              </a:defRPr>
            </a:lvl1pPr>
          </a:lstStyle>
          <a:p>
            <a:fld id="{51C2A217-0A3A-4CEF-81AE-8B9AEC243AE8}" type="datetimeFigureOut">
              <a:rPr lang="en-US" altLang="en-US"/>
              <a:pPr/>
              <a:t>1/15/2023</a:t>
            </a:fld>
            <a:endParaRPr lang="en-US" alt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cs typeface="Arial" panose="020B0604020202020204" pitchFamily="34" charset="0"/>
              </a:defRPr>
            </a:lvl1pPr>
          </a:lstStyle>
          <a:p>
            <a:fld id="{0A663D5C-B9DB-46F8-AD69-76C2108BB9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1" r:id="rId1"/>
    <p:sldLayoutId id="2147483787" r:id="rId2"/>
    <p:sldLayoutId id="2147483792" r:id="rId3"/>
    <p:sldLayoutId id="2147483793" r:id="rId4"/>
    <p:sldLayoutId id="2147483794" r:id="rId5"/>
    <p:sldLayoutId id="2147483795" r:id="rId6"/>
    <p:sldLayoutId id="2147483788" r:id="rId7"/>
    <p:sldLayoutId id="2147483796" r:id="rId8"/>
    <p:sldLayoutId id="2147483797" r:id="rId9"/>
    <p:sldLayoutId id="2147483789" r:id="rId10"/>
    <p:sldLayoutId id="214748379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S PGothic" panose="020B0600070205080204" pitchFamily="34" charset="-128"/>
          <a:cs typeface="ＭＳ Ｐゴシック" charset="0"/>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S PGothic" panose="020B0600070205080204" pitchFamily="34" charset="-128"/>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S PGothic" panose="020B0600070205080204" pitchFamily="34" charset="-128"/>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Typescript</a:t>
            </a:r>
          </a:p>
        </p:txBody>
      </p:sp>
      <p:sp>
        <p:nvSpPr>
          <p:cNvPr id="5" name="Subtitle 4"/>
          <p:cNvSpPr>
            <a:spLocks noGrp="1"/>
          </p:cNvSpPr>
          <p:nvPr>
            <p:ph type="subTitle" idx="1"/>
          </p:nvPr>
        </p:nvSpPr>
        <p:spPr/>
        <p:txBody>
          <a:bodyPr/>
          <a:lstStyle/>
          <a:p>
            <a:r>
              <a:rPr lang="en-US" dirty="0"/>
              <a:t>Lecture 31</a:t>
            </a:r>
          </a:p>
          <a:p>
            <a:r>
              <a:rPr lang="en-US" dirty="0"/>
              <a:t>TypeScript</a:t>
            </a:r>
          </a:p>
        </p:txBody>
      </p:sp>
    </p:spTree>
    <p:extLst>
      <p:ext uri="{BB962C8B-B14F-4D97-AF65-F5344CB8AC3E}">
        <p14:creationId xmlns:p14="http://schemas.microsoft.com/office/powerpoint/2010/main" val="100981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C4EE45A-5084-4354-8813-1C0CA70AACA7}"/>
              </a:ext>
            </a:extLst>
          </p:cNvPr>
          <p:cNvSpPr>
            <a:spLocks noGrp="1"/>
          </p:cNvSpPr>
          <p:nvPr>
            <p:ph type="title"/>
          </p:nvPr>
        </p:nvSpPr>
        <p:spPr/>
        <p:txBody>
          <a:bodyPr/>
          <a:lstStyle/>
          <a:p>
            <a:r>
              <a:rPr lang="en-IN" altLang="en-US"/>
              <a:t>TS Development Environment </a:t>
            </a:r>
          </a:p>
        </p:txBody>
      </p:sp>
      <p:sp>
        <p:nvSpPr>
          <p:cNvPr id="25602" name="Content Placeholder 2">
            <a:extLst>
              <a:ext uri="{FF2B5EF4-FFF2-40B4-BE49-F238E27FC236}">
                <a16:creationId xmlns:a16="http://schemas.microsoft.com/office/drawing/2014/main" id="{6153FE1C-D790-49DC-989F-AF8C3A11F35C}"/>
              </a:ext>
            </a:extLst>
          </p:cNvPr>
          <p:cNvSpPr>
            <a:spLocks noGrp="1"/>
          </p:cNvSpPr>
          <p:nvPr>
            <p:ph idx="1"/>
          </p:nvPr>
        </p:nvSpPr>
        <p:spPr>
          <a:xfrm>
            <a:off x="457200" y="1066800"/>
            <a:ext cx="8382000" cy="5065713"/>
          </a:xfrm>
        </p:spPr>
        <p:txBody>
          <a:bodyPr/>
          <a:lstStyle/>
          <a:p>
            <a:r>
              <a:rPr lang="en-IN" altLang="en-US" dirty="0"/>
              <a:t>We use </a:t>
            </a:r>
            <a:r>
              <a:rPr lang="en-IN" altLang="en-US" dirty="0" err="1"/>
              <a:t>npm</a:t>
            </a:r>
            <a:r>
              <a:rPr lang="en-IN" altLang="en-US" dirty="0"/>
              <a:t> to install the typescript with the following command: </a:t>
            </a:r>
          </a:p>
          <a:p>
            <a:pPr lvl="1"/>
            <a:r>
              <a:rPr lang="en-IN" altLang="en-US" b="1" dirty="0" err="1"/>
              <a:t>npm</a:t>
            </a:r>
            <a:r>
              <a:rPr lang="en-IN" altLang="en-US" b="1" dirty="0"/>
              <a:t> install -g typescript</a:t>
            </a:r>
          </a:p>
          <a:p>
            <a:r>
              <a:rPr lang="en-IN" altLang="en-US" dirty="0"/>
              <a:t>To verify installation: </a:t>
            </a:r>
            <a:r>
              <a:rPr lang="en-IN" altLang="en-US" b="1" dirty="0" err="1"/>
              <a:t>tsc</a:t>
            </a:r>
            <a:r>
              <a:rPr lang="en-IN" altLang="en-US" b="1" dirty="0"/>
              <a:t> -v</a:t>
            </a:r>
            <a:endParaRPr lang="en-IN" altLang="en-US" dirty="0"/>
          </a:p>
          <a:p>
            <a:r>
              <a:rPr lang="en-US" altLang="en-US" dirty="0"/>
              <a:t>Use </a:t>
            </a:r>
            <a:r>
              <a:rPr lang="en-US" altLang="en-US" dirty="0" err="1">
                <a:latin typeface="Courier New" panose="02070309020205020404" pitchFamily="49" charset="0"/>
                <a:cs typeface="Courier New" panose="02070309020205020404" pitchFamily="49" charset="0"/>
              </a:rPr>
              <a:t>tsc</a:t>
            </a:r>
            <a:r>
              <a:rPr lang="en-US" altLang="en-US" dirty="0"/>
              <a:t> to compile .</a:t>
            </a:r>
            <a:r>
              <a:rPr lang="en-US" altLang="en-US" dirty="0" err="1"/>
              <a:t>ts</a:t>
            </a:r>
            <a:r>
              <a:rPr lang="en-US" altLang="en-US" dirty="0"/>
              <a:t> files to .</a:t>
            </a:r>
            <a:r>
              <a:rPr lang="en-US" altLang="en-US" dirty="0" err="1"/>
              <a:t>js</a:t>
            </a:r>
            <a:endParaRPr lang="en-US" altLang="en-US" dirty="0"/>
          </a:p>
          <a:p>
            <a:r>
              <a:rPr lang="en-US" altLang="en-US" b="1" dirty="0">
                <a:cs typeface="Courier New" panose="02070309020205020404" pitchFamily="49" charset="0"/>
              </a:rPr>
              <a:t>Ts-Node Package:</a:t>
            </a:r>
          </a:p>
          <a:p>
            <a:r>
              <a:rPr lang="en-US" altLang="en-US" dirty="0">
                <a:cs typeface="Courier New" panose="02070309020205020404" pitchFamily="49" charset="0"/>
              </a:rPr>
              <a:t>Install NPM package </a:t>
            </a:r>
            <a:r>
              <a:rPr lang="en-US" altLang="en-US" dirty="0" err="1">
                <a:latin typeface="Courier New" panose="02070309020205020404" pitchFamily="49" charset="0"/>
                <a:cs typeface="Courier New" panose="02070309020205020404" pitchFamily="49" charset="0"/>
              </a:rPr>
              <a:t>ts</a:t>
            </a:r>
            <a:r>
              <a:rPr lang="en-US" altLang="en-US" dirty="0">
                <a:latin typeface="Courier New" panose="02070309020205020404" pitchFamily="49" charset="0"/>
                <a:cs typeface="Courier New" panose="02070309020205020404" pitchFamily="49" charset="0"/>
              </a:rPr>
              <a:t>-node</a:t>
            </a:r>
          </a:p>
          <a:p>
            <a:pPr lvl="1"/>
            <a:r>
              <a:rPr lang="en-US" altLang="en-US" dirty="0"/>
              <a:t>Use </a:t>
            </a:r>
            <a:r>
              <a:rPr lang="en-US" altLang="en-US" dirty="0" err="1">
                <a:latin typeface="Courier New" panose="02070309020205020404" pitchFamily="49" charset="0"/>
                <a:cs typeface="Courier New" panose="02070309020205020404" pitchFamily="49" charset="0"/>
              </a:rPr>
              <a:t>ts</a:t>
            </a:r>
            <a:r>
              <a:rPr lang="en-US" altLang="en-US" dirty="0">
                <a:latin typeface="Courier New" panose="02070309020205020404" pitchFamily="49" charset="0"/>
                <a:cs typeface="Courier New" panose="02070309020205020404" pitchFamily="49" charset="0"/>
              </a:rPr>
              <a:t>-node</a:t>
            </a:r>
            <a:r>
              <a:rPr lang="en-US" altLang="en-US" dirty="0"/>
              <a:t> to run .</a:t>
            </a:r>
            <a:r>
              <a:rPr lang="en-US" altLang="en-US" dirty="0" err="1"/>
              <a:t>ts</a:t>
            </a:r>
            <a:r>
              <a:rPr lang="en-US" altLang="en-US" dirty="0"/>
              <a:t> files directly</a:t>
            </a:r>
          </a:p>
          <a:p>
            <a:pPr marL="392113" lvl="1" indent="0">
              <a:buNone/>
            </a:pPr>
            <a:r>
              <a:rPr lang="en-US" altLang="en-US" dirty="0" err="1"/>
              <a:t>Npm</a:t>
            </a:r>
            <a:r>
              <a:rPr lang="en-US" altLang="en-US" dirty="0"/>
              <a:t> install </a:t>
            </a:r>
            <a:r>
              <a:rPr lang="en-US" altLang="en-US" dirty="0" err="1"/>
              <a:t>ts</a:t>
            </a:r>
            <a:r>
              <a:rPr lang="en-US" altLang="en-US" dirty="0"/>
              <a:t>-node</a:t>
            </a:r>
          </a:p>
          <a:p>
            <a:pPr marL="392113" lvl="1" indent="0">
              <a:buNone/>
            </a:pPr>
            <a:r>
              <a:rPr lang="en-US" altLang="en-US" dirty="0"/>
              <a:t>Ts-node </a:t>
            </a:r>
            <a:r>
              <a:rPr lang="en-US" altLang="en-US" dirty="0" err="1"/>
              <a:t>filename.ts</a:t>
            </a:r>
            <a:endParaRPr lang="en-IN" altLang="en-US" dirty="0"/>
          </a:p>
        </p:txBody>
      </p:sp>
    </p:spTree>
    <p:extLst>
      <p:ext uri="{BB962C8B-B14F-4D97-AF65-F5344CB8AC3E}">
        <p14:creationId xmlns:p14="http://schemas.microsoft.com/office/powerpoint/2010/main" val="34568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C4EE45A-5084-4354-8813-1C0CA70AACA7}"/>
              </a:ext>
            </a:extLst>
          </p:cNvPr>
          <p:cNvSpPr>
            <a:spLocks noGrp="1"/>
          </p:cNvSpPr>
          <p:nvPr>
            <p:ph type="title"/>
          </p:nvPr>
        </p:nvSpPr>
        <p:spPr/>
        <p:txBody>
          <a:bodyPr/>
          <a:lstStyle/>
          <a:p>
            <a:r>
              <a:rPr lang="en-IN" altLang="en-US"/>
              <a:t>TS Development Environment </a:t>
            </a:r>
          </a:p>
        </p:txBody>
      </p:sp>
      <p:sp>
        <p:nvSpPr>
          <p:cNvPr id="25602" name="Content Placeholder 2">
            <a:extLst>
              <a:ext uri="{FF2B5EF4-FFF2-40B4-BE49-F238E27FC236}">
                <a16:creationId xmlns:a16="http://schemas.microsoft.com/office/drawing/2014/main" id="{6153FE1C-D790-49DC-989F-AF8C3A11F35C}"/>
              </a:ext>
            </a:extLst>
          </p:cNvPr>
          <p:cNvSpPr>
            <a:spLocks noGrp="1"/>
          </p:cNvSpPr>
          <p:nvPr>
            <p:ph idx="1"/>
          </p:nvPr>
        </p:nvSpPr>
        <p:spPr>
          <a:xfrm>
            <a:off x="457200" y="1066800"/>
            <a:ext cx="8382000" cy="5065713"/>
          </a:xfrm>
        </p:spPr>
        <p:txBody>
          <a:bodyPr/>
          <a:lstStyle/>
          <a:p>
            <a:r>
              <a:rPr lang="en-IN" altLang="en-US" dirty="0"/>
              <a:t>After the TypeScript is installed globally we can use the </a:t>
            </a:r>
            <a:r>
              <a:rPr lang="en-IN" altLang="en-US" b="1" dirty="0" err="1"/>
              <a:t>tsc</a:t>
            </a:r>
            <a:r>
              <a:rPr lang="en-IN" altLang="en-US" dirty="0"/>
              <a:t> (TypeScript Compiler) to compile any file with the </a:t>
            </a:r>
            <a:r>
              <a:rPr lang="en-IN" altLang="en-US" dirty="0" err="1"/>
              <a:t>ts</a:t>
            </a:r>
            <a:r>
              <a:rPr lang="en-IN" altLang="en-US" dirty="0"/>
              <a:t> extension to a </a:t>
            </a:r>
            <a:r>
              <a:rPr lang="en-IN" altLang="en-US" dirty="0" err="1"/>
              <a:t>js</a:t>
            </a:r>
            <a:r>
              <a:rPr lang="en-IN" altLang="en-US" dirty="0"/>
              <a:t> file.</a:t>
            </a:r>
          </a:p>
          <a:p>
            <a:pPr lvl="1"/>
            <a:r>
              <a:rPr lang="en-IN" altLang="en-US" dirty="0"/>
              <a:t>To Compile: </a:t>
            </a:r>
            <a:r>
              <a:rPr lang="en-IN" altLang="en-US" b="1" dirty="0" err="1"/>
              <a:t>tsc</a:t>
            </a:r>
            <a:r>
              <a:rPr lang="en-IN" altLang="en-US" b="1" dirty="0"/>
              <a:t> </a:t>
            </a:r>
            <a:r>
              <a:rPr lang="en-IN" altLang="en-US" b="1" dirty="0" err="1"/>
              <a:t>filename.ts</a:t>
            </a:r>
            <a:endParaRPr lang="en-IN" altLang="en-US" dirty="0"/>
          </a:p>
          <a:p>
            <a:pPr lvl="1"/>
            <a:r>
              <a:rPr lang="en-IN" altLang="en-US" dirty="0"/>
              <a:t>To Compile with source code changes detection: </a:t>
            </a:r>
            <a:br>
              <a:rPr lang="en-IN" altLang="en-US" dirty="0"/>
            </a:br>
            <a:r>
              <a:rPr lang="en-IN" altLang="en-US" b="1" dirty="0" err="1"/>
              <a:t>tsc</a:t>
            </a:r>
            <a:r>
              <a:rPr lang="en-IN" altLang="en-US" b="1" dirty="0"/>
              <a:t> –w </a:t>
            </a:r>
            <a:r>
              <a:rPr lang="en-IN" altLang="en-US" b="1" dirty="0" err="1"/>
              <a:t>filename.ts</a:t>
            </a:r>
            <a:endParaRPr lang="en-IN" altLang="en-US" dirty="0"/>
          </a:p>
        </p:txBody>
      </p:sp>
    </p:spTree>
    <p:extLst>
      <p:ext uri="{BB962C8B-B14F-4D97-AF65-F5344CB8AC3E}">
        <p14:creationId xmlns:p14="http://schemas.microsoft.com/office/powerpoint/2010/main" val="141769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B548902E-8E51-4B21-B0AF-FCBA13F5B22C}"/>
              </a:ext>
            </a:extLst>
          </p:cNvPr>
          <p:cNvSpPr>
            <a:spLocks noGrp="1"/>
          </p:cNvSpPr>
          <p:nvPr>
            <p:ph type="title"/>
          </p:nvPr>
        </p:nvSpPr>
        <p:spPr/>
        <p:txBody>
          <a:bodyPr/>
          <a:lstStyle/>
          <a:p>
            <a:r>
              <a:rPr lang="en-IN" altLang="en-US"/>
              <a:t>Hands On Example</a:t>
            </a:r>
          </a:p>
        </p:txBody>
      </p:sp>
      <p:sp>
        <p:nvSpPr>
          <p:cNvPr id="26626" name="Content Placeholder 2">
            <a:extLst>
              <a:ext uri="{FF2B5EF4-FFF2-40B4-BE49-F238E27FC236}">
                <a16:creationId xmlns:a16="http://schemas.microsoft.com/office/drawing/2014/main" id="{A1164CEE-CE9B-4B81-A004-EC06B13B15DA}"/>
              </a:ext>
            </a:extLst>
          </p:cNvPr>
          <p:cNvSpPr>
            <a:spLocks noGrp="1"/>
          </p:cNvSpPr>
          <p:nvPr>
            <p:ph idx="1"/>
          </p:nvPr>
        </p:nvSpPr>
        <p:spPr>
          <a:xfrm>
            <a:off x="533400" y="1066800"/>
            <a:ext cx="8077200" cy="5065713"/>
          </a:xfrm>
        </p:spPr>
        <p:txBody>
          <a:bodyPr/>
          <a:lstStyle/>
          <a:p>
            <a:r>
              <a:rPr lang="en-IN" altLang="en-US" sz="2400" dirty="0"/>
              <a:t>In Current Project </a:t>
            </a:r>
            <a:r>
              <a:rPr lang="en-IN" altLang="en-US" sz="2400" b="1" dirty="0"/>
              <a:t>TS </a:t>
            </a:r>
            <a:r>
              <a:rPr lang="en-IN" altLang="en-US" sz="2400" dirty="0"/>
              <a:t>folder,</a:t>
            </a:r>
          </a:p>
          <a:p>
            <a:pPr lvl="1"/>
            <a:r>
              <a:rPr lang="en-IN" altLang="en-US" sz="2000" dirty="0"/>
              <a:t>Create a file </a:t>
            </a:r>
            <a:r>
              <a:rPr lang="en-IN" altLang="en-US" sz="2000" b="1" dirty="0" err="1"/>
              <a:t>test.ts</a:t>
            </a:r>
            <a:endParaRPr lang="en-IN" altLang="en-US" sz="2000" dirty="0"/>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	console.log("First TS Example");</a:t>
            </a:r>
          </a:p>
          <a:p>
            <a:pPr lvl="1"/>
            <a:r>
              <a:rPr lang="en-IN" altLang="en-US" sz="2000" dirty="0"/>
              <a:t>Compile TypeScript to JavaScript using the </a:t>
            </a:r>
            <a:r>
              <a:rPr lang="en-IN" altLang="en-US" sz="2000" dirty="0" err="1"/>
              <a:t>tsc</a:t>
            </a:r>
            <a:r>
              <a:rPr lang="en-IN" altLang="en-US" sz="2000" dirty="0"/>
              <a:t> compiler.</a:t>
            </a:r>
          </a:p>
          <a:p>
            <a:pPr lvl="1"/>
            <a:r>
              <a:rPr lang="en-IN" altLang="en-US" sz="2400" b="1" dirty="0" err="1"/>
              <a:t>tsc</a:t>
            </a:r>
            <a:r>
              <a:rPr lang="en-IN" altLang="en-US" sz="2400" b="1" dirty="0"/>
              <a:t> </a:t>
            </a:r>
            <a:r>
              <a:rPr lang="en-IN" altLang="en-US" sz="2400" b="1" dirty="0" err="1"/>
              <a:t>test.ts</a:t>
            </a:r>
            <a:endParaRPr lang="en-IN" altLang="en-US" sz="2000" b="1" dirty="0"/>
          </a:p>
          <a:p>
            <a:pPr lvl="1"/>
            <a:r>
              <a:rPr lang="en-IN" altLang="en-US" sz="2000" dirty="0"/>
              <a:t>Use </a:t>
            </a:r>
            <a:r>
              <a:rPr lang="en-IN" altLang="en-US" sz="2000" dirty="0" err="1"/>
              <a:t>transpiled</a:t>
            </a:r>
            <a:r>
              <a:rPr lang="en-IN" altLang="en-US" sz="2000" dirty="0"/>
              <a:t> file </a:t>
            </a:r>
            <a:r>
              <a:rPr lang="en-IN" altLang="en-US" sz="2000" b="1" dirty="0"/>
              <a:t>test.js</a:t>
            </a:r>
            <a:r>
              <a:rPr lang="en-IN" altLang="en-US" sz="2000" dirty="0"/>
              <a:t> in </a:t>
            </a:r>
            <a:r>
              <a:rPr lang="en-IN" altLang="en-US" sz="2000" b="1" dirty="0"/>
              <a:t>web page.</a:t>
            </a:r>
            <a:endParaRPr lang="en-IN" altLang="en-US" sz="2000" dirty="0"/>
          </a:p>
          <a:p>
            <a:r>
              <a:rPr lang="en-IN" altLang="en-US" sz="2400" dirty="0"/>
              <a:t>Detecting Changes: To compile automatically after code changes. 	</a:t>
            </a:r>
            <a:r>
              <a:rPr lang="en-IN" altLang="en-US" sz="2400" b="1" dirty="0" err="1"/>
              <a:t>tsc</a:t>
            </a:r>
            <a:r>
              <a:rPr lang="en-IN" altLang="en-US" sz="2400" b="1" dirty="0"/>
              <a:t> -w </a:t>
            </a:r>
            <a:r>
              <a:rPr lang="en-IN" altLang="en-US" sz="2400" b="1" dirty="0" err="1"/>
              <a:t>test.ts</a:t>
            </a:r>
            <a:endParaRPr lang="en-IN" altLang="en-US" sz="2400" b="1" dirty="0"/>
          </a:p>
          <a:p>
            <a:pPr lvl="1" eaLnBrk="1" hangingPunct="1"/>
            <a:r>
              <a:rPr lang="en-IN" altLang="en-US" sz="2000" dirty="0"/>
              <a:t>In TS file, type </a:t>
            </a:r>
            <a:r>
              <a:rPr lang="en-IN" altLang="en-US" sz="2000" b="1" dirty="0"/>
              <a:t>consol.log(“Testing message”);</a:t>
            </a:r>
            <a:endParaRPr lang="en-IN" altLang="en-US" sz="2000" dirty="0"/>
          </a:p>
          <a:p>
            <a:pPr lvl="1" eaLnBrk="1" hangingPunct="1"/>
            <a:r>
              <a:rPr lang="en-IN" altLang="en-US" sz="2000" dirty="0"/>
              <a:t>TypeScript will compile your code, and generate compilation errors where it finds these sort of syntax errors.</a:t>
            </a:r>
          </a:p>
        </p:txBody>
      </p:sp>
    </p:spTree>
    <p:extLst>
      <p:ext uri="{BB962C8B-B14F-4D97-AF65-F5344CB8AC3E}">
        <p14:creationId xmlns:p14="http://schemas.microsoft.com/office/powerpoint/2010/main" val="192873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3E872282-B83F-455C-AAFE-6F8C7DBAF925}"/>
              </a:ext>
            </a:extLst>
          </p:cNvPr>
          <p:cNvSpPr>
            <a:spLocks noGrp="1"/>
          </p:cNvSpPr>
          <p:nvPr>
            <p:ph type="title"/>
          </p:nvPr>
        </p:nvSpPr>
        <p:spPr/>
        <p:txBody>
          <a:bodyPr/>
          <a:lstStyle/>
          <a:p>
            <a:r>
              <a:rPr lang="en-IN" altLang="en-US"/>
              <a:t>TypeScript Configuration</a:t>
            </a:r>
          </a:p>
        </p:txBody>
      </p:sp>
      <p:sp>
        <p:nvSpPr>
          <p:cNvPr id="27650" name="Content Placeholder 2">
            <a:extLst>
              <a:ext uri="{FF2B5EF4-FFF2-40B4-BE49-F238E27FC236}">
                <a16:creationId xmlns:a16="http://schemas.microsoft.com/office/drawing/2014/main" id="{9F09C925-8060-4056-8474-56B2306324D2}"/>
              </a:ext>
            </a:extLst>
          </p:cNvPr>
          <p:cNvSpPr>
            <a:spLocks noGrp="1"/>
          </p:cNvSpPr>
          <p:nvPr>
            <p:ph idx="1"/>
          </p:nvPr>
        </p:nvSpPr>
        <p:spPr>
          <a:xfrm>
            <a:off x="457200" y="1106488"/>
            <a:ext cx="8153400" cy="5065712"/>
          </a:xfrm>
        </p:spPr>
        <p:txBody>
          <a:bodyPr/>
          <a:lstStyle/>
          <a:p>
            <a:r>
              <a:rPr lang="en-IN" altLang="en-US" dirty="0"/>
              <a:t>To generate </a:t>
            </a:r>
            <a:r>
              <a:rPr lang="en-IN" altLang="en-US" dirty="0" err="1"/>
              <a:t>transpiled</a:t>
            </a:r>
            <a:r>
              <a:rPr lang="en-IN" altLang="en-US" dirty="0"/>
              <a:t> files of a project / folder, we need Typescript Configuration file </a:t>
            </a:r>
            <a:r>
              <a:rPr lang="en-IN" altLang="en-US" b="1" i="1" dirty="0"/>
              <a:t>(</a:t>
            </a:r>
            <a:r>
              <a:rPr lang="en-IN" altLang="en-US" b="1" i="1" dirty="0" err="1"/>
              <a:t>tsconfig.json</a:t>
            </a:r>
            <a:r>
              <a:rPr lang="en-IN" altLang="en-US" b="1" i="1" dirty="0"/>
              <a:t>)</a:t>
            </a:r>
            <a:r>
              <a:rPr lang="en-IN" altLang="en-US" dirty="0"/>
              <a:t> to apply compiler settings.</a:t>
            </a:r>
          </a:p>
          <a:p>
            <a:r>
              <a:rPr lang="en-IN" altLang="en-US" dirty="0"/>
              <a:t>To Create </a:t>
            </a:r>
            <a:r>
              <a:rPr lang="en-IN" altLang="en-US" dirty="0" err="1"/>
              <a:t>tsconfig.json</a:t>
            </a:r>
            <a:r>
              <a:rPr lang="en-IN" altLang="en-US" dirty="0"/>
              <a:t> file, in project folder</a:t>
            </a:r>
            <a:br>
              <a:rPr lang="en-IN" altLang="en-US" dirty="0"/>
            </a:br>
            <a:r>
              <a:rPr lang="en-IN" altLang="en-US" b="1" i="1" dirty="0" err="1"/>
              <a:t>tsc</a:t>
            </a:r>
            <a:r>
              <a:rPr lang="en-IN" altLang="en-US" b="1" i="1" dirty="0"/>
              <a:t> --</a:t>
            </a:r>
            <a:r>
              <a:rPr lang="en-IN" altLang="en-US" b="1" i="1" dirty="0" err="1"/>
              <a:t>init</a:t>
            </a:r>
            <a:endParaRPr lang="en-IN" altLang="en-US" dirty="0"/>
          </a:p>
          <a:p>
            <a:r>
              <a:rPr lang="en-IN" altLang="en-US" dirty="0"/>
              <a:t>When TypeScript Compiler (</a:t>
            </a:r>
            <a:r>
              <a:rPr lang="en-IN" altLang="en-US" b="1" dirty="0" err="1"/>
              <a:t>tsc</a:t>
            </a:r>
            <a:r>
              <a:rPr lang="en-IN" altLang="en-US" dirty="0"/>
              <a:t>) is executed the </a:t>
            </a:r>
            <a:r>
              <a:rPr lang="en-IN" altLang="en-US" b="1" i="1" dirty="0" err="1"/>
              <a:t>tsconfig.json</a:t>
            </a:r>
            <a:r>
              <a:rPr lang="en-IN" altLang="en-US" dirty="0"/>
              <a:t> file is read and the </a:t>
            </a:r>
            <a:r>
              <a:rPr lang="en-IN" altLang="en-US" dirty="0" err="1"/>
              <a:t>js</a:t>
            </a:r>
            <a:r>
              <a:rPr lang="en-IN" altLang="en-US" dirty="0"/>
              <a:t>  files are created.</a:t>
            </a:r>
          </a:p>
          <a:p>
            <a:r>
              <a:rPr lang="en-IN" altLang="en-US" dirty="0"/>
              <a:t>Open </a:t>
            </a:r>
            <a:r>
              <a:rPr lang="en-IN" altLang="en-US" dirty="0" err="1"/>
              <a:t>tsconfig.json</a:t>
            </a:r>
            <a:r>
              <a:rPr lang="en-IN" altLang="en-US" dirty="0"/>
              <a:t> file and observe the properties therein.</a:t>
            </a:r>
          </a:p>
        </p:txBody>
      </p:sp>
    </p:spTree>
    <p:extLst>
      <p:ext uri="{BB962C8B-B14F-4D97-AF65-F5344CB8AC3E}">
        <p14:creationId xmlns:p14="http://schemas.microsoft.com/office/powerpoint/2010/main" val="264803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19BB9FB5-DAC8-4FED-824D-A236A852321E}"/>
              </a:ext>
            </a:extLst>
          </p:cNvPr>
          <p:cNvSpPr>
            <a:spLocks noGrp="1"/>
          </p:cNvSpPr>
          <p:nvPr>
            <p:ph type="title"/>
          </p:nvPr>
        </p:nvSpPr>
        <p:spPr/>
        <p:txBody>
          <a:bodyPr/>
          <a:lstStyle/>
          <a:p>
            <a:r>
              <a:rPr lang="en-IN" altLang="en-US"/>
              <a:t>Hands On Example</a:t>
            </a:r>
          </a:p>
        </p:txBody>
      </p:sp>
      <p:sp>
        <p:nvSpPr>
          <p:cNvPr id="29698" name="Content Placeholder 2">
            <a:extLst>
              <a:ext uri="{FF2B5EF4-FFF2-40B4-BE49-F238E27FC236}">
                <a16:creationId xmlns:a16="http://schemas.microsoft.com/office/drawing/2014/main" id="{49B7169F-033E-41E8-966A-28DE49E7920A}"/>
              </a:ext>
            </a:extLst>
          </p:cNvPr>
          <p:cNvSpPr>
            <a:spLocks noGrp="1"/>
          </p:cNvSpPr>
          <p:nvPr>
            <p:ph idx="1"/>
          </p:nvPr>
        </p:nvSpPr>
        <p:spPr>
          <a:xfrm>
            <a:off x="0" y="1066800"/>
            <a:ext cx="9144000" cy="5065713"/>
          </a:xfrm>
        </p:spPr>
        <p:txBody>
          <a:bodyPr/>
          <a:lstStyle/>
          <a:p>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a:t>
            </a:r>
            <a:r>
              <a:rPr lang="en-IN" altLang="en-US" sz="2000" b="1" dirty="0" err="1">
                <a:latin typeface="Courier New" panose="02070309020205020404" pitchFamily="49" charset="0"/>
                <a:cs typeface="Courier New" panose="02070309020205020404" pitchFamily="49" charset="0"/>
              </a:rPr>
              <a:t>compilerOptions</a:t>
            </a:r>
            <a:r>
              <a:rPr lang="en-IN" altLang="en-US" sz="2000" b="1" dirty="0">
                <a:latin typeface="Courier New" panose="02070309020205020404" pitchFamily="49" charset="0"/>
                <a:cs typeface="Courier New" panose="02070309020205020404" pitchFamily="49" charset="0"/>
              </a:rPr>
              <a:t>"</a:t>
            </a:r>
            <a:r>
              <a:rPr lang="en-IN" altLang="en-US" sz="2000" dirty="0">
                <a:latin typeface="Courier New" panose="02070309020205020404" pitchFamily="49" charset="0"/>
                <a:cs typeface="Courier New" panose="02070309020205020404" pitchFamily="49" charset="0"/>
              </a:rPr>
              <a:t>: {</a:t>
            </a:r>
            <a:br>
              <a:rPr lang="en-IN" altLang="en-US" sz="2000" dirty="0">
                <a:latin typeface="Courier New" panose="02070309020205020404" pitchFamily="49" charset="0"/>
                <a:cs typeface="Courier New" panose="02070309020205020404" pitchFamily="49" charset="0"/>
              </a:rPr>
            </a:b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"module"</a:t>
            </a: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a:t>
            </a:r>
            <a:r>
              <a:rPr lang="en-IN" altLang="en-US" sz="2000" b="1" dirty="0" err="1">
                <a:latin typeface="Courier New" panose="02070309020205020404" pitchFamily="49" charset="0"/>
                <a:cs typeface="Courier New" panose="02070309020205020404" pitchFamily="49" charset="0"/>
              </a:rPr>
              <a:t>commonjs</a:t>
            </a:r>
            <a:r>
              <a:rPr lang="en-IN" altLang="en-US" sz="2000" b="1" dirty="0">
                <a:latin typeface="Courier New" panose="02070309020205020404" pitchFamily="49" charset="0"/>
                <a:cs typeface="Courier New" panose="02070309020205020404" pitchFamily="49" charset="0"/>
              </a:rPr>
              <a:t>"</a:t>
            </a:r>
            <a:r>
              <a:rPr lang="en-IN" altLang="en-US" sz="2000" dirty="0">
                <a:latin typeface="Courier New" panose="02070309020205020404" pitchFamily="49" charset="0"/>
                <a:cs typeface="Courier New" panose="02070309020205020404" pitchFamily="49" charset="0"/>
              </a:rPr>
              <a:t>,</a:t>
            </a:r>
            <a:br>
              <a:rPr lang="en-IN" altLang="en-US" sz="2000" dirty="0">
                <a:latin typeface="Courier New" panose="02070309020205020404" pitchFamily="49" charset="0"/>
                <a:cs typeface="Courier New" panose="02070309020205020404" pitchFamily="49" charset="0"/>
              </a:rPr>
            </a:b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"target"</a:t>
            </a: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"es5"</a:t>
            </a:r>
            <a:r>
              <a:rPr lang="en-IN" altLang="en-US" sz="2000" dirty="0">
                <a:latin typeface="Courier New" panose="02070309020205020404" pitchFamily="49" charset="0"/>
                <a:cs typeface="Courier New" panose="02070309020205020404" pitchFamily="49" charset="0"/>
              </a:rPr>
              <a:t>,</a:t>
            </a:r>
            <a:br>
              <a:rPr lang="en-IN" altLang="en-US" sz="2000" dirty="0">
                <a:latin typeface="Courier New" panose="02070309020205020404" pitchFamily="49" charset="0"/>
                <a:cs typeface="Courier New" panose="02070309020205020404" pitchFamily="49" charset="0"/>
              </a:rPr>
            </a:b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a:t>
            </a:r>
            <a:r>
              <a:rPr lang="en-IN" altLang="en-US" sz="2000" b="1" dirty="0" err="1">
                <a:latin typeface="Courier New" panose="02070309020205020404" pitchFamily="49" charset="0"/>
                <a:cs typeface="Courier New" panose="02070309020205020404" pitchFamily="49" charset="0"/>
              </a:rPr>
              <a:t>sourceMap</a:t>
            </a:r>
            <a:r>
              <a:rPr lang="en-IN" altLang="en-US" sz="2000" b="1" dirty="0">
                <a:latin typeface="Courier New" panose="02070309020205020404" pitchFamily="49" charset="0"/>
                <a:cs typeface="Courier New" panose="02070309020205020404" pitchFamily="49" charset="0"/>
              </a:rPr>
              <a:t>"</a:t>
            </a: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false</a:t>
            </a:r>
            <a:r>
              <a:rPr lang="en-IN" altLang="en-US" sz="2000" dirty="0">
                <a:latin typeface="Courier New" panose="02070309020205020404" pitchFamily="49" charset="0"/>
                <a:cs typeface="Courier New" panose="02070309020205020404" pitchFamily="49" charset="0"/>
              </a:rPr>
              <a:t>,</a:t>
            </a:r>
            <a:br>
              <a:rPr lang="en-IN" altLang="en-US" sz="2000" dirty="0">
                <a:latin typeface="Courier New" panose="02070309020205020404" pitchFamily="49" charset="0"/>
                <a:cs typeface="Courier New" panose="02070309020205020404" pitchFamily="49" charset="0"/>
              </a:rPr>
            </a:b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a:t>
            </a:r>
            <a:r>
              <a:rPr lang="en-IN" altLang="en-US" sz="2000" b="1" dirty="0" err="1">
                <a:latin typeface="Courier New" panose="02070309020205020404" pitchFamily="49" charset="0"/>
                <a:cs typeface="Courier New" panose="02070309020205020404" pitchFamily="49" charset="0"/>
              </a:rPr>
              <a:t>rootDir</a:t>
            </a:r>
            <a:r>
              <a:rPr lang="en-IN" altLang="en-US" sz="2000" b="1" dirty="0">
                <a:latin typeface="Courier New" panose="02070309020205020404" pitchFamily="49" charset="0"/>
                <a:cs typeface="Courier New" panose="02070309020205020404" pitchFamily="49" charset="0"/>
              </a:rPr>
              <a:t>"</a:t>
            </a: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a:t>
            </a:r>
            <a:r>
              <a:rPr lang="en-IN" altLang="en-US" sz="2000" b="1" dirty="0" err="1">
                <a:latin typeface="Courier New" panose="02070309020205020404" pitchFamily="49" charset="0"/>
                <a:cs typeface="Courier New" panose="02070309020205020404" pitchFamily="49" charset="0"/>
              </a:rPr>
              <a:t>ts</a:t>
            </a:r>
            <a:r>
              <a:rPr lang="en-IN" altLang="en-US" sz="2000" b="1" dirty="0">
                <a:latin typeface="Courier New" panose="02070309020205020404" pitchFamily="49" charset="0"/>
                <a:cs typeface="Courier New" panose="02070309020205020404" pitchFamily="49" charset="0"/>
              </a:rPr>
              <a:t>"</a:t>
            </a:r>
            <a:r>
              <a:rPr lang="en-IN" altLang="en-US" sz="2000" dirty="0">
                <a:latin typeface="Courier New" panose="02070309020205020404" pitchFamily="49" charset="0"/>
                <a:cs typeface="Courier New" panose="02070309020205020404" pitchFamily="49" charset="0"/>
              </a:rPr>
              <a:t>,</a:t>
            </a:r>
            <a:br>
              <a:rPr lang="en-IN" altLang="en-US" sz="2000" dirty="0">
                <a:latin typeface="Courier New" panose="02070309020205020404" pitchFamily="49" charset="0"/>
                <a:cs typeface="Courier New" panose="02070309020205020404" pitchFamily="49" charset="0"/>
              </a:rPr>
            </a:b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a:t>
            </a:r>
            <a:r>
              <a:rPr lang="en-IN" altLang="en-US" sz="2000" b="1" dirty="0" err="1">
                <a:latin typeface="Courier New" panose="02070309020205020404" pitchFamily="49" charset="0"/>
                <a:cs typeface="Courier New" panose="02070309020205020404" pitchFamily="49" charset="0"/>
              </a:rPr>
              <a:t>outDir</a:t>
            </a:r>
            <a:r>
              <a:rPr lang="en-IN" altLang="en-US" sz="2000" b="1" dirty="0">
                <a:latin typeface="Courier New" panose="02070309020205020404" pitchFamily="49" charset="0"/>
                <a:cs typeface="Courier New" panose="02070309020205020404" pitchFamily="49" charset="0"/>
              </a:rPr>
              <a:t>"</a:t>
            </a: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a:t>
            </a:r>
            <a:r>
              <a:rPr lang="en-IN" altLang="en-US" sz="2000" b="1" dirty="0" err="1">
                <a:latin typeface="Courier New" panose="02070309020205020404" pitchFamily="49" charset="0"/>
                <a:cs typeface="Courier New" panose="02070309020205020404" pitchFamily="49" charset="0"/>
              </a:rPr>
              <a:t>js</a:t>
            </a:r>
            <a:r>
              <a:rPr lang="en-IN" altLang="en-US" sz="2000" b="1" dirty="0">
                <a:latin typeface="Courier New" panose="02070309020205020404" pitchFamily="49" charset="0"/>
                <a:cs typeface="Courier New" panose="02070309020205020404" pitchFamily="49" charset="0"/>
              </a:rPr>
              <a:t>"</a:t>
            </a:r>
            <a:r>
              <a:rPr lang="en-IN" altLang="en-US" sz="2000" dirty="0">
                <a:latin typeface="Courier New" panose="02070309020205020404" pitchFamily="49" charset="0"/>
                <a:cs typeface="Courier New" panose="02070309020205020404" pitchFamily="49" charset="0"/>
              </a:rPr>
              <a:t>,</a:t>
            </a:r>
            <a:br>
              <a:rPr lang="en-IN" altLang="en-US" sz="2000" dirty="0">
                <a:latin typeface="Courier New" panose="02070309020205020404" pitchFamily="49" charset="0"/>
                <a:cs typeface="Courier New" panose="02070309020205020404" pitchFamily="49" charset="0"/>
              </a:rPr>
            </a:b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a:t>
            </a:r>
            <a:r>
              <a:rPr lang="en-IN" altLang="en-US" sz="2000" b="1" dirty="0" err="1">
                <a:latin typeface="Courier New" panose="02070309020205020404" pitchFamily="49" charset="0"/>
                <a:cs typeface="Courier New" panose="02070309020205020404" pitchFamily="49" charset="0"/>
              </a:rPr>
              <a:t>noEmitOnError</a:t>
            </a:r>
            <a:r>
              <a:rPr lang="en-IN" altLang="en-US" sz="2000" b="1" dirty="0">
                <a:latin typeface="Courier New" panose="02070309020205020404" pitchFamily="49" charset="0"/>
                <a:cs typeface="Courier New" panose="02070309020205020404" pitchFamily="49" charset="0"/>
              </a:rPr>
              <a:t>"</a:t>
            </a:r>
            <a:r>
              <a:rPr lang="en-IN" altLang="en-US" sz="2000" dirty="0">
                <a:latin typeface="Courier New" panose="02070309020205020404" pitchFamily="49" charset="0"/>
                <a:cs typeface="Courier New" panose="02070309020205020404" pitchFamily="49" charset="0"/>
              </a:rPr>
              <a:t>: </a:t>
            </a:r>
            <a:r>
              <a:rPr lang="en-IN" altLang="en-US" sz="2000" b="1" dirty="0">
                <a:latin typeface="Courier New" panose="02070309020205020404" pitchFamily="49" charset="0"/>
                <a:cs typeface="Courier New" panose="02070309020205020404" pitchFamily="49" charset="0"/>
              </a:rPr>
              <a:t>true</a:t>
            </a:r>
            <a:br>
              <a:rPr lang="en-IN" altLang="en-US" sz="2000" b="1" dirty="0">
                <a:latin typeface="Courier New" panose="02070309020205020404" pitchFamily="49" charset="0"/>
                <a:cs typeface="Courier New" panose="02070309020205020404" pitchFamily="49" charset="0"/>
              </a:rPr>
            </a:br>
            <a:r>
              <a:rPr lang="en-IN" altLang="en-US" sz="2000" b="1" dirty="0">
                <a:latin typeface="Courier New" panose="02070309020205020404" pitchFamily="49" charset="0"/>
                <a:cs typeface="Courier New" panose="02070309020205020404" pitchFamily="49" charset="0"/>
              </a:rPr>
              <a:t>  </a:t>
            </a:r>
            <a:r>
              <a:rPr lang="en-IN" altLang="en-US" sz="2000" dirty="0">
                <a:latin typeface="Courier New" panose="02070309020205020404" pitchFamily="49" charset="0"/>
                <a:cs typeface="Courier New" panose="02070309020205020404" pitchFamily="49" charset="0"/>
              </a:rPr>
              <a:t>}</a:t>
            </a:r>
          </a:p>
          <a:p>
            <a:r>
              <a:rPr lang="en-IN" altLang="en-US" sz="2000" dirty="0"/>
              <a:t>In Current Project, </a:t>
            </a:r>
            <a:r>
              <a:rPr lang="en-IN" altLang="en-US" sz="2000" b="1" dirty="0" err="1"/>
              <a:t>ts</a:t>
            </a:r>
            <a:r>
              <a:rPr lang="en-IN" altLang="en-US" sz="2000" b="1" dirty="0"/>
              <a:t> </a:t>
            </a:r>
            <a:r>
              <a:rPr lang="en-IN" altLang="en-US" sz="2000" dirty="0"/>
              <a:t>folder Create </a:t>
            </a:r>
            <a:r>
              <a:rPr lang="en-IN" altLang="en-US" sz="2000" b="1" i="1" dirty="0" err="1"/>
              <a:t>greeter.ts</a:t>
            </a:r>
            <a:r>
              <a:rPr lang="en-IN" altLang="en-US" sz="2000" dirty="0"/>
              <a:t> file with a function</a:t>
            </a:r>
            <a:endParaRPr lang="en-IN" altLang="en-US" sz="2400" dirty="0"/>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function greet(</a:t>
            </a:r>
            <a:r>
              <a:rPr lang="en-IN" altLang="en-US" sz="2000" b="1" dirty="0" err="1">
                <a:latin typeface="Courier New" panose="02070309020205020404" pitchFamily="49" charset="0"/>
                <a:cs typeface="Courier New" panose="02070309020205020404" pitchFamily="49" charset="0"/>
              </a:rPr>
              <a:t>personName</a:t>
            </a:r>
            <a:r>
              <a:rPr lang="en-IN" altLang="en-US" sz="2000" b="1" dirty="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    return "Hello, " + </a:t>
            </a:r>
            <a:r>
              <a:rPr lang="en-IN" altLang="en-US" sz="2000" b="1" dirty="0" err="1">
                <a:latin typeface="Courier New" panose="02070309020205020404" pitchFamily="49" charset="0"/>
                <a:cs typeface="Courier New" panose="02070309020205020404" pitchFamily="49" charset="0"/>
              </a:rPr>
              <a:t>personName</a:t>
            </a:r>
            <a:r>
              <a:rPr lang="en-IN" altLang="en-US" sz="2000" b="1"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a:t>
            </a:r>
            <a:endParaRPr lang="en-IN" altLang="en-US" sz="2400" b="1" dirty="0">
              <a:latin typeface="Courier New" panose="02070309020205020404" pitchFamily="49" charset="0"/>
              <a:cs typeface="Courier New" panose="02070309020205020404" pitchFamily="49" charset="0"/>
            </a:endParaRPr>
          </a:p>
          <a:p>
            <a:r>
              <a:rPr lang="en-IN" altLang="en-US" sz="2400" dirty="0" err="1">
                <a:cs typeface="Courier New" panose="02070309020205020404" pitchFamily="49" charset="0"/>
              </a:rPr>
              <a:t>Transpile</a:t>
            </a:r>
            <a:r>
              <a:rPr lang="en-IN" altLang="en-US" sz="2400" dirty="0">
                <a:cs typeface="Courier New" panose="02070309020205020404" pitchFamily="49" charset="0"/>
              </a:rPr>
              <a:t> by using </a:t>
            </a:r>
            <a:r>
              <a:rPr lang="en-IN" altLang="en-US" sz="2400" b="1" i="1" dirty="0">
                <a:cs typeface="Courier New" panose="02070309020205020404" pitchFamily="49" charset="0"/>
              </a:rPr>
              <a:t>&gt; </a:t>
            </a:r>
            <a:r>
              <a:rPr lang="en-IN" altLang="en-US" sz="2400" b="1" i="1" dirty="0" err="1">
                <a:cs typeface="Courier New" panose="02070309020205020404" pitchFamily="49" charset="0"/>
              </a:rPr>
              <a:t>tsc</a:t>
            </a:r>
            <a:r>
              <a:rPr lang="en-IN" altLang="en-US" sz="2400" b="1" i="1" dirty="0">
                <a:cs typeface="Courier New" panose="02070309020205020404" pitchFamily="49" charset="0"/>
              </a:rPr>
              <a:t> -w</a:t>
            </a:r>
            <a:endParaRPr lang="en-IN" altLang="en-US" sz="2400" dirty="0">
              <a:cs typeface="Courier New" panose="02070309020205020404" pitchFamily="49" charset="0"/>
            </a:endParaRPr>
          </a:p>
        </p:txBody>
      </p:sp>
    </p:spTree>
    <p:extLst>
      <p:ext uri="{BB962C8B-B14F-4D97-AF65-F5344CB8AC3E}">
        <p14:creationId xmlns:p14="http://schemas.microsoft.com/office/powerpoint/2010/main" val="292422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84D4EB03-658C-4965-83DA-DAA72F2628BC}"/>
              </a:ext>
            </a:extLst>
          </p:cNvPr>
          <p:cNvSpPr>
            <a:spLocks noGrp="1"/>
          </p:cNvSpPr>
          <p:nvPr>
            <p:ph type="title"/>
          </p:nvPr>
        </p:nvSpPr>
        <p:spPr/>
        <p:txBody>
          <a:bodyPr/>
          <a:lstStyle/>
          <a:p>
            <a:r>
              <a:rPr lang="en-IN" altLang="en-US"/>
              <a:t>TypeScript Configuration Props</a:t>
            </a:r>
          </a:p>
        </p:txBody>
      </p:sp>
      <p:sp>
        <p:nvSpPr>
          <p:cNvPr id="28674" name="Content Placeholder 2">
            <a:extLst>
              <a:ext uri="{FF2B5EF4-FFF2-40B4-BE49-F238E27FC236}">
                <a16:creationId xmlns:a16="http://schemas.microsoft.com/office/drawing/2014/main" id="{F64F2DE4-4658-4C65-A857-C7E1E6A23A21}"/>
              </a:ext>
            </a:extLst>
          </p:cNvPr>
          <p:cNvSpPr>
            <a:spLocks noGrp="1"/>
          </p:cNvSpPr>
          <p:nvPr>
            <p:ph idx="1"/>
          </p:nvPr>
        </p:nvSpPr>
        <p:spPr>
          <a:xfrm>
            <a:off x="0" y="1066800"/>
            <a:ext cx="9144000" cy="5065713"/>
          </a:xfrm>
        </p:spPr>
        <p:txBody>
          <a:bodyPr/>
          <a:lstStyle/>
          <a:p>
            <a:r>
              <a:rPr lang="en-IN" altLang="en-US"/>
              <a:t>Understanding Configuration Properties</a:t>
            </a:r>
          </a:p>
          <a:p>
            <a:pPr lvl="1"/>
            <a:r>
              <a:rPr lang="en-IN" altLang="en-US" b="1"/>
              <a:t>target:</a:t>
            </a:r>
            <a:r>
              <a:rPr lang="en-IN" altLang="en-US"/>
              <a:t> sets up the ECMAScript version being used.</a:t>
            </a:r>
          </a:p>
          <a:p>
            <a:pPr lvl="1"/>
            <a:r>
              <a:rPr lang="en-IN" altLang="en-US" b="1"/>
              <a:t>sourceMap:</a:t>
            </a:r>
            <a:r>
              <a:rPr lang="en-IN" altLang="en-US"/>
              <a:t> indicates if the “map” file will be created to help the TypeScript debug. </a:t>
            </a:r>
          </a:p>
          <a:p>
            <a:r>
              <a:rPr lang="en-IN" altLang="en-US" sz="2600"/>
              <a:t>Other Properties are:</a:t>
            </a:r>
          </a:p>
          <a:p>
            <a:pPr lvl="1"/>
            <a:r>
              <a:rPr lang="en-IN" altLang="en-US" b="1"/>
              <a:t>noEmitOnError:</a:t>
            </a:r>
            <a:r>
              <a:rPr lang="en-IN" altLang="en-US"/>
              <a:t> Do not emit outputs if any errors were reported.</a:t>
            </a:r>
          </a:p>
          <a:p>
            <a:pPr lvl="1"/>
            <a:r>
              <a:rPr lang="en-IN" altLang="en-US" b="1"/>
              <a:t>rootDir:</a:t>
            </a:r>
            <a:r>
              <a:rPr lang="en-IN" altLang="en-US"/>
              <a:t> Specifies the root directory of input files.</a:t>
            </a:r>
          </a:p>
          <a:p>
            <a:pPr lvl="1"/>
            <a:r>
              <a:rPr lang="en-IN" altLang="en-US" b="1"/>
              <a:t>outDir:</a:t>
            </a:r>
            <a:r>
              <a:rPr lang="en-IN" altLang="en-US"/>
              <a:t> Redirect output structure to the directory.</a:t>
            </a:r>
          </a:p>
          <a:p>
            <a:pPr lvl="1"/>
            <a:r>
              <a:rPr lang="en-IN" altLang="en-US" b="1"/>
              <a:t>exclude:</a:t>
            </a:r>
            <a:r>
              <a:rPr lang="en-IN" altLang="en-US"/>
              <a:t> [ list of folders ]</a:t>
            </a:r>
          </a:p>
          <a:p>
            <a:endParaRPr lang="en-IN" altLang="en-US"/>
          </a:p>
        </p:txBody>
      </p:sp>
    </p:spTree>
    <p:extLst>
      <p:ext uri="{BB962C8B-B14F-4D97-AF65-F5344CB8AC3E}">
        <p14:creationId xmlns:p14="http://schemas.microsoft.com/office/powerpoint/2010/main" val="3348104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C090D-A3EB-41E6-982C-CC167A7679DD}"/>
              </a:ext>
            </a:extLst>
          </p:cNvPr>
          <p:cNvSpPr>
            <a:spLocks noGrp="1"/>
          </p:cNvSpPr>
          <p:nvPr>
            <p:ph type="title"/>
          </p:nvPr>
        </p:nvSpPr>
        <p:spPr/>
        <p:txBody>
          <a:bodyPr/>
          <a:lstStyle/>
          <a:p>
            <a:r>
              <a:rPr lang="en-US" dirty="0"/>
              <a:t>Variables in TS</a:t>
            </a:r>
          </a:p>
        </p:txBody>
      </p:sp>
      <p:sp>
        <p:nvSpPr>
          <p:cNvPr id="5" name="Text Placeholder 4">
            <a:extLst>
              <a:ext uri="{FF2B5EF4-FFF2-40B4-BE49-F238E27FC236}">
                <a16:creationId xmlns:a16="http://schemas.microsoft.com/office/drawing/2014/main" id="{16E57BFC-AB3C-487B-A392-9190EF726A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13525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A513F97-07F0-4635-8FB6-C2A8DF074F1F}"/>
              </a:ext>
            </a:extLst>
          </p:cNvPr>
          <p:cNvSpPr>
            <a:spLocks noGrp="1" noChangeArrowheads="1"/>
          </p:cNvSpPr>
          <p:nvPr>
            <p:ph type="title"/>
          </p:nvPr>
        </p:nvSpPr>
        <p:spPr/>
        <p:txBody>
          <a:bodyPr/>
          <a:lstStyle/>
          <a:p>
            <a:r>
              <a:rPr lang="en-US" altLang="en-US"/>
              <a:t>TypeScript-Specific Features</a:t>
            </a:r>
          </a:p>
        </p:txBody>
      </p:sp>
      <p:sp>
        <p:nvSpPr>
          <p:cNvPr id="16387" name="Content Placeholder 2" descr="Rectangle: Click to edit Master text styles&#10;Second level&#10;Third level&#10;Fourth level&#10;Fifth level">
            <a:extLst>
              <a:ext uri="{FF2B5EF4-FFF2-40B4-BE49-F238E27FC236}">
                <a16:creationId xmlns:a16="http://schemas.microsoft.com/office/drawing/2014/main" id="{8DCAA0B0-A8FD-4C6E-BAFB-A4E68E5A2BBF}"/>
              </a:ext>
            </a:extLst>
          </p:cNvPr>
          <p:cNvSpPr>
            <a:spLocks noGrp="1" noChangeArrowheads="1"/>
          </p:cNvSpPr>
          <p:nvPr>
            <p:ph idx="1"/>
          </p:nvPr>
        </p:nvSpPr>
        <p:spPr/>
        <p:txBody>
          <a:bodyPr/>
          <a:lstStyle/>
          <a:p>
            <a:r>
              <a:rPr lang="en-US" altLang="en-US" b="1" dirty="0"/>
              <a:t>Types and type inference</a:t>
            </a:r>
          </a:p>
          <a:p>
            <a:r>
              <a:rPr lang="en-US" altLang="en-US" dirty="0"/>
              <a:t>Classes and interfaces</a:t>
            </a:r>
          </a:p>
          <a:p>
            <a:pPr lvl="1"/>
            <a:r>
              <a:rPr lang="en-US" altLang="en-US" dirty="0"/>
              <a:t>Optional properties</a:t>
            </a:r>
          </a:p>
          <a:p>
            <a:pPr lvl="1"/>
            <a:r>
              <a:rPr lang="en-US" altLang="en-US" dirty="0"/>
              <a:t>Access modifiers</a:t>
            </a:r>
          </a:p>
          <a:p>
            <a:pPr lvl="1"/>
            <a:r>
              <a:rPr lang="en-US" altLang="en-US" dirty="0"/>
              <a:t>Abstract class</a:t>
            </a:r>
          </a:p>
          <a:p>
            <a:pPr lvl="1"/>
            <a:r>
              <a:rPr lang="en-US" altLang="en-US" dirty="0"/>
              <a:t>Interface</a:t>
            </a:r>
          </a:p>
          <a:p>
            <a:r>
              <a:rPr lang="en-US" altLang="en-US" dirty="0"/>
              <a:t>Generics</a:t>
            </a:r>
          </a:p>
        </p:txBody>
      </p:sp>
    </p:spTree>
    <p:extLst>
      <p:ext uri="{BB962C8B-B14F-4D97-AF65-F5344CB8AC3E}">
        <p14:creationId xmlns:p14="http://schemas.microsoft.com/office/powerpoint/2010/main" val="155991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1A09E857-2B11-4887-A19C-0025CF38AFB1}"/>
              </a:ext>
            </a:extLst>
          </p:cNvPr>
          <p:cNvSpPr>
            <a:spLocks noGrp="1"/>
          </p:cNvSpPr>
          <p:nvPr>
            <p:ph type="title"/>
          </p:nvPr>
        </p:nvSpPr>
        <p:spPr/>
        <p:txBody>
          <a:bodyPr/>
          <a:lstStyle/>
          <a:p>
            <a:r>
              <a:rPr lang="en-IN" altLang="en-US"/>
              <a:t>Values in Java Script</a:t>
            </a:r>
          </a:p>
        </p:txBody>
      </p:sp>
      <p:sp>
        <p:nvSpPr>
          <p:cNvPr id="33794" name="Content Placeholder 2">
            <a:extLst>
              <a:ext uri="{FF2B5EF4-FFF2-40B4-BE49-F238E27FC236}">
                <a16:creationId xmlns:a16="http://schemas.microsoft.com/office/drawing/2014/main" id="{BD3BEC3F-39ED-4831-B835-A91412B2A80C}"/>
              </a:ext>
            </a:extLst>
          </p:cNvPr>
          <p:cNvSpPr>
            <a:spLocks noGrp="1"/>
          </p:cNvSpPr>
          <p:nvPr>
            <p:ph idx="1"/>
          </p:nvPr>
        </p:nvSpPr>
        <p:spPr>
          <a:xfrm>
            <a:off x="457200" y="1066800"/>
            <a:ext cx="8077200" cy="5065713"/>
          </a:xfrm>
        </p:spPr>
        <p:txBody>
          <a:bodyPr/>
          <a:lstStyle/>
          <a:p>
            <a:r>
              <a:rPr lang="en-IN" altLang="en-US" sz="2400" dirty="0"/>
              <a:t>JavaScript is not strongly typed. </a:t>
            </a:r>
          </a:p>
          <a:p>
            <a:r>
              <a:rPr lang="en-IN" altLang="en-US" sz="2400" dirty="0"/>
              <a:t>It is a language that is very dynamic, as it allows variable’s value to change on the fly.</a:t>
            </a:r>
          </a:p>
          <a:p>
            <a:pPr>
              <a:buFont typeface="Wingdings" panose="05000000000000000000" pitchFamily="2" charset="2"/>
              <a:buNone/>
            </a:pPr>
            <a:r>
              <a:rPr lang="en-IN" altLang="en-US" sz="2400" b="1" dirty="0" err="1">
                <a:latin typeface="Courier New" panose="02070309020205020404" pitchFamily="49" charset="0"/>
                <a:cs typeface="Courier New" panose="02070309020205020404" pitchFamily="49" charset="0"/>
              </a:rPr>
              <a:t>var</a:t>
            </a:r>
            <a:r>
              <a:rPr lang="en-IN" altLang="en-US" sz="2400" b="1" dirty="0">
                <a:latin typeface="Courier New" panose="02070309020205020404" pitchFamily="49" charset="0"/>
                <a:cs typeface="Courier New" panose="02070309020205020404" pitchFamily="49" charset="0"/>
              </a:rPr>
              <a:t> x;</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console.log(x);</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x = 40;</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x = ‘HYD';</a:t>
            </a:r>
          </a:p>
          <a:p>
            <a:pPr marL="342900" lvl="1" indent="-342900">
              <a:buClr>
                <a:schemeClr val="folHlink"/>
              </a:buClr>
              <a:buSzPct val="60000"/>
            </a:pPr>
            <a:r>
              <a:rPr lang="en-US" altLang="en-US" sz="2400" dirty="0"/>
              <a:t>Since JavaScript is Loosely Typed Language, it allows any type of value in a variable. </a:t>
            </a:r>
          </a:p>
          <a:p>
            <a:r>
              <a:rPr lang="en-IN" altLang="en-US" sz="2400" dirty="0"/>
              <a:t>Traditional object oriented languages, however, will not allow the type of a variable to change – hence they are called strongly typed languages.</a:t>
            </a:r>
          </a:p>
        </p:txBody>
      </p:sp>
    </p:spTree>
    <p:extLst>
      <p:ext uri="{BB962C8B-B14F-4D97-AF65-F5344CB8AC3E}">
        <p14:creationId xmlns:p14="http://schemas.microsoft.com/office/powerpoint/2010/main" val="1848430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CB96F1A3-69DE-45AE-BE09-797688FD8345}"/>
              </a:ext>
            </a:extLst>
          </p:cNvPr>
          <p:cNvSpPr>
            <a:spLocks noGrp="1"/>
          </p:cNvSpPr>
          <p:nvPr>
            <p:ph type="title"/>
          </p:nvPr>
        </p:nvSpPr>
        <p:spPr/>
        <p:txBody>
          <a:bodyPr/>
          <a:lstStyle/>
          <a:p>
            <a:r>
              <a:rPr lang="en-IN" altLang="en-US"/>
              <a:t>Strong Typing</a:t>
            </a:r>
          </a:p>
        </p:txBody>
      </p:sp>
      <p:sp>
        <p:nvSpPr>
          <p:cNvPr id="34818" name="Content Placeholder 2">
            <a:extLst>
              <a:ext uri="{FF2B5EF4-FFF2-40B4-BE49-F238E27FC236}">
                <a16:creationId xmlns:a16="http://schemas.microsoft.com/office/drawing/2014/main" id="{ABE59F8A-5745-4924-BD15-FE27847DAEF6}"/>
              </a:ext>
            </a:extLst>
          </p:cNvPr>
          <p:cNvSpPr>
            <a:spLocks noGrp="1"/>
          </p:cNvSpPr>
          <p:nvPr>
            <p:ph idx="1"/>
          </p:nvPr>
        </p:nvSpPr>
        <p:spPr>
          <a:xfrm>
            <a:off x="0" y="1106488"/>
            <a:ext cx="9144000" cy="5065712"/>
          </a:xfrm>
        </p:spPr>
        <p:txBody>
          <a:bodyPr/>
          <a:lstStyle/>
          <a:p>
            <a:r>
              <a:rPr lang="en-IN" altLang="en-US" dirty="0"/>
              <a:t>TypeScript, is a strongly typed language. </a:t>
            </a:r>
          </a:p>
          <a:p>
            <a:pPr lvl="1"/>
            <a:r>
              <a:rPr lang="en-IN" altLang="en-US" dirty="0"/>
              <a:t>Once you have declared a variable to be of type string, you can only assign string values to it.</a:t>
            </a:r>
          </a:p>
          <a:p>
            <a:pPr lvl="1"/>
            <a:r>
              <a:rPr lang="en-IN" altLang="en-US" dirty="0"/>
              <a:t>This helps to ensure that code that we write will behave as expected.</a:t>
            </a:r>
          </a:p>
          <a:p>
            <a:pPr marL="742950" lvl="2" indent="-342900">
              <a:buSzPct val="60000"/>
            </a:pPr>
            <a:r>
              <a:rPr lang="en-IN" altLang="en-US" sz="2400" dirty="0"/>
              <a:t>TypeScript produces less runtime errors, because of compile-time type checking</a:t>
            </a:r>
          </a:p>
          <a:p>
            <a:pPr lvl="1"/>
            <a:r>
              <a:rPr lang="en-IN" altLang="en-US" dirty="0"/>
              <a:t>Types have proven ability to enhance code quality and under standability.</a:t>
            </a:r>
          </a:p>
          <a:p>
            <a:pPr>
              <a:buFont typeface="Wingdings" panose="05000000000000000000" pitchFamily="2" charset="2"/>
              <a:buNone/>
            </a:pPr>
            <a:r>
              <a:rPr lang="en-IN" altLang="en-US" b="1" dirty="0">
                <a:latin typeface="Courier New" panose="02070309020205020404" pitchFamily="49" charset="0"/>
                <a:cs typeface="Courier New" panose="02070309020205020404" pitchFamily="49" charset="0"/>
              </a:rPr>
              <a:t>				let a:string = “TS”;</a:t>
            </a:r>
          </a:p>
          <a:p>
            <a:pPr>
              <a:buFont typeface="Wingdings" panose="05000000000000000000" pitchFamily="2" charset="2"/>
              <a:buNone/>
            </a:pPr>
            <a:r>
              <a:rPr lang="en-IN" altLang="en-US" b="1" dirty="0">
                <a:latin typeface="Courier New" panose="02070309020205020404" pitchFamily="49" charset="0"/>
                <a:cs typeface="Courier New" panose="02070309020205020404" pitchFamily="49" charset="0"/>
              </a:rPr>
              <a:t>				a = 40;		// Error</a:t>
            </a:r>
          </a:p>
          <a:p>
            <a:pPr>
              <a:buFont typeface="Wingdings" panose="05000000000000000000" pitchFamily="2" charset="2"/>
              <a:buNone/>
            </a:pPr>
            <a:r>
              <a:rPr lang="en-IN" altLang="en-US" b="1" dirty="0">
                <a:latin typeface="Courier New" panose="02070309020205020404" pitchFamily="49" charset="0"/>
                <a:cs typeface="Courier New" panose="02070309020205020404" pitchFamily="49" charset="0"/>
              </a:rPr>
              <a:t>				a = ‘TEMP';</a:t>
            </a:r>
          </a:p>
        </p:txBody>
      </p:sp>
    </p:spTree>
    <p:extLst>
      <p:ext uri="{BB962C8B-B14F-4D97-AF65-F5344CB8AC3E}">
        <p14:creationId xmlns:p14="http://schemas.microsoft.com/office/powerpoint/2010/main" val="311660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1EF36B-10AD-4F28-BD4B-1071867277A4}"/>
              </a:ext>
            </a:extLst>
          </p:cNvPr>
          <p:cNvSpPr>
            <a:spLocks noGrp="1"/>
          </p:cNvSpPr>
          <p:nvPr>
            <p:ph type="title"/>
          </p:nvPr>
        </p:nvSpPr>
        <p:spPr/>
        <p:txBody>
          <a:bodyPr/>
          <a:lstStyle/>
          <a:p>
            <a:r>
              <a:rPr lang="en-US" dirty="0"/>
              <a:t>TypeScript</a:t>
            </a:r>
          </a:p>
        </p:txBody>
      </p:sp>
      <p:sp>
        <p:nvSpPr>
          <p:cNvPr id="5" name="Text Placeholder 4">
            <a:extLst>
              <a:ext uri="{FF2B5EF4-FFF2-40B4-BE49-F238E27FC236}">
                <a16:creationId xmlns:a16="http://schemas.microsoft.com/office/drawing/2014/main" id="{0803D650-2F0D-4372-BD5D-2B245C0009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13504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FD181ED-530B-487C-8C2B-0B03746F580E}"/>
              </a:ext>
            </a:extLst>
          </p:cNvPr>
          <p:cNvSpPr>
            <a:spLocks noGrp="1"/>
          </p:cNvSpPr>
          <p:nvPr>
            <p:ph type="title"/>
          </p:nvPr>
        </p:nvSpPr>
        <p:spPr/>
        <p:txBody>
          <a:bodyPr/>
          <a:lstStyle/>
          <a:p>
            <a:r>
              <a:rPr lang="en-IN" altLang="en-US"/>
              <a:t>Automatic Type Inferring</a:t>
            </a:r>
          </a:p>
        </p:txBody>
      </p:sp>
      <p:sp>
        <p:nvSpPr>
          <p:cNvPr id="37890" name="Content Placeholder 2">
            <a:extLst>
              <a:ext uri="{FF2B5EF4-FFF2-40B4-BE49-F238E27FC236}">
                <a16:creationId xmlns:a16="http://schemas.microsoft.com/office/drawing/2014/main" id="{83F84BF1-CC93-4536-A026-C0DA8112FC2B}"/>
              </a:ext>
            </a:extLst>
          </p:cNvPr>
          <p:cNvSpPr>
            <a:spLocks noGrp="1"/>
          </p:cNvSpPr>
          <p:nvPr>
            <p:ph idx="1"/>
          </p:nvPr>
        </p:nvSpPr>
        <p:spPr>
          <a:xfrm>
            <a:off x="228600" y="1219200"/>
            <a:ext cx="8458200" cy="4913313"/>
          </a:xfrm>
        </p:spPr>
        <p:txBody>
          <a:bodyPr/>
          <a:lstStyle/>
          <a:p>
            <a:r>
              <a:rPr lang="en-IN" altLang="en-US" dirty="0"/>
              <a:t>When declaring a variable without specifying an explicit type, the variable's type is inferred from the value on the right hand side.</a:t>
            </a:r>
          </a:p>
          <a:p>
            <a:r>
              <a:rPr lang="en-IN" altLang="en-US" b="1" dirty="0" err="1">
                <a:latin typeface="Courier New" panose="02070309020205020404" pitchFamily="49" charset="0"/>
                <a:cs typeface="Courier New" panose="02070309020205020404" pitchFamily="49" charset="0"/>
              </a:rPr>
              <a:t>var</a:t>
            </a:r>
            <a:r>
              <a:rPr lang="en-IN" altLang="en-US" b="1" dirty="0">
                <a:latin typeface="Courier New" panose="02070309020205020404" pitchFamily="49" charset="0"/>
                <a:cs typeface="Courier New" panose="02070309020205020404" pitchFamily="49" charset="0"/>
              </a:rPr>
              <a:t> s = “Store"</a:t>
            </a:r>
          </a:p>
          <a:p>
            <a:r>
              <a:rPr lang="en-IN" altLang="en-US" dirty="0"/>
              <a:t>Here, s is defined as String type</a:t>
            </a:r>
          </a:p>
          <a:p>
            <a:r>
              <a:rPr lang="en-IN" altLang="en-US" dirty="0"/>
              <a:t>Changing the value of </a:t>
            </a:r>
            <a:r>
              <a:rPr lang="en-IN" altLang="en-US" b="1" i="1" dirty="0"/>
              <a:t>s</a:t>
            </a:r>
            <a:r>
              <a:rPr lang="en-IN" altLang="en-US" dirty="0"/>
              <a:t> with number </a:t>
            </a:r>
            <a:r>
              <a:rPr lang="en-IN" altLang="en-US" b="1" dirty="0">
                <a:latin typeface="Courier New" panose="02070309020205020404" pitchFamily="49" charset="0"/>
                <a:cs typeface="Courier New" panose="02070309020205020404" pitchFamily="49" charset="0"/>
              </a:rPr>
              <a:t>s = 10; </a:t>
            </a:r>
            <a:r>
              <a:rPr lang="en-IN" altLang="en-US" dirty="0"/>
              <a:t>means its type is affected.</a:t>
            </a:r>
          </a:p>
          <a:p>
            <a:r>
              <a:rPr lang="en-IN" altLang="en-US" dirty="0"/>
              <a:t>TypeScript identifies type changes automatically at compile time. </a:t>
            </a:r>
          </a:p>
        </p:txBody>
      </p:sp>
    </p:spTree>
    <p:extLst>
      <p:ext uri="{BB962C8B-B14F-4D97-AF65-F5344CB8AC3E}">
        <p14:creationId xmlns:p14="http://schemas.microsoft.com/office/powerpoint/2010/main" val="102477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414C8D7-3219-45AF-9328-1DE7F9B60FF3}"/>
              </a:ext>
            </a:extLst>
          </p:cNvPr>
          <p:cNvSpPr>
            <a:spLocks noGrp="1" noChangeArrowheads="1"/>
          </p:cNvSpPr>
          <p:nvPr>
            <p:ph type="title"/>
          </p:nvPr>
        </p:nvSpPr>
        <p:spPr/>
        <p:txBody>
          <a:bodyPr/>
          <a:lstStyle/>
          <a:p>
            <a:r>
              <a:rPr lang="en-US" altLang="en-US"/>
              <a:t>Type Inference</a:t>
            </a:r>
          </a:p>
        </p:txBody>
      </p:sp>
      <p:sp>
        <p:nvSpPr>
          <p:cNvPr id="20483" name="TextBox 3">
            <a:extLst>
              <a:ext uri="{FF2B5EF4-FFF2-40B4-BE49-F238E27FC236}">
                <a16:creationId xmlns:a16="http://schemas.microsoft.com/office/drawing/2014/main" id="{FAE3D96C-238E-465F-B6F9-A9490CA8CB6A}"/>
              </a:ext>
            </a:extLst>
          </p:cNvPr>
          <p:cNvSpPr txBox="1">
            <a:spLocks noChangeArrowheads="1"/>
          </p:cNvSpPr>
          <p:nvPr/>
        </p:nvSpPr>
        <p:spPr bwMode="auto">
          <a:xfrm>
            <a:off x="1828800" y="2133600"/>
            <a:ext cx="56324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a:t>let a = 'hello';  // string</a:t>
            </a:r>
          </a:p>
          <a:p>
            <a:pPr>
              <a:spcBef>
                <a:spcPct val="0"/>
              </a:spcBef>
              <a:buClrTx/>
              <a:buSzTx/>
              <a:buFontTx/>
              <a:buNone/>
            </a:pPr>
            <a:endParaRPr lang="en-US" altLang="en-US"/>
          </a:p>
          <a:p>
            <a:pPr>
              <a:spcBef>
                <a:spcPct val="0"/>
              </a:spcBef>
              <a:buClrTx/>
              <a:buSzTx/>
              <a:buFontTx/>
              <a:buNone/>
            </a:pPr>
            <a:r>
              <a:rPr lang="en-US" altLang="en-US"/>
              <a:t>let b = 2.1;  // number</a:t>
            </a:r>
          </a:p>
          <a:p>
            <a:pPr>
              <a:spcBef>
                <a:spcPct val="0"/>
              </a:spcBef>
              <a:buClrTx/>
              <a:buSzTx/>
              <a:buFontTx/>
              <a:buNone/>
            </a:pPr>
            <a:endParaRPr lang="en-US" altLang="en-US"/>
          </a:p>
          <a:p>
            <a:pPr>
              <a:spcBef>
                <a:spcPct val="0"/>
              </a:spcBef>
              <a:buClrTx/>
              <a:buSzTx/>
              <a:buFontTx/>
              <a:buNone/>
            </a:pPr>
            <a:r>
              <a:rPr lang="en-US" altLang="en-US"/>
              <a:t>let c = [1, 2, 3];  // number[]</a:t>
            </a:r>
          </a:p>
          <a:p>
            <a:pPr>
              <a:spcBef>
                <a:spcPct val="0"/>
              </a:spcBef>
              <a:buClrTx/>
              <a:buSzTx/>
              <a:buFontTx/>
              <a:buNone/>
            </a:pPr>
            <a:endParaRPr lang="en-US" altLang="en-US"/>
          </a:p>
          <a:p>
            <a:pPr>
              <a:spcBef>
                <a:spcPct val="0"/>
              </a:spcBef>
              <a:buClrTx/>
              <a:buSzTx/>
              <a:buFontTx/>
              <a:buNone/>
            </a:pPr>
            <a:r>
              <a:rPr lang="en-US" altLang="en-US"/>
              <a:t>let d = ['one', 'two', 3];	//?? </a:t>
            </a:r>
          </a:p>
        </p:txBody>
      </p:sp>
    </p:spTree>
    <p:extLst>
      <p:ext uri="{BB962C8B-B14F-4D97-AF65-F5344CB8AC3E}">
        <p14:creationId xmlns:p14="http://schemas.microsoft.com/office/powerpoint/2010/main" val="1280636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61DDC4-9554-4941-B298-9CEAB2286B5B}"/>
              </a:ext>
            </a:extLst>
          </p:cNvPr>
          <p:cNvSpPr>
            <a:spLocks noGrp="1"/>
          </p:cNvSpPr>
          <p:nvPr>
            <p:ph idx="1"/>
          </p:nvPr>
        </p:nvSpPr>
        <p:spPr/>
        <p:txBody>
          <a:bodyPr/>
          <a:lstStyle/>
          <a:p>
            <a:pPr marL="109537" indent="0">
              <a:buNone/>
            </a:pPr>
            <a:r>
              <a:rPr lang="en-US" sz="2400" dirty="0"/>
              <a:t>Let &lt;Variable name&gt;:&lt;type&gt;=“&lt;initial Value&gt;”;</a:t>
            </a:r>
          </a:p>
          <a:p>
            <a:pPr marL="109537" indent="0">
              <a:buNone/>
            </a:pPr>
            <a:endParaRPr lang="en-US" sz="2400" dirty="0"/>
          </a:p>
          <a:p>
            <a:pPr marL="109537" indent="0">
              <a:buNone/>
            </a:pPr>
            <a:r>
              <a:rPr lang="en-US" sz="2400" dirty="0"/>
              <a:t>let name : string=“Rashid”;</a:t>
            </a:r>
          </a:p>
          <a:p>
            <a:pPr marL="109537" indent="0">
              <a:buNone/>
            </a:pPr>
            <a:endParaRPr lang="en-US" sz="2400" dirty="0"/>
          </a:p>
          <a:p>
            <a:pPr marL="109537" indent="0">
              <a:buNone/>
            </a:pPr>
            <a:r>
              <a:rPr lang="en-US" altLang="en-US" sz="2400" dirty="0"/>
              <a:t>let result</a:t>
            </a:r>
            <a:r>
              <a:rPr lang="en-US" altLang="en-US" sz="2400" dirty="0">
                <a:solidFill>
                  <a:schemeClr val="tx2"/>
                </a:solidFill>
              </a:rPr>
              <a:t>: number</a:t>
            </a:r>
            <a:r>
              <a:rPr lang="en-US" altLang="en-US" sz="2400" dirty="0"/>
              <a:t> = 1;</a:t>
            </a:r>
          </a:p>
          <a:p>
            <a:pPr marL="109537" indent="0">
              <a:buNone/>
            </a:pPr>
            <a:endParaRPr lang="en-US" sz="2400" dirty="0"/>
          </a:p>
        </p:txBody>
      </p:sp>
      <p:sp>
        <p:nvSpPr>
          <p:cNvPr id="3" name="Title 2">
            <a:extLst>
              <a:ext uri="{FF2B5EF4-FFF2-40B4-BE49-F238E27FC236}">
                <a16:creationId xmlns:a16="http://schemas.microsoft.com/office/drawing/2014/main" id="{19696DB0-6069-4E69-BCE3-75DCA95526F8}"/>
              </a:ext>
            </a:extLst>
          </p:cNvPr>
          <p:cNvSpPr>
            <a:spLocks noGrp="1"/>
          </p:cNvSpPr>
          <p:nvPr>
            <p:ph type="title"/>
          </p:nvPr>
        </p:nvSpPr>
        <p:spPr/>
        <p:txBody>
          <a:bodyPr/>
          <a:lstStyle/>
          <a:p>
            <a:r>
              <a:rPr lang="en-US" dirty="0"/>
              <a:t>Type Declaration</a:t>
            </a:r>
          </a:p>
        </p:txBody>
      </p:sp>
    </p:spTree>
    <p:extLst>
      <p:ext uri="{BB962C8B-B14F-4D97-AF65-F5344CB8AC3E}">
        <p14:creationId xmlns:p14="http://schemas.microsoft.com/office/powerpoint/2010/main" val="4285677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73521F8-426F-4FEA-916D-46B0DE96A7B4}"/>
              </a:ext>
            </a:extLst>
          </p:cNvPr>
          <p:cNvSpPr>
            <a:spLocks noGrp="1" noChangeArrowheads="1"/>
          </p:cNvSpPr>
          <p:nvPr>
            <p:ph type="title"/>
          </p:nvPr>
        </p:nvSpPr>
        <p:spPr/>
        <p:txBody>
          <a:bodyPr/>
          <a:lstStyle/>
          <a:p>
            <a:r>
              <a:rPr lang="en-US" altLang="en-US" dirty="0"/>
              <a:t>Type Declaration</a:t>
            </a:r>
          </a:p>
        </p:txBody>
      </p:sp>
      <p:sp>
        <p:nvSpPr>
          <p:cNvPr id="18435" name="TextBox 3">
            <a:extLst>
              <a:ext uri="{FF2B5EF4-FFF2-40B4-BE49-F238E27FC236}">
                <a16:creationId xmlns:a16="http://schemas.microsoft.com/office/drawing/2014/main" id="{38CF3332-4E73-4355-87F1-08CA023B7C1A}"/>
              </a:ext>
            </a:extLst>
          </p:cNvPr>
          <p:cNvSpPr txBox="1">
            <a:spLocks noChangeArrowheads="1"/>
          </p:cNvSpPr>
          <p:nvPr/>
        </p:nvSpPr>
        <p:spPr bwMode="auto">
          <a:xfrm>
            <a:off x="1190625" y="2081213"/>
            <a:ext cx="70389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t>function factorial(n</a:t>
            </a:r>
            <a:r>
              <a:rPr lang="en-US" altLang="en-US" sz="2400" dirty="0">
                <a:solidFill>
                  <a:schemeClr val="tx2"/>
                </a:solidFill>
              </a:rPr>
              <a:t>: number</a:t>
            </a:r>
            <a:r>
              <a:rPr lang="en-US" altLang="en-US" sz="2400" dirty="0"/>
              <a:t>)</a:t>
            </a:r>
            <a:r>
              <a:rPr lang="en-US" altLang="en-US" sz="2400" dirty="0">
                <a:solidFill>
                  <a:schemeClr val="tx2"/>
                </a:solidFill>
              </a:rPr>
              <a:t>: number</a:t>
            </a:r>
            <a:r>
              <a:rPr lang="en-US" altLang="en-US" sz="2400" dirty="0"/>
              <a:t> {</a:t>
            </a:r>
          </a:p>
          <a:p>
            <a:pPr>
              <a:spcBef>
                <a:spcPct val="0"/>
              </a:spcBef>
              <a:buClrTx/>
              <a:buSzTx/>
              <a:buFontTx/>
              <a:buNone/>
            </a:pPr>
            <a:endParaRPr lang="en-US" altLang="en-US" sz="2400" dirty="0"/>
          </a:p>
          <a:p>
            <a:pPr>
              <a:spcBef>
                <a:spcPct val="0"/>
              </a:spcBef>
              <a:buClrTx/>
              <a:buSzTx/>
              <a:buFontTx/>
              <a:buNone/>
            </a:pPr>
            <a:r>
              <a:rPr lang="en-US" altLang="en-US" sz="2400" dirty="0"/>
              <a:t>    if (n &lt; 0) throw new Error('Invalid argument');</a:t>
            </a:r>
          </a:p>
          <a:p>
            <a:pPr>
              <a:spcBef>
                <a:spcPct val="0"/>
              </a:spcBef>
              <a:buClrTx/>
              <a:buSzTx/>
              <a:buFontTx/>
              <a:buNone/>
            </a:pPr>
            <a:endParaRPr lang="en-US" altLang="en-US" sz="2400" dirty="0"/>
          </a:p>
          <a:p>
            <a:pPr>
              <a:spcBef>
                <a:spcPct val="0"/>
              </a:spcBef>
              <a:buClrTx/>
              <a:buSzTx/>
              <a:buFontTx/>
              <a:buNone/>
            </a:pPr>
            <a:r>
              <a:rPr lang="en-US" altLang="en-US" sz="2400" dirty="0"/>
              <a:t>    let result</a:t>
            </a:r>
            <a:r>
              <a:rPr lang="en-US" altLang="en-US" sz="2400" dirty="0">
                <a:solidFill>
                  <a:schemeClr val="tx2"/>
                </a:solidFill>
              </a:rPr>
              <a:t>: number</a:t>
            </a:r>
            <a:r>
              <a:rPr lang="en-US" altLang="en-US" sz="2400" dirty="0"/>
              <a:t> = 1;</a:t>
            </a:r>
          </a:p>
          <a:p>
            <a:pPr>
              <a:spcBef>
                <a:spcPct val="0"/>
              </a:spcBef>
              <a:buClrTx/>
              <a:buSzTx/>
              <a:buFontTx/>
              <a:buNone/>
            </a:pPr>
            <a:endParaRPr lang="en-US" altLang="en-US" sz="2400" dirty="0"/>
          </a:p>
          <a:p>
            <a:pPr>
              <a:spcBef>
                <a:spcPct val="0"/>
              </a:spcBef>
              <a:buClrTx/>
              <a:buSzTx/>
              <a:buFontTx/>
              <a:buNone/>
            </a:pPr>
            <a:r>
              <a:rPr lang="en-US" altLang="en-US" sz="2400" dirty="0"/>
              <a:t>    for (let i</a:t>
            </a:r>
            <a:r>
              <a:rPr lang="en-US" altLang="en-US" sz="2400" dirty="0">
                <a:solidFill>
                  <a:schemeClr val="tx2"/>
                </a:solidFill>
              </a:rPr>
              <a:t>: number</a:t>
            </a:r>
            <a:r>
              <a:rPr lang="en-US" altLang="en-US" sz="2400" dirty="0"/>
              <a:t> = 1; </a:t>
            </a:r>
            <a:r>
              <a:rPr lang="en-US" altLang="en-US" sz="2400" dirty="0" err="1"/>
              <a:t>i</a:t>
            </a:r>
            <a:r>
              <a:rPr lang="en-US" altLang="en-US" sz="2400" dirty="0"/>
              <a:t> &lt;= n; ++</a:t>
            </a:r>
            <a:r>
              <a:rPr lang="en-US" altLang="en-US" sz="2400" dirty="0" err="1"/>
              <a:t>i</a:t>
            </a:r>
            <a:r>
              <a:rPr lang="en-US" altLang="en-US" sz="2400" dirty="0"/>
              <a:t>) result *= </a:t>
            </a:r>
            <a:r>
              <a:rPr lang="en-US" altLang="en-US" sz="2400" dirty="0" err="1"/>
              <a:t>i</a:t>
            </a:r>
            <a:r>
              <a:rPr lang="en-US" altLang="en-US" sz="2400" dirty="0"/>
              <a:t>;</a:t>
            </a:r>
          </a:p>
          <a:p>
            <a:pPr>
              <a:spcBef>
                <a:spcPct val="0"/>
              </a:spcBef>
              <a:buClrTx/>
              <a:buSzTx/>
              <a:buFontTx/>
              <a:buNone/>
            </a:pPr>
            <a:endParaRPr lang="en-US" altLang="en-US" sz="2400" dirty="0"/>
          </a:p>
          <a:p>
            <a:pPr>
              <a:spcBef>
                <a:spcPct val="0"/>
              </a:spcBef>
              <a:buClrTx/>
              <a:buSzTx/>
              <a:buFontTx/>
              <a:buNone/>
            </a:pPr>
            <a:r>
              <a:rPr lang="en-US" altLang="en-US" sz="2400" dirty="0"/>
              <a:t>    return result;</a:t>
            </a:r>
          </a:p>
          <a:p>
            <a:pPr>
              <a:spcBef>
                <a:spcPct val="0"/>
              </a:spcBef>
              <a:buClrTx/>
              <a:buSzTx/>
              <a:buFontTx/>
              <a:buNone/>
            </a:pPr>
            <a:r>
              <a:rPr lang="en-US" altLang="en-US" sz="2400" dirty="0"/>
              <a:t>}</a:t>
            </a:r>
          </a:p>
        </p:txBody>
      </p:sp>
    </p:spTree>
    <p:extLst>
      <p:ext uri="{BB962C8B-B14F-4D97-AF65-F5344CB8AC3E}">
        <p14:creationId xmlns:p14="http://schemas.microsoft.com/office/powerpoint/2010/main" val="2547311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144DC18A-D894-400C-A230-B4AD3BF04D08}"/>
              </a:ext>
            </a:extLst>
          </p:cNvPr>
          <p:cNvSpPr>
            <a:spLocks noGrp="1"/>
          </p:cNvSpPr>
          <p:nvPr>
            <p:ph type="title"/>
          </p:nvPr>
        </p:nvSpPr>
        <p:spPr/>
        <p:txBody>
          <a:bodyPr/>
          <a:lstStyle/>
          <a:p>
            <a:r>
              <a:rPr lang="en-IN" altLang="en-US"/>
              <a:t>Data Types in TypeScript</a:t>
            </a:r>
          </a:p>
        </p:txBody>
      </p:sp>
      <p:sp>
        <p:nvSpPr>
          <p:cNvPr id="38914" name="Content Placeholder 2">
            <a:extLst>
              <a:ext uri="{FF2B5EF4-FFF2-40B4-BE49-F238E27FC236}">
                <a16:creationId xmlns:a16="http://schemas.microsoft.com/office/drawing/2014/main" id="{4842646E-9AEA-4D9C-A3F7-11EDE292AA04}"/>
              </a:ext>
            </a:extLst>
          </p:cNvPr>
          <p:cNvSpPr>
            <a:spLocks noGrp="1"/>
          </p:cNvSpPr>
          <p:nvPr>
            <p:ph idx="1"/>
          </p:nvPr>
        </p:nvSpPr>
        <p:spPr>
          <a:xfrm>
            <a:off x="0" y="1106488"/>
            <a:ext cx="3886200" cy="5751512"/>
          </a:xfrm>
        </p:spPr>
        <p:txBody>
          <a:bodyPr/>
          <a:lstStyle/>
          <a:p>
            <a:r>
              <a:rPr lang="en-IN" altLang="en-US" sz="2400" b="1" dirty="0"/>
              <a:t>Primitive Types </a:t>
            </a:r>
          </a:p>
          <a:p>
            <a:pPr lvl="1"/>
            <a:r>
              <a:rPr lang="en-IN" altLang="en-US" dirty="0"/>
              <a:t>string </a:t>
            </a:r>
          </a:p>
          <a:p>
            <a:pPr lvl="1"/>
            <a:r>
              <a:rPr lang="en-IN" altLang="en-US" dirty="0"/>
              <a:t>number</a:t>
            </a:r>
          </a:p>
          <a:p>
            <a:pPr lvl="1"/>
            <a:r>
              <a:rPr lang="en-IN" altLang="en-US" dirty="0" err="1"/>
              <a:t>boolean</a:t>
            </a:r>
            <a:endParaRPr lang="en-IN" altLang="en-US" dirty="0"/>
          </a:p>
          <a:p>
            <a:r>
              <a:rPr lang="en-IN" altLang="en-US" sz="2400" b="1" dirty="0"/>
              <a:t>Special Types</a:t>
            </a:r>
          </a:p>
          <a:p>
            <a:pPr lvl="1"/>
            <a:r>
              <a:rPr lang="en-IN" altLang="en-US" dirty="0"/>
              <a:t>any, void</a:t>
            </a:r>
          </a:p>
          <a:p>
            <a:r>
              <a:rPr lang="en-IN" altLang="en-US" sz="2400" b="1" dirty="0"/>
              <a:t>Array Types</a:t>
            </a:r>
          </a:p>
          <a:p>
            <a:pPr lvl="1"/>
            <a:r>
              <a:rPr lang="en-IN" altLang="en-US" dirty="0"/>
              <a:t>[ ]</a:t>
            </a:r>
          </a:p>
          <a:p>
            <a:pPr lvl="1"/>
            <a:r>
              <a:rPr lang="en-IN" altLang="en-US" dirty="0"/>
              <a:t>Array</a:t>
            </a:r>
          </a:p>
          <a:p>
            <a:r>
              <a:rPr lang="en-IN" altLang="en-US" sz="2400" b="1" dirty="0" err="1"/>
              <a:t>Enum</a:t>
            </a:r>
            <a:endParaRPr lang="en-IN" altLang="en-US" sz="2400" b="1" dirty="0"/>
          </a:p>
          <a:p>
            <a:r>
              <a:rPr lang="en-IN" altLang="en-US" sz="2400" b="1" dirty="0"/>
              <a:t>Function Types</a:t>
            </a:r>
          </a:p>
          <a:p>
            <a:pPr lvl="1"/>
            <a:r>
              <a:rPr lang="en-IN" altLang="en-US" dirty="0"/>
              <a:t>Function</a:t>
            </a:r>
          </a:p>
          <a:p>
            <a:r>
              <a:rPr lang="en-IN" altLang="en-US" sz="2400" b="1" dirty="0"/>
              <a:t>Object Types</a:t>
            </a:r>
          </a:p>
          <a:p>
            <a:pPr lvl="1"/>
            <a:r>
              <a:rPr lang="en-IN" altLang="en-US" dirty="0"/>
              <a:t>{ }</a:t>
            </a:r>
          </a:p>
        </p:txBody>
      </p:sp>
      <p:sp>
        <p:nvSpPr>
          <p:cNvPr id="2" name="Rectangle 1">
            <a:extLst>
              <a:ext uri="{FF2B5EF4-FFF2-40B4-BE49-F238E27FC236}">
                <a16:creationId xmlns:a16="http://schemas.microsoft.com/office/drawing/2014/main" id="{BC6B5D3C-426C-4514-9F13-BEBE1AABE85E}"/>
              </a:ext>
            </a:extLst>
          </p:cNvPr>
          <p:cNvSpPr/>
          <p:nvPr/>
        </p:nvSpPr>
        <p:spPr>
          <a:xfrm>
            <a:off x="5334000" y="1600200"/>
            <a:ext cx="1828800" cy="1323439"/>
          </a:xfrm>
          <a:prstGeom prst="rect">
            <a:avLst/>
          </a:prstGeom>
        </p:spPr>
        <p:txBody>
          <a:bodyPr wrap="square">
            <a:spAutoFit/>
          </a:bodyPr>
          <a:lstStyle/>
          <a:p>
            <a:r>
              <a:rPr lang="en-US" altLang="en-US" sz="2000" b="1" dirty="0"/>
              <a:t>Object types</a:t>
            </a:r>
          </a:p>
          <a:p>
            <a:pPr lvl="1"/>
            <a:r>
              <a:rPr lang="en-US" altLang="en-US" sz="2000" dirty="0"/>
              <a:t>String</a:t>
            </a:r>
          </a:p>
          <a:p>
            <a:pPr lvl="1"/>
            <a:r>
              <a:rPr lang="en-US" altLang="en-US" sz="2000" dirty="0"/>
              <a:t>Number</a:t>
            </a:r>
          </a:p>
          <a:p>
            <a:pPr lvl="1"/>
            <a:r>
              <a:rPr lang="en-US" altLang="en-US" sz="2000" dirty="0"/>
              <a:t>Boolean</a:t>
            </a:r>
          </a:p>
        </p:txBody>
      </p:sp>
      <p:sp>
        <p:nvSpPr>
          <p:cNvPr id="3" name="Rectangle 2">
            <a:extLst>
              <a:ext uri="{FF2B5EF4-FFF2-40B4-BE49-F238E27FC236}">
                <a16:creationId xmlns:a16="http://schemas.microsoft.com/office/drawing/2014/main" id="{96FA2912-BA90-49C2-AC4F-C320AF8D35F9}"/>
              </a:ext>
            </a:extLst>
          </p:cNvPr>
          <p:cNvSpPr/>
          <p:nvPr/>
        </p:nvSpPr>
        <p:spPr>
          <a:xfrm>
            <a:off x="3733800" y="4329852"/>
            <a:ext cx="4572000" cy="646331"/>
          </a:xfrm>
          <a:prstGeom prst="rect">
            <a:avLst/>
          </a:prstGeom>
        </p:spPr>
        <p:txBody>
          <a:bodyPr>
            <a:spAutoFit/>
          </a:bodyPr>
          <a:lstStyle/>
          <a:p>
            <a:r>
              <a:rPr lang="en-US" altLang="en-US" dirty="0"/>
              <a:t>Primitive types are automatically converted to object types when necessary </a:t>
            </a:r>
          </a:p>
        </p:txBody>
      </p:sp>
    </p:spTree>
    <p:extLst>
      <p:ext uri="{BB962C8B-B14F-4D97-AF65-F5344CB8AC3E}">
        <p14:creationId xmlns:p14="http://schemas.microsoft.com/office/powerpoint/2010/main" val="3067154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3F2EDA-D996-49AD-9351-19C6B011DE5C}"/>
              </a:ext>
            </a:extLst>
          </p:cNvPr>
          <p:cNvSpPr>
            <a:spLocks noGrp="1"/>
          </p:cNvSpPr>
          <p:nvPr>
            <p:ph idx="1"/>
          </p:nvPr>
        </p:nvSpPr>
        <p:spPr/>
        <p:txBody>
          <a:bodyPr/>
          <a:lstStyle/>
          <a:p>
            <a:r>
              <a:rPr lang="en-US" sz="2400" b="1" dirty="0"/>
              <a:t>String</a:t>
            </a:r>
          </a:p>
          <a:p>
            <a:pPr lvl="1"/>
            <a:r>
              <a:rPr lang="en-US" sz="2000" dirty="0"/>
              <a:t>In TypeScript, we can use either double quotes (") or single quotes (') to surround strings similar to JavaScript.</a:t>
            </a:r>
          </a:p>
          <a:p>
            <a:pPr marL="630238" lvl="2" indent="0">
              <a:buNone/>
            </a:pPr>
            <a:r>
              <a:rPr lang="en-US" sz="2000" dirty="0"/>
              <a:t>let </a:t>
            </a:r>
            <a:r>
              <a:rPr lang="en-US" sz="2000" dirty="0" err="1"/>
              <a:t>bookName</a:t>
            </a:r>
            <a:r>
              <a:rPr lang="en-US" sz="2000" dirty="0"/>
              <a:t>: string = "Angular";</a:t>
            </a:r>
          </a:p>
          <a:p>
            <a:pPr marL="630238" lvl="2" indent="0">
              <a:buNone/>
            </a:pPr>
            <a:r>
              <a:rPr lang="en-US" sz="2000" dirty="0" err="1"/>
              <a:t>bookName</a:t>
            </a:r>
            <a:r>
              <a:rPr lang="en-US" sz="2000" dirty="0"/>
              <a:t> = 'Angular UI Development';</a:t>
            </a:r>
          </a:p>
          <a:p>
            <a:r>
              <a:rPr lang="en-US" sz="2400" b="1" dirty="0"/>
              <a:t>Number</a:t>
            </a:r>
          </a:p>
          <a:p>
            <a:pPr lvl="1"/>
            <a:r>
              <a:rPr lang="en-US" sz="2000" dirty="0"/>
              <a:t>As in JavaScript, all numbers in TypeScript are floating point values:</a:t>
            </a:r>
          </a:p>
          <a:p>
            <a:pPr marL="630238" lvl="2" indent="0">
              <a:buNone/>
            </a:pPr>
            <a:r>
              <a:rPr lang="en-US" sz="2000" dirty="0"/>
              <a:t>let version: number = 4;</a:t>
            </a:r>
          </a:p>
          <a:p>
            <a:r>
              <a:rPr lang="en-US" sz="2400" b="1" dirty="0"/>
              <a:t>Boolean</a:t>
            </a:r>
          </a:p>
          <a:p>
            <a:pPr lvl="1"/>
            <a:r>
              <a:rPr lang="en-US" sz="2000" dirty="0"/>
              <a:t>The </a:t>
            </a:r>
            <a:r>
              <a:rPr lang="en-US" sz="2000" dirty="0" err="1"/>
              <a:t>boolean</a:t>
            </a:r>
            <a:r>
              <a:rPr lang="en-US" sz="2000" dirty="0"/>
              <a:t> data type represents the true/false value:</a:t>
            </a:r>
          </a:p>
          <a:p>
            <a:pPr marL="630238" lvl="2" indent="0">
              <a:buNone/>
            </a:pPr>
            <a:r>
              <a:rPr lang="en-US" sz="2000" dirty="0"/>
              <a:t>let </a:t>
            </a:r>
            <a:r>
              <a:rPr lang="en-US" sz="2000" dirty="0" err="1"/>
              <a:t>isCompleted</a:t>
            </a:r>
            <a:r>
              <a:rPr lang="en-US" sz="2000" dirty="0"/>
              <a:t>: </a:t>
            </a:r>
            <a:r>
              <a:rPr lang="en-US" sz="2000" dirty="0" err="1"/>
              <a:t>boolean</a:t>
            </a:r>
            <a:r>
              <a:rPr lang="en-US" sz="2000" dirty="0"/>
              <a:t> = false;</a:t>
            </a:r>
          </a:p>
        </p:txBody>
      </p:sp>
      <p:sp>
        <p:nvSpPr>
          <p:cNvPr id="3" name="Title 2">
            <a:extLst>
              <a:ext uri="{FF2B5EF4-FFF2-40B4-BE49-F238E27FC236}">
                <a16:creationId xmlns:a16="http://schemas.microsoft.com/office/drawing/2014/main" id="{F8A8379F-4ACB-40E7-8F38-EA7AED186D48}"/>
              </a:ext>
            </a:extLst>
          </p:cNvPr>
          <p:cNvSpPr>
            <a:spLocks noGrp="1"/>
          </p:cNvSpPr>
          <p:nvPr>
            <p:ph type="title"/>
          </p:nvPr>
        </p:nvSpPr>
        <p:spPr/>
        <p:txBody>
          <a:bodyPr/>
          <a:lstStyle/>
          <a:p>
            <a:r>
              <a:rPr lang="en-US" dirty="0"/>
              <a:t>Primitive Types</a:t>
            </a:r>
          </a:p>
        </p:txBody>
      </p:sp>
    </p:spTree>
    <p:extLst>
      <p:ext uri="{BB962C8B-B14F-4D97-AF65-F5344CB8AC3E}">
        <p14:creationId xmlns:p14="http://schemas.microsoft.com/office/powerpoint/2010/main" val="3439149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3F2EDA-D996-49AD-9351-19C6B011DE5C}"/>
              </a:ext>
            </a:extLst>
          </p:cNvPr>
          <p:cNvSpPr>
            <a:spLocks noGrp="1"/>
          </p:cNvSpPr>
          <p:nvPr>
            <p:ph idx="1"/>
          </p:nvPr>
        </p:nvSpPr>
        <p:spPr>
          <a:xfrm>
            <a:off x="457200" y="1481138"/>
            <a:ext cx="8229600" cy="5376862"/>
          </a:xfrm>
        </p:spPr>
        <p:txBody>
          <a:bodyPr/>
          <a:lstStyle/>
          <a:p>
            <a:r>
              <a:rPr lang="en-US" sz="2400" dirty="0"/>
              <a:t>Array</a:t>
            </a:r>
          </a:p>
          <a:p>
            <a:pPr lvl="1"/>
            <a:r>
              <a:rPr lang="en-US" sz="2000" dirty="0"/>
              <a:t>We have two different syntaxes to describe arrays, and the first syntax uses the element type followed by []:</a:t>
            </a:r>
          </a:p>
          <a:p>
            <a:pPr marL="630238" lvl="2" indent="0">
              <a:buNone/>
            </a:pPr>
            <a:r>
              <a:rPr lang="en-US" sz="1800" dirty="0"/>
              <a:t>let </a:t>
            </a:r>
            <a:r>
              <a:rPr lang="en-US" sz="1800" dirty="0" err="1"/>
              <a:t>fw</a:t>
            </a:r>
            <a:r>
              <a:rPr lang="en-US" sz="1800" dirty="0"/>
              <a:t>: string[] = ['Angular', 'React', 'Ember'];</a:t>
            </a:r>
          </a:p>
          <a:p>
            <a:pPr lvl="1"/>
            <a:r>
              <a:rPr lang="en-US" sz="2000" dirty="0"/>
              <a:t>The second syntax uses a generic array type, Array&lt;</a:t>
            </a:r>
            <a:r>
              <a:rPr lang="en-US" sz="2000" dirty="0" err="1"/>
              <a:t>elementType</a:t>
            </a:r>
            <a:r>
              <a:rPr lang="en-US" sz="2000" dirty="0"/>
              <a:t>&gt;:</a:t>
            </a:r>
          </a:p>
          <a:p>
            <a:pPr marL="630238" lvl="2" indent="0">
              <a:buNone/>
            </a:pPr>
            <a:r>
              <a:rPr lang="en-US" sz="1800" dirty="0"/>
              <a:t>let </a:t>
            </a:r>
            <a:r>
              <a:rPr lang="en-US" sz="1800" dirty="0" err="1"/>
              <a:t>fw</a:t>
            </a:r>
            <a:r>
              <a:rPr lang="en-US" sz="1800" dirty="0"/>
              <a:t>: Array&lt;string&gt; = ['Angular', 'React', 'Ember'];</a:t>
            </a:r>
          </a:p>
          <a:p>
            <a:r>
              <a:rPr lang="en-US" sz="2400" dirty="0" err="1"/>
              <a:t>Enum</a:t>
            </a:r>
            <a:endParaRPr lang="en-US" sz="2400" dirty="0"/>
          </a:p>
          <a:p>
            <a:pPr lvl="1"/>
            <a:r>
              <a:rPr lang="en-US" sz="2000" dirty="0"/>
              <a:t>TypeScript includes the </a:t>
            </a:r>
            <a:r>
              <a:rPr lang="en-US" sz="2000" dirty="0" err="1"/>
              <a:t>enum</a:t>
            </a:r>
            <a:r>
              <a:rPr lang="en-US" sz="2000" dirty="0"/>
              <a:t> data type along with the standard set of data types from JavaScript. An </a:t>
            </a:r>
            <a:r>
              <a:rPr lang="en-US" sz="2000" dirty="0" err="1"/>
              <a:t>enum</a:t>
            </a:r>
            <a:r>
              <a:rPr lang="en-US" sz="2000" dirty="0"/>
              <a:t> is a way of giving more friendly names to sets of numeric values, as shown in the following code snippet:</a:t>
            </a:r>
          </a:p>
          <a:p>
            <a:pPr marL="914400" lvl="3" indent="0">
              <a:buNone/>
            </a:pPr>
            <a:r>
              <a:rPr lang="en-US" sz="1400" dirty="0"/>
              <a:t>	</a:t>
            </a:r>
            <a:r>
              <a:rPr lang="en-US" sz="1400" dirty="0" err="1"/>
              <a:t>enum</a:t>
            </a:r>
            <a:r>
              <a:rPr lang="en-US" sz="1400" dirty="0"/>
              <a:t> Frameworks { Angular, React, Ember };</a:t>
            </a:r>
          </a:p>
          <a:p>
            <a:pPr marL="914400" lvl="3" indent="0">
              <a:buNone/>
            </a:pPr>
            <a:r>
              <a:rPr lang="en-US" sz="1600" dirty="0"/>
              <a:t>	let f: Frameworks = </a:t>
            </a:r>
            <a:r>
              <a:rPr lang="en-US" sz="1600" dirty="0" err="1"/>
              <a:t>Frameworks.Angular</a:t>
            </a:r>
            <a:r>
              <a:rPr lang="en-US" sz="1600" dirty="0"/>
              <a:t>;</a:t>
            </a:r>
          </a:p>
          <a:p>
            <a:pPr marL="914400" lvl="3" indent="0">
              <a:buNone/>
            </a:pPr>
            <a:r>
              <a:rPr lang="en-US" sz="1200" dirty="0"/>
              <a:t>	</a:t>
            </a:r>
            <a:r>
              <a:rPr lang="en-US" sz="1400" dirty="0"/>
              <a:t>The numbering of members in the </a:t>
            </a:r>
            <a:r>
              <a:rPr lang="en-US" sz="1400" dirty="0" err="1"/>
              <a:t>enum</a:t>
            </a:r>
            <a:r>
              <a:rPr lang="en-US" sz="1400" dirty="0"/>
              <a:t> type starts with 0 by default.</a:t>
            </a:r>
          </a:p>
          <a:p>
            <a:pPr marL="914400" lvl="3" indent="0">
              <a:buNone/>
            </a:pPr>
            <a:r>
              <a:rPr lang="en-US" sz="1400" dirty="0"/>
              <a:t>		</a:t>
            </a:r>
            <a:r>
              <a:rPr lang="en-US" sz="1400" dirty="0" err="1"/>
              <a:t>enum</a:t>
            </a:r>
            <a:r>
              <a:rPr lang="en-US" sz="1400" dirty="0"/>
              <a:t> Frameworks { Angular = 5, React, Ember };</a:t>
            </a:r>
          </a:p>
        </p:txBody>
      </p:sp>
      <p:sp>
        <p:nvSpPr>
          <p:cNvPr id="3" name="Title 2">
            <a:extLst>
              <a:ext uri="{FF2B5EF4-FFF2-40B4-BE49-F238E27FC236}">
                <a16:creationId xmlns:a16="http://schemas.microsoft.com/office/drawing/2014/main" id="{F8A8379F-4ACB-40E7-8F38-EA7AED186D48}"/>
              </a:ext>
            </a:extLst>
          </p:cNvPr>
          <p:cNvSpPr>
            <a:spLocks noGrp="1"/>
          </p:cNvSpPr>
          <p:nvPr>
            <p:ph type="title"/>
          </p:nvPr>
        </p:nvSpPr>
        <p:spPr/>
        <p:txBody>
          <a:bodyPr/>
          <a:lstStyle/>
          <a:p>
            <a:r>
              <a:rPr lang="en-US" dirty="0"/>
              <a:t>Array &amp; ANUM Types</a:t>
            </a:r>
          </a:p>
        </p:txBody>
      </p:sp>
    </p:spTree>
    <p:extLst>
      <p:ext uri="{BB962C8B-B14F-4D97-AF65-F5344CB8AC3E}">
        <p14:creationId xmlns:p14="http://schemas.microsoft.com/office/powerpoint/2010/main" val="3867231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65611B0D-2761-4F00-B0C1-76AEC9D60B63}"/>
              </a:ext>
            </a:extLst>
          </p:cNvPr>
          <p:cNvSpPr>
            <a:spLocks noGrp="1"/>
          </p:cNvSpPr>
          <p:nvPr>
            <p:ph type="title"/>
          </p:nvPr>
        </p:nvSpPr>
        <p:spPr/>
        <p:txBody>
          <a:bodyPr>
            <a:normAutofit fontScale="90000"/>
          </a:bodyPr>
          <a:lstStyle/>
          <a:p>
            <a:r>
              <a:rPr lang="en-IN" altLang="en-US"/>
              <a:t>Type Assertions &amp; Special Types</a:t>
            </a:r>
          </a:p>
        </p:txBody>
      </p:sp>
      <p:sp>
        <p:nvSpPr>
          <p:cNvPr id="40962" name="Content Placeholder 2">
            <a:extLst>
              <a:ext uri="{FF2B5EF4-FFF2-40B4-BE49-F238E27FC236}">
                <a16:creationId xmlns:a16="http://schemas.microsoft.com/office/drawing/2014/main" id="{E62F14E6-A6B3-4573-9549-0820C357B1DF}"/>
              </a:ext>
            </a:extLst>
          </p:cNvPr>
          <p:cNvSpPr>
            <a:spLocks noGrp="1"/>
          </p:cNvSpPr>
          <p:nvPr>
            <p:ph idx="1"/>
          </p:nvPr>
        </p:nvSpPr>
        <p:spPr>
          <a:xfrm>
            <a:off x="228600" y="1143000"/>
            <a:ext cx="8458200" cy="4989513"/>
          </a:xfrm>
        </p:spPr>
        <p:txBody>
          <a:bodyPr/>
          <a:lstStyle/>
          <a:p>
            <a:r>
              <a:rPr lang="en-IN" altLang="en-US" sz="2400" dirty="0"/>
              <a:t>Type assertions are purely a compile time construct and a way for you to provide hints to the compiler on how you want your code to be analysed.</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	let </a:t>
            </a:r>
            <a:r>
              <a:rPr lang="en-IN" altLang="en-US" sz="2400" b="1" dirty="0" err="1">
                <a:latin typeface="Courier New" panose="02070309020205020404" pitchFamily="49" charset="0"/>
                <a:cs typeface="Courier New" panose="02070309020205020404" pitchFamily="49" charset="0"/>
              </a:rPr>
              <a:t>mycrs</a:t>
            </a:r>
            <a:r>
              <a:rPr lang="en-IN" altLang="en-US" sz="2400" b="1" dirty="0">
                <a:latin typeface="Courier New" panose="02070309020205020404" pitchFamily="49" charset="0"/>
                <a:cs typeface="Courier New" panose="02070309020205020404" pitchFamily="49" charset="0"/>
              </a:rPr>
              <a:t>: Array&lt;string&gt;;</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	</a:t>
            </a:r>
            <a:r>
              <a:rPr lang="en-IN" altLang="en-US" sz="2400" b="1" dirty="0" err="1">
                <a:latin typeface="Courier New" panose="02070309020205020404" pitchFamily="49" charset="0"/>
                <a:cs typeface="Courier New" panose="02070309020205020404" pitchFamily="49" charset="0"/>
              </a:rPr>
              <a:t>mycrs</a:t>
            </a:r>
            <a:r>
              <a:rPr lang="en-IN" altLang="en-US" sz="2400" b="1" dirty="0">
                <a:latin typeface="Courier New" panose="02070309020205020404" pitchFamily="49" charset="0"/>
                <a:cs typeface="Courier New" panose="02070309020205020404" pitchFamily="49" charset="0"/>
              </a:rPr>
              <a:t> = ["JS", "Ng"]</a:t>
            </a:r>
          </a:p>
          <a:p>
            <a:pPr>
              <a:buFont typeface="Wingdings" panose="05000000000000000000" pitchFamily="2" charset="2"/>
              <a:buNone/>
            </a:pPr>
            <a:r>
              <a:rPr lang="en-IN" altLang="en-US" sz="2400" b="1" u="sng" dirty="0"/>
              <a:t>Special Types</a:t>
            </a:r>
          </a:p>
          <a:p>
            <a:r>
              <a:rPr lang="en-IN" altLang="en-US" sz="2400" dirty="0"/>
              <a:t>There are few types that have special meaning in TypeScript. </a:t>
            </a:r>
          </a:p>
          <a:p>
            <a:r>
              <a:rPr lang="en-IN" altLang="en-US" sz="2400" dirty="0"/>
              <a:t>These are </a:t>
            </a:r>
            <a:r>
              <a:rPr lang="en-IN" altLang="en-US" sz="2400" b="1" dirty="0"/>
              <a:t>any ,  null ,  undefined ,  void </a:t>
            </a:r>
            <a:r>
              <a:rPr lang="en-IN" altLang="en-US" sz="2400" dirty="0"/>
              <a:t>.</a:t>
            </a:r>
          </a:p>
          <a:p>
            <a:pPr lvl="1"/>
            <a:r>
              <a:rPr lang="en-IN" altLang="en-US" sz="2000" dirty="0"/>
              <a:t>We can create a variable with a dynamic type if we specify its type to be any.</a:t>
            </a:r>
          </a:p>
          <a:p>
            <a:pPr lvl="1"/>
            <a:r>
              <a:rPr lang="en-IN" altLang="en-US" sz="2000" dirty="0"/>
              <a:t>This means that </a:t>
            </a:r>
            <a:r>
              <a:rPr lang="en-IN" altLang="en-US" sz="2000" i="1" dirty="0"/>
              <a:t>anything can be assigned to it and it can be assigned to anything.</a:t>
            </a:r>
            <a:endParaRPr lang="en-IN" altLang="en-US" sz="2000" dirty="0"/>
          </a:p>
          <a:p>
            <a:endParaRPr lang="en-IN" altLang="en-US" sz="2400" dirty="0"/>
          </a:p>
        </p:txBody>
      </p:sp>
    </p:spTree>
    <p:extLst>
      <p:ext uri="{BB962C8B-B14F-4D97-AF65-F5344CB8AC3E}">
        <p14:creationId xmlns:p14="http://schemas.microsoft.com/office/powerpoint/2010/main" val="163123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3C7CEC-F089-4635-8884-CA3CF8E60B9F}"/>
              </a:ext>
            </a:extLst>
          </p:cNvPr>
          <p:cNvSpPr>
            <a:spLocks noGrp="1"/>
          </p:cNvSpPr>
          <p:nvPr>
            <p:ph idx="1"/>
          </p:nvPr>
        </p:nvSpPr>
        <p:spPr/>
        <p:txBody>
          <a:bodyPr/>
          <a:lstStyle/>
          <a:p>
            <a:r>
              <a:rPr lang="en-US" sz="2400" b="1" dirty="0"/>
              <a:t>Any</a:t>
            </a:r>
          </a:p>
          <a:p>
            <a:pPr lvl="1"/>
            <a:r>
              <a:rPr lang="en-US" sz="2000" dirty="0"/>
              <a:t>If we need to opt out type-checking in TypeScript to store any value in a variable whose type is not known right away, we can use any keyword to declare that variable:</a:t>
            </a:r>
          </a:p>
          <a:p>
            <a:pPr lvl="2"/>
            <a:r>
              <a:rPr lang="en-US" sz="1800" dirty="0"/>
              <a:t>let </a:t>
            </a:r>
            <a:r>
              <a:rPr lang="en-US" sz="1800" dirty="0" err="1"/>
              <a:t>eventId</a:t>
            </a:r>
            <a:r>
              <a:rPr lang="en-US" sz="1800" dirty="0"/>
              <a:t>: any = 7890;</a:t>
            </a:r>
          </a:p>
          <a:p>
            <a:pPr lvl="2"/>
            <a:r>
              <a:rPr lang="en-US" sz="1800" dirty="0" err="1"/>
              <a:t>eventId</a:t>
            </a:r>
            <a:r>
              <a:rPr lang="en-US" sz="1800" dirty="0"/>
              <a:t> = 'event1';</a:t>
            </a:r>
          </a:p>
          <a:p>
            <a:pPr lvl="1"/>
            <a:r>
              <a:rPr lang="en-US" sz="2000" dirty="0"/>
              <a:t>TypeScript compiler will not report any errors because of any keyword. </a:t>
            </a:r>
          </a:p>
          <a:p>
            <a:r>
              <a:rPr lang="en-US" sz="2400" b="1" dirty="0"/>
              <a:t>Void</a:t>
            </a:r>
          </a:p>
          <a:p>
            <a:pPr lvl="1"/>
            <a:r>
              <a:rPr lang="en-US" sz="2000" dirty="0"/>
              <a:t>The void keyword represents not having any data type. Functions without return keyword do not return any value, and we use void to represent it. Null and undefined are only values acceptable.</a:t>
            </a:r>
          </a:p>
          <a:p>
            <a:pPr marL="630238" lvl="2" indent="0">
              <a:buNone/>
            </a:pPr>
            <a:r>
              <a:rPr lang="en-US" sz="1800" dirty="0"/>
              <a:t>			function </a:t>
            </a:r>
            <a:r>
              <a:rPr lang="en-US" sz="1800" dirty="0" err="1"/>
              <a:t>simpleMessage</a:t>
            </a:r>
            <a:r>
              <a:rPr lang="en-US" sz="1800" dirty="0"/>
              <a:t>(): void {</a:t>
            </a:r>
          </a:p>
          <a:p>
            <a:pPr marL="630238" lvl="2" indent="0">
              <a:buNone/>
            </a:pPr>
            <a:r>
              <a:rPr lang="en-US" sz="1800" dirty="0"/>
              <a:t>			alert("Hey! I return void");</a:t>
            </a:r>
          </a:p>
          <a:p>
            <a:pPr marL="630238" lvl="2" indent="0">
              <a:buNone/>
            </a:pPr>
            <a:r>
              <a:rPr lang="en-US" sz="1800" dirty="0"/>
              <a:t>			}</a:t>
            </a:r>
            <a:endParaRPr lang="en-US" sz="1200" dirty="0"/>
          </a:p>
        </p:txBody>
      </p:sp>
      <p:sp>
        <p:nvSpPr>
          <p:cNvPr id="3" name="Title 2">
            <a:extLst>
              <a:ext uri="{FF2B5EF4-FFF2-40B4-BE49-F238E27FC236}">
                <a16:creationId xmlns:a16="http://schemas.microsoft.com/office/drawing/2014/main" id="{074C0E5A-8E66-43E4-8A5B-E0F212AD4F63}"/>
              </a:ext>
            </a:extLst>
          </p:cNvPr>
          <p:cNvSpPr>
            <a:spLocks noGrp="1"/>
          </p:cNvSpPr>
          <p:nvPr>
            <p:ph type="title"/>
          </p:nvPr>
        </p:nvSpPr>
        <p:spPr/>
        <p:txBody>
          <a:bodyPr/>
          <a:lstStyle/>
          <a:p>
            <a:r>
              <a:rPr lang="en-US" dirty="0"/>
              <a:t>Any and Void</a:t>
            </a:r>
          </a:p>
        </p:txBody>
      </p:sp>
    </p:spTree>
    <p:extLst>
      <p:ext uri="{BB962C8B-B14F-4D97-AF65-F5344CB8AC3E}">
        <p14:creationId xmlns:p14="http://schemas.microsoft.com/office/powerpoint/2010/main" val="4058590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66ECB310-38AA-4114-8D95-C3DA49259E2C}"/>
              </a:ext>
            </a:extLst>
          </p:cNvPr>
          <p:cNvSpPr>
            <a:spLocks noGrp="1"/>
          </p:cNvSpPr>
          <p:nvPr>
            <p:ph type="title"/>
          </p:nvPr>
        </p:nvSpPr>
        <p:spPr/>
        <p:txBody>
          <a:bodyPr/>
          <a:lstStyle/>
          <a:p>
            <a:r>
              <a:rPr lang="en-IN" altLang="en-US"/>
              <a:t>Hands On Example</a:t>
            </a:r>
          </a:p>
        </p:txBody>
      </p:sp>
      <p:sp>
        <p:nvSpPr>
          <p:cNvPr id="39938" name="Content Placeholder 2">
            <a:extLst>
              <a:ext uri="{FF2B5EF4-FFF2-40B4-BE49-F238E27FC236}">
                <a16:creationId xmlns:a16="http://schemas.microsoft.com/office/drawing/2014/main" id="{87567513-0D39-4FD9-A7CD-92A1E846F5E6}"/>
              </a:ext>
            </a:extLst>
          </p:cNvPr>
          <p:cNvSpPr>
            <a:spLocks noGrp="1"/>
          </p:cNvSpPr>
          <p:nvPr>
            <p:ph idx="1"/>
          </p:nvPr>
        </p:nvSpPr>
        <p:spPr>
          <a:xfrm>
            <a:off x="304800" y="1066800"/>
            <a:ext cx="8839200" cy="5065712"/>
          </a:xfrm>
        </p:spPr>
        <p:txBody>
          <a:bodyPr/>
          <a:lstStyle/>
          <a:p>
            <a:r>
              <a:rPr lang="en-IN" altLang="en-US" sz="2400" dirty="0"/>
              <a:t>In </a:t>
            </a:r>
            <a:r>
              <a:rPr lang="en-IN" altLang="en-US" sz="2400" dirty="0" err="1"/>
              <a:t>typesdemo.ts</a:t>
            </a:r>
            <a:r>
              <a:rPr lang="en-IN" altLang="en-US" sz="2400" dirty="0"/>
              <a:t> file, define Built-In Types</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let v1:number = 40;</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console.log(v1);</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let v2:string = "</a:t>
            </a:r>
            <a:r>
              <a:rPr lang="en-IN" altLang="en-US" sz="2000" b="1" dirty="0" err="1">
                <a:latin typeface="Courier New" panose="02070309020205020404" pitchFamily="49" charset="0"/>
                <a:cs typeface="Courier New" panose="02070309020205020404" pitchFamily="49" charset="0"/>
              </a:rPr>
              <a:t>Str</a:t>
            </a:r>
            <a:r>
              <a:rPr lang="en-IN" altLang="en-US" sz="2000" b="1"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console.log(v2);</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let v3:boolean = false;</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console.log(v3);</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let v4:string[] = ["JS", "Angular"]</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console.log(v4);</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let v5:Function = () =&gt; "Function Type Example****";</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console.log(v5());</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let v6:{</a:t>
            </a:r>
            <a:r>
              <a:rPr lang="en-IN" altLang="en-US" sz="2000" b="1" dirty="0" err="1">
                <a:latin typeface="Courier New" panose="02070309020205020404" pitchFamily="49" charset="0"/>
                <a:cs typeface="Courier New" panose="02070309020205020404" pitchFamily="49" charset="0"/>
              </a:rPr>
              <a:t>fname</a:t>
            </a:r>
            <a:r>
              <a:rPr lang="en-IN" altLang="en-US" sz="2000" b="1" dirty="0">
                <a:latin typeface="Courier New" panose="02070309020205020404" pitchFamily="49" charset="0"/>
                <a:cs typeface="Courier New" panose="02070309020205020404" pitchFamily="49" charset="0"/>
              </a:rPr>
              <a:t>: string; </a:t>
            </a:r>
            <a:r>
              <a:rPr lang="en-IN" altLang="en-US" sz="2000" b="1" dirty="0" err="1">
                <a:latin typeface="Courier New" panose="02070309020205020404" pitchFamily="49" charset="0"/>
                <a:cs typeface="Courier New" panose="02070309020205020404" pitchFamily="49" charset="0"/>
              </a:rPr>
              <a:t>lname:string</a:t>
            </a:r>
            <a:r>
              <a:rPr lang="en-IN" altLang="en-US" sz="2000" b="1" dirty="0">
                <a:latin typeface="Courier New" panose="02070309020205020404" pitchFamily="49" charset="0"/>
                <a:cs typeface="Courier New" panose="02070309020205020404" pitchFamily="49" charset="0"/>
              </a:rPr>
              <a:t>} = {</a:t>
            </a:r>
            <a:r>
              <a:rPr lang="en-IN" altLang="en-US" sz="2000" b="1" dirty="0" err="1">
                <a:latin typeface="Courier New" panose="02070309020205020404" pitchFamily="49" charset="0"/>
                <a:cs typeface="Courier New" panose="02070309020205020404" pitchFamily="49" charset="0"/>
              </a:rPr>
              <a:t>fname</a:t>
            </a:r>
            <a:r>
              <a:rPr lang="en-IN" altLang="en-US" sz="2000" b="1" dirty="0">
                <a:latin typeface="Courier New" panose="02070309020205020404" pitchFamily="49" charset="0"/>
                <a:cs typeface="Courier New" panose="02070309020205020404" pitchFamily="49" charset="0"/>
              </a:rPr>
              <a:t>: "Satya", </a:t>
            </a:r>
            <a:r>
              <a:rPr lang="en-IN" altLang="en-US" sz="2000" b="1" dirty="0" err="1">
                <a:latin typeface="Courier New" panose="02070309020205020404" pitchFamily="49" charset="0"/>
                <a:cs typeface="Courier New" panose="02070309020205020404" pitchFamily="49" charset="0"/>
              </a:rPr>
              <a:t>lname</a:t>
            </a:r>
            <a:r>
              <a:rPr lang="en-IN" altLang="en-US" sz="2000" b="1" dirty="0">
                <a:latin typeface="Courier New" panose="02070309020205020404" pitchFamily="49" charset="0"/>
                <a:cs typeface="Courier New" panose="02070309020205020404" pitchFamily="49" charset="0"/>
              </a:rPr>
              <a:t>: "Narayana"};</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console.log(v6);</a:t>
            </a:r>
          </a:p>
        </p:txBody>
      </p:sp>
    </p:spTree>
    <p:extLst>
      <p:ext uri="{BB962C8B-B14F-4D97-AF65-F5344CB8AC3E}">
        <p14:creationId xmlns:p14="http://schemas.microsoft.com/office/powerpoint/2010/main" val="314598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2EB27921-8433-4A0D-966E-0C3494AFB4FB}"/>
              </a:ext>
            </a:extLst>
          </p:cNvPr>
          <p:cNvSpPr>
            <a:spLocks noGrp="1"/>
          </p:cNvSpPr>
          <p:nvPr>
            <p:ph type="title"/>
          </p:nvPr>
        </p:nvSpPr>
        <p:spPr/>
        <p:txBody>
          <a:bodyPr/>
          <a:lstStyle/>
          <a:p>
            <a:r>
              <a:rPr lang="en-IN" altLang="en-US"/>
              <a:t>What is TypeScript?</a:t>
            </a:r>
          </a:p>
        </p:txBody>
      </p:sp>
      <p:sp>
        <p:nvSpPr>
          <p:cNvPr id="3" name="Content Placeholder 2">
            <a:extLst>
              <a:ext uri="{FF2B5EF4-FFF2-40B4-BE49-F238E27FC236}">
                <a16:creationId xmlns:a16="http://schemas.microsoft.com/office/drawing/2014/main" id="{08336BA9-FE80-4D79-800D-8C2FC53D9308}"/>
              </a:ext>
            </a:extLst>
          </p:cNvPr>
          <p:cNvSpPr>
            <a:spLocks noGrp="1"/>
          </p:cNvSpPr>
          <p:nvPr>
            <p:ph idx="1"/>
          </p:nvPr>
        </p:nvSpPr>
        <p:spPr>
          <a:xfrm>
            <a:off x="304800" y="1258888"/>
            <a:ext cx="8382000" cy="5065712"/>
          </a:xfrm>
        </p:spPr>
        <p:txBody>
          <a:bodyPr/>
          <a:lstStyle/>
          <a:p>
            <a:pPr>
              <a:defRPr/>
            </a:pPr>
            <a:r>
              <a:rPr lang="en-IN" sz="2400" dirty="0" err="1"/>
              <a:t>TypeScript</a:t>
            </a:r>
            <a:r>
              <a:rPr lang="en-IN" sz="2400" dirty="0"/>
              <a:t> is a open source language that is a superset of JavaScript, developed by Microsoft. </a:t>
            </a:r>
          </a:p>
          <a:p>
            <a:pPr lvl="1">
              <a:defRPr/>
            </a:pPr>
            <a:r>
              <a:rPr lang="en-IN" sz="2000" dirty="0">
                <a:ea typeface="+mn-ea"/>
                <a:cs typeface="+mn-cs"/>
              </a:rPr>
              <a:t>with ES6 support. </a:t>
            </a:r>
          </a:p>
          <a:p>
            <a:pPr lvl="1">
              <a:defRPr/>
            </a:pPr>
            <a:r>
              <a:rPr lang="en-IN" sz="2000" dirty="0" err="1"/>
              <a:t>Transpiles</a:t>
            </a:r>
            <a:r>
              <a:rPr lang="en-IN" sz="2000" dirty="0"/>
              <a:t> to Java Script ES5/ES6</a:t>
            </a:r>
          </a:p>
          <a:p>
            <a:pPr lvl="1">
              <a:defRPr/>
            </a:pPr>
            <a:r>
              <a:rPr lang="en-IN" sz="2000" dirty="0">
                <a:ea typeface="+mn-ea"/>
                <a:cs typeface="+mn-cs"/>
              </a:rPr>
              <a:t>Strongly Typed</a:t>
            </a:r>
          </a:p>
          <a:p>
            <a:pPr lvl="1">
              <a:defRPr/>
            </a:pPr>
            <a:r>
              <a:rPr lang="en-IN" sz="2000" dirty="0"/>
              <a:t>Class-based and Object-Oriented</a:t>
            </a:r>
          </a:p>
          <a:p>
            <a:pPr>
              <a:defRPr/>
            </a:pPr>
            <a:r>
              <a:rPr lang="en-IN" sz="2400" dirty="0"/>
              <a:t>Available as CLI (Command Line Interface) tools or with Visual Studio 2015.</a:t>
            </a:r>
          </a:p>
          <a:p>
            <a:pPr>
              <a:defRPr/>
            </a:pPr>
            <a:r>
              <a:rPr lang="en-IN" sz="2400" dirty="0"/>
              <a:t>We write our code in TypeScript in a file with the </a:t>
            </a:r>
            <a:r>
              <a:rPr lang="en-IN" sz="2400" b="1" i="1" dirty="0"/>
              <a:t>‘</a:t>
            </a:r>
            <a:r>
              <a:rPr lang="en-IN" sz="2400" b="1" i="1" dirty="0" err="1"/>
              <a:t>ts</a:t>
            </a:r>
            <a:r>
              <a:rPr lang="en-IN" sz="2400" b="1" i="1" dirty="0"/>
              <a:t>’ </a:t>
            </a:r>
            <a:r>
              <a:rPr lang="en-IN" sz="2400" dirty="0"/>
              <a:t>extension.</a:t>
            </a:r>
          </a:p>
          <a:p>
            <a:pPr>
              <a:defRPr/>
            </a:pPr>
            <a:r>
              <a:rPr lang="en-US" dirty="0"/>
              <a:t>TypeScript = JavaScript + Types + Classes + Modules + More</a:t>
            </a:r>
            <a:endParaRPr lang="en-IN" sz="2400" dirty="0"/>
          </a:p>
        </p:txBody>
      </p:sp>
    </p:spTree>
    <p:extLst>
      <p:ext uri="{BB962C8B-B14F-4D97-AF65-F5344CB8AC3E}">
        <p14:creationId xmlns:p14="http://schemas.microsoft.com/office/powerpoint/2010/main" val="3751061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57D9420-CA7A-485B-B595-41850ABD3E22}"/>
              </a:ext>
            </a:extLst>
          </p:cNvPr>
          <p:cNvSpPr>
            <a:spLocks noGrp="1"/>
          </p:cNvSpPr>
          <p:nvPr>
            <p:ph type="title"/>
          </p:nvPr>
        </p:nvSpPr>
        <p:spPr/>
        <p:txBody>
          <a:bodyPr/>
          <a:lstStyle/>
          <a:p>
            <a:r>
              <a:rPr lang="en-IN" altLang="en-US" sz="3200"/>
              <a:t>Hands On Example Generics &amp; Special Types</a:t>
            </a:r>
          </a:p>
        </p:txBody>
      </p:sp>
      <p:sp>
        <p:nvSpPr>
          <p:cNvPr id="41986" name="Content Placeholder 2">
            <a:extLst>
              <a:ext uri="{FF2B5EF4-FFF2-40B4-BE49-F238E27FC236}">
                <a16:creationId xmlns:a16="http://schemas.microsoft.com/office/drawing/2014/main" id="{33553708-9043-41FC-BA93-CCDB00F34E76}"/>
              </a:ext>
            </a:extLst>
          </p:cNvPr>
          <p:cNvSpPr>
            <a:spLocks noGrp="1"/>
          </p:cNvSpPr>
          <p:nvPr>
            <p:ph idx="1"/>
          </p:nvPr>
        </p:nvSpPr>
        <p:spPr>
          <a:xfrm>
            <a:off x="152400" y="1295400"/>
            <a:ext cx="9144000" cy="5065713"/>
          </a:xfrm>
        </p:spPr>
        <p:txBody>
          <a:bodyPr/>
          <a:lstStyle/>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let v7:Array&lt;number&gt; = [10,20,40];</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for(let </a:t>
            </a:r>
            <a:r>
              <a:rPr lang="en-IN" altLang="en-US" sz="2400" b="1" dirty="0" err="1">
                <a:latin typeface="Courier New" panose="02070309020205020404" pitchFamily="49" charset="0"/>
                <a:cs typeface="Courier New" panose="02070309020205020404" pitchFamily="49" charset="0"/>
              </a:rPr>
              <a:t>i</a:t>
            </a:r>
            <a:r>
              <a:rPr lang="en-IN" altLang="en-US" sz="2400" b="1" dirty="0">
                <a:latin typeface="Courier New" panose="02070309020205020404" pitchFamily="49" charset="0"/>
                <a:cs typeface="Courier New" panose="02070309020205020404" pitchFamily="49" charset="0"/>
              </a:rPr>
              <a:t> of v7) {</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    console.log(</a:t>
            </a:r>
            <a:r>
              <a:rPr lang="en-IN" altLang="en-US" sz="2400" b="1" dirty="0" err="1">
                <a:latin typeface="Courier New" panose="02070309020205020404" pitchFamily="49" charset="0"/>
                <a:cs typeface="Courier New" panose="02070309020205020404" pitchFamily="49" charset="0"/>
              </a:rPr>
              <a:t>i</a:t>
            </a:r>
            <a:r>
              <a:rPr lang="en-IN" altLang="en-US" sz="2400" b="1"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let v8:any;</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v8 = true;</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v8 = "Test";</a:t>
            </a:r>
          </a:p>
          <a:p>
            <a:pPr>
              <a:buFont typeface="Wingdings" panose="05000000000000000000" pitchFamily="2" charset="2"/>
              <a:buNone/>
            </a:pPr>
            <a:r>
              <a:rPr lang="en-IN" altLang="en-US" sz="2400" b="1" dirty="0">
                <a:latin typeface="Courier New" panose="02070309020205020404" pitchFamily="49" charset="0"/>
                <a:cs typeface="Courier New" panose="02070309020205020404" pitchFamily="49" charset="0"/>
              </a:rPr>
              <a:t>v8 = () =&gt; "Testing ANY type"</a:t>
            </a:r>
          </a:p>
          <a:p>
            <a:pPr>
              <a:buFont typeface="Wingdings" panose="05000000000000000000" pitchFamily="2" charset="2"/>
              <a:buNone/>
            </a:pPr>
            <a:endParaRPr lang="en-IN" altLang="en-US" sz="2400" dirty="0"/>
          </a:p>
        </p:txBody>
      </p:sp>
    </p:spTree>
    <p:extLst>
      <p:ext uri="{BB962C8B-B14F-4D97-AF65-F5344CB8AC3E}">
        <p14:creationId xmlns:p14="http://schemas.microsoft.com/office/powerpoint/2010/main" val="173731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57D9420-CA7A-485B-B595-41850ABD3E22}"/>
              </a:ext>
            </a:extLst>
          </p:cNvPr>
          <p:cNvSpPr>
            <a:spLocks noGrp="1"/>
          </p:cNvSpPr>
          <p:nvPr>
            <p:ph type="title"/>
          </p:nvPr>
        </p:nvSpPr>
        <p:spPr/>
        <p:txBody>
          <a:bodyPr/>
          <a:lstStyle/>
          <a:p>
            <a:r>
              <a:rPr lang="en-IN" altLang="en-US" sz="3200" dirty="0"/>
              <a:t>First Typescript Code</a:t>
            </a:r>
          </a:p>
        </p:txBody>
      </p:sp>
      <p:sp>
        <p:nvSpPr>
          <p:cNvPr id="41986" name="Content Placeholder 2">
            <a:extLst>
              <a:ext uri="{FF2B5EF4-FFF2-40B4-BE49-F238E27FC236}">
                <a16:creationId xmlns:a16="http://schemas.microsoft.com/office/drawing/2014/main" id="{33553708-9043-41FC-BA93-CCDB00F34E76}"/>
              </a:ext>
            </a:extLst>
          </p:cNvPr>
          <p:cNvSpPr>
            <a:spLocks noGrp="1"/>
          </p:cNvSpPr>
          <p:nvPr>
            <p:ph idx="1"/>
          </p:nvPr>
        </p:nvSpPr>
        <p:spPr>
          <a:xfrm>
            <a:off x="152400" y="1295400"/>
            <a:ext cx="9144000" cy="5065713"/>
          </a:xfrm>
        </p:spPr>
        <p:txBody>
          <a:bodyPr/>
          <a:lstStyle/>
          <a:p>
            <a:pPr marL="392113" lvl="1" indent="0">
              <a:buNone/>
            </a:pPr>
            <a:r>
              <a:rPr lang="en-US" sz="1600" dirty="0" err="1"/>
              <a:t>var</a:t>
            </a:r>
            <a:r>
              <a:rPr lang="en-US" sz="1600" dirty="0"/>
              <a:t> </a:t>
            </a:r>
            <a:r>
              <a:rPr lang="en-US" sz="1600" dirty="0" err="1"/>
              <a:t>bookName</a:t>
            </a:r>
            <a:r>
              <a:rPr lang="en-US" sz="1600" dirty="0"/>
              <a:t>: string = 'Angular UI Development';</a:t>
            </a:r>
          </a:p>
          <a:p>
            <a:pPr marL="392113" lvl="1" indent="0">
              <a:buNone/>
            </a:pPr>
            <a:r>
              <a:rPr lang="en-US" sz="1600" dirty="0" err="1"/>
              <a:t>var</a:t>
            </a:r>
            <a:r>
              <a:rPr lang="en-US" sz="1600" dirty="0"/>
              <a:t> version: number = 2;</a:t>
            </a:r>
          </a:p>
          <a:p>
            <a:pPr marL="392113" lvl="1" indent="0">
              <a:buNone/>
            </a:pPr>
            <a:r>
              <a:rPr lang="en-US" sz="1600" dirty="0" err="1"/>
              <a:t>var</a:t>
            </a:r>
            <a:r>
              <a:rPr lang="en-US" sz="1600" dirty="0"/>
              <a:t> </a:t>
            </a:r>
            <a:r>
              <a:rPr lang="en-US" sz="1600" dirty="0" err="1"/>
              <a:t>isCompleted</a:t>
            </a:r>
            <a:r>
              <a:rPr lang="en-US" sz="1600" dirty="0"/>
              <a:t>: </a:t>
            </a:r>
            <a:r>
              <a:rPr lang="en-US" sz="1600" dirty="0" err="1"/>
              <a:t>boolean</a:t>
            </a:r>
            <a:r>
              <a:rPr lang="en-US" sz="1600" dirty="0"/>
              <a:t> = false;</a:t>
            </a:r>
          </a:p>
          <a:p>
            <a:pPr marL="392113" lvl="1" indent="0">
              <a:buNone/>
            </a:pPr>
            <a:r>
              <a:rPr lang="en-US" sz="1600" dirty="0" err="1"/>
              <a:t>var</a:t>
            </a:r>
            <a:r>
              <a:rPr lang="en-US" sz="1600" dirty="0"/>
              <a:t> frameworks1: string[] = ['Angular', 'React', 'Ember'];</a:t>
            </a:r>
          </a:p>
          <a:p>
            <a:pPr marL="392113" lvl="1" indent="0">
              <a:buNone/>
            </a:pPr>
            <a:r>
              <a:rPr lang="en-US" sz="1600" dirty="0" err="1"/>
              <a:t>var</a:t>
            </a:r>
            <a:r>
              <a:rPr lang="en-US" sz="1600" dirty="0"/>
              <a:t> frameworks2: Array&lt;string&gt; = ['Angular', 'React', 'Ember'];</a:t>
            </a:r>
          </a:p>
          <a:p>
            <a:pPr marL="392113" lvl="1" indent="0">
              <a:buNone/>
            </a:pPr>
            <a:r>
              <a:rPr lang="en-US" sz="1600" dirty="0" err="1"/>
              <a:t>enum</a:t>
            </a:r>
            <a:r>
              <a:rPr lang="en-US" sz="1600" dirty="0"/>
              <a:t> Framework { Angular, React, Ember };</a:t>
            </a:r>
          </a:p>
          <a:p>
            <a:pPr marL="392113" lvl="1" indent="0">
              <a:buNone/>
            </a:pPr>
            <a:r>
              <a:rPr lang="en-US" sz="1600" dirty="0" err="1"/>
              <a:t>var</a:t>
            </a:r>
            <a:r>
              <a:rPr lang="en-US" sz="1600" dirty="0"/>
              <a:t> f: Framework = </a:t>
            </a:r>
            <a:r>
              <a:rPr lang="en-US" sz="1600" dirty="0" err="1"/>
              <a:t>Framework.Angular</a:t>
            </a:r>
            <a:r>
              <a:rPr lang="en-US" sz="1600" dirty="0"/>
              <a:t>;</a:t>
            </a:r>
          </a:p>
          <a:p>
            <a:pPr marL="392113" lvl="1" indent="0">
              <a:buNone/>
            </a:pPr>
            <a:r>
              <a:rPr lang="en-US" sz="1600" dirty="0" err="1"/>
              <a:t>var</a:t>
            </a:r>
            <a:r>
              <a:rPr lang="en-US" sz="1600" dirty="0"/>
              <a:t> </a:t>
            </a:r>
            <a:r>
              <a:rPr lang="en-US" sz="1600" dirty="0" err="1"/>
              <a:t>eventId</a:t>
            </a:r>
            <a:r>
              <a:rPr lang="en-US" sz="1600" dirty="0"/>
              <a:t>: any = 7890;</a:t>
            </a:r>
          </a:p>
          <a:p>
            <a:pPr marL="392113" lvl="1" indent="0">
              <a:buNone/>
            </a:pPr>
            <a:r>
              <a:rPr lang="en-US" sz="1600" dirty="0" err="1"/>
              <a:t>eventId</a:t>
            </a:r>
            <a:r>
              <a:rPr lang="en-US" sz="1600" dirty="0"/>
              <a:t> = 'event1';</a:t>
            </a:r>
          </a:p>
          <a:p>
            <a:pPr marL="392113" lvl="1" indent="0">
              <a:buNone/>
            </a:pPr>
            <a:r>
              <a:rPr lang="en-US" sz="1600" dirty="0" err="1"/>
              <a:t>var</a:t>
            </a:r>
            <a:r>
              <a:rPr lang="en-US" sz="1600" dirty="0"/>
              <a:t> </a:t>
            </a:r>
            <a:r>
              <a:rPr lang="en-US" sz="1600" dirty="0" err="1"/>
              <a:t>myCollection:any</a:t>
            </a:r>
            <a:r>
              <a:rPr lang="en-US" sz="1600" dirty="0"/>
              <a:t>[] = ['value1', 100, 'test', true];</a:t>
            </a:r>
          </a:p>
          <a:p>
            <a:pPr marL="392113" lvl="1" indent="0">
              <a:buNone/>
            </a:pPr>
            <a:r>
              <a:rPr lang="en-US" sz="1600" dirty="0" err="1"/>
              <a:t>myCollection</a:t>
            </a:r>
            <a:r>
              <a:rPr lang="en-US" sz="1600" dirty="0"/>
              <a:t>[2] = false;</a:t>
            </a:r>
          </a:p>
          <a:p>
            <a:r>
              <a:rPr lang="en-US" sz="2000" dirty="0"/>
              <a:t>Let's compile the example1.ts file using the TypeScript command-line compiler:</a:t>
            </a:r>
          </a:p>
          <a:p>
            <a:pPr marL="392113" lvl="1" indent="0">
              <a:buNone/>
            </a:pPr>
            <a:r>
              <a:rPr lang="en-US" sz="1600" b="1" dirty="0"/>
              <a:t>$ </a:t>
            </a:r>
            <a:r>
              <a:rPr lang="en-US" sz="1600" b="1" dirty="0" err="1"/>
              <a:t>tsc</a:t>
            </a:r>
            <a:r>
              <a:rPr lang="en-US" sz="1600" b="1" dirty="0"/>
              <a:t> example1.ts</a:t>
            </a:r>
          </a:p>
          <a:p>
            <a:pPr lvl="1"/>
            <a:r>
              <a:rPr lang="en-US" sz="1600" dirty="0"/>
              <a:t>The preceding command will compile TypeScript code into plain JavaScript code into the example1.js file</a:t>
            </a:r>
            <a:endParaRPr lang="en-IN" altLang="en-US" sz="3200" dirty="0"/>
          </a:p>
        </p:txBody>
      </p:sp>
    </p:spTree>
    <p:extLst>
      <p:ext uri="{BB962C8B-B14F-4D97-AF65-F5344CB8AC3E}">
        <p14:creationId xmlns:p14="http://schemas.microsoft.com/office/powerpoint/2010/main" val="1439703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B20D5397-FB40-4221-86FD-B2788CE70A67}"/>
              </a:ext>
            </a:extLst>
          </p:cNvPr>
          <p:cNvSpPr>
            <a:spLocks noGrp="1"/>
          </p:cNvSpPr>
          <p:nvPr>
            <p:ph type="title"/>
          </p:nvPr>
        </p:nvSpPr>
        <p:spPr/>
        <p:txBody>
          <a:bodyPr/>
          <a:lstStyle/>
          <a:p>
            <a:r>
              <a:rPr lang="en-IN" altLang="en-US"/>
              <a:t>Functions in TypeScript</a:t>
            </a:r>
          </a:p>
        </p:txBody>
      </p:sp>
      <p:sp>
        <p:nvSpPr>
          <p:cNvPr id="43010" name="Content Placeholder 2">
            <a:extLst>
              <a:ext uri="{FF2B5EF4-FFF2-40B4-BE49-F238E27FC236}">
                <a16:creationId xmlns:a16="http://schemas.microsoft.com/office/drawing/2014/main" id="{11A8FFF1-8D41-4A68-B9A6-D48D765DA86D}"/>
              </a:ext>
            </a:extLst>
          </p:cNvPr>
          <p:cNvSpPr>
            <a:spLocks noGrp="1"/>
          </p:cNvSpPr>
          <p:nvPr>
            <p:ph idx="1"/>
          </p:nvPr>
        </p:nvSpPr>
        <p:spPr>
          <a:xfrm>
            <a:off x="304800" y="1219200"/>
            <a:ext cx="8382000" cy="4913313"/>
          </a:xfrm>
        </p:spPr>
        <p:txBody>
          <a:bodyPr/>
          <a:lstStyle/>
          <a:p>
            <a:r>
              <a:rPr lang="en-US" dirty="0"/>
              <a:t>In JavaScript, unlike any other concept, there is no type safety for functions also. We do not have any assurance on data types of parameters, return type, the number of parameters passed to function.</a:t>
            </a:r>
          </a:p>
          <a:p>
            <a:r>
              <a:rPr lang="en-US" dirty="0"/>
              <a:t>TypeScript guarantees all this. It supports both the syntaxes.</a:t>
            </a:r>
          </a:p>
          <a:p>
            <a:pPr marL="109537" indent="0">
              <a:buNone/>
            </a:pPr>
            <a:r>
              <a:rPr lang="en-US" sz="1800" dirty="0"/>
              <a:t>function sum(a: number, b: number): number {</a:t>
            </a:r>
          </a:p>
          <a:p>
            <a:pPr marL="109537" indent="0">
              <a:buNone/>
            </a:pPr>
            <a:r>
              <a:rPr lang="en-US" sz="1800" dirty="0"/>
              <a:t>return a + b;</a:t>
            </a:r>
          </a:p>
          <a:p>
            <a:pPr marL="109537" indent="0">
              <a:buNone/>
            </a:pPr>
            <a:r>
              <a:rPr lang="en-US" sz="1800" dirty="0"/>
              <a:t>}//Named Function</a:t>
            </a:r>
          </a:p>
          <a:p>
            <a:pPr marL="109537" indent="0">
              <a:buNone/>
            </a:pPr>
            <a:r>
              <a:rPr lang="en-US" sz="1800" dirty="0"/>
              <a:t>let result = function(a: number, b: number): number {</a:t>
            </a:r>
          </a:p>
          <a:p>
            <a:pPr marL="109537" indent="0">
              <a:buNone/>
            </a:pPr>
            <a:r>
              <a:rPr lang="en-US" sz="1800" dirty="0"/>
              <a:t>return a + b;</a:t>
            </a:r>
          </a:p>
          <a:p>
            <a:pPr marL="109537" indent="0">
              <a:buNone/>
            </a:pPr>
            <a:r>
              <a:rPr lang="en-US" sz="1800" dirty="0"/>
              <a:t>} //This is anonymous function</a:t>
            </a:r>
            <a:endParaRPr lang="en-IN" altLang="en-US" sz="1400" dirty="0"/>
          </a:p>
          <a:p>
            <a:endParaRPr lang="en-IN" altLang="en-US" sz="2000" dirty="0"/>
          </a:p>
        </p:txBody>
      </p:sp>
    </p:spTree>
    <p:extLst>
      <p:ext uri="{BB962C8B-B14F-4D97-AF65-F5344CB8AC3E}">
        <p14:creationId xmlns:p14="http://schemas.microsoft.com/office/powerpoint/2010/main" val="140346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DF30A53D-2004-4FE6-B8F1-E3A6C6B43E6F}"/>
              </a:ext>
            </a:extLst>
          </p:cNvPr>
          <p:cNvSpPr>
            <a:spLocks noGrp="1"/>
          </p:cNvSpPr>
          <p:nvPr>
            <p:ph type="title"/>
          </p:nvPr>
        </p:nvSpPr>
        <p:spPr/>
        <p:txBody>
          <a:bodyPr/>
          <a:lstStyle/>
          <a:p>
            <a:r>
              <a:rPr lang="en-IN" altLang="en-US"/>
              <a:t>Custom Types</a:t>
            </a:r>
          </a:p>
        </p:txBody>
      </p:sp>
      <p:sp>
        <p:nvSpPr>
          <p:cNvPr id="44034" name="Content Placeholder 2">
            <a:extLst>
              <a:ext uri="{FF2B5EF4-FFF2-40B4-BE49-F238E27FC236}">
                <a16:creationId xmlns:a16="http://schemas.microsoft.com/office/drawing/2014/main" id="{CCF2713C-7FC3-4114-8E22-5C36BCBDD02F}"/>
              </a:ext>
            </a:extLst>
          </p:cNvPr>
          <p:cNvSpPr>
            <a:spLocks noGrp="1"/>
          </p:cNvSpPr>
          <p:nvPr>
            <p:ph idx="1"/>
          </p:nvPr>
        </p:nvSpPr>
        <p:spPr/>
        <p:txBody>
          <a:bodyPr/>
          <a:lstStyle/>
          <a:p>
            <a:r>
              <a:rPr lang="en-IN" altLang="en-US"/>
              <a:t>Inline Object types are great for quickly providing a one off type annotation.</a:t>
            </a:r>
          </a:p>
          <a:p>
            <a:r>
              <a:rPr lang="en-IN" altLang="en-US"/>
              <a:t>However, if you find yourself putting in the same type annotation inline multiple times its a good idea to consider refactoring it into an </a:t>
            </a:r>
            <a:r>
              <a:rPr lang="en-IN" altLang="en-US" b="1" i="1"/>
              <a:t>Custom Type</a:t>
            </a:r>
            <a:endParaRPr lang="en-IN" altLang="en-US"/>
          </a:p>
          <a:p>
            <a:r>
              <a:rPr lang="en-IN" altLang="en-US"/>
              <a:t>User can create Custom Types as</a:t>
            </a:r>
          </a:p>
          <a:p>
            <a:pPr lvl="1"/>
            <a:r>
              <a:rPr lang="en-IN" altLang="en-US"/>
              <a:t>An Interface</a:t>
            </a:r>
          </a:p>
          <a:p>
            <a:pPr lvl="1"/>
            <a:r>
              <a:rPr lang="en-IN" altLang="en-US"/>
              <a:t>A Class</a:t>
            </a:r>
            <a:endParaRPr lang="en-IN" altLang="en-US" b="1" i="1"/>
          </a:p>
          <a:p>
            <a:endParaRPr lang="en-IN" altLang="en-US"/>
          </a:p>
        </p:txBody>
      </p:sp>
    </p:spTree>
    <p:extLst>
      <p:ext uri="{BB962C8B-B14F-4D97-AF65-F5344CB8AC3E}">
        <p14:creationId xmlns:p14="http://schemas.microsoft.com/office/powerpoint/2010/main" val="2132728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E79C8B1A-E65C-4EA4-9946-E674014F6667}"/>
              </a:ext>
            </a:extLst>
          </p:cNvPr>
          <p:cNvSpPr>
            <a:spLocks noGrp="1"/>
          </p:cNvSpPr>
          <p:nvPr>
            <p:ph type="title"/>
          </p:nvPr>
        </p:nvSpPr>
        <p:spPr/>
        <p:txBody>
          <a:bodyPr>
            <a:normAutofit fontScale="90000"/>
          </a:bodyPr>
          <a:lstStyle/>
          <a:p>
            <a:r>
              <a:rPr lang="en-IN" altLang="en-US"/>
              <a:t>Object Oriented Programming in TS</a:t>
            </a:r>
          </a:p>
        </p:txBody>
      </p:sp>
      <p:sp>
        <p:nvSpPr>
          <p:cNvPr id="46082" name="Content Placeholder 2">
            <a:extLst>
              <a:ext uri="{FF2B5EF4-FFF2-40B4-BE49-F238E27FC236}">
                <a16:creationId xmlns:a16="http://schemas.microsoft.com/office/drawing/2014/main" id="{71F77D31-5021-4B49-AD0F-E5C53FADDEF0}"/>
              </a:ext>
            </a:extLst>
          </p:cNvPr>
          <p:cNvSpPr>
            <a:spLocks noGrp="1"/>
          </p:cNvSpPr>
          <p:nvPr>
            <p:ph idx="1"/>
          </p:nvPr>
        </p:nvSpPr>
        <p:spPr>
          <a:xfrm>
            <a:off x="76200" y="1438420"/>
            <a:ext cx="8610600" cy="5065713"/>
          </a:xfrm>
        </p:spPr>
        <p:txBody>
          <a:bodyPr/>
          <a:lstStyle/>
          <a:p>
            <a:r>
              <a:rPr lang="en-IN" altLang="en-US" sz="2400" dirty="0"/>
              <a:t>TypeScript allows us to create classes and interfaces</a:t>
            </a:r>
          </a:p>
          <a:p>
            <a:r>
              <a:rPr lang="en-IN" altLang="en-US" sz="2400" dirty="0"/>
              <a:t>TypeScript Class is </a:t>
            </a:r>
            <a:r>
              <a:rPr lang="en-IN" altLang="en-US" sz="2400" dirty="0" err="1"/>
              <a:t>transpiled</a:t>
            </a:r>
            <a:r>
              <a:rPr lang="en-IN" altLang="en-US" sz="2400" dirty="0"/>
              <a:t> into JavaScript Constructor Function.</a:t>
            </a:r>
          </a:p>
          <a:p>
            <a:r>
              <a:rPr lang="en-US" altLang="en-US" sz="2400" dirty="0"/>
              <a:t>Public, private, and protected modifiers and Public by default</a:t>
            </a:r>
            <a:endParaRPr lang="en-IN" altLang="en-US" sz="2400" dirty="0"/>
          </a:p>
        </p:txBody>
      </p:sp>
    </p:spTree>
    <p:extLst>
      <p:ext uri="{BB962C8B-B14F-4D97-AF65-F5344CB8AC3E}">
        <p14:creationId xmlns:p14="http://schemas.microsoft.com/office/powerpoint/2010/main" val="2430335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7F181D5-4345-4294-AC03-4FC409280C85}"/>
              </a:ext>
            </a:extLst>
          </p:cNvPr>
          <p:cNvSpPr>
            <a:spLocks noGrp="1" noChangeArrowheads="1"/>
          </p:cNvSpPr>
          <p:nvPr>
            <p:ph type="title"/>
          </p:nvPr>
        </p:nvSpPr>
        <p:spPr/>
        <p:txBody>
          <a:bodyPr/>
          <a:lstStyle/>
          <a:p>
            <a:r>
              <a:rPr lang="en-US" altLang="en-US"/>
              <a:t>Access Modifier in Class</a:t>
            </a:r>
          </a:p>
        </p:txBody>
      </p:sp>
      <p:sp>
        <p:nvSpPr>
          <p:cNvPr id="22531" name="Content Placeholder 2" descr="Rectangle: Click to edit Master text styles&#10;Second level&#10;Third level&#10;Fourth level&#10;Fifth level">
            <a:extLst>
              <a:ext uri="{FF2B5EF4-FFF2-40B4-BE49-F238E27FC236}">
                <a16:creationId xmlns:a16="http://schemas.microsoft.com/office/drawing/2014/main" id="{B5E0C67E-CE84-4B13-9372-A829E16B6EDE}"/>
              </a:ext>
            </a:extLst>
          </p:cNvPr>
          <p:cNvSpPr>
            <a:spLocks noGrp="1" noChangeArrowheads="1"/>
          </p:cNvSpPr>
          <p:nvPr>
            <p:ph idx="1"/>
          </p:nvPr>
        </p:nvSpPr>
        <p:spPr/>
        <p:txBody>
          <a:bodyPr/>
          <a:lstStyle/>
          <a:p>
            <a:r>
              <a:rPr lang="en-US" altLang="en-US" dirty="0">
                <a:latin typeface="Courier New" panose="02070309020205020404" pitchFamily="49" charset="0"/>
                <a:cs typeface="Courier New" panose="02070309020205020404" pitchFamily="49" charset="0"/>
              </a:rPr>
              <a:t>public</a:t>
            </a:r>
            <a:r>
              <a:rPr lang="en-US" altLang="en-US" dirty="0"/>
              <a:t>: default</a:t>
            </a:r>
          </a:p>
          <a:p>
            <a:r>
              <a:rPr lang="en-US" altLang="en-US" dirty="0">
                <a:latin typeface="Courier New" panose="02070309020205020404" pitchFamily="49" charset="0"/>
                <a:cs typeface="Courier New" panose="02070309020205020404" pitchFamily="49" charset="0"/>
              </a:rPr>
              <a:t>private</a:t>
            </a:r>
            <a:r>
              <a:rPr lang="en-US" altLang="en-US" dirty="0"/>
              <a:t>: can be accessed within class</a:t>
            </a:r>
          </a:p>
          <a:p>
            <a:r>
              <a:rPr lang="en-US" altLang="en-US" dirty="0">
                <a:latin typeface="Courier New" panose="02070309020205020404" pitchFamily="49" charset="0"/>
                <a:cs typeface="Courier New" panose="02070309020205020404" pitchFamily="49" charset="0"/>
              </a:rPr>
              <a:t>protected</a:t>
            </a:r>
            <a:r>
              <a:rPr lang="en-US" altLang="en-US" dirty="0"/>
              <a:t>: can be accessed within class and subclasses</a:t>
            </a:r>
          </a:p>
          <a:p>
            <a:r>
              <a:rPr lang="en-US" altLang="en-US" dirty="0" err="1">
                <a:latin typeface="Courier New" panose="02070309020205020404" pitchFamily="49" charset="0"/>
                <a:cs typeface="Courier New" panose="02070309020205020404" pitchFamily="49" charset="0"/>
              </a:rPr>
              <a:t>readonly</a:t>
            </a:r>
            <a:r>
              <a:rPr lang="en-US" altLang="en-US" dirty="0"/>
              <a:t>: like </a:t>
            </a:r>
            <a:r>
              <a:rPr lang="en-US" altLang="en-US" dirty="0" err="1">
                <a:latin typeface="Courier New" panose="02070309020205020404" pitchFamily="49" charset="0"/>
                <a:cs typeface="Courier New" panose="02070309020205020404" pitchFamily="49" charset="0"/>
              </a:rPr>
              <a:t>const</a:t>
            </a:r>
            <a:r>
              <a:rPr lang="en-US" altLang="en-US" dirty="0"/>
              <a:t> for properties</a:t>
            </a:r>
          </a:p>
        </p:txBody>
      </p:sp>
    </p:spTree>
    <p:extLst>
      <p:ext uri="{BB962C8B-B14F-4D97-AF65-F5344CB8AC3E}">
        <p14:creationId xmlns:p14="http://schemas.microsoft.com/office/powerpoint/2010/main" val="3047984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98EBA3E-1348-4BC2-91A7-9BC1011F9084}"/>
              </a:ext>
            </a:extLst>
          </p:cNvPr>
          <p:cNvSpPr>
            <a:spLocks noGrp="1" noChangeArrowheads="1"/>
          </p:cNvSpPr>
          <p:nvPr>
            <p:ph type="title"/>
          </p:nvPr>
        </p:nvSpPr>
        <p:spPr/>
        <p:txBody>
          <a:bodyPr/>
          <a:lstStyle/>
          <a:p>
            <a:r>
              <a:rPr lang="en-US" altLang="en-US"/>
              <a:t>Parameter Property</a:t>
            </a:r>
          </a:p>
        </p:txBody>
      </p:sp>
      <p:sp>
        <p:nvSpPr>
          <p:cNvPr id="23555" name="TextBox 3">
            <a:extLst>
              <a:ext uri="{FF2B5EF4-FFF2-40B4-BE49-F238E27FC236}">
                <a16:creationId xmlns:a16="http://schemas.microsoft.com/office/drawing/2014/main" id="{9A23C318-55DE-403C-B2BB-7C2582D250CB}"/>
              </a:ext>
            </a:extLst>
          </p:cNvPr>
          <p:cNvSpPr txBox="1">
            <a:spLocks noChangeArrowheads="1"/>
          </p:cNvSpPr>
          <p:nvPr/>
        </p:nvSpPr>
        <p:spPr bwMode="auto">
          <a:xfrm>
            <a:off x="1563688" y="1695450"/>
            <a:ext cx="62849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t>class Foobar {</a:t>
            </a:r>
          </a:p>
          <a:p>
            <a:r>
              <a:rPr lang="en-US" altLang="en-US"/>
              <a:t>    public foo: number;</a:t>
            </a:r>
          </a:p>
          <a:p>
            <a:pPr>
              <a:spcAft>
                <a:spcPts val="1200"/>
              </a:spcAft>
            </a:pPr>
            <a:r>
              <a:rPr lang="en-US" altLang="en-US"/>
              <a:t>    private bar: number;</a:t>
            </a:r>
          </a:p>
          <a:p>
            <a:r>
              <a:rPr lang="en-US" altLang="en-US"/>
              <a:t>    constructor( foo: number, bar: number ) {</a:t>
            </a:r>
          </a:p>
          <a:p>
            <a:r>
              <a:rPr lang="en-US" altLang="en-US"/>
              <a:t>        this.foo = foo;</a:t>
            </a:r>
          </a:p>
          <a:p>
            <a:r>
              <a:rPr lang="en-US" altLang="en-US"/>
              <a:t>        this.bar = bar;</a:t>
            </a:r>
          </a:p>
          <a:p>
            <a:r>
              <a:rPr lang="en-US" altLang="en-US"/>
              <a:t>    }</a:t>
            </a:r>
          </a:p>
          <a:p>
            <a:r>
              <a:rPr lang="en-US" altLang="en-US"/>
              <a:t>}</a:t>
            </a:r>
          </a:p>
        </p:txBody>
      </p:sp>
      <p:sp>
        <p:nvSpPr>
          <p:cNvPr id="23556" name="TextBox 4">
            <a:extLst>
              <a:ext uri="{FF2B5EF4-FFF2-40B4-BE49-F238E27FC236}">
                <a16:creationId xmlns:a16="http://schemas.microsoft.com/office/drawing/2014/main" id="{1AE87C78-809E-449F-9DD5-376E4954A302}"/>
              </a:ext>
            </a:extLst>
          </p:cNvPr>
          <p:cNvSpPr txBox="1">
            <a:spLocks noChangeArrowheads="1"/>
          </p:cNvSpPr>
          <p:nvPr/>
        </p:nvSpPr>
        <p:spPr bwMode="auto">
          <a:xfrm>
            <a:off x="609600" y="5276850"/>
            <a:ext cx="8345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t>class Foobar {</a:t>
            </a:r>
          </a:p>
          <a:p>
            <a:r>
              <a:rPr lang="en-US" altLang="en-US"/>
              <a:t>    constructor( </a:t>
            </a:r>
            <a:r>
              <a:rPr lang="en-US" altLang="en-US">
                <a:solidFill>
                  <a:schemeClr val="tx2"/>
                </a:solidFill>
              </a:rPr>
              <a:t>public</a:t>
            </a:r>
            <a:r>
              <a:rPr lang="en-US" altLang="en-US"/>
              <a:t> foo: number, </a:t>
            </a:r>
            <a:r>
              <a:rPr lang="en-US" altLang="en-US">
                <a:solidFill>
                  <a:schemeClr val="tx2"/>
                </a:solidFill>
              </a:rPr>
              <a:t>private</a:t>
            </a:r>
            <a:r>
              <a:rPr lang="en-US" altLang="en-US"/>
              <a:t> bar: number ) {}</a:t>
            </a:r>
          </a:p>
          <a:p>
            <a:r>
              <a:rPr lang="en-US" altLang="en-US"/>
              <a:t>}</a:t>
            </a:r>
          </a:p>
        </p:txBody>
      </p:sp>
      <p:sp>
        <p:nvSpPr>
          <p:cNvPr id="23557" name="Arrow: Down 5">
            <a:extLst>
              <a:ext uri="{FF2B5EF4-FFF2-40B4-BE49-F238E27FC236}">
                <a16:creationId xmlns:a16="http://schemas.microsoft.com/office/drawing/2014/main" id="{996B2231-4F06-488C-BB0F-CC7388133145}"/>
              </a:ext>
            </a:extLst>
          </p:cNvPr>
          <p:cNvSpPr>
            <a:spLocks noChangeArrowheads="1"/>
          </p:cNvSpPr>
          <p:nvPr/>
        </p:nvSpPr>
        <p:spPr bwMode="auto">
          <a:xfrm>
            <a:off x="3886200" y="4629150"/>
            <a:ext cx="457200" cy="457200"/>
          </a:xfrm>
          <a:prstGeom prst="downArrow">
            <a:avLst>
              <a:gd name="adj1" fmla="val 50000"/>
              <a:gd name="adj2" fmla="val 50000"/>
            </a:avLst>
          </a:prstGeom>
          <a:solidFill>
            <a:schemeClr val="tx1"/>
          </a:solidFill>
          <a:ln w="9525" algn="ctr">
            <a:solidFill>
              <a:schemeClr val="tx1"/>
            </a:solidFill>
            <a:round/>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558" name="TextBox 6">
            <a:extLst>
              <a:ext uri="{FF2B5EF4-FFF2-40B4-BE49-F238E27FC236}">
                <a16:creationId xmlns:a16="http://schemas.microsoft.com/office/drawing/2014/main" id="{7A99B821-42FC-42B7-AD3F-39B4D21D344C}"/>
              </a:ext>
            </a:extLst>
          </p:cNvPr>
          <p:cNvSpPr txBox="1">
            <a:spLocks noChangeArrowheads="1"/>
          </p:cNvSpPr>
          <p:nvPr/>
        </p:nvSpPr>
        <p:spPr bwMode="auto">
          <a:xfrm>
            <a:off x="5181600" y="4076700"/>
            <a:ext cx="3343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i="1"/>
              <a:t>Access modifiers are</a:t>
            </a:r>
          </a:p>
          <a:p>
            <a:r>
              <a:rPr lang="en-US" altLang="en-US" i="1"/>
              <a:t>required for parameter</a:t>
            </a:r>
          </a:p>
          <a:p>
            <a:r>
              <a:rPr lang="en-US" altLang="en-US" i="1"/>
              <a:t>properties</a:t>
            </a:r>
          </a:p>
        </p:txBody>
      </p:sp>
    </p:spTree>
    <p:extLst>
      <p:ext uri="{BB962C8B-B14F-4D97-AF65-F5344CB8AC3E}">
        <p14:creationId xmlns:p14="http://schemas.microsoft.com/office/powerpoint/2010/main" val="402999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2C64E364-8350-4951-9D2F-5672ECC5FA5F}"/>
              </a:ext>
            </a:extLst>
          </p:cNvPr>
          <p:cNvSpPr>
            <a:spLocks noGrp="1"/>
          </p:cNvSpPr>
          <p:nvPr>
            <p:ph type="title"/>
          </p:nvPr>
        </p:nvSpPr>
        <p:spPr/>
        <p:txBody>
          <a:bodyPr/>
          <a:lstStyle/>
          <a:p>
            <a:r>
              <a:rPr lang="en-IN" altLang="en-US"/>
              <a:t>Hands On Example</a:t>
            </a:r>
          </a:p>
        </p:txBody>
      </p:sp>
      <p:sp>
        <p:nvSpPr>
          <p:cNvPr id="45058" name="Content Placeholder 2">
            <a:extLst>
              <a:ext uri="{FF2B5EF4-FFF2-40B4-BE49-F238E27FC236}">
                <a16:creationId xmlns:a16="http://schemas.microsoft.com/office/drawing/2014/main" id="{72C6BC31-EF45-49B9-AF98-A5D649C33C12}"/>
              </a:ext>
            </a:extLst>
          </p:cNvPr>
          <p:cNvSpPr>
            <a:spLocks noGrp="1"/>
          </p:cNvSpPr>
          <p:nvPr>
            <p:ph idx="1"/>
          </p:nvPr>
        </p:nvSpPr>
        <p:spPr>
          <a:xfrm>
            <a:off x="0" y="1066800"/>
            <a:ext cx="8686800" cy="5065713"/>
          </a:xfrm>
        </p:spPr>
        <p:txBody>
          <a:bodyPr/>
          <a:lstStyle/>
          <a:p>
            <a:pPr marL="365125" lvl="1" indent="0">
              <a:buNone/>
            </a:pPr>
            <a:r>
              <a:rPr lang="en-US" dirty="0"/>
              <a:t>class Person {</a:t>
            </a:r>
          </a:p>
          <a:p>
            <a:pPr marL="365125" lvl="1" indent="0">
              <a:buNone/>
            </a:pPr>
            <a:r>
              <a:rPr lang="en-US" dirty="0"/>
              <a:t>name: string;</a:t>
            </a:r>
          </a:p>
          <a:p>
            <a:pPr marL="365125" lvl="1" indent="0">
              <a:buNone/>
            </a:pPr>
            <a:r>
              <a:rPr lang="en-US" dirty="0"/>
              <a:t>constructor(name: string) {</a:t>
            </a:r>
          </a:p>
          <a:p>
            <a:pPr marL="365125" lvl="1" indent="0">
              <a:buNone/>
            </a:pPr>
            <a:r>
              <a:rPr lang="en-US" dirty="0"/>
              <a:t>this.name = name;</a:t>
            </a:r>
          </a:p>
          <a:p>
            <a:pPr marL="365125" lvl="1" indent="0">
              <a:buNone/>
            </a:pPr>
            <a:r>
              <a:rPr lang="en-US" dirty="0"/>
              <a:t>}</a:t>
            </a:r>
          </a:p>
          <a:p>
            <a:pPr marL="365125" lvl="1" indent="0">
              <a:buNone/>
            </a:pPr>
            <a:r>
              <a:rPr lang="en-US" dirty="0" err="1"/>
              <a:t>sayHello</a:t>
            </a:r>
            <a:r>
              <a:rPr lang="en-US" dirty="0"/>
              <a:t>() {</a:t>
            </a:r>
          </a:p>
          <a:p>
            <a:pPr marL="365125" lvl="1" indent="0">
              <a:buNone/>
            </a:pPr>
            <a:r>
              <a:rPr lang="en-US" dirty="0"/>
              <a:t>return 'Hello ' + this.name;</a:t>
            </a:r>
          </a:p>
          <a:p>
            <a:pPr marL="365125" lvl="1" indent="0">
              <a:buNone/>
            </a:pPr>
            <a:r>
              <a:rPr lang="en-US" dirty="0"/>
              <a:t>}</a:t>
            </a:r>
          </a:p>
          <a:p>
            <a:pPr marL="365125" lvl="1" indent="0">
              <a:buNone/>
            </a:pPr>
            <a:r>
              <a:rPr lang="en-US" dirty="0"/>
              <a:t>}</a:t>
            </a:r>
          </a:p>
          <a:p>
            <a:pPr marL="365125" lvl="1" indent="0">
              <a:buNone/>
            </a:pPr>
            <a:r>
              <a:rPr lang="en-US" dirty="0"/>
              <a:t>let person = new Person(‘Rashid');</a:t>
            </a:r>
          </a:p>
          <a:p>
            <a:pPr marL="365125" lvl="1" indent="0">
              <a:buNone/>
            </a:pPr>
            <a:r>
              <a:rPr lang="en-US" dirty="0"/>
              <a:t>console.log(person.name);</a:t>
            </a:r>
          </a:p>
          <a:p>
            <a:pPr marL="365125" lvl="1" indent="0">
              <a:buNone/>
            </a:pPr>
            <a:r>
              <a:rPr lang="en-US" dirty="0"/>
              <a:t>console.log(</a:t>
            </a:r>
            <a:r>
              <a:rPr lang="en-US" dirty="0" err="1"/>
              <a:t>person.sayHello</a:t>
            </a:r>
            <a:r>
              <a:rPr lang="en-US" dirty="0"/>
              <a:t>());</a:t>
            </a:r>
            <a:endParaRPr lang="en-IN" altLang="en-US" sz="2000" b="1"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99D08D93-CAF5-4C83-847B-3B1456C7FF70}"/>
              </a:ext>
            </a:extLst>
          </p:cNvPr>
          <p:cNvSpPr/>
          <p:nvPr/>
        </p:nvSpPr>
        <p:spPr>
          <a:xfrm>
            <a:off x="5615709" y="1219200"/>
            <a:ext cx="3505200" cy="4524315"/>
          </a:xfrm>
          <a:prstGeom prst="rect">
            <a:avLst/>
          </a:prstGeom>
        </p:spPr>
        <p:txBody>
          <a:bodyPr wrap="square">
            <a:spAutoFit/>
          </a:bodyPr>
          <a:lstStyle/>
          <a:p>
            <a:r>
              <a:rPr lang="en-US" dirty="0">
                <a:latin typeface="PalatinoLinotype-Roman"/>
              </a:rPr>
              <a:t>The preceding </a:t>
            </a:r>
            <a:r>
              <a:rPr lang="en-US" dirty="0">
                <a:latin typeface="FreeMono"/>
              </a:rPr>
              <a:t>Person </a:t>
            </a:r>
            <a:r>
              <a:rPr lang="en-US" dirty="0">
                <a:latin typeface="PalatinoLinotype-Roman"/>
              </a:rPr>
              <a:t>class has three members </a:t>
            </a:r>
          </a:p>
          <a:p>
            <a:pPr marL="285750" indent="-285750">
              <a:buFontTx/>
              <a:buChar char="-"/>
            </a:pPr>
            <a:r>
              <a:rPr lang="en-US" dirty="0">
                <a:latin typeface="PalatinoLinotype-Roman"/>
              </a:rPr>
              <a:t>a property named </a:t>
            </a:r>
            <a:r>
              <a:rPr lang="en-US" dirty="0">
                <a:latin typeface="FreeMono"/>
              </a:rPr>
              <a:t>name</a:t>
            </a:r>
            <a:r>
              <a:rPr lang="en-US" dirty="0">
                <a:latin typeface="PalatinoLinotype-Roman"/>
              </a:rPr>
              <a:t>, </a:t>
            </a:r>
          </a:p>
          <a:p>
            <a:pPr marL="285750" indent="-285750">
              <a:buFontTx/>
              <a:buChar char="-"/>
            </a:pPr>
            <a:r>
              <a:rPr lang="en-US" dirty="0">
                <a:latin typeface="PalatinoLinotype-Roman"/>
              </a:rPr>
              <a:t>a </a:t>
            </a:r>
            <a:r>
              <a:rPr lang="en-US" dirty="0">
                <a:latin typeface="FreeMono"/>
              </a:rPr>
              <a:t>constructor</a:t>
            </a:r>
            <a:r>
              <a:rPr lang="en-US" dirty="0">
                <a:latin typeface="PalatinoLinotype-Roman"/>
              </a:rPr>
              <a:t>,</a:t>
            </a:r>
          </a:p>
          <a:p>
            <a:pPr marL="285750" indent="-285750">
              <a:buFontTx/>
              <a:buChar char="-"/>
            </a:pPr>
            <a:r>
              <a:rPr lang="en-US" dirty="0">
                <a:latin typeface="PalatinoLinotype-Roman"/>
              </a:rPr>
              <a:t>and a method </a:t>
            </a:r>
            <a:r>
              <a:rPr lang="en-US" dirty="0" err="1">
                <a:latin typeface="FreeMono"/>
              </a:rPr>
              <a:t>sayHello</a:t>
            </a:r>
            <a:r>
              <a:rPr lang="en-US" dirty="0">
                <a:latin typeface="PalatinoLinotype-Roman"/>
              </a:rPr>
              <a:t>. </a:t>
            </a:r>
          </a:p>
          <a:p>
            <a:r>
              <a:rPr lang="en-US" dirty="0">
                <a:latin typeface="PalatinoLinotype-Roman"/>
              </a:rPr>
              <a:t>We should use “this” keyword to refer to the properties of the class.</a:t>
            </a:r>
          </a:p>
          <a:p>
            <a:r>
              <a:rPr lang="en-US" dirty="0">
                <a:latin typeface="PalatinoLinotype-Roman"/>
              </a:rPr>
              <a:t>We created an instance of the </a:t>
            </a:r>
            <a:r>
              <a:rPr lang="en-US" dirty="0">
                <a:latin typeface="FreeMono"/>
              </a:rPr>
              <a:t>Person </a:t>
            </a:r>
            <a:r>
              <a:rPr lang="en-US" dirty="0">
                <a:latin typeface="PalatinoLinotype-Roman"/>
              </a:rPr>
              <a:t>class using the new operator. </a:t>
            </a:r>
          </a:p>
          <a:p>
            <a:r>
              <a:rPr lang="en-US" dirty="0">
                <a:latin typeface="PalatinoLinotype-Roman"/>
              </a:rPr>
              <a:t>In the next step, we</a:t>
            </a:r>
          </a:p>
          <a:p>
            <a:r>
              <a:rPr lang="en-US" dirty="0">
                <a:latin typeface="PalatinoLinotype-Roman"/>
              </a:rPr>
              <a:t>invoke the </a:t>
            </a:r>
            <a:r>
              <a:rPr lang="en-US" dirty="0" err="1">
                <a:latin typeface="FreeMono"/>
              </a:rPr>
              <a:t>sayHello</a:t>
            </a:r>
            <a:r>
              <a:rPr lang="en-US" dirty="0">
                <a:latin typeface="FreeMono"/>
              </a:rPr>
              <a:t>() </a:t>
            </a:r>
            <a:r>
              <a:rPr lang="en-US" dirty="0">
                <a:latin typeface="PalatinoLinotype-Roman"/>
              </a:rPr>
              <a:t>method of the </a:t>
            </a:r>
            <a:r>
              <a:rPr lang="en-US" dirty="0">
                <a:latin typeface="FreeMono"/>
              </a:rPr>
              <a:t>Person </a:t>
            </a:r>
            <a:r>
              <a:rPr lang="en-US" dirty="0">
                <a:latin typeface="PalatinoLinotype-Roman"/>
              </a:rPr>
              <a:t>class using its instance created in the</a:t>
            </a:r>
          </a:p>
          <a:p>
            <a:r>
              <a:rPr lang="en-US" dirty="0">
                <a:latin typeface="PalatinoLinotype-Roman"/>
              </a:rPr>
              <a:t>previous step.</a:t>
            </a:r>
            <a:endParaRPr lang="en-US" dirty="0"/>
          </a:p>
        </p:txBody>
      </p:sp>
    </p:spTree>
    <p:extLst>
      <p:ext uri="{BB962C8B-B14F-4D97-AF65-F5344CB8AC3E}">
        <p14:creationId xmlns:p14="http://schemas.microsoft.com/office/powerpoint/2010/main" val="1468274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61CE3DB-0DE1-4963-B1CA-D4F9E4D5F0C2}"/>
              </a:ext>
            </a:extLst>
          </p:cNvPr>
          <p:cNvSpPr>
            <a:spLocks noGrp="1" noChangeArrowheads="1"/>
          </p:cNvSpPr>
          <p:nvPr>
            <p:ph type="title"/>
          </p:nvPr>
        </p:nvSpPr>
        <p:spPr/>
        <p:txBody>
          <a:bodyPr/>
          <a:lstStyle/>
          <a:p>
            <a:r>
              <a:rPr lang="en-US" altLang="en-US"/>
              <a:t>Optional Properties</a:t>
            </a:r>
          </a:p>
        </p:txBody>
      </p:sp>
      <p:sp>
        <p:nvSpPr>
          <p:cNvPr id="21507" name="Content Placeholder 2" descr="Rectangle: Click to edit Master text styles&#10;Second level&#10;Third level&#10;Fourth level&#10;Fifth level">
            <a:extLst>
              <a:ext uri="{FF2B5EF4-FFF2-40B4-BE49-F238E27FC236}">
                <a16:creationId xmlns:a16="http://schemas.microsoft.com/office/drawing/2014/main" id="{C2675A12-7334-4EF8-887B-B65D41C5A337}"/>
              </a:ext>
            </a:extLst>
          </p:cNvPr>
          <p:cNvSpPr>
            <a:spLocks noGrp="1" noChangeArrowheads="1"/>
          </p:cNvSpPr>
          <p:nvPr>
            <p:ph idx="1"/>
          </p:nvPr>
        </p:nvSpPr>
        <p:spPr>
          <a:xfrm>
            <a:off x="838200" y="4262438"/>
            <a:ext cx="7772400" cy="2062162"/>
          </a:xfrm>
        </p:spPr>
        <p:txBody>
          <a:bodyPr/>
          <a:lstStyle/>
          <a:p>
            <a:r>
              <a:rPr lang="en-US" altLang="en-US"/>
              <a:t>With </a:t>
            </a:r>
            <a:r>
              <a:rPr lang="en-US" altLang="en-US">
                <a:latin typeface="Courier New" panose="02070309020205020404" pitchFamily="49" charset="0"/>
                <a:cs typeface="Courier New" panose="02070309020205020404" pitchFamily="49" charset="0"/>
              </a:rPr>
              <a:t>strictNullChecks</a:t>
            </a:r>
            <a:r>
              <a:rPr lang="en-US" altLang="en-US"/>
              <a:t> compiler option, </a:t>
            </a:r>
            <a:r>
              <a:rPr lang="en-US" altLang="en-US">
                <a:latin typeface="Courier New" panose="02070309020205020404" pitchFamily="49" charset="0"/>
                <a:cs typeface="Courier New" panose="02070309020205020404" pitchFamily="49" charset="0"/>
              </a:rPr>
              <a:t>a</a:t>
            </a:r>
            <a:r>
              <a:rPr lang="en-US" altLang="en-US"/>
              <a:t> cannot be null or undefined, </a:t>
            </a:r>
            <a:r>
              <a:rPr lang="en-US" altLang="en-US">
                <a:latin typeface="Courier New" panose="02070309020205020404" pitchFamily="49" charset="0"/>
                <a:cs typeface="Courier New" panose="02070309020205020404" pitchFamily="49" charset="0"/>
              </a:rPr>
              <a:t>b</a:t>
            </a:r>
            <a:r>
              <a:rPr lang="en-US" altLang="en-US"/>
              <a:t> can be undefined but not null</a:t>
            </a:r>
          </a:p>
        </p:txBody>
      </p:sp>
      <p:sp>
        <p:nvSpPr>
          <p:cNvPr id="21508" name="TextBox 3">
            <a:extLst>
              <a:ext uri="{FF2B5EF4-FFF2-40B4-BE49-F238E27FC236}">
                <a16:creationId xmlns:a16="http://schemas.microsoft.com/office/drawing/2014/main" id="{C9DD2E4B-52D7-447E-A692-2CD00EF41295}"/>
              </a:ext>
            </a:extLst>
          </p:cNvPr>
          <p:cNvSpPr txBox="1">
            <a:spLocks noChangeArrowheads="1"/>
          </p:cNvSpPr>
          <p:nvPr/>
        </p:nvSpPr>
        <p:spPr bwMode="auto">
          <a:xfrm>
            <a:off x="2895600" y="1792288"/>
            <a:ext cx="29337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a:t>class Foo {</a:t>
            </a:r>
          </a:p>
          <a:p>
            <a:pPr>
              <a:spcBef>
                <a:spcPct val="0"/>
              </a:spcBef>
              <a:buClrTx/>
              <a:buSzTx/>
              <a:buFontTx/>
              <a:buNone/>
            </a:pPr>
            <a:r>
              <a:rPr lang="en-US" altLang="en-US"/>
              <a:t>    a: number;</a:t>
            </a:r>
          </a:p>
          <a:p>
            <a:pPr>
              <a:spcBef>
                <a:spcPct val="0"/>
              </a:spcBef>
              <a:buClrTx/>
              <a:buSzTx/>
              <a:buFontTx/>
              <a:buNone/>
            </a:pPr>
            <a:r>
              <a:rPr lang="en-US" altLang="en-US"/>
              <a:t>    b</a:t>
            </a:r>
            <a:r>
              <a:rPr lang="en-US" altLang="en-US">
                <a:solidFill>
                  <a:schemeClr val="tx2"/>
                </a:solidFill>
              </a:rPr>
              <a:t>?</a:t>
            </a:r>
            <a:r>
              <a:rPr lang="en-US" altLang="en-US"/>
              <a:t>: number;</a:t>
            </a:r>
          </a:p>
          <a:p>
            <a:pPr>
              <a:spcBef>
                <a:spcPct val="0"/>
              </a:spcBef>
              <a:buClrTx/>
              <a:buSzTx/>
              <a:buFontTx/>
              <a:buNone/>
            </a:pPr>
            <a:r>
              <a:rPr lang="en-US" altLang="en-US"/>
              <a:t>}</a:t>
            </a:r>
          </a:p>
        </p:txBody>
      </p:sp>
    </p:spTree>
    <p:extLst>
      <p:ext uri="{BB962C8B-B14F-4D97-AF65-F5344CB8AC3E}">
        <p14:creationId xmlns:p14="http://schemas.microsoft.com/office/powerpoint/2010/main" val="300624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E79C8B1A-E65C-4EA4-9946-E674014F6667}"/>
              </a:ext>
            </a:extLst>
          </p:cNvPr>
          <p:cNvSpPr>
            <a:spLocks noGrp="1"/>
          </p:cNvSpPr>
          <p:nvPr>
            <p:ph type="title"/>
          </p:nvPr>
        </p:nvSpPr>
        <p:spPr/>
        <p:txBody>
          <a:bodyPr>
            <a:normAutofit/>
          </a:bodyPr>
          <a:lstStyle/>
          <a:p>
            <a:r>
              <a:rPr lang="en-IN" altLang="en-US" dirty="0"/>
              <a:t>Inheritance</a:t>
            </a:r>
          </a:p>
        </p:txBody>
      </p:sp>
      <p:sp>
        <p:nvSpPr>
          <p:cNvPr id="46082" name="Content Placeholder 2">
            <a:extLst>
              <a:ext uri="{FF2B5EF4-FFF2-40B4-BE49-F238E27FC236}">
                <a16:creationId xmlns:a16="http://schemas.microsoft.com/office/drawing/2014/main" id="{71F77D31-5021-4B49-AD0F-E5C53FADDEF0}"/>
              </a:ext>
            </a:extLst>
          </p:cNvPr>
          <p:cNvSpPr>
            <a:spLocks noGrp="1"/>
          </p:cNvSpPr>
          <p:nvPr>
            <p:ph idx="1"/>
          </p:nvPr>
        </p:nvSpPr>
        <p:spPr>
          <a:xfrm>
            <a:off x="76200" y="1438420"/>
            <a:ext cx="8610600" cy="5065713"/>
          </a:xfrm>
        </p:spPr>
        <p:txBody>
          <a:bodyPr/>
          <a:lstStyle/>
          <a:p>
            <a:r>
              <a:rPr lang="en-IN" altLang="en-US" sz="2800" b="1" dirty="0"/>
              <a:t>Inheritance:</a:t>
            </a:r>
            <a:r>
              <a:rPr lang="en-IN" altLang="en-US" sz="2800" dirty="0"/>
              <a:t> </a:t>
            </a:r>
          </a:p>
          <a:p>
            <a:pPr lvl="1"/>
            <a:r>
              <a:rPr lang="en-IN" altLang="en-US" sz="2400" dirty="0"/>
              <a:t>Using inheritance we can extend an existing class or an interface to create new ones by using a keyword </a:t>
            </a:r>
            <a:r>
              <a:rPr lang="en-IN" altLang="en-US" sz="2400" b="1" dirty="0"/>
              <a:t>extends</a:t>
            </a:r>
            <a:r>
              <a:rPr lang="en-IN" altLang="en-US" sz="2400" dirty="0"/>
              <a:t>.  </a:t>
            </a:r>
          </a:p>
          <a:p>
            <a:pPr lvl="1"/>
            <a:r>
              <a:rPr lang="en-IN" altLang="en-US" sz="2400" dirty="0"/>
              <a:t>In TypeScript we can have classes implementing interfaces by using a keyword </a:t>
            </a:r>
            <a:r>
              <a:rPr lang="en-IN" altLang="en-US" sz="2400" b="1" dirty="0"/>
              <a:t>implements</a:t>
            </a:r>
            <a:r>
              <a:rPr lang="en-IN" altLang="en-US" sz="2400" dirty="0"/>
              <a:t> </a:t>
            </a:r>
          </a:p>
          <a:p>
            <a:pPr lvl="1"/>
            <a:r>
              <a:rPr lang="en-IN" altLang="en-US" sz="2400" b="1" dirty="0"/>
              <a:t>super: </a:t>
            </a:r>
            <a:r>
              <a:rPr lang="en-IN" altLang="en-US" sz="2400" dirty="0"/>
              <a:t>This allows us to refer parent class members from child class. If you have a constructor in your class then you must call the parent constructor from your constructor. </a:t>
            </a:r>
          </a:p>
          <a:p>
            <a:pPr lvl="1"/>
            <a:r>
              <a:rPr lang="en-IN" altLang="en-US" sz="2400" dirty="0"/>
              <a:t>Parent class members are accessible by using </a:t>
            </a:r>
            <a:r>
              <a:rPr lang="en-IN" altLang="en-US" sz="2400" b="1" dirty="0"/>
              <a:t>super.</a:t>
            </a:r>
            <a:r>
              <a:rPr lang="en-IN" altLang="en-US" sz="2400" dirty="0"/>
              <a:t> syntax</a:t>
            </a:r>
          </a:p>
          <a:p>
            <a:endParaRPr lang="en-IN" altLang="en-US" sz="2800" b="1" dirty="0"/>
          </a:p>
        </p:txBody>
      </p:sp>
    </p:spTree>
    <p:extLst>
      <p:ext uri="{BB962C8B-B14F-4D97-AF65-F5344CB8AC3E}">
        <p14:creationId xmlns:p14="http://schemas.microsoft.com/office/powerpoint/2010/main" val="396926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7C9B5A3-C728-44C7-BD25-15D9505FD44E}"/>
              </a:ext>
            </a:extLst>
          </p:cNvPr>
          <p:cNvSpPr>
            <a:spLocks noGrp="1" noChangeArrowheads="1"/>
          </p:cNvSpPr>
          <p:nvPr>
            <p:ph type="title"/>
          </p:nvPr>
        </p:nvSpPr>
        <p:spPr/>
        <p:txBody>
          <a:bodyPr/>
          <a:lstStyle/>
          <a:p>
            <a:r>
              <a:rPr lang="en-US" altLang="en-US"/>
              <a:t>TypeScript</a:t>
            </a:r>
          </a:p>
        </p:txBody>
      </p:sp>
      <p:sp>
        <p:nvSpPr>
          <p:cNvPr id="9219" name="Content Placeholder 2" descr="Rectangle: Click to edit Master text styles&#10;Second level&#10;Third level&#10;Fourth level&#10;Fifth level">
            <a:extLst>
              <a:ext uri="{FF2B5EF4-FFF2-40B4-BE49-F238E27FC236}">
                <a16:creationId xmlns:a16="http://schemas.microsoft.com/office/drawing/2014/main" id="{CF0FDA4F-70F6-4BA3-9D23-B00AE8568313}"/>
              </a:ext>
            </a:extLst>
          </p:cNvPr>
          <p:cNvSpPr>
            <a:spLocks noGrp="1" noChangeArrowheads="1"/>
          </p:cNvSpPr>
          <p:nvPr>
            <p:ph idx="1"/>
          </p:nvPr>
        </p:nvSpPr>
        <p:spPr>
          <a:xfrm>
            <a:off x="838200" y="5486400"/>
            <a:ext cx="7772400" cy="1066800"/>
          </a:xfrm>
        </p:spPr>
        <p:txBody>
          <a:bodyPr/>
          <a:lstStyle/>
          <a:p>
            <a:r>
              <a:rPr lang="en-US" altLang="en-US" sz="2800" dirty="0"/>
              <a:t>Can be compiled into plain JavaScript</a:t>
            </a:r>
          </a:p>
        </p:txBody>
      </p:sp>
      <p:sp>
        <p:nvSpPr>
          <p:cNvPr id="9220" name="Oval 3">
            <a:extLst>
              <a:ext uri="{FF2B5EF4-FFF2-40B4-BE49-F238E27FC236}">
                <a16:creationId xmlns:a16="http://schemas.microsoft.com/office/drawing/2014/main" id="{3E34B789-5797-4C09-8BA2-EFD8291CA3B2}"/>
              </a:ext>
            </a:extLst>
          </p:cNvPr>
          <p:cNvSpPr>
            <a:spLocks noChangeArrowheads="1"/>
          </p:cNvSpPr>
          <p:nvPr/>
        </p:nvSpPr>
        <p:spPr bwMode="auto">
          <a:xfrm>
            <a:off x="2057400" y="1828800"/>
            <a:ext cx="5486400" cy="3429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221" name="Oval 4">
            <a:extLst>
              <a:ext uri="{FF2B5EF4-FFF2-40B4-BE49-F238E27FC236}">
                <a16:creationId xmlns:a16="http://schemas.microsoft.com/office/drawing/2014/main" id="{FDE159B3-A10D-4960-A6F8-2BA396A9D2D8}"/>
              </a:ext>
            </a:extLst>
          </p:cNvPr>
          <p:cNvSpPr>
            <a:spLocks noChangeArrowheads="1"/>
          </p:cNvSpPr>
          <p:nvPr/>
        </p:nvSpPr>
        <p:spPr bwMode="auto">
          <a:xfrm>
            <a:off x="2476500" y="2544763"/>
            <a:ext cx="4648200" cy="26066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222" name="Oval 5">
            <a:extLst>
              <a:ext uri="{FF2B5EF4-FFF2-40B4-BE49-F238E27FC236}">
                <a16:creationId xmlns:a16="http://schemas.microsoft.com/office/drawing/2014/main" id="{36E2B130-9A0D-4AE0-B5F0-745AA406469D}"/>
              </a:ext>
            </a:extLst>
          </p:cNvPr>
          <p:cNvSpPr>
            <a:spLocks noChangeArrowheads="1"/>
          </p:cNvSpPr>
          <p:nvPr/>
        </p:nvSpPr>
        <p:spPr bwMode="auto">
          <a:xfrm>
            <a:off x="2971800" y="3327400"/>
            <a:ext cx="3657600" cy="167163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223" name="TextBox 6">
            <a:extLst>
              <a:ext uri="{FF2B5EF4-FFF2-40B4-BE49-F238E27FC236}">
                <a16:creationId xmlns:a16="http://schemas.microsoft.com/office/drawing/2014/main" id="{9D93B5F3-D874-4C58-A5BA-19DE0B861BA0}"/>
              </a:ext>
            </a:extLst>
          </p:cNvPr>
          <p:cNvSpPr txBox="1">
            <a:spLocks noChangeArrowheads="1"/>
          </p:cNvSpPr>
          <p:nvPr/>
        </p:nvSpPr>
        <p:spPr bwMode="auto">
          <a:xfrm>
            <a:off x="4005263" y="1955800"/>
            <a:ext cx="159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t>TypeScript</a:t>
            </a:r>
          </a:p>
        </p:txBody>
      </p:sp>
      <p:sp>
        <p:nvSpPr>
          <p:cNvPr id="9224" name="TextBox 7">
            <a:extLst>
              <a:ext uri="{FF2B5EF4-FFF2-40B4-BE49-F238E27FC236}">
                <a16:creationId xmlns:a16="http://schemas.microsoft.com/office/drawing/2014/main" id="{40B58905-3592-4BF1-B6B6-6EF7146D72EC}"/>
              </a:ext>
            </a:extLst>
          </p:cNvPr>
          <p:cNvSpPr txBox="1">
            <a:spLocks noChangeArrowheads="1"/>
          </p:cNvSpPr>
          <p:nvPr/>
        </p:nvSpPr>
        <p:spPr bwMode="auto">
          <a:xfrm>
            <a:off x="3776663" y="2738438"/>
            <a:ext cx="2047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t>ES7 (ES2016)</a:t>
            </a:r>
          </a:p>
        </p:txBody>
      </p:sp>
      <p:sp>
        <p:nvSpPr>
          <p:cNvPr id="9225" name="TextBox 8">
            <a:extLst>
              <a:ext uri="{FF2B5EF4-FFF2-40B4-BE49-F238E27FC236}">
                <a16:creationId xmlns:a16="http://schemas.microsoft.com/office/drawing/2014/main" id="{40730AE5-CDE0-400E-A688-888D5F2F4F05}"/>
              </a:ext>
            </a:extLst>
          </p:cNvPr>
          <p:cNvSpPr txBox="1">
            <a:spLocks noChangeArrowheads="1"/>
          </p:cNvSpPr>
          <p:nvPr/>
        </p:nvSpPr>
        <p:spPr bwMode="auto">
          <a:xfrm>
            <a:off x="3776663" y="3505200"/>
            <a:ext cx="2047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t>ES6 (ES2015)</a:t>
            </a:r>
          </a:p>
        </p:txBody>
      </p:sp>
      <p:sp>
        <p:nvSpPr>
          <p:cNvPr id="9226" name="Oval 9">
            <a:extLst>
              <a:ext uri="{FF2B5EF4-FFF2-40B4-BE49-F238E27FC236}">
                <a16:creationId xmlns:a16="http://schemas.microsoft.com/office/drawing/2014/main" id="{24926E4A-6122-4F20-A170-5D45909E529D}"/>
              </a:ext>
            </a:extLst>
          </p:cNvPr>
          <p:cNvSpPr>
            <a:spLocks noChangeArrowheads="1"/>
          </p:cNvSpPr>
          <p:nvPr/>
        </p:nvSpPr>
        <p:spPr bwMode="auto">
          <a:xfrm>
            <a:off x="3848100" y="4094163"/>
            <a:ext cx="1905000" cy="8016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227" name="TextBox 10">
            <a:extLst>
              <a:ext uri="{FF2B5EF4-FFF2-40B4-BE49-F238E27FC236}">
                <a16:creationId xmlns:a16="http://schemas.microsoft.com/office/drawing/2014/main" id="{0EFB9816-1B96-47DA-8A98-83B939F58CE3}"/>
              </a:ext>
            </a:extLst>
          </p:cNvPr>
          <p:cNvSpPr txBox="1">
            <a:spLocks noChangeArrowheads="1"/>
          </p:cNvSpPr>
          <p:nvPr/>
        </p:nvSpPr>
        <p:spPr bwMode="auto">
          <a:xfrm>
            <a:off x="4451350" y="4268788"/>
            <a:ext cx="698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t>ES5</a:t>
            </a:r>
          </a:p>
        </p:txBody>
      </p:sp>
    </p:spTree>
    <p:extLst>
      <p:ext uri="{BB962C8B-B14F-4D97-AF65-F5344CB8AC3E}">
        <p14:creationId xmlns:p14="http://schemas.microsoft.com/office/powerpoint/2010/main" val="2616236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6E39C7-85B2-44D7-A702-B12DBE1EE41E}"/>
              </a:ext>
            </a:extLst>
          </p:cNvPr>
          <p:cNvSpPr>
            <a:spLocks noGrp="1"/>
          </p:cNvSpPr>
          <p:nvPr>
            <p:ph idx="1"/>
          </p:nvPr>
        </p:nvSpPr>
        <p:spPr/>
        <p:txBody>
          <a:bodyPr/>
          <a:lstStyle/>
          <a:p>
            <a:pPr marL="109537" indent="0">
              <a:buNone/>
            </a:pPr>
            <a:r>
              <a:rPr lang="en-US" sz="1800" dirty="0"/>
              <a:t>class Animal {</a:t>
            </a:r>
          </a:p>
          <a:p>
            <a:pPr marL="109537" indent="0">
              <a:buNone/>
            </a:pPr>
            <a:r>
              <a:rPr lang="en-US" sz="1800" dirty="0"/>
              <a:t>    move(</a:t>
            </a:r>
            <a:r>
              <a:rPr lang="en-US" sz="1800" dirty="0" err="1"/>
              <a:t>distanceInMeters</a:t>
            </a:r>
            <a:r>
              <a:rPr lang="en-US" sz="1800" dirty="0"/>
              <a:t>: number = 0) {</a:t>
            </a:r>
          </a:p>
          <a:p>
            <a:pPr marL="109537" indent="0">
              <a:buNone/>
            </a:pPr>
            <a:r>
              <a:rPr lang="en-US" sz="1800" dirty="0"/>
              <a:t>        console.log(`Animal moved ${</a:t>
            </a:r>
            <a:r>
              <a:rPr lang="en-US" sz="1800" dirty="0" err="1"/>
              <a:t>distanceInMeters</a:t>
            </a:r>
            <a:r>
              <a:rPr lang="en-US" sz="1800" dirty="0"/>
              <a:t>}m.`);</a:t>
            </a:r>
          </a:p>
          <a:p>
            <a:pPr marL="109537" indent="0">
              <a:buNone/>
            </a:pPr>
            <a:r>
              <a:rPr lang="en-US" sz="1800" dirty="0"/>
              <a:t>    }</a:t>
            </a:r>
          </a:p>
          <a:p>
            <a:pPr marL="109537" indent="0">
              <a:buNone/>
            </a:pPr>
            <a:r>
              <a:rPr lang="en-US" sz="1800" dirty="0"/>
              <a:t>}</a:t>
            </a:r>
          </a:p>
          <a:p>
            <a:pPr marL="109537" indent="0">
              <a:buNone/>
            </a:pPr>
            <a:r>
              <a:rPr lang="en-US" sz="1800" dirty="0"/>
              <a:t>class Dog extends Animal {</a:t>
            </a:r>
          </a:p>
          <a:p>
            <a:pPr marL="109537" indent="0">
              <a:buNone/>
            </a:pPr>
            <a:r>
              <a:rPr lang="en-US" sz="1800" dirty="0"/>
              <a:t>    bark() {</a:t>
            </a:r>
          </a:p>
          <a:p>
            <a:pPr marL="109537" indent="0">
              <a:buNone/>
            </a:pPr>
            <a:r>
              <a:rPr lang="en-US" sz="1800" dirty="0"/>
              <a:t>        console.log('Woof! Woof!’); //</a:t>
            </a:r>
            <a:r>
              <a:rPr lang="en-US" sz="1800" dirty="0">
                <a:sym typeface="Wingdings" panose="05000000000000000000" pitchFamily="2" charset="2"/>
              </a:rPr>
              <a:t> </a:t>
            </a:r>
            <a:endParaRPr lang="en-US" sz="1800" dirty="0"/>
          </a:p>
          <a:p>
            <a:pPr marL="109537" indent="0">
              <a:buNone/>
            </a:pPr>
            <a:r>
              <a:rPr lang="en-US" sz="1800" dirty="0"/>
              <a:t>    }</a:t>
            </a:r>
          </a:p>
          <a:p>
            <a:pPr marL="109537" indent="0">
              <a:buNone/>
            </a:pPr>
            <a:r>
              <a:rPr lang="en-US" sz="1800" dirty="0"/>
              <a:t>}</a:t>
            </a:r>
          </a:p>
          <a:p>
            <a:pPr marL="109537" indent="0">
              <a:buNone/>
            </a:pPr>
            <a:r>
              <a:rPr lang="en-US" sz="1800" dirty="0" err="1"/>
              <a:t>const</a:t>
            </a:r>
            <a:r>
              <a:rPr lang="en-US" sz="1800" dirty="0"/>
              <a:t> dog = new Dog();</a:t>
            </a:r>
          </a:p>
          <a:p>
            <a:pPr marL="109537" indent="0">
              <a:buNone/>
            </a:pPr>
            <a:r>
              <a:rPr lang="en-US" sz="1800" dirty="0" err="1"/>
              <a:t>dog.bark</a:t>
            </a:r>
            <a:r>
              <a:rPr lang="en-US" sz="1800" dirty="0"/>
              <a:t>();</a:t>
            </a:r>
          </a:p>
          <a:p>
            <a:pPr marL="109537" indent="0">
              <a:buNone/>
            </a:pPr>
            <a:r>
              <a:rPr lang="en-US" sz="1800" dirty="0" err="1"/>
              <a:t>dog.move</a:t>
            </a:r>
            <a:r>
              <a:rPr lang="en-US" sz="1800" dirty="0"/>
              <a:t>(10);</a:t>
            </a:r>
          </a:p>
          <a:p>
            <a:pPr marL="109537" indent="0">
              <a:buNone/>
            </a:pPr>
            <a:r>
              <a:rPr lang="en-US" sz="1800" dirty="0" err="1"/>
              <a:t>dog.bark</a:t>
            </a:r>
            <a:r>
              <a:rPr lang="en-US" sz="1800" dirty="0"/>
              <a:t>();</a:t>
            </a:r>
          </a:p>
        </p:txBody>
      </p:sp>
      <p:sp>
        <p:nvSpPr>
          <p:cNvPr id="3" name="Title 2">
            <a:extLst>
              <a:ext uri="{FF2B5EF4-FFF2-40B4-BE49-F238E27FC236}">
                <a16:creationId xmlns:a16="http://schemas.microsoft.com/office/drawing/2014/main" id="{DF068E0F-CC97-493B-AD27-173646B627FC}"/>
              </a:ext>
            </a:extLst>
          </p:cNvPr>
          <p:cNvSpPr>
            <a:spLocks noGrp="1"/>
          </p:cNvSpPr>
          <p:nvPr>
            <p:ph type="title"/>
          </p:nvPr>
        </p:nvSpPr>
        <p:spPr/>
        <p:txBody>
          <a:bodyPr/>
          <a:lstStyle/>
          <a:p>
            <a:r>
              <a:rPr lang="en-US" dirty="0"/>
              <a:t>Inheritance Example</a:t>
            </a:r>
          </a:p>
        </p:txBody>
      </p:sp>
    </p:spTree>
    <p:extLst>
      <p:ext uri="{BB962C8B-B14F-4D97-AF65-F5344CB8AC3E}">
        <p14:creationId xmlns:p14="http://schemas.microsoft.com/office/powerpoint/2010/main" val="4235809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3FD0BAAF-4837-43D3-B89A-A70A3E57317B}"/>
              </a:ext>
            </a:extLst>
          </p:cNvPr>
          <p:cNvSpPr>
            <a:spLocks noGrp="1"/>
          </p:cNvSpPr>
          <p:nvPr>
            <p:ph type="title"/>
          </p:nvPr>
        </p:nvSpPr>
        <p:spPr/>
        <p:txBody>
          <a:bodyPr/>
          <a:lstStyle/>
          <a:p>
            <a:r>
              <a:rPr lang="en-IN" altLang="en-US"/>
              <a:t>Hands On Example - Classes</a:t>
            </a:r>
          </a:p>
        </p:txBody>
      </p:sp>
      <p:sp>
        <p:nvSpPr>
          <p:cNvPr id="64515" name="Content Placeholder 2">
            <a:extLst>
              <a:ext uri="{FF2B5EF4-FFF2-40B4-BE49-F238E27FC236}">
                <a16:creationId xmlns:a16="http://schemas.microsoft.com/office/drawing/2014/main" id="{98CBFF29-CC6B-4FA9-A8F5-909699C0D98E}"/>
              </a:ext>
            </a:extLst>
          </p:cNvPr>
          <p:cNvSpPr>
            <a:spLocks noGrp="1"/>
          </p:cNvSpPr>
          <p:nvPr>
            <p:ph idx="1"/>
          </p:nvPr>
        </p:nvSpPr>
        <p:spPr>
          <a:xfrm>
            <a:off x="76200" y="1066800"/>
            <a:ext cx="9067800" cy="4760913"/>
          </a:xfrm>
        </p:spPr>
        <p:txBody>
          <a:bodyPr/>
          <a:lstStyle/>
          <a:p>
            <a:pPr>
              <a:defRPr/>
            </a:pPr>
            <a:r>
              <a:rPr lang="en-IN" sz="2400" dirty="0">
                <a:latin typeface="+mj-lt"/>
                <a:cs typeface="Courier New" pitchFamily="49" charset="0"/>
              </a:rPr>
              <a:t>Create a new file </a:t>
            </a:r>
            <a:r>
              <a:rPr lang="en-IN" sz="2400" b="1" i="1" dirty="0" err="1">
                <a:latin typeface="+mj-lt"/>
                <a:cs typeface="Courier New" pitchFamily="49" charset="0"/>
              </a:rPr>
              <a:t>oopdemo.ts</a:t>
            </a:r>
            <a:r>
              <a:rPr lang="en-IN" sz="2400" dirty="0">
                <a:latin typeface="+mj-lt"/>
                <a:cs typeface="Courier New" pitchFamily="49" charset="0"/>
              </a:rPr>
              <a:t> </a:t>
            </a:r>
          </a:p>
          <a:p>
            <a:pPr>
              <a:buFont typeface="Wingdings" panose="05000000000000000000" pitchFamily="2" charset="2"/>
              <a:buNone/>
              <a:defRPr/>
            </a:pPr>
            <a:r>
              <a:rPr lang="en-IN" sz="2400" b="1" dirty="0">
                <a:latin typeface="Courier New" pitchFamily="49" charset="0"/>
                <a:cs typeface="Courier New" pitchFamily="49" charset="0"/>
              </a:rPr>
              <a:t>class Point {</a:t>
            </a:r>
          </a:p>
          <a:p>
            <a:pPr>
              <a:buFont typeface="Wingdings" panose="05000000000000000000" pitchFamily="2" charset="2"/>
              <a:buNone/>
              <a:defRPr/>
            </a:pPr>
            <a:r>
              <a:rPr lang="en-IN" sz="2400" b="1" dirty="0">
                <a:latin typeface="Courier New" pitchFamily="49" charset="0"/>
                <a:cs typeface="Courier New" pitchFamily="49" charset="0"/>
              </a:rPr>
              <a:t>    constructor(private x:number, private y:number){</a:t>
            </a:r>
          </a:p>
          <a:p>
            <a:pPr>
              <a:buFont typeface="Wingdings" panose="05000000000000000000" pitchFamily="2" charset="2"/>
              <a:buNone/>
              <a:defRPr/>
            </a:pPr>
            <a:r>
              <a:rPr lang="en-IN" sz="2400" b="1" dirty="0">
                <a:latin typeface="Courier New" pitchFamily="49" charset="0"/>
                <a:cs typeface="Courier New" pitchFamily="49" charset="0"/>
              </a:rPr>
              <a:t>	}</a:t>
            </a:r>
          </a:p>
          <a:p>
            <a:pPr>
              <a:buFont typeface="Wingdings" panose="05000000000000000000" pitchFamily="2" charset="2"/>
              <a:buNone/>
              <a:defRPr/>
            </a:pPr>
            <a:r>
              <a:rPr lang="en-IN" sz="2400" b="1" dirty="0">
                <a:latin typeface="Courier New" pitchFamily="49" charset="0"/>
                <a:cs typeface="Courier New" pitchFamily="49" charset="0"/>
              </a:rPr>
              <a:t>	</a:t>
            </a:r>
            <a:r>
              <a:rPr lang="en-IN" sz="2400" b="1" dirty="0" err="1">
                <a:latin typeface="Courier New" pitchFamily="49" charset="0"/>
                <a:cs typeface="Courier New" pitchFamily="49" charset="0"/>
              </a:rPr>
              <a:t>addPoint</a:t>
            </a:r>
            <a:r>
              <a:rPr lang="en-IN" sz="2400" b="1" dirty="0">
                <a:latin typeface="Courier New" pitchFamily="49" charset="0"/>
                <a:cs typeface="Courier New" pitchFamily="49" charset="0"/>
              </a:rPr>
              <a:t>(</a:t>
            </a:r>
            <a:r>
              <a:rPr lang="en-IN" sz="2400" b="1" dirty="0" err="1">
                <a:latin typeface="Courier New" pitchFamily="49" charset="0"/>
                <a:cs typeface="Courier New" pitchFamily="49" charset="0"/>
              </a:rPr>
              <a:t>pt:Point</a:t>
            </a:r>
            <a:r>
              <a:rPr lang="en-IN" sz="2400" b="1" dirty="0">
                <a:latin typeface="Courier New" pitchFamily="49" charset="0"/>
                <a:cs typeface="Courier New" pitchFamily="49" charset="0"/>
              </a:rPr>
              <a:t>): Point{</a:t>
            </a:r>
          </a:p>
          <a:p>
            <a:pPr>
              <a:buFont typeface="Wingdings" panose="05000000000000000000" pitchFamily="2" charset="2"/>
              <a:buNone/>
              <a:defRPr/>
            </a:pPr>
            <a:r>
              <a:rPr lang="en-IN" sz="2400" b="1" dirty="0">
                <a:latin typeface="Courier New" pitchFamily="49" charset="0"/>
                <a:cs typeface="Courier New" pitchFamily="49" charset="0"/>
              </a:rPr>
              <a:t>        return new Point(</a:t>
            </a:r>
            <a:r>
              <a:rPr lang="en-IN" sz="2400" b="1" dirty="0" err="1">
                <a:latin typeface="Courier New" pitchFamily="49" charset="0"/>
                <a:cs typeface="Courier New" pitchFamily="49" charset="0"/>
              </a:rPr>
              <a:t>this.x+pt.x</a:t>
            </a:r>
            <a:r>
              <a:rPr lang="en-IN" sz="2400" b="1" dirty="0">
                <a:latin typeface="Courier New" pitchFamily="49" charset="0"/>
                <a:cs typeface="Courier New" pitchFamily="49" charset="0"/>
              </a:rPr>
              <a:t>, </a:t>
            </a:r>
            <a:r>
              <a:rPr lang="en-IN" sz="2400" b="1" dirty="0" err="1">
                <a:latin typeface="Courier New" pitchFamily="49" charset="0"/>
                <a:cs typeface="Courier New" pitchFamily="49" charset="0"/>
              </a:rPr>
              <a:t>this.y+pt.y</a:t>
            </a:r>
            <a:r>
              <a:rPr lang="en-IN" sz="2400" b="1" dirty="0">
                <a:latin typeface="Courier New" pitchFamily="49" charset="0"/>
                <a:cs typeface="Courier New" pitchFamily="49" charset="0"/>
              </a:rPr>
              <a:t>);</a:t>
            </a:r>
          </a:p>
          <a:p>
            <a:pPr>
              <a:buFont typeface="Wingdings" panose="05000000000000000000" pitchFamily="2" charset="2"/>
              <a:buNone/>
              <a:defRPr/>
            </a:pPr>
            <a:r>
              <a:rPr lang="en-IN" sz="2400" b="1" dirty="0">
                <a:latin typeface="Courier New" pitchFamily="49" charset="0"/>
                <a:cs typeface="Courier New" pitchFamily="49" charset="0"/>
              </a:rPr>
              <a:t>    }</a:t>
            </a:r>
          </a:p>
          <a:p>
            <a:pPr>
              <a:buFont typeface="Wingdings" panose="05000000000000000000" pitchFamily="2" charset="2"/>
              <a:buNone/>
              <a:defRPr/>
            </a:pPr>
            <a:r>
              <a:rPr lang="en-IN" sz="2000" b="1" dirty="0">
                <a:latin typeface="+mj-lt"/>
                <a:cs typeface="Courier New" pitchFamily="49" charset="0"/>
              </a:rPr>
              <a:t>let p1:Point = new Point(0, 10);</a:t>
            </a:r>
          </a:p>
          <a:p>
            <a:pPr>
              <a:buFont typeface="Wingdings" panose="05000000000000000000" pitchFamily="2" charset="2"/>
              <a:buNone/>
              <a:defRPr/>
            </a:pPr>
            <a:r>
              <a:rPr lang="en-IN" sz="2000" b="1" dirty="0">
                <a:latin typeface="+mj-lt"/>
                <a:cs typeface="Courier New" pitchFamily="49" charset="0"/>
              </a:rPr>
              <a:t>let p2:Point = new Point(10, 20);</a:t>
            </a:r>
          </a:p>
          <a:p>
            <a:pPr>
              <a:buFont typeface="Wingdings" panose="05000000000000000000" pitchFamily="2" charset="2"/>
              <a:buNone/>
              <a:defRPr/>
            </a:pPr>
            <a:r>
              <a:rPr lang="en-IN" sz="2000" b="1" dirty="0">
                <a:latin typeface="+mj-lt"/>
                <a:cs typeface="Courier New" pitchFamily="49" charset="0"/>
              </a:rPr>
              <a:t>let p3:Point = p1.addPoint(p2); // {x:10,y:30}</a:t>
            </a:r>
          </a:p>
        </p:txBody>
      </p:sp>
    </p:spTree>
    <p:extLst>
      <p:ext uri="{BB962C8B-B14F-4D97-AF65-F5344CB8AC3E}">
        <p14:creationId xmlns:p14="http://schemas.microsoft.com/office/powerpoint/2010/main" val="1290561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B836A53E-71CA-457F-8816-34804E4326B1}"/>
              </a:ext>
            </a:extLst>
          </p:cNvPr>
          <p:cNvSpPr>
            <a:spLocks noGrp="1"/>
          </p:cNvSpPr>
          <p:nvPr>
            <p:ph type="title"/>
          </p:nvPr>
        </p:nvSpPr>
        <p:spPr/>
        <p:txBody>
          <a:bodyPr>
            <a:normAutofit fontScale="90000"/>
          </a:bodyPr>
          <a:lstStyle/>
          <a:p>
            <a:r>
              <a:rPr lang="en-IN" altLang="en-US" sz="3600"/>
              <a:t>Hands On Example – Extending Classes</a:t>
            </a:r>
          </a:p>
        </p:txBody>
      </p:sp>
      <p:sp>
        <p:nvSpPr>
          <p:cNvPr id="48130" name="Content Placeholder 2">
            <a:extLst>
              <a:ext uri="{FF2B5EF4-FFF2-40B4-BE49-F238E27FC236}">
                <a16:creationId xmlns:a16="http://schemas.microsoft.com/office/drawing/2014/main" id="{1A0BE8FA-83F5-4A95-B19B-D4F10E80CF8D}"/>
              </a:ext>
            </a:extLst>
          </p:cNvPr>
          <p:cNvSpPr>
            <a:spLocks noGrp="1"/>
          </p:cNvSpPr>
          <p:nvPr>
            <p:ph idx="1"/>
          </p:nvPr>
        </p:nvSpPr>
        <p:spPr>
          <a:xfrm>
            <a:off x="381000" y="1371600"/>
            <a:ext cx="9144000" cy="4876800"/>
          </a:xfrm>
        </p:spPr>
        <p:txBody>
          <a:bodyPr/>
          <a:lstStyle/>
          <a:p>
            <a:pPr>
              <a:buFont typeface="Wingdings" panose="05000000000000000000" pitchFamily="2" charset="2"/>
              <a:buNone/>
            </a:pPr>
            <a:r>
              <a:rPr lang="en-IN" altLang="en-US" sz="1800" b="1" dirty="0">
                <a:latin typeface="Courier New" panose="02070309020205020404" pitchFamily="49" charset="0"/>
                <a:cs typeface="Courier New" panose="02070309020205020404" pitchFamily="49" charset="0"/>
              </a:rPr>
              <a:t>class Point3D extends Point {</a:t>
            </a:r>
          </a:p>
          <a:p>
            <a:pPr>
              <a:buFont typeface="Wingdings" panose="05000000000000000000" pitchFamily="2" charset="2"/>
              <a:buNone/>
            </a:pPr>
            <a:r>
              <a:rPr lang="en-IN" altLang="en-US" sz="1800" b="1" dirty="0">
                <a:latin typeface="Courier New" panose="02070309020205020404" pitchFamily="49" charset="0"/>
                <a:cs typeface="Courier New" panose="02070309020205020404" pitchFamily="49" charset="0"/>
              </a:rPr>
              <a:t>    constructor(</a:t>
            </a:r>
            <a:r>
              <a:rPr lang="en-IN" altLang="en-US" sz="1800" b="1" dirty="0" err="1">
                <a:latin typeface="Courier New" panose="02070309020205020404" pitchFamily="49" charset="0"/>
                <a:cs typeface="Courier New" panose="02070309020205020404" pitchFamily="49" charset="0"/>
              </a:rPr>
              <a:t>x:number</a:t>
            </a:r>
            <a:r>
              <a:rPr lang="en-IN" altLang="en-US" sz="1800" b="1" dirty="0">
                <a:latin typeface="Courier New" panose="02070309020205020404" pitchFamily="49" charset="0"/>
                <a:cs typeface="Courier New" panose="02070309020205020404" pitchFamily="49" charset="0"/>
              </a:rPr>
              <a:t>, y: number, private z:number){</a:t>
            </a:r>
          </a:p>
          <a:p>
            <a:pPr>
              <a:buFont typeface="Wingdings" panose="05000000000000000000" pitchFamily="2" charset="2"/>
              <a:buNone/>
            </a:pPr>
            <a:r>
              <a:rPr lang="en-IN" altLang="en-US" sz="1800" b="1" dirty="0">
                <a:latin typeface="Courier New" panose="02070309020205020404" pitchFamily="49" charset="0"/>
                <a:cs typeface="Courier New" panose="02070309020205020404" pitchFamily="49" charset="0"/>
              </a:rPr>
              <a:t>        super(x, y);</a:t>
            </a:r>
          </a:p>
          <a:p>
            <a:pPr>
              <a:buFont typeface="Wingdings" panose="05000000000000000000" pitchFamily="2" charset="2"/>
              <a:buNone/>
            </a:pPr>
            <a:r>
              <a:rPr lang="en-IN" altLang="en-US" sz="1800" b="1" dirty="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IN" altLang="en-US" sz="1800" b="1" dirty="0">
                <a:latin typeface="Courier New" panose="02070309020205020404" pitchFamily="49" charset="0"/>
                <a:cs typeface="Courier New" panose="02070309020205020404" pitchFamily="49" charset="0"/>
              </a:rPr>
              <a:t>    </a:t>
            </a:r>
            <a:r>
              <a:rPr lang="en-IN" altLang="en-US" sz="1800" b="1" dirty="0" err="1">
                <a:latin typeface="Courier New" panose="02070309020205020404" pitchFamily="49" charset="0"/>
                <a:cs typeface="Courier New" panose="02070309020205020404" pitchFamily="49" charset="0"/>
              </a:rPr>
              <a:t>addPoint</a:t>
            </a:r>
            <a:r>
              <a:rPr lang="en-IN" altLang="en-US" sz="1800" b="1" dirty="0">
                <a:latin typeface="Courier New" panose="02070309020205020404" pitchFamily="49" charset="0"/>
                <a:cs typeface="Courier New" panose="02070309020205020404" pitchFamily="49" charset="0"/>
              </a:rPr>
              <a:t>(</a:t>
            </a:r>
            <a:r>
              <a:rPr lang="en-IN" altLang="en-US" sz="1800" b="1" dirty="0" err="1">
                <a:latin typeface="Courier New" panose="02070309020205020404" pitchFamily="49" charset="0"/>
                <a:cs typeface="Courier New" panose="02070309020205020404" pitchFamily="49" charset="0"/>
              </a:rPr>
              <a:t>pt</a:t>
            </a:r>
            <a:r>
              <a:rPr lang="en-IN" altLang="en-US" sz="1800" b="1" dirty="0">
                <a:latin typeface="Courier New" panose="02070309020205020404" pitchFamily="49" charset="0"/>
                <a:cs typeface="Courier New" panose="02070309020205020404" pitchFamily="49" charset="0"/>
              </a:rPr>
              <a:t>: Point3D) : Point3D{</a:t>
            </a:r>
          </a:p>
          <a:p>
            <a:pPr>
              <a:buFont typeface="Wingdings" panose="05000000000000000000" pitchFamily="2" charset="2"/>
              <a:buNone/>
            </a:pPr>
            <a:r>
              <a:rPr lang="en-IN" altLang="en-US" sz="1800" b="1" dirty="0">
                <a:latin typeface="Courier New" panose="02070309020205020404" pitchFamily="49" charset="0"/>
                <a:cs typeface="Courier New" panose="02070309020205020404" pitchFamily="49" charset="0"/>
              </a:rPr>
              <a:t>        let point2D = </a:t>
            </a:r>
            <a:r>
              <a:rPr lang="en-IN" altLang="en-US" sz="1800" b="1" dirty="0" err="1">
                <a:latin typeface="Courier New" panose="02070309020205020404" pitchFamily="49" charset="0"/>
                <a:cs typeface="Courier New" panose="02070309020205020404" pitchFamily="49" charset="0"/>
              </a:rPr>
              <a:t>super.addPoint</a:t>
            </a:r>
            <a:r>
              <a:rPr lang="en-IN" altLang="en-US" sz="1800" b="1" dirty="0">
                <a:latin typeface="Courier New" panose="02070309020205020404" pitchFamily="49" charset="0"/>
                <a:cs typeface="Courier New" panose="02070309020205020404" pitchFamily="49" charset="0"/>
              </a:rPr>
              <a:t>(</a:t>
            </a:r>
            <a:r>
              <a:rPr lang="en-IN" altLang="en-US" sz="1800" b="1" dirty="0" err="1">
                <a:latin typeface="Courier New" panose="02070309020205020404" pitchFamily="49" charset="0"/>
                <a:cs typeface="Courier New" panose="02070309020205020404" pitchFamily="49" charset="0"/>
              </a:rPr>
              <a:t>pt</a:t>
            </a:r>
            <a:r>
              <a:rPr lang="en-IN" altLang="en-US" sz="1800" b="1"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IN" altLang="en-US" sz="1800" b="1" dirty="0">
                <a:latin typeface="Courier New" panose="02070309020205020404" pitchFamily="49" charset="0"/>
                <a:cs typeface="Courier New" panose="02070309020205020404" pitchFamily="49" charset="0"/>
              </a:rPr>
              <a:t>        return new Point3D(point2D.getX(), point2D.getY(), </a:t>
            </a:r>
            <a:r>
              <a:rPr lang="en-IN" altLang="en-US" sz="1800" b="1" dirty="0" err="1">
                <a:latin typeface="Courier New" panose="02070309020205020404" pitchFamily="49" charset="0"/>
                <a:cs typeface="Courier New" panose="02070309020205020404" pitchFamily="49" charset="0"/>
              </a:rPr>
              <a:t>this.z+pt.z</a:t>
            </a:r>
            <a:r>
              <a:rPr lang="en-IN" altLang="en-US" sz="1800" b="1"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IN" altLang="en-US" sz="1800" b="1" dirty="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IN" altLang="en-US" sz="1800" b="1"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IN" altLang="en-US" sz="1600" b="1" dirty="0"/>
              <a:t>let pd1:Point3D = new Point3D(1,2,3);</a:t>
            </a:r>
          </a:p>
          <a:p>
            <a:pPr>
              <a:buFont typeface="Wingdings" panose="05000000000000000000" pitchFamily="2" charset="2"/>
              <a:buNone/>
            </a:pPr>
            <a:r>
              <a:rPr lang="en-IN" altLang="en-US" sz="1600" b="1" dirty="0"/>
              <a:t>let pd2:Point3D = new Point3D(10,20,30);</a:t>
            </a:r>
          </a:p>
          <a:p>
            <a:pPr>
              <a:buFont typeface="Wingdings" panose="05000000000000000000" pitchFamily="2" charset="2"/>
              <a:buNone/>
            </a:pPr>
            <a:r>
              <a:rPr lang="en-IN" altLang="en-US" sz="1600" b="1" dirty="0"/>
              <a:t>let pd3:Point3D = pd1.addPoint(pd2);</a:t>
            </a:r>
          </a:p>
        </p:txBody>
      </p:sp>
    </p:spTree>
    <p:extLst>
      <p:ext uri="{BB962C8B-B14F-4D97-AF65-F5344CB8AC3E}">
        <p14:creationId xmlns:p14="http://schemas.microsoft.com/office/powerpoint/2010/main" val="3249992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579FBB4-68C8-453C-86B0-65E984F6E8E2}"/>
              </a:ext>
            </a:extLst>
          </p:cNvPr>
          <p:cNvSpPr>
            <a:spLocks noGrp="1" noChangeArrowheads="1"/>
          </p:cNvSpPr>
          <p:nvPr>
            <p:ph type="title"/>
          </p:nvPr>
        </p:nvSpPr>
        <p:spPr/>
        <p:txBody>
          <a:bodyPr/>
          <a:lstStyle/>
          <a:p>
            <a:r>
              <a:rPr lang="en-US" altLang="en-US"/>
              <a:t>Abstract Class</a:t>
            </a:r>
          </a:p>
        </p:txBody>
      </p:sp>
      <p:sp>
        <p:nvSpPr>
          <p:cNvPr id="24579" name="TextBox 3">
            <a:extLst>
              <a:ext uri="{FF2B5EF4-FFF2-40B4-BE49-F238E27FC236}">
                <a16:creationId xmlns:a16="http://schemas.microsoft.com/office/drawing/2014/main" id="{7218BDE4-CD17-44DC-A8F8-F0442B567307}"/>
              </a:ext>
            </a:extLst>
          </p:cNvPr>
          <p:cNvSpPr txBox="1">
            <a:spLocks noChangeArrowheads="1"/>
          </p:cNvSpPr>
          <p:nvPr/>
        </p:nvSpPr>
        <p:spPr bwMode="auto">
          <a:xfrm>
            <a:off x="1422400" y="2133600"/>
            <a:ext cx="6731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800">
                <a:solidFill>
                  <a:schemeClr val="tx2"/>
                </a:solidFill>
              </a:rPr>
              <a:t>abstract</a:t>
            </a:r>
            <a:r>
              <a:rPr lang="en-US" altLang="en-US" sz="2800"/>
              <a:t> class Animal {</a:t>
            </a:r>
          </a:p>
          <a:p>
            <a:pPr>
              <a:spcBef>
                <a:spcPct val="0"/>
              </a:spcBef>
              <a:buClrTx/>
              <a:buSzTx/>
              <a:buFontTx/>
              <a:buNone/>
            </a:pPr>
            <a:endParaRPr lang="en-US" altLang="en-US" sz="2800"/>
          </a:p>
          <a:p>
            <a:pPr>
              <a:spcBef>
                <a:spcPct val="0"/>
              </a:spcBef>
              <a:buClrTx/>
              <a:buSzTx/>
              <a:buFontTx/>
              <a:buNone/>
            </a:pPr>
            <a:r>
              <a:rPr lang="en-US" altLang="en-US" sz="2800"/>
              <a:t>    </a:t>
            </a:r>
            <a:r>
              <a:rPr lang="en-US" altLang="en-US" sz="2800">
                <a:solidFill>
                  <a:schemeClr val="tx2"/>
                </a:solidFill>
              </a:rPr>
              <a:t>abstract</a:t>
            </a:r>
            <a:r>
              <a:rPr lang="en-US" altLang="en-US" sz="2800"/>
              <a:t> makeSound(): void;</a:t>
            </a:r>
          </a:p>
          <a:p>
            <a:pPr>
              <a:spcBef>
                <a:spcPct val="0"/>
              </a:spcBef>
              <a:buClrTx/>
              <a:buSzTx/>
              <a:buFontTx/>
              <a:buNone/>
            </a:pPr>
            <a:endParaRPr lang="en-US" altLang="en-US" sz="2800"/>
          </a:p>
          <a:p>
            <a:pPr>
              <a:spcBef>
                <a:spcPct val="0"/>
              </a:spcBef>
              <a:buClrTx/>
              <a:buSzTx/>
              <a:buFontTx/>
              <a:buNone/>
            </a:pPr>
            <a:r>
              <a:rPr lang="en-US" altLang="en-US" sz="2800"/>
              <a:t>    move(): void {</a:t>
            </a:r>
          </a:p>
          <a:p>
            <a:pPr>
              <a:spcBef>
                <a:spcPct val="0"/>
              </a:spcBef>
              <a:buClrTx/>
              <a:buSzTx/>
              <a:buFontTx/>
              <a:buNone/>
            </a:pPr>
            <a:r>
              <a:rPr lang="en-US" altLang="en-US" sz="2800"/>
              <a:t>        console.log("roaming the earth...");</a:t>
            </a:r>
          </a:p>
          <a:p>
            <a:pPr>
              <a:spcBef>
                <a:spcPct val="0"/>
              </a:spcBef>
              <a:buClrTx/>
              <a:buSzTx/>
              <a:buFontTx/>
              <a:buNone/>
            </a:pPr>
            <a:r>
              <a:rPr lang="en-US" altLang="en-US" sz="2800"/>
              <a:t>    }</a:t>
            </a:r>
          </a:p>
          <a:p>
            <a:pPr>
              <a:spcBef>
                <a:spcPct val="0"/>
              </a:spcBef>
              <a:buClrTx/>
              <a:buSzTx/>
              <a:buFontTx/>
              <a:buNone/>
            </a:pPr>
            <a:r>
              <a:rPr lang="en-US" altLang="en-US" sz="2800"/>
              <a:t>}</a:t>
            </a:r>
          </a:p>
        </p:txBody>
      </p:sp>
    </p:spTree>
    <p:extLst>
      <p:ext uri="{BB962C8B-B14F-4D97-AF65-F5344CB8AC3E}">
        <p14:creationId xmlns:p14="http://schemas.microsoft.com/office/powerpoint/2010/main" val="2515360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35B2F895-95B7-4C13-9690-86671F41EAF4}"/>
              </a:ext>
            </a:extLst>
          </p:cNvPr>
          <p:cNvSpPr>
            <a:spLocks noGrp="1"/>
          </p:cNvSpPr>
          <p:nvPr>
            <p:ph type="title"/>
          </p:nvPr>
        </p:nvSpPr>
        <p:spPr/>
        <p:txBody>
          <a:bodyPr/>
          <a:lstStyle/>
          <a:p>
            <a:r>
              <a:rPr lang="en-IN" altLang="en-US"/>
              <a:t>Interfaces</a:t>
            </a:r>
          </a:p>
        </p:txBody>
      </p:sp>
      <p:sp>
        <p:nvSpPr>
          <p:cNvPr id="49154" name="Content Placeholder 2">
            <a:extLst>
              <a:ext uri="{FF2B5EF4-FFF2-40B4-BE49-F238E27FC236}">
                <a16:creationId xmlns:a16="http://schemas.microsoft.com/office/drawing/2014/main" id="{4B430516-A781-4D17-B649-CBFA96EB2BEE}"/>
              </a:ext>
            </a:extLst>
          </p:cNvPr>
          <p:cNvSpPr>
            <a:spLocks noGrp="1"/>
          </p:cNvSpPr>
          <p:nvPr>
            <p:ph idx="1"/>
          </p:nvPr>
        </p:nvSpPr>
        <p:spPr>
          <a:xfrm>
            <a:off x="457200" y="1295400"/>
            <a:ext cx="8229600" cy="4760913"/>
          </a:xfrm>
        </p:spPr>
        <p:txBody>
          <a:bodyPr/>
          <a:lstStyle/>
          <a:p>
            <a:r>
              <a:rPr lang="en-IN" altLang="en-US" sz="2000" dirty="0"/>
              <a:t>Interfaces allows us to create custom data-types in TypeScript. </a:t>
            </a:r>
          </a:p>
          <a:p>
            <a:r>
              <a:rPr lang="en-IN" altLang="en-US" sz="2000" b="1" i="1" dirty="0"/>
              <a:t>Interfaces </a:t>
            </a:r>
            <a:r>
              <a:rPr lang="en-IN" altLang="en-US" sz="2000" dirty="0"/>
              <a:t>are the core way in TypeScript to compose multiple type annotations into a single named annotation.</a:t>
            </a:r>
          </a:p>
          <a:p>
            <a:r>
              <a:rPr lang="en-IN" altLang="en-US" sz="2000" dirty="0"/>
              <a:t>Use them to </a:t>
            </a:r>
            <a:r>
              <a:rPr lang="en-IN" altLang="en-US" sz="2000" b="1" dirty="0"/>
              <a:t>describe data</a:t>
            </a:r>
            <a:endParaRPr lang="en-IN" altLang="en-US" sz="2000" dirty="0"/>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interface </a:t>
            </a:r>
            <a:r>
              <a:rPr lang="en-IN" altLang="en-US" sz="2000" b="1" dirty="0" err="1">
                <a:latin typeface="Courier New" panose="02070309020205020404" pitchFamily="49" charset="0"/>
                <a:cs typeface="Courier New" panose="02070309020205020404" pitchFamily="49" charset="0"/>
              </a:rPr>
              <a:t>MyName</a:t>
            </a:r>
            <a:r>
              <a:rPr lang="en-IN" altLang="en-US" sz="2000" b="1" dirty="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    </a:t>
            </a:r>
            <a:r>
              <a:rPr lang="en-IN" altLang="en-US" sz="2000" b="1" dirty="0" err="1">
                <a:latin typeface="Courier New" panose="02070309020205020404" pitchFamily="49" charset="0"/>
                <a:cs typeface="Courier New" panose="02070309020205020404" pitchFamily="49" charset="0"/>
              </a:rPr>
              <a:t>fname</a:t>
            </a:r>
            <a:r>
              <a:rPr lang="en-IN" altLang="en-US" sz="2000" b="1" dirty="0">
                <a:latin typeface="Courier New" panose="02070309020205020404" pitchFamily="49" charset="0"/>
                <a:cs typeface="Courier New" panose="02070309020205020404" pitchFamily="49" charset="0"/>
              </a:rPr>
              <a:t>: string;</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    </a:t>
            </a:r>
            <a:r>
              <a:rPr lang="en-IN" altLang="en-US" sz="2000" b="1" dirty="0" err="1">
                <a:latin typeface="Courier New" panose="02070309020205020404" pitchFamily="49" charset="0"/>
                <a:cs typeface="Courier New" panose="02070309020205020404" pitchFamily="49" charset="0"/>
              </a:rPr>
              <a:t>lname</a:t>
            </a:r>
            <a:r>
              <a:rPr lang="en-IN" altLang="en-US" sz="2000" b="1" dirty="0">
                <a:latin typeface="Courier New" panose="02070309020205020404" pitchFamily="49" charset="0"/>
                <a:cs typeface="Courier New" panose="02070309020205020404" pitchFamily="49" charset="0"/>
              </a:rPr>
              <a:t>: string;</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let nm: </a:t>
            </a:r>
            <a:r>
              <a:rPr lang="en-IN" altLang="en-US" sz="2000" b="1" dirty="0" err="1">
                <a:latin typeface="Courier New" panose="02070309020205020404" pitchFamily="49" charset="0"/>
                <a:cs typeface="Courier New" panose="02070309020205020404" pitchFamily="49" charset="0"/>
              </a:rPr>
              <a:t>MyName</a:t>
            </a:r>
            <a:r>
              <a:rPr lang="en-IN" altLang="en-US" sz="2000" b="1"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nm = {</a:t>
            </a:r>
            <a:r>
              <a:rPr lang="en-IN" altLang="en-US" sz="2000" b="1" dirty="0" err="1">
                <a:latin typeface="Courier New" panose="02070309020205020404" pitchFamily="49" charset="0"/>
                <a:cs typeface="Courier New" panose="02070309020205020404" pitchFamily="49" charset="0"/>
              </a:rPr>
              <a:t>fname</a:t>
            </a:r>
            <a:r>
              <a:rPr lang="en-IN" altLang="en-US" sz="2000" b="1" dirty="0">
                <a:latin typeface="Courier New" panose="02070309020205020404" pitchFamily="49" charset="0"/>
                <a:cs typeface="Courier New" panose="02070309020205020404" pitchFamily="49" charset="0"/>
              </a:rPr>
              <a:t>:"Satya", </a:t>
            </a:r>
            <a:r>
              <a:rPr lang="en-IN" altLang="en-US" sz="2000" b="1" dirty="0" err="1">
                <a:latin typeface="Courier New" panose="02070309020205020404" pitchFamily="49" charset="0"/>
                <a:cs typeface="Courier New" panose="02070309020205020404" pitchFamily="49" charset="0"/>
              </a:rPr>
              <a:t>lname</a:t>
            </a:r>
            <a:r>
              <a:rPr lang="en-IN" altLang="en-US" sz="2000" b="1" dirty="0">
                <a:latin typeface="Courier New" panose="02070309020205020404" pitchFamily="49" charset="0"/>
                <a:cs typeface="Courier New" panose="02070309020205020404" pitchFamily="49" charset="0"/>
              </a:rPr>
              <a:t>:"Narayana"}</a:t>
            </a:r>
          </a:p>
          <a:p>
            <a:pPr>
              <a:buFont typeface="Wingdings" panose="05000000000000000000" pitchFamily="2" charset="2"/>
              <a:buNone/>
            </a:pPr>
            <a:r>
              <a:rPr lang="en-IN" altLang="en-US" sz="2000" b="1" dirty="0">
                <a:latin typeface="Courier New" panose="02070309020205020404" pitchFamily="49" charset="0"/>
                <a:cs typeface="Courier New" panose="02070309020205020404" pitchFamily="49" charset="0"/>
              </a:rPr>
              <a:t>console.log("Full Name: " + </a:t>
            </a:r>
            <a:r>
              <a:rPr lang="en-IN" altLang="en-US" sz="2000" b="1" dirty="0" err="1">
                <a:latin typeface="Courier New" panose="02070309020205020404" pitchFamily="49" charset="0"/>
                <a:cs typeface="Courier New" panose="02070309020205020404" pitchFamily="49" charset="0"/>
              </a:rPr>
              <a:t>nm.fname</a:t>
            </a:r>
            <a:r>
              <a:rPr lang="en-IN" altLang="en-US" sz="2000" b="1" dirty="0">
                <a:latin typeface="Courier New" panose="02070309020205020404" pitchFamily="49" charset="0"/>
                <a:cs typeface="Courier New" panose="02070309020205020404" pitchFamily="49" charset="0"/>
              </a:rPr>
              <a:t> + "  " + </a:t>
            </a:r>
            <a:r>
              <a:rPr lang="en-IN" altLang="en-US" sz="2000" b="1" dirty="0" err="1">
                <a:latin typeface="Courier New" panose="02070309020205020404" pitchFamily="49" charset="0"/>
                <a:cs typeface="Courier New" panose="02070309020205020404" pitchFamily="49" charset="0"/>
              </a:rPr>
              <a:t>nm.lname</a:t>
            </a:r>
            <a:r>
              <a:rPr lang="en-IN" alt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32804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9324F2-B58C-471F-A8CC-8A2CA89CE1FB}"/>
              </a:ext>
            </a:extLst>
          </p:cNvPr>
          <p:cNvSpPr>
            <a:spLocks noGrp="1"/>
          </p:cNvSpPr>
          <p:nvPr>
            <p:ph idx="1"/>
          </p:nvPr>
        </p:nvSpPr>
        <p:spPr/>
        <p:txBody>
          <a:bodyPr/>
          <a:lstStyle/>
          <a:p>
            <a:r>
              <a:rPr lang="en-US" dirty="0"/>
              <a:t>Interfaces define properties, methods, and events, which are the members of the interface. Interfaces contain only the declaration of the members. It is the responsibility of the deriving class to define the members. It often helps in providing a standard structure that the deriving classes would follow.</a:t>
            </a:r>
          </a:p>
        </p:txBody>
      </p:sp>
      <p:sp>
        <p:nvSpPr>
          <p:cNvPr id="3" name="Title 2">
            <a:extLst>
              <a:ext uri="{FF2B5EF4-FFF2-40B4-BE49-F238E27FC236}">
                <a16:creationId xmlns:a16="http://schemas.microsoft.com/office/drawing/2014/main" id="{23193062-63A9-48E2-9693-DBAFA0A8095F}"/>
              </a:ext>
            </a:extLst>
          </p:cNvPr>
          <p:cNvSpPr>
            <a:spLocks noGrp="1"/>
          </p:cNvSpPr>
          <p:nvPr>
            <p:ph type="title"/>
          </p:nvPr>
        </p:nvSpPr>
        <p:spPr/>
        <p:txBody>
          <a:bodyPr/>
          <a:lstStyle/>
          <a:p>
            <a:r>
              <a:rPr lang="en-US" dirty="0"/>
              <a:t>Interface</a:t>
            </a:r>
          </a:p>
        </p:txBody>
      </p:sp>
    </p:spTree>
    <p:extLst>
      <p:ext uri="{BB962C8B-B14F-4D97-AF65-F5344CB8AC3E}">
        <p14:creationId xmlns:p14="http://schemas.microsoft.com/office/powerpoint/2010/main" val="1213000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EBBA8A-2720-476A-BC31-473FECDE8CB1}"/>
              </a:ext>
            </a:extLst>
          </p:cNvPr>
          <p:cNvSpPr>
            <a:spLocks noGrp="1"/>
          </p:cNvSpPr>
          <p:nvPr>
            <p:ph idx="1"/>
          </p:nvPr>
        </p:nvSpPr>
        <p:spPr>
          <a:xfrm>
            <a:off x="457200" y="1481138"/>
            <a:ext cx="4953000" cy="4525962"/>
          </a:xfrm>
        </p:spPr>
        <p:txBody>
          <a:bodyPr/>
          <a:lstStyle/>
          <a:p>
            <a:pPr marL="109537" indent="0">
              <a:buNone/>
            </a:pPr>
            <a:r>
              <a:rPr lang="en-US" sz="1800" dirty="0"/>
              <a:t>interface </a:t>
            </a:r>
            <a:r>
              <a:rPr lang="en-US" sz="1800" dirty="0" err="1"/>
              <a:t>IPerson</a:t>
            </a:r>
            <a:r>
              <a:rPr lang="en-US" sz="1800" dirty="0"/>
              <a:t> { </a:t>
            </a:r>
          </a:p>
          <a:p>
            <a:pPr marL="109537" indent="0">
              <a:buNone/>
            </a:pPr>
            <a:r>
              <a:rPr lang="en-US" sz="1800" dirty="0"/>
              <a:t>   </a:t>
            </a:r>
            <a:r>
              <a:rPr lang="en-US" sz="1800" dirty="0" err="1"/>
              <a:t>firstName:string</a:t>
            </a:r>
            <a:r>
              <a:rPr lang="en-US" sz="1800" dirty="0"/>
              <a:t>, </a:t>
            </a:r>
          </a:p>
          <a:p>
            <a:pPr marL="109537" indent="0">
              <a:buNone/>
            </a:pPr>
            <a:r>
              <a:rPr lang="en-US" sz="1800" dirty="0"/>
              <a:t>   </a:t>
            </a:r>
            <a:r>
              <a:rPr lang="en-US" sz="1800" dirty="0" err="1"/>
              <a:t>lastName:string</a:t>
            </a:r>
            <a:r>
              <a:rPr lang="en-US" sz="1800" dirty="0"/>
              <a:t>, </a:t>
            </a:r>
          </a:p>
          <a:p>
            <a:pPr marL="109537" indent="0">
              <a:buNone/>
            </a:pPr>
            <a:r>
              <a:rPr lang="en-US" sz="1800" dirty="0"/>
              <a:t>   </a:t>
            </a:r>
            <a:r>
              <a:rPr lang="en-US" sz="1800" dirty="0" err="1"/>
              <a:t>sayHi</a:t>
            </a:r>
            <a:r>
              <a:rPr lang="en-US" sz="1800" dirty="0"/>
              <a:t>: ()=&gt;string </a:t>
            </a:r>
          </a:p>
          <a:p>
            <a:pPr marL="109537" indent="0">
              <a:buNone/>
            </a:pPr>
            <a:r>
              <a:rPr lang="en-US" sz="1800" dirty="0"/>
              <a:t>} </a:t>
            </a:r>
          </a:p>
          <a:p>
            <a:pPr marL="109537" indent="0">
              <a:buNone/>
            </a:pPr>
            <a:r>
              <a:rPr lang="en-US" sz="1800" dirty="0" err="1"/>
              <a:t>var</a:t>
            </a:r>
            <a:r>
              <a:rPr lang="en-US" sz="1800" dirty="0"/>
              <a:t> </a:t>
            </a:r>
            <a:r>
              <a:rPr lang="en-US" sz="1800" dirty="0" err="1"/>
              <a:t>customer:IPerson</a:t>
            </a:r>
            <a:r>
              <a:rPr lang="en-US" sz="1800" dirty="0"/>
              <a:t> = { </a:t>
            </a:r>
          </a:p>
          <a:p>
            <a:pPr marL="109537" indent="0">
              <a:buNone/>
            </a:pPr>
            <a:r>
              <a:rPr lang="en-US" sz="1800" dirty="0"/>
              <a:t>   </a:t>
            </a:r>
            <a:r>
              <a:rPr lang="en-US" sz="1800" dirty="0" err="1"/>
              <a:t>firstName</a:t>
            </a:r>
            <a:r>
              <a:rPr lang="en-US" sz="1800" dirty="0"/>
              <a:t>:"Tom",</a:t>
            </a:r>
          </a:p>
          <a:p>
            <a:pPr marL="109537" indent="0">
              <a:buNone/>
            </a:pPr>
            <a:r>
              <a:rPr lang="en-US" sz="1800" dirty="0"/>
              <a:t>   </a:t>
            </a:r>
            <a:r>
              <a:rPr lang="en-US" sz="1800" dirty="0" err="1"/>
              <a:t>lastName</a:t>
            </a:r>
            <a:r>
              <a:rPr lang="en-US" sz="1800" dirty="0"/>
              <a:t>:"Hanks", </a:t>
            </a:r>
          </a:p>
          <a:p>
            <a:pPr marL="109537" indent="0">
              <a:buNone/>
            </a:pPr>
            <a:r>
              <a:rPr lang="en-US" sz="1800" dirty="0"/>
              <a:t>   </a:t>
            </a:r>
            <a:r>
              <a:rPr lang="en-US" sz="1800" dirty="0" err="1"/>
              <a:t>sayHi</a:t>
            </a:r>
            <a:r>
              <a:rPr lang="en-US" sz="1800" dirty="0"/>
              <a:t>: ():string =&gt;{return "Hi there"} </a:t>
            </a:r>
          </a:p>
          <a:p>
            <a:pPr marL="109537" indent="0">
              <a:buNone/>
            </a:pPr>
            <a:r>
              <a:rPr lang="en-US" sz="1800" dirty="0"/>
              <a:t>} </a:t>
            </a:r>
          </a:p>
          <a:p>
            <a:pPr marL="109537" indent="0">
              <a:buNone/>
            </a:pPr>
            <a:r>
              <a:rPr lang="en-US" sz="1800" dirty="0"/>
              <a:t>console.log("Customer Object ") </a:t>
            </a:r>
          </a:p>
          <a:p>
            <a:pPr marL="109537" indent="0">
              <a:buNone/>
            </a:pPr>
            <a:r>
              <a:rPr lang="en-US" sz="1800" dirty="0"/>
              <a:t>console.log(</a:t>
            </a:r>
            <a:r>
              <a:rPr lang="en-US" sz="1800" dirty="0" err="1"/>
              <a:t>customer.firstName</a:t>
            </a:r>
            <a:r>
              <a:rPr lang="en-US" sz="1800" dirty="0"/>
              <a:t>) </a:t>
            </a:r>
          </a:p>
          <a:p>
            <a:pPr marL="109537" indent="0">
              <a:buNone/>
            </a:pPr>
            <a:r>
              <a:rPr lang="en-US" sz="1800" dirty="0"/>
              <a:t>console.log(</a:t>
            </a:r>
            <a:r>
              <a:rPr lang="en-US" sz="1800" dirty="0" err="1"/>
              <a:t>customer.lastName</a:t>
            </a:r>
            <a:r>
              <a:rPr lang="en-US" sz="1800" dirty="0"/>
              <a:t>) </a:t>
            </a:r>
          </a:p>
          <a:p>
            <a:pPr marL="109537" indent="0">
              <a:buNone/>
            </a:pPr>
            <a:r>
              <a:rPr lang="en-US" sz="1800" dirty="0"/>
              <a:t>console.log(</a:t>
            </a:r>
            <a:r>
              <a:rPr lang="en-US" sz="1800" dirty="0" err="1"/>
              <a:t>customer.sayHi</a:t>
            </a:r>
            <a:r>
              <a:rPr lang="en-US" sz="1800" dirty="0"/>
              <a:t>())  </a:t>
            </a:r>
          </a:p>
        </p:txBody>
      </p:sp>
      <p:sp>
        <p:nvSpPr>
          <p:cNvPr id="3" name="Title 2">
            <a:extLst>
              <a:ext uri="{FF2B5EF4-FFF2-40B4-BE49-F238E27FC236}">
                <a16:creationId xmlns:a16="http://schemas.microsoft.com/office/drawing/2014/main" id="{C59078D5-DCFD-4037-BC92-AA288694B47E}"/>
              </a:ext>
            </a:extLst>
          </p:cNvPr>
          <p:cNvSpPr>
            <a:spLocks noGrp="1"/>
          </p:cNvSpPr>
          <p:nvPr>
            <p:ph type="title"/>
          </p:nvPr>
        </p:nvSpPr>
        <p:spPr/>
        <p:txBody>
          <a:bodyPr/>
          <a:lstStyle/>
          <a:p>
            <a:r>
              <a:rPr lang="en-US" dirty="0"/>
              <a:t>Example</a:t>
            </a:r>
          </a:p>
        </p:txBody>
      </p:sp>
      <p:sp>
        <p:nvSpPr>
          <p:cNvPr id="6" name="Rectangle 5">
            <a:extLst>
              <a:ext uri="{FF2B5EF4-FFF2-40B4-BE49-F238E27FC236}">
                <a16:creationId xmlns:a16="http://schemas.microsoft.com/office/drawing/2014/main" id="{BEED231D-8A17-4A66-A4B1-B277FF506639}"/>
              </a:ext>
            </a:extLst>
          </p:cNvPr>
          <p:cNvSpPr/>
          <p:nvPr/>
        </p:nvSpPr>
        <p:spPr>
          <a:xfrm>
            <a:off x="5105400" y="1600200"/>
            <a:ext cx="4572000" cy="2308324"/>
          </a:xfrm>
          <a:prstGeom prst="rect">
            <a:avLst/>
          </a:prstGeom>
        </p:spPr>
        <p:txBody>
          <a:bodyPr>
            <a:spAutoFit/>
          </a:bodyPr>
          <a:lstStyle/>
          <a:p>
            <a:pPr marL="109537" indent="0">
              <a:buNone/>
            </a:pPr>
            <a:r>
              <a:rPr lang="en-US" dirty="0" err="1"/>
              <a:t>var</a:t>
            </a:r>
            <a:r>
              <a:rPr lang="en-US" dirty="0"/>
              <a:t> </a:t>
            </a:r>
            <a:r>
              <a:rPr lang="en-US" dirty="0" err="1"/>
              <a:t>employee:IPerson</a:t>
            </a:r>
            <a:r>
              <a:rPr lang="en-US" dirty="0"/>
              <a:t> = { </a:t>
            </a:r>
          </a:p>
          <a:p>
            <a:pPr marL="109537" indent="0">
              <a:buNone/>
            </a:pPr>
            <a:r>
              <a:rPr lang="en-US" dirty="0"/>
              <a:t>   </a:t>
            </a:r>
            <a:r>
              <a:rPr lang="en-US" dirty="0" err="1"/>
              <a:t>firstName</a:t>
            </a:r>
            <a:r>
              <a:rPr lang="en-US" dirty="0"/>
              <a:t>:"Jim",</a:t>
            </a:r>
          </a:p>
          <a:p>
            <a:pPr marL="109537" indent="0">
              <a:buNone/>
            </a:pPr>
            <a:r>
              <a:rPr lang="en-US" dirty="0"/>
              <a:t>   </a:t>
            </a:r>
            <a:r>
              <a:rPr lang="en-US" dirty="0" err="1"/>
              <a:t>lastName</a:t>
            </a:r>
            <a:r>
              <a:rPr lang="en-US" dirty="0"/>
              <a:t>:"Blakes", </a:t>
            </a:r>
          </a:p>
          <a:p>
            <a:pPr marL="109537" indent="0">
              <a:buNone/>
            </a:pPr>
            <a:r>
              <a:rPr lang="en-US" dirty="0"/>
              <a:t>   </a:t>
            </a:r>
            <a:r>
              <a:rPr lang="en-US" dirty="0" err="1"/>
              <a:t>sayHi</a:t>
            </a:r>
            <a:r>
              <a:rPr lang="en-US" dirty="0"/>
              <a:t>: ():string =&gt;{return "Hello!!!"} </a:t>
            </a:r>
          </a:p>
          <a:p>
            <a:pPr marL="109537" indent="0">
              <a:buNone/>
            </a:pPr>
            <a:r>
              <a:rPr lang="en-US" dirty="0"/>
              <a:t>} </a:t>
            </a:r>
          </a:p>
          <a:p>
            <a:pPr marL="109537" indent="0">
              <a:buNone/>
            </a:pPr>
            <a:r>
              <a:rPr lang="en-US" dirty="0"/>
              <a:t>console.log("Employee  Object ") </a:t>
            </a:r>
          </a:p>
          <a:p>
            <a:pPr marL="109537" indent="0">
              <a:buNone/>
            </a:pPr>
            <a:r>
              <a:rPr lang="en-US" dirty="0"/>
              <a:t>console.log(</a:t>
            </a:r>
            <a:r>
              <a:rPr lang="en-US" dirty="0" err="1"/>
              <a:t>employee.firstName</a:t>
            </a:r>
            <a:r>
              <a:rPr lang="en-US" dirty="0"/>
              <a:t>) console.log(</a:t>
            </a:r>
            <a:r>
              <a:rPr lang="en-US" dirty="0" err="1"/>
              <a:t>employee.lastName</a:t>
            </a:r>
            <a:r>
              <a:rPr lang="en-US" dirty="0"/>
              <a:t>)</a:t>
            </a:r>
          </a:p>
        </p:txBody>
      </p:sp>
    </p:spTree>
    <p:extLst>
      <p:ext uri="{BB962C8B-B14F-4D97-AF65-F5344CB8AC3E}">
        <p14:creationId xmlns:p14="http://schemas.microsoft.com/office/powerpoint/2010/main" val="316382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BB1746E2-EBF5-4C89-83E4-8963618AAE98}"/>
              </a:ext>
            </a:extLst>
          </p:cNvPr>
          <p:cNvSpPr>
            <a:spLocks noGrp="1"/>
          </p:cNvSpPr>
          <p:nvPr>
            <p:ph type="title"/>
          </p:nvPr>
        </p:nvSpPr>
        <p:spPr/>
        <p:txBody>
          <a:bodyPr/>
          <a:lstStyle/>
          <a:p>
            <a:r>
              <a:rPr lang="en-IN" altLang="en-US"/>
              <a:t>Why TypeScript?</a:t>
            </a:r>
          </a:p>
        </p:txBody>
      </p:sp>
      <p:sp>
        <p:nvSpPr>
          <p:cNvPr id="35842" name="Content Placeholder 2">
            <a:extLst>
              <a:ext uri="{FF2B5EF4-FFF2-40B4-BE49-F238E27FC236}">
                <a16:creationId xmlns:a16="http://schemas.microsoft.com/office/drawing/2014/main" id="{F58A17AE-A828-47BE-AEEC-78BAF506CA95}"/>
              </a:ext>
            </a:extLst>
          </p:cNvPr>
          <p:cNvSpPr>
            <a:spLocks noGrp="1"/>
          </p:cNvSpPr>
          <p:nvPr>
            <p:ph idx="1"/>
          </p:nvPr>
        </p:nvSpPr>
        <p:spPr>
          <a:xfrm>
            <a:off x="304800" y="1182688"/>
            <a:ext cx="8382000" cy="4760912"/>
          </a:xfrm>
        </p:spPr>
        <p:txBody>
          <a:bodyPr/>
          <a:lstStyle/>
          <a:p>
            <a:r>
              <a:rPr lang="en-IN" altLang="en-US" dirty="0"/>
              <a:t>Typescript help developers write enterprise scale JavaScript.</a:t>
            </a:r>
          </a:p>
          <a:p>
            <a:r>
              <a:rPr lang="en-IN" altLang="en-US" dirty="0"/>
              <a:t>TypeScript allows us to use JavaScript as if it was a strictly type programming language.</a:t>
            </a:r>
          </a:p>
          <a:p>
            <a:r>
              <a:rPr lang="en-IN" altLang="en-US" dirty="0"/>
              <a:t>TypeScript allows developers to use their Object Oriented programming skills to produce better JavaScript</a:t>
            </a:r>
          </a:p>
          <a:p>
            <a:r>
              <a:rPr lang="en-IN" altLang="en-US" dirty="0"/>
              <a:t>TypeScript allows us to define Classes, Interfaces, Generics, Modules, Type Definitions.</a:t>
            </a:r>
          </a:p>
          <a:p>
            <a:r>
              <a:rPr lang="en-IN" altLang="en-US" dirty="0"/>
              <a:t>TypeScript is NOT a replacement for JavaScript</a:t>
            </a:r>
          </a:p>
          <a:p>
            <a:endParaRPr lang="en-IN" altLang="en-US" dirty="0"/>
          </a:p>
        </p:txBody>
      </p:sp>
    </p:spTree>
    <p:extLst>
      <p:ext uri="{BB962C8B-B14F-4D97-AF65-F5344CB8AC3E}">
        <p14:creationId xmlns:p14="http://schemas.microsoft.com/office/powerpoint/2010/main" val="111445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2EB27921-8433-4A0D-966E-0C3494AFB4FB}"/>
              </a:ext>
            </a:extLst>
          </p:cNvPr>
          <p:cNvSpPr>
            <a:spLocks noGrp="1"/>
          </p:cNvSpPr>
          <p:nvPr>
            <p:ph type="title"/>
          </p:nvPr>
        </p:nvSpPr>
        <p:spPr/>
        <p:txBody>
          <a:bodyPr/>
          <a:lstStyle/>
          <a:p>
            <a:r>
              <a:rPr lang="en-IN" altLang="en-US" dirty="0"/>
              <a:t>TypeScript?</a:t>
            </a:r>
          </a:p>
        </p:txBody>
      </p:sp>
      <p:sp>
        <p:nvSpPr>
          <p:cNvPr id="3" name="Content Placeholder 2">
            <a:extLst>
              <a:ext uri="{FF2B5EF4-FFF2-40B4-BE49-F238E27FC236}">
                <a16:creationId xmlns:a16="http://schemas.microsoft.com/office/drawing/2014/main" id="{08336BA9-FE80-4D79-800D-8C2FC53D9308}"/>
              </a:ext>
            </a:extLst>
          </p:cNvPr>
          <p:cNvSpPr>
            <a:spLocks noGrp="1"/>
          </p:cNvSpPr>
          <p:nvPr>
            <p:ph idx="1"/>
          </p:nvPr>
        </p:nvSpPr>
        <p:spPr>
          <a:xfrm>
            <a:off x="304800" y="1295400"/>
            <a:ext cx="8382000" cy="5065712"/>
          </a:xfrm>
        </p:spPr>
        <p:txBody>
          <a:bodyPr/>
          <a:lstStyle/>
          <a:p>
            <a:r>
              <a:rPr lang="en-US" dirty="0"/>
              <a:t>Browsers can’t run TypeScript directly—not yet anyway. </a:t>
            </a:r>
          </a:p>
          <a:p>
            <a:r>
              <a:rPr lang="en-US" dirty="0"/>
              <a:t>TypeScript code is compiled down to JavaScript which is called</a:t>
            </a:r>
            <a:r>
              <a:rPr lang="en-IN" sz="2800" b="1" i="1" dirty="0" err="1">
                <a:sym typeface="Wingdings" pitchFamily="2" charset="2"/>
              </a:rPr>
              <a:t>Transpile</a:t>
            </a:r>
            <a:r>
              <a:rPr lang="en-IN" sz="2800" b="1" i="1" dirty="0">
                <a:sym typeface="Wingdings" pitchFamily="2" charset="2"/>
              </a:rPr>
              <a:t>: </a:t>
            </a:r>
          </a:p>
          <a:p>
            <a:pPr lvl="1">
              <a:defRPr/>
            </a:pPr>
            <a:r>
              <a:rPr lang="en-IN" sz="2000" dirty="0"/>
              <a:t>TypeScript code  (saved with extension </a:t>
            </a:r>
            <a:r>
              <a:rPr lang="en-IN" sz="2000" b="1" i="1" dirty="0"/>
              <a:t>.</a:t>
            </a:r>
            <a:r>
              <a:rPr lang="en-IN" sz="2000" b="1" i="1" dirty="0" err="1"/>
              <a:t>ts</a:t>
            </a:r>
            <a:r>
              <a:rPr lang="en-IN" sz="2000" dirty="0"/>
              <a:t>) is compiled to regular Java Script (.</a:t>
            </a:r>
            <a:r>
              <a:rPr lang="en-IN" sz="2000" dirty="0" err="1"/>
              <a:t>js</a:t>
            </a:r>
            <a:r>
              <a:rPr lang="en-IN" sz="2000" dirty="0"/>
              <a:t>) file and supposed to work on any browser</a:t>
            </a:r>
            <a:endParaRPr lang="en-IN" sz="1600" dirty="0"/>
          </a:p>
          <a:p>
            <a:pPr>
              <a:defRPr/>
            </a:pPr>
            <a:r>
              <a:rPr lang="en-IN" sz="2400" dirty="0"/>
              <a:t>Features </a:t>
            </a:r>
          </a:p>
          <a:p>
            <a:pPr lvl="1"/>
            <a:r>
              <a:rPr lang="en-US" sz="2000" dirty="0"/>
              <a:t>Static checking</a:t>
            </a:r>
          </a:p>
          <a:p>
            <a:pPr lvl="1"/>
            <a:r>
              <a:rPr lang="en-US" sz="2000" dirty="0"/>
              <a:t>Symbol-based navigation</a:t>
            </a:r>
          </a:p>
          <a:p>
            <a:pPr lvl="1"/>
            <a:r>
              <a:rPr lang="en-US" sz="2000" dirty="0"/>
              <a:t>Statement completion</a:t>
            </a:r>
          </a:p>
          <a:p>
            <a:pPr lvl="1"/>
            <a:r>
              <a:rPr lang="en-US" sz="2000" dirty="0"/>
              <a:t>Code refactoring</a:t>
            </a:r>
            <a:endParaRPr lang="en-IN" sz="2000" dirty="0"/>
          </a:p>
        </p:txBody>
      </p:sp>
    </p:spTree>
    <p:extLst>
      <p:ext uri="{BB962C8B-B14F-4D97-AF65-F5344CB8AC3E}">
        <p14:creationId xmlns:p14="http://schemas.microsoft.com/office/powerpoint/2010/main" val="377094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6740F7FA-097E-48DA-9034-5D54E4DA460A}"/>
              </a:ext>
            </a:extLst>
          </p:cNvPr>
          <p:cNvSpPr>
            <a:spLocks noGrp="1"/>
          </p:cNvSpPr>
          <p:nvPr>
            <p:ph type="title"/>
          </p:nvPr>
        </p:nvSpPr>
        <p:spPr/>
        <p:txBody>
          <a:bodyPr/>
          <a:lstStyle/>
          <a:p>
            <a:r>
              <a:rPr lang="en-IN" altLang="en-US" dirty="0"/>
              <a:t>Type Script? </a:t>
            </a:r>
          </a:p>
        </p:txBody>
      </p:sp>
      <p:sp>
        <p:nvSpPr>
          <p:cNvPr id="36866" name="Content Placeholder 2">
            <a:extLst>
              <a:ext uri="{FF2B5EF4-FFF2-40B4-BE49-F238E27FC236}">
                <a16:creationId xmlns:a16="http://schemas.microsoft.com/office/drawing/2014/main" id="{1C32B7F8-003C-4072-91A5-39779CF0457B}"/>
              </a:ext>
            </a:extLst>
          </p:cNvPr>
          <p:cNvSpPr>
            <a:spLocks noGrp="1"/>
          </p:cNvSpPr>
          <p:nvPr>
            <p:ph idx="1"/>
          </p:nvPr>
        </p:nvSpPr>
        <p:spPr>
          <a:xfrm>
            <a:off x="381000" y="1371600"/>
            <a:ext cx="7315200" cy="609600"/>
          </a:xfrm>
        </p:spPr>
        <p:txBody>
          <a:bodyPr/>
          <a:lstStyle/>
          <a:p>
            <a:r>
              <a:rPr lang="en-IN" altLang="en-US"/>
              <a:t>TypeScript = JavaScript + Types</a:t>
            </a:r>
          </a:p>
        </p:txBody>
      </p:sp>
      <p:pic>
        <p:nvPicPr>
          <p:cNvPr id="36867" name="Picture 2">
            <a:extLst>
              <a:ext uri="{FF2B5EF4-FFF2-40B4-BE49-F238E27FC236}">
                <a16:creationId xmlns:a16="http://schemas.microsoft.com/office/drawing/2014/main" id="{7C405922-BA77-4032-BE59-A357F1203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286000"/>
            <a:ext cx="3657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3">
            <a:extLst>
              <a:ext uri="{FF2B5EF4-FFF2-40B4-BE49-F238E27FC236}">
                <a16:creationId xmlns:a16="http://schemas.microsoft.com/office/drawing/2014/main" id="{356BB44E-BEFD-4BED-AD59-0C84DFF08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38400"/>
            <a:ext cx="4267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071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381E3CF-3C6B-41EC-8CF0-DBAD32CB1B00}"/>
              </a:ext>
            </a:extLst>
          </p:cNvPr>
          <p:cNvPicPr>
            <a:picLocks noGrp="1" noChangeAspect="1"/>
          </p:cNvPicPr>
          <p:nvPr>
            <p:ph idx="1"/>
          </p:nvPr>
        </p:nvPicPr>
        <p:blipFill>
          <a:blip r:embed="rId2"/>
          <a:stretch>
            <a:fillRect/>
          </a:stretch>
        </p:blipFill>
        <p:spPr>
          <a:xfrm>
            <a:off x="263426" y="1828800"/>
            <a:ext cx="8617147" cy="3809999"/>
          </a:xfrm>
          <a:prstGeom prst="rect">
            <a:avLst/>
          </a:prstGeom>
        </p:spPr>
      </p:pic>
      <p:sp>
        <p:nvSpPr>
          <p:cNvPr id="3" name="Title 2">
            <a:extLst>
              <a:ext uri="{FF2B5EF4-FFF2-40B4-BE49-F238E27FC236}">
                <a16:creationId xmlns:a16="http://schemas.microsoft.com/office/drawing/2014/main" id="{9F99C663-9A72-4E1A-B8EF-F412D7A9B2DC}"/>
              </a:ext>
            </a:extLst>
          </p:cNvPr>
          <p:cNvSpPr>
            <a:spLocks noGrp="1"/>
          </p:cNvSpPr>
          <p:nvPr>
            <p:ph type="title"/>
          </p:nvPr>
        </p:nvSpPr>
        <p:spPr/>
        <p:txBody>
          <a:bodyPr>
            <a:normAutofit fontScale="90000"/>
          </a:bodyPr>
          <a:lstStyle/>
          <a:p>
            <a:r>
              <a:rPr lang="en-US" b="0" i="1" dirty="0"/>
              <a:t>Playground area of www.typescriptlang.org</a:t>
            </a:r>
            <a:endParaRPr lang="en-US" dirty="0"/>
          </a:p>
        </p:txBody>
      </p:sp>
    </p:spTree>
    <p:extLst>
      <p:ext uri="{BB962C8B-B14F-4D97-AF65-F5344CB8AC3E}">
        <p14:creationId xmlns:p14="http://schemas.microsoft.com/office/powerpoint/2010/main" val="26800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8F4AB8-E9A0-492F-87AC-0578D9E4522F}"/>
              </a:ext>
            </a:extLst>
          </p:cNvPr>
          <p:cNvSpPr>
            <a:spLocks noGrp="1"/>
          </p:cNvSpPr>
          <p:nvPr>
            <p:ph type="title"/>
          </p:nvPr>
        </p:nvSpPr>
        <p:spPr/>
        <p:txBody>
          <a:bodyPr/>
          <a:lstStyle/>
          <a:p>
            <a:r>
              <a:rPr lang="en-US" dirty="0"/>
              <a:t>Setting the Environment</a:t>
            </a:r>
          </a:p>
        </p:txBody>
      </p:sp>
      <p:sp>
        <p:nvSpPr>
          <p:cNvPr id="5" name="Text Placeholder 4">
            <a:extLst>
              <a:ext uri="{FF2B5EF4-FFF2-40B4-BE49-F238E27FC236}">
                <a16:creationId xmlns:a16="http://schemas.microsoft.com/office/drawing/2014/main" id="{94979C2C-8D6A-4317-9ABA-B5D260AFD512}"/>
              </a:ext>
            </a:extLst>
          </p:cNvPr>
          <p:cNvSpPr>
            <a:spLocks noGrp="1"/>
          </p:cNvSpPr>
          <p:nvPr>
            <p:ph type="body" idx="1"/>
          </p:nvPr>
        </p:nvSpPr>
        <p:spPr/>
        <p:txBody>
          <a:bodyPr/>
          <a:lstStyle/>
          <a:p>
            <a:r>
              <a:rPr lang="en-US" dirty="0"/>
              <a:t>TypeScript</a:t>
            </a:r>
          </a:p>
        </p:txBody>
      </p:sp>
    </p:spTree>
    <p:extLst>
      <p:ext uri="{BB962C8B-B14F-4D97-AF65-F5344CB8AC3E}">
        <p14:creationId xmlns:p14="http://schemas.microsoft.com/office/powerpoint/2010/main" val="2445403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3180</TotalTime>
  <Words>3043</Words>
  <Application>Microsoft Office PowerPoint</Application>
  <PresentationFormat>On-screen Show (4:3)</PresentationFormat>
  <Paragraphs>399</Paragraphs>
  <Slides>46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vt:lpstr>
      <vt:lpstr>Calibri</vt:lpstr>
      <vt:lpstr>Courier New</vt:lpstr>
      <vt:lpstr>FreeMono</vt:lpstr>
      <vt:lpstr>Lucida Sans Unicode</vt:lpstr>
      <vt:lpstr>PalatinoLinotype-Roman</vt:lpstr>
      <vt:lpstr>Tahoma</vt:lpstr>
      <vt:lpstr>Verdana</vt:lpstr>
      <vt:lpstr>Wingdings</vt:lpstr>
      <vt:lpstr>Wingdings 2</vt:lpstr>
      <vt:lpstr>Wingdings 3</vt:lpstr>
      <vt:lpstr>Concourse</vt:lpstr>
      <vt:lpstr>Typescript</vt:lpstr>
      <vt:lpstr>TypeScript</vt:lpstr>
      <vt:lpstr>What is TypeScript?</vt:lpstr>
      <vt:lpstr>TypeScript</vt:lpstr>
      <vt:lpstr>Why TypeScript?</vt:lpstr>
      <vt:lpstr>TypeScript?</vt:lpstr>
      <vt:lpstr>Type Script? </vt:lpstr>
      <vt:lpstr>Playground area of www.typescriptlang.org</vt:lpstr>
      <vt:lpstr>Setting the Environment</vt:lpstr>
      <vt:lpstr>TS Development Environment </vt:lpstr>
      <vt:lpstr>TS Development Environment </vt:lpstr>
      <vt:lpstr>Hands On Example</vt:lpstr>
      <vt:lpstr>TypeScript Configuration</vt:lpstr>
      <vt:lpstr>Hands On Example</vt:lpstr>
      <vt:lpstr>TypeScript Configuration Props</vt:lpstr>
      <vt:lpstr>Variables in TS</vt:lpstr>
      <vt:lpstr>TypeScript-Specific Features</vt:lpstr>
      <vt:lpstr>Values in Java Script</vt:lpstr>
      <vt:lpstr>Strong Typing</vt:lpstr>
      <vt:lpstr>Automatic Type Inferring</vt:lpstr>
      <vt:lpstr>Type Inference</vt:lpstr>
      <vt:lpstr>Type Declaration</vt:lpstr>
      <vt:lpstr>Type Declaration</vt:lpstr>
      <vt:lpstr>Data Types in TypeScript</vt:lpstr>
      <vt:lpstr>Primitive Types</vt:lpstr>
      <vt:lpstr>Array &amp; ANUM Types</vt:lpstr>
      <vt:lpstr>Type Assertions &amp; Special Types</vt:lpstr>
      <vt:lpstr>Any and Void</vt:lpstr>
      <vt:lpstr>Hands On Example</vt:lpstr>
      <vt:lpstr>Hands On Example Generics &amp; Special Types</vt:lpstr>
      <vt:lpstr>First Typescript Code</vt:lpstr>
      <vt:lpstr>Functions in TypeScript</vt:lpstr>
      <vt:lpstr>Custom Types</vt:lpstr>
      <vt:lpstr>Object Oriented Programming in TS</vt:lpstr>
      <vt:lpstr>Access Modifier in Class</vt:lpstr>
      <vt:lpstr>Parameter Property</vt:lpstr>
      <vt:lpstr>Hands On Example</vt:lpstr>
      <vt:lpstr>Optional Properties</vt:lpstr>
      <vt:lpstr>Inheritance</vt:lpstr>
      <vt:lpstr>Inheritance Example</vt:lpstr>
      <vt:lpstr>Hands On Example - Classes</vt:lpstr>
      <vt:lpstr>Hands On Example – Extending Classes</vt:lpstr>
      <vt:lpstr>Abstract Class</vt:lpstr>
      <vt:lpstr>Interfaces</vt:lpstr>
      <vt:lpstr>Interface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Craig</dc:creator>
  <cp:lastModifiedBy>Muhammad Rashid Mukhtar</cp:lastModifiedBy>
  <cp:revision>436</cp:revision>
  <dcterms:created xsi:type="dcterms:W3CDTF">2011-04-09T16:04:53Z</dcterms:created>
  <dcterms:modified xsi:type="dcterms:W3CDTF">2023-01-14T20:19:58Z</dcterms:modified>
</cp:coreProperties>
</file>