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32" r:id="rId3"/>
    <p:sldId id="272" r:id="rId4"/>
    <p:sldId id="273" r:id="rId5"/>
    <p:sldId id="274" r:id="rId6"/>
    <p:sldId id="293" r:id="rId7"/>
    <p:sldId id="296" r:id="rId8"/>
    <p:sldId id="297" r:id="rId9"/>
    <p:sldId id="298" r:id="rId10"/>
    <p:sldId id="318" r:id="rId11"/>
    <p:sldId id="257" r:id="rId12"/>
    <p:sldId id="258" r:id="rId13"/>
    <p:sldId id="286" r:id="rId14"/>
    <p:sldId id="260" r:id="rId15"/>
    <p:sldId id="285" r:id="rId16"/>
    <p:sldId id="289" r:id="rId17"/>
    <p:sldId id="261" r:id="rId18"/>
    <p:sldId id="287" r:id="rId19"/>
    <p:sldId id="288" r:id="rId20"/>
    <p:sldId id="259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331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6E4CCF8A-9AB2-4C70-8CDA-343F1F1D7BD2}" type="datetimeFigureOut">
              <a:rPr lang="en-US" altLang="en-US"/>
              <a:pPr/>
              <a:t>2/26/2021</a:t>
            </a:fld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C4FF40FC-E7B1-4DE3-8B36-1ADC01E66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9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21FA5-4BB3-4441-8B97-D21D8A09C370}" type="datetimeFigureOut">
              <a:rPr lang="en-US" altLang="en-US"/>
              <a:pPr/>
              <a:t>2/26/2021</a:t>
            </a:fld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42E99C-A1FF-4093-B509-40C42169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A38BE-66C9-4BA0-AED3-FA3B7F76656F}" type="datetimeFigureOut">
              <a:rPr lang="en-US" altLang="en-US"/>
              <a:pPr/>
              <a:t>2/26/2021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40229-305C-41B2-9CB4-A2B426B4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E3062-92D7-4F2C-86AA-70F31EB3F166}" type="datetimeFigureOut">
              <a:rPr lang="en-US" altLang="en-US"/>
              <a:pPr/>
              <a:t>2/26/2021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039F-4125-4821-B6E6-3E8471332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6DE01-18C9-430D-B325-DB95CA52AD68}" type="datetimeFigureOut">
              <a:rPr lang="en-US" altLang="en-US"/>
              <a:pPr/>
              <a:t>2/26/2021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C4DF-9667-4400-A356-C34DD3F6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A5650-A7F5-468A-AC7C-CC39B664E961}" type="datetimeFigureOut">
              <a:rPr lang="en-US" altLang="en-US"/>
              <a:pPr/>
              <a:t>2/26/2021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A973E-6A8E-4ABA-8D89-50D0CA8CB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7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57422-1CCD-4558-B126-E01CEF9CCB9B}" type="datetimeFigureOut">
              <a:rPr lang="en-US" altLang="en-US"/>
              <a:pPr/>
              <a:t>2/26/2021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8F364-5E6E-40DF-B92F-9F47B72D1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9D990-5E8C-4387-B53E-582BBAAF38A6}" type="datetimeFigureOut">
              <a:rPr lang="en-US" altLang="en-US"/>
              <a:pPr/>
              <a:t>2/26/2021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34EC-D233-485B-BF0F-DE641F73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CA446-E44B-4A98-A8D9-8DFCF2E3C6BA}" type="datetimeFigureOut">
              <a:rPr lang="en-US" altLang="en-US"/>
              <a:pPr/>
              <a:t>2/26/2021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4130F-9576-4D63-A3E0-BFA25CA52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49DA8-B820-465B-A78A-28777EC1E98C}" type="datetimeFigureOut">
              <a:rPr lang="en-US" altLang="en-US"/>
              <a:pPr/>
              <a:t>2/26/2021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D906-68D5-4AEC-B54A-95715E396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5DA42-E27B-4E6B-8816-03F5B50624AB}" type="datetimeFigureOut">
              <a:rPr lang="en-US" altLang="en-US"/>
              <a:pPr/>
              <a:t>2/26/2021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36AC-C642-446A-A2FA-B21716DC8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7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33357-3660-48B6-8EFF-B7468AFBD51E}" type="datetimeFigureOut">
              <a:rPr lang="en-US" altLang="en-US"/>
              <a:pPr/>
              <a:t>2/26/2021</a:t>
            </a:fld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1080-3E05-4805-9AD6-F5EFD7369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51C2A217-0A3A-4CEF-81AE-8B9AEC243AE8}" type="datetimeFigureOut">
              <a:rPr lang="en-US" altLang="en-US"/>
              <a:pPr/>
              <a:t>2/26/2021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A663D5C-B9DB-46F8-AD69-76C2108BB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29761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  <a:p>
            <a:r>
              <a:rPr lang="en-US" dirty="0"/>
              <a:t>Node &amp; NPM</a:t>
            </a:r>
          </a:p>
          <a:p>
            <a:r>
              <a:rPr lang="en-US" dirty="0"/>
              <a:t>Writing your own Module</a:t>
            </a:r>
          </a:p>
        </p:txBody>
      </p:sp>
    </p:spTree>
    <p:extLst>
      <p:ext uri="{BB962C8B-B14F-4D97-AF65-F5344CB8AC3E}">
        <p14:creationId xmlns:p14="http://schemas.microsoft.com/office/powerpoint/2010/main" val="10098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17737E-BEF8-42D9-AE3B-7A09C8E01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NPM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9E004A-4357-4141-B9D3-F5AD7B0F4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8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5BAE8A-85AF-4AEA-BA5A-33DA4B831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95862"/>
          </a:xfrm>
        </p:spPr>
        <p:txBody>
          <a:bodyPr/>
          <a:lstStyle/>
          <a:p>
            <a:r>
              <a:rPr lang="en-US" sz="2400" b="1" dirty="0" err="1"/>
              <a:t>npm</a:t>
            </a:r>
            <a:r>
              <a:rPr lang="en-US" sz="2400" b="1" dirty="0"/>
              <a:t> </a:t>
            </a:r>
            <a:r>
              <a:rPr lang="en-US" sz="2400" dirty="0"/>
              <a:t>is the package manager for Node. </a:t>
            </a:r>
          </a:p>
          <a:p>
            <a:r>
              <a:rPr lang="en-US" sz="2400" dirty="0"/>
              <a:t>It is a Node module that is installed with the initial installation of Node(Normally Global).</a:t>
            </a:r>
          </a:p>
          <a:p>
            <a:r>
              <a:rPr lang="en-US" sz="2400" dirty="0"/>
              <a:t>The global mode will usually install the packages in the C:\Users\%USERNAME%\AppData\Roaming\npm\node_modules folder for Windows-based systems, making it available to any Node.JS Applications </a:t>
            </a:r>
          </a:p>
          <a:p>
            <a:r>
              <a:rPr lang="en-US" sz="2400" dirty="0"/>
              <a:t>By default, it searches and loads packages from the </a:t>
            </a:r>
            <a:r>
              <a:rPr lang="en-US" sz="2400" dirty="0" err="1"/>
              <a:t>npm</a:t>
            </a:r>
            <a:r>
              <a:rPr lang="en-US" sz="2400" dirty="0"/>
              <a:t> registry.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870DAD-D24C-4602-BD72-8F0D60BD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</p:spTree>
    <p:extLst>
      <p:ext uri="{BB962C8B-B14F-4D97-AF65-F5344CB8AC3E}">
        <p14:creationId xmlns:p14="http://schemas.microsoft.com/office/powerpoint/2010/main" val="181821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165009-15F0-4844-906C-B1A1CDC3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00662"/>
          </a:xfrm>
        </p:spPr>
        <p:txBody>
          <a:bodyPr/>
          <a:lstStyle/>
          <a:p>
            <a:pPr algn="just"/>
            <a:r>
              <a:rPr lang="en-US" sz="2400" dirty="0" err="1"/>
              <a:t>npm</a:t>
            </a:r>
            <a:r>
              <a:rPr lang="en-US" sz="2400" dirty="0"/>
              <a:t> install without any modifying arguments will always install the Node modules locally in the </a:t>
            </a:r>
            <a:r>
              <a:rPr lang="en-US" sz="2400" dirty="0" err="1"/>
              <a:t>node_modules</a:t>
            </a:r>
            <a:r>
              <a:rPr lang="en-US" sz="2400" dirty="0"/>
              <a:t> folder of the current directory.</a:t>
            </a:r>
          </a:p>
          <a:p>
            <a:pPr algn="just"/>
            <a:r>
              <a:rPr lang="en-US" sz="2400" dirty="0"/>
              <a:t>$ </a:t>
            </a:r>
            <a:r>
              <a:rPr lang="en-US" sz="2400" dirty="0" err="1"/>
              <a:t>npm</a:t>
            </a:r>
            <a:r>
              <a:rPr lang="en-US" sz="2400" dirty="0"/>
              <a:t> install &lt;Package Unique Name&gt;//local</a:t>
            </a:r>
          </a:p>
          <a:p>
            <a:pPr algn="just"/>
            <a:r>
              <a:rPr lang="en-US" sz="2400" dirty="0"/>
              <a:t>Globally can have access issues but can be used outside the project.</a:t>
            </a:r>
          </a:p>
          <a:p>
            <a:pPr algn="just"/>
            <a:r>
              <a:rPr lang="en-US" sz="2400" dirty="0"/>
              <a:t>$ </a:t>
            </a:r>
            <a:r>
              <a:rPr lang="en-US" sz="2400" dirty="0" err="1"/>
              <a:t>npm</a:t>
            </a:r>
            <a:r>
              <a:rPr lang="en-US" sz="2400" dirty="0"/>
              <a:t> install –g &lt;Package Unique Name&gt;//global</a:t>
            </a:r>
          </a:p>
          <a:p>
            <a:pPr algn="just"/>
            <a:r>
              <a:rPr lang="en-US" sz="2400" dirty="0"/>
              <a:t>When a package has dependencies, NPM will automatically resolve those dependencies, installing the required packages in a </a:t>
            </a:r>
            <a:r>
              <a:rPr lang="en-US" sz="2400" dirty="0" err="1"/>
              <a:t>node_modules</a:t>
            </a:r>
            <a:r>
              <a:rPr lang="en-US" sz="2400" dirty="0"/>
              <a:t> folder inside the package folder.</a:t>
            </a:r>
          </a:p>
          <a:p>
            <a:pPr algn="just"/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AB3392-AFE0-4F20-8206-0FCD026F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 Local</a:t>
            </a:r>
          </a:p>
        </p:txBody>
      </p:sp>
    </p:spTree>
    <p:extLst>
      <p:ext uri="{BB962C8B-B14F-4D97-AF65-F5344CB8AC3E}">
        <p14:creationId xmlns:p14="http://schemas.microsoft.com/office/powerpoint/2010/main" val="134533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165009-15F0-4844-906C-B1A1CDC3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00662"/>
          </a:xfrm>
        </p:spPr>
        <p:txBody>
          <a:bodyPr/>
          <a:lstStyle/>
          <a:p>
            <a:pPr algn="just"/>
            <a:r>
              <a:rPr lang="en-US" sz="2800" dirty="0"/>
              <a:t>In a terminal, navigate to your home directory and run </a:t>
            </a:r>
            <a:r>
              <a:rPr lang="en-US" sz="2800" dirty="0" err="1"/>
              <a:t>npm</a:t>
            </a:r>
            <a:r>
              <a:rPr lang="en-US" sz="2800" dirty="0"/>
              <a:t> config set prefix ~/</a:t>
            </a:r>
            <a:r>
              <a:rPr lang="en-US" sz="2800" dirty="0" err="1"/>
              <a:t>npm</a:t>
            </a:r>
            <a:r>
              <a:rPr lang="en-US" sz="2800" dirty="0"/>
              <a:t>. This will configure the prefix option globally for </a:t>
            </a:r>
            <a:r>
              <a:rPr lang="en-US" sz="2800" dirty="0" err="1"/>
              <a:t>npm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/>
              <a:t>You can verify that this worked correctly by running </a:t>
            </a:r>
            <a:r>
              <a:rPr lang="en-US" sz="2800" dirty="0" err="1"/>
              <a:t>npm</a:t>
            </a:r>
            <a:r>
              <a:rPr lang="en-US" sz="2800" dirty="0"/>
              <a:t> prefix, results should point to current user directory with /</a:t>
            </a:r>
            <a:r>
              <a:rPr lang="en-US" sz="2800" dirty="0" err="1"/>
              <a:t>npm</a:t>
            </a:r>
            <a:r>
              <a:rPr lang="en-US" sz="2800" dirty="0"/>
              <a:t>/bin.</a:t>
            </a:r>
          </a:p>
          <a:p>
            <a:pPr algn="just"/>
            <a:r>
              <a:rPr lang="en-US" sz="2800" dirty="0"/>
              <a:t>Your last task will be to ensure that “./</a:t>
            </a:r>
            <a:r>
              <a:rPr lang="en-US" sz="2800" dirty="0" err="1"/>
              <a:t>npm</a:t>
            </a:r>
            <a:r>
              <a:rPr lang="en-US" sz="2800" dirty="0"/>
              <a:t>” is included in your $PATH variable.</a:t>
            </a:r>
            <a:endParaRPr lang="en-US" sz="2400" dirty="0"/>
          </a:p>
          <a:p>
            <a:pPr algn="just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AB3392-AFE0-4F20-8206-0FCD026F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Path</a:t>
            </a:r>
          </a:p>
        </p:txBody>
      </p:sp>
    </p:spTree>
    <p:extLst>
      <p:ext uri="{BB962C8B-B14F-4D97-AF65-F5344CB8AC3E}">
        <p14:creationId xmlns:p14="http://schemas.microsoft.com/office/powerpoint/2010/main" val="76610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D5383F-28C0-4770-8242-ED570F1B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configuration file in the root folder.</a:t>
            </a:r>
          </a:p>
          <a:p>
            <a:r>
              <a:rPr lang="en-US" dirty="0"/>
              <a:t>It contains list of packages, versions, scripts, dependencies etc.</a:t>
            </a:r>
          </a:p>
          <a:p>
            <a:r>
              <a:rPr lang="en-US" dirty="0"/>
              <a:t>The </a:t>
            </a:r>
            <a:r>
              <a:rPr lang="en-US" dirty="0" err="1"/>
              <a:t>package.json</a:t>
            </a:r>
            <a:r>
              <a:rPr lang="en-US" dirty="0"/>
              <a:t> file is basically a JSON file that contains the different attributes you'll need to describe your application properties.</a:t>
            </a:r>
          </a:p>
          <a:p>
            <a:pPr marL="109537" indent="0">
              <a:buNone/>
            </a:pPr>
            <a:r>
              <a:rPr lang="en-US" sz="1800" dirty="0"/>
              <a:t>{</a:t>
            </a:r>
          </a:p>
          <a:p>
            <a:pPr marL="109537" indent="0">
              <a:buNone/>
            </a:pPr>
            <a:r>
              <a:rPr lang="en-US" sz="1800" dirty="0"/>
              <a:t>"name" : "MEAN",</a:t>
            </a:r>
          </a:p>
          <a:p>
            <a:pPr marL="109537" indent="0">
              <a:buNone/>
            </a:pPr>
            <a:r>
              <a:rPr lang="en-US" sz="1800" dirty="0"/>
              <a:t>"version" : "0.0.1",</a:t>
            </a:r>
          </a:p>
          <a:p>
            <a:pPr marL="109537" indent="0">
              <a:buNone/>
            </a:pPr>
            <a:r>
              <a:rPr lang="en-US" sz="1800" dirty="0"/>
              <a:t>"dependencies" : {</a:t>
            </a:r>
          </a:p>
          <a:p>
            <a:pPr marL="109537" indent="0">
              <a:buNone/>
            </a:pPr>
            <a:r>
              <a:rPr lang="en-US" sz="1800" dirty="0"/>
              <a:t>"express" : "latest",</a:t>
            </a:r>
          </a:p>
          <a:p>
            <a:pPr marL="109537" indent="0">
              <a:buNone/>
            </a:pPr>
            <a:r>
              <a:rPr lang="en-US" sz="1800" dirty="0"/>
              <a:t>"grunt" : "latest"</a:t>
            </a:r>
          </a:p>
          <a:p>
            <a:pPr marL="109537" indent="0">
              <a:buNone/>
            </a:pPr>
            <a:r>
              <a:rPr lang="en-US" sz="1800" dirty="0"/>
              <a:t>}</a:t>
            </a:r>
          </a:p>
          <a:p>
            <a:pPr marL="109537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958FED-3F9D-4A8F-8ACF-530C9013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1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D35696-E71F-4697-895A-8C31354BB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executing </a:t>
            </a:r>
            <a:r>
              <a:rPr lang="en-US" sz="2800" dirty="0" err="1"/>
              <a:t>npm</a:t>
            </a:r>
            <a:r>
              <a:rPr lang="en-US" sz="2800" dirty="0"/>
              <a:t> install will install all the modules listed in the </a:t>
            </a:r>
            <a:r>
              <a:rPr lang="en-US" sz="2800" dirty="0" err="1"/>
              <a:t>package.json</a:t>
            </a:r>
            <a:r>
              <a:rPr lang="en-US" sz="2800" dirty="0"/>
              <a:t> file in the current directory.</a:t>
            </a:r>
          </a:p>
          <a:p>
            <a:r>
              <a:rPr lang="en-US" sz="2800" dirty="0"/>
              <a:t>when starting a new project that you’ve pulled from a source control provider, this is the first step to getting the code to run properly. </a:t>
            </a:r>
          </a:p>
          <a:p>
            <a:r>
              <a:rPr lang="en-US" sz="2800" dirty="0"/>
              <a:t>This will give you the correct environment and dependencies.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4EB1D-FEFB-45AC-BE1E-56A5F745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npm</a:t>
            </a:r>
            <a:r>
              <a:rPr lang="en-US" sz="4400" dirty="0"/>
              <a:t> install: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0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D5383F-28C0-4770-8242-ED570F1B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/>
              <a:t>Npm</a:t>
            </a:r>
            <a:r>
              <a:rPr lang="en-US" sz="2800" b="1" dirty="0"/>
              <a:t> </a:t>
            </a:r>
            <a:r>
              <a:rPr lang="en-US" sz="2800" b="1" dirty="0" err="1"/>
              <a:t>init</a:t>
            </a:r>
            <a:r>
              <a:rPr lang="en-US" dirty="0"/>
              <a:t> is the command to generate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colors -–save</a:t>
            </a:r>
          </a:p>
          <a:p>
            <a:r>
              <a:rPr lang="en-US" dirty="0"/>
              <a:t>This command will install colors into the </a:t>
            </a:r>
            <a:r>
              <a:rPr lang="en-US" dirty="0" err="1"/>
              <a:t>node_modules</a:t>
            </a:r>
            <a:r>
              <a:rPr lang="en-US" dirty="0"/>
              <a:t> directory, and also update dependencies inside </a:t>
            </a:r>
            <a:r>
              <a:rPr lang="en-US" dirty="0" err="1"/>
              <a:t>package.json</a:t>
            </a:r>
            <a:r>
              <a:rPr lang="en-US" dirty="0"/>
              <a:t> to include an entry for the colors module.</a:t>
            </a:r>
          </a:p>
          <a:p>
            <a:r>
              <a:rPr lang="en-US" b="1" dirty="0"/>
              <a:t>$ </a:t>
            </a:r>
            <a:r>
              <a:rPr lang="en-US" b="1" dirty="0" err="1"/>
              <a:t>npm</a:t>
            </a:r>
            <a:r>
              <a:rPr lang="en-US" b="1" dirty="0"/>
              <a:t> install express --save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958FED-3F9D-4A8F-8ACF-530C9013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</a:t>
            </a:r>
            <a:r>
              <a:rPr lang="en-US" dirty="0" err="1"/>
              <a:t>Package.JSON</a:t>
            </a:r>
            <a:r>
              <a:rPr lang="en-US" dirty="0"/>
              <a:t> file</a:t>
            </a:r>
            <a:br>
              <a:rPr lang="en-US" dirty="0"/>
            </a:br>
            <a:r>
              <a:rPr lang="en-US" dirty="0"/>
              <a:t>NPM </a:t>
            </a:r>
            <a:r>
              <a:rPr lang="en-US" dirty="0" err="1"/>
              <a:t>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5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BC6F3F-D5C9-4936-B3E6-66C48FCBB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node_modules</a:t>
            </a:r>
            <a:r>
              <a:rPr lang="en-US" dirty="0"/>
              <a:t> folder is where </a:t>
            </a:r>
            <a:r>
              <a:rPr lang="en-US" dirty="0" err="1"/>
              <a:t>npm</a:t>
            </a:r>
            <a:r>
              <a:rPr lang="en-US" dirty="0"/>
              <a:t> installs local modules. </a:t>
            </a:r>
          </a:p>
          <a:p>
            <a:pPr lvl="1"/>
            <a:r>
              <a:rPr lang="en-US" dirty="0"/>
              <a:t>This is also the first place Node looks when you require a module.</a:t>
            </a:r>
          </a:p>
          <a:p>
            <a:pPr lvl="1"/>
            <a:r>
              <a:rPr lang="en-US" dirty="0"/>
              <a:t>Each module may contains </a:t>
            </a:r>
            <a:r>
              <a:rPr lang="en-US" dirty="0" err="1"/>
              <a:t>node_modules</a:t>
            </a:r>
            <a:r>
              <a:rPr lang="en-US" dirty="0"/>
              <a:t> as subfolder due to module dependencies.</a:t>
            </a:r>
          </a:p>
          <a:p>
            <a:pPr lvl="1"/>
            <a:r>
              <a:rPr lang="en-US" dirty="0"/>
              <a:t>Although it makes duplication but allow node app to use different version of single module within one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44BCA-B32A-4C43-AAAA-15FCB600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Node_modules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6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2698AD-A180-49E8-97F6-608477DC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an installed package, you'll have to navigate to your application folder and run the following command:</a:t>
            </a:r>
          </a:p>
          <a:p>
            <a:pPr marL="109537" indent="0">
              <a:buNone/>
            </a:pPr>
            <a:r>
              <a:rPr lang="en-US" b="1" dirty="0"/>
              <a:t>$ </a:t>
            </a:r>
            <a:r>
              <a:rPr lang="en-US" b="1" dirty="0" err="1"/>
              <a:t>npm</a:t>
            </a:r>
            <a:r>
              <a:rPr lang="en-US" b="1" dirty="0"/>
              <a:t> uninstall &lt; Package Unique Name&gt;</a:t>
            </a:r>
          </a:p>
          <a:p>
            <a:r>
              <a:rPr lang="en-US" dirty="0"/>
              <a:t>NPM will then look for the package and try to remove it from the local </a:t>
            </a:r>
            <a:r>
              <a:rPr lang="en-US" dirty="0" err="1"/>
              <a:t>node_modules</a:t>
            </a:r>
            <a:r>
              <a:rPr lang="en-US" dirty="0"/>
              <a:t> folder. </a:t>
            </a:r>
          </a:p>
          <a:p>
            <a:r>
              <a:rPr lang="en-US" dirty="0"/>
              <a:t>To remove a global package, you'll need to use the -g flag as follows:</a:t>
            </a:r>
          </a:p>
          <a:p>
            <a:r>
              <a:rPr lang="en-US" b="1" dirty="0"/>
              <a:t>$ </a:t>
            </a:r>
            <a:r>
              <a:rPr lang="en-US" b="1" dirty="0" err="1"/>
              <a:t>npm</a:t>
            </a:r>
            <a:r>
              <a:rPr lang="en-US" b="1" dirty="0"/>
              <a:t> uninstall –g &lt; Package Unique Name&gt;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222E2B-9779-482F-B99B-399DD5C1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Package</a:t>
            </a:r>
          </a:p>
        </p:txBody>
      </p:sp>
    </p:spTree>
    <p:extLst>
      <p:ext uri="{BB962C8B-B14F-4D97-AF65-F5344CB8AC3E}">
        <p14:creationId xmlns:p14="http://schemas.microsoft.com/office/powerpoint/2010/main" val="2141749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2698AD-A180-49E8-97F6-608477DC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update a package to its latest version, issue the following command:</a:t>
            </a:r>
          </a:p>
          <a:p>
            <a:r>
              <a:rPr lang="fr-FR" b="1" dirty="0"/>
              <a:t>$ </a:t>
            </a:r>
            <a:r>
              <a:rPr lang="fr-FR" b="1" dirty="0" err="1"/>
              <a:t>npm</a:t>
            </a:r>
            <a:r>
              <a:rPr lang="fr-FR" b="1" dirty="0"/>
              <a:t> update &lt; Package Unique Name&gt;</a:t>
            </a:r>
          </a:p>
          <a:p>
            <a:r>
              <a:rPr lang="en-US" dirty="0"/>
              <a:t>NPM will download and install the latest version of this package even if it doesn’t exist yet. </a:t>
            </a:r>
          </a:p>
          <a:p>
            <a:r>
              <a:rPr lang="en-US" dirty="0"/>
              <a:t>To update a global package, use the following command:</a:t>
            </a:r>
          </a:p>
          <a:p>
            <a:r>
              <a:rPr lang="en-US" b="1" dirty="0"/>
              <a:t>$ </a:t>
            </a:r>
            <a:r>
              <a:rPr lang="en-US" b="1" dirty="0" err="1"/>
              <a:t>npm</a:t>
            </a:r>
            <a:r>
              <a:rPr lang="en-US" b="1" dirty="0"/>
              <a:t> update –g &lt; Package Unique Name&gt;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222E2B-9779-482F-B99B-399DD5C1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 Package</a:t>
            </a:r>
          </a:p>
        </p:txBody>
      </p:sp>
    </p:spTree>
    <p:extLst>
      <p:ext uri="{BB962C8B-B14F-4D97-AF65-F5344CB8AC3E}">
        <p14:creationId xmlns:p14="http://schemas.microsoft.com/office/powerpoint/2010/main" val="208906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263604-FDFA-4939-90C0-3B5C3523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Call Back and Event Loop</a:t>
            </a:r>
          </a:p>
          <a:p>
            <a:r>
              <a:rPr lang="en-US" sz="2400" dirty="0"/>
              <a:t>Example of Request and Response</a:t>
            </a:r>
          </a:p>
          <a:p>
            <a:r>
              <a:rPr lang="en-US" sz="2400" dirty="0"/>
              <a:t>NPM Concepts</a:t>
            </a:r>
          </a:p>
          <a:p>
            <a:pPr lvl="1"/>
            <a:r>
              <a:rPr lang="en-US" sz="2000" dirty="0"/>
              <a:t>Global Vs Local</a:t>
            </a:r>
          </a:p>
          <a:p>
            <a:pPr lvl="1"/>
            <a:r>
              <a:rPr lang="en-US" sz="2000" dirty="0"/>
              <a:t>Changing path</a:t>
            </a:r>
          </a:p>
          <a:p>
            <a:pPr lvl="1"/>
            <a:r>
              <a:rPr lang="en-US" sz="2000" dirty="0" err="1"/>
              <a:t>Package.json</a:t>
            </a:r>
            <a:endParaRPr lang="en-US" sz="2000" dirty="0"/>
          </a:p>
          <a:p>
            <a:pPr lvl="1"/>
            <a:r>
              <a:rPr lang="en-US" sz="2000" dirty="0" err="1"/>
              <a:t>Npm</a:t>
            </a:r>
            <a:r>
              <a:rPr lang="en-US" sz="2000" dirty="0"/>
              <a:t> install</a:t>
            </a:r>
          </a:p>
          <a:p>
            <a:pPr lvl="1"/>
            <a:r>
              <a:rPr lang="en-US" sz="2000" dirty="0" err="1"/>
              <a:t>Npm</a:t>
            </a:r>
            <a:r>
              <a:rPr lang="en-US" sz="2000" dirty="0"/>
              <a:t> </a:t>
            </a:r>
            <a:r>
              <a:rPr lang="en-US" sz="2000" dirty="0" err="1"/>
              <a:t>init</a:t>
            </a:r>
            <a:endParaRPr lang="en-US" sz="2000" dirty="0"/>
          </a:p>
          <a:p>
            <a:pPr lvl="1"/>
            <a:r>
              <a:rPr lang="en-US" sz="2000" dirty="0" err="1"/>
              <a:t>Node_Modules</a:t>
            </a:r>
            <a:endParaRPr lang="en-US" sz="2000" dirty="0"/>
          </a:p>
          <a:p>
            <a:pPr lvl="1"/>
            <a:r>
              <a:rPr lang="en-US" sz="2000" dirty="0" err="1"/>
              <a:t>Removing,Searching</a:t>
            </a:r>
            <a:r>
              <a:rPr lang="en-US" sz="2000" dirty="0"/>
              <a:t> and Updating Package</a:t>
            </a:r>
          </a:p>
          <a:p>
            <a:pPr lvl="1"/>
            <a:r>
              <a:rPr lang="en-US" sz="2000" dirty="0"/>
              <a:t>Require()</a:t>
            </a:r>
          </a:p>
          <a:p>
            <a:r>
              <a:rPr lang="en-US" sz="2400" dirty="0"/>
              <a:t>Writing your own Module</a:t>
            </a:r>
          </a:p>
          <a:p>
            <a:pPr lvl="1"/>
            <a:r>
              <a:rPr lang="en-US" sz="2000" dirty="0" err="1"/>
              <a:t>Npm</a:t>
            </a:r>
            <a:r>
              <a:rPr lang="en-US" sz="2000" dirty="0"/>
              <a:t> link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LID4096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C08E52-77C1-476E-944B-EE6DFBA2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9405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B74B2C-B0CB-4260-9191-C64A12B5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search is a quick way to query the </a:t>
            </a:r>
            <a:r>
              <a:rPr lang="en-US" dirty="0" err="1"/>
              <a:t>npm</a:t>
            </a:r>
            <a:r>
              <a:rPr lang="en-US" dirty="0"/>
              <a:t> registry without leaving the terminal.</a:t>
            </a:r>
          </a:p>
          <a:p>
            <a:r>
              <a:rPr lang="en-US" dirty="0" err="1"/>
              <a:t>npm</a:t>
            </a:r>
            <a:r>
              <a:rPr lang="en-US" dirty="0"/>
              <a:t> search markdown</a:t>
            </a:r>
          </a:p>
          <a:p>
            <a:r>
              <a:rPr lang="en-US" dirty="0"/>
              <a:t>The first time it will take a while. When the results come back, you’ll see a long list of all the available Node modules that contain "markdown" either in the title, description, or tags.</a:t>
            </a:r>
          </a:p>
          <a:p>
            <a:r>
              <a:rPr lang="en-US" dirty="0" err="1"/>
              <a:t>Npm</a:t>
            </a:r>
            <a:r>
              <a:rPr lang="en-US" dirty="0"/>
              <a:t> docs package will provide you help page of the package.</a:t>
            </a:r>
          </a:p>
          <a:p>
            <a:r>
              <a:rPr lang="en-US" dirty="0"/>
              <a:t>You can also go directly to </a:t>
            </a:r>
            <a:r>
              <a:rPr lang="en-US" dirty="0" err="1"/>
              <a:t>npm</a:t>
            </a:r>
            <a:r>
              <a:rPr lang="en-US" dirty="0"/>
              <a:t> site and can see module popularity, ranking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B6BE7C-391B-4F0A-A46B-530EA3CE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search &amp; docs</a:t>
            </a:r>
          </a:p>
        </p:txBody>
      </p:sp>
    </p:spTree>
    <p:extLst>
      <p:ext uri="{BB962C8B-B14F-4D97-AF65-F5344CB8AC3E}">
        <p14:creationId xmlns:p14="http://schemas.microsoft.com/office/powerpoint/2010/main" val="20747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D46D11-9B9E-4ABD-9304-88CB1F692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224462"/>
          </a:xfrm>
        </p:spPr>
        <p:txBody>
          <a:bodyPr/>
          <a:lstStyle/>
          <a:p>
            <a:pPr marL="109537" indent="0">
              <a:buNone/>
            </a:pPr>
            <a:r>
              <a:rPr lang="en-US" sz="2400" dirty="0"/>
              <a:t>The lookup procedure roughly works in this way:</a:t>
            </a:r>
          </a:p>
          <a:p>
            <a:pPr marL="109537" indent="0">
              <a:buNone/>
            </a:pPr>
            <a:r>
              <a:rPr lang="en-US" sz="2400" dirty="0"/>
              <a:t>1. Check to see if the module named is a core module.</a:t>
            </a:r>
          </a:p>
          <a:p>
            <a:pPr marL="109537" indent="0">
              <a:buNone/>
            </a:pPr>
            <a:r>
              <a:rPr lang="en-US" sz="2400" dirty="0"/>
              <a:t>2. Check in the current directory’s </a:t>
            </a:r>
            <a:r>
              <a:rPr lang="en-US" sz="2400" dirty="0" err="1"/>
              <a:t>node_modules</a:t>
            </a:r>
            <a:r>
              <a:rPr lang="en-US" sz="2400" dirty="0"/>
              <a:t> folder.</a:t>
            </a:r>
          </a:p>
          <a:p>
            <a:pPr marL="109537" indent="0">
              <a:buNone/>
            </a:pPr>
            <a:r>
              <a:rPr lang="en-US" sz="2400" dirty="0"/>
              <a:t>3. Move up one directory and look inside the </a:t>
            </a:r>
            <a:r>
              <a:rPr lang="en-US" sz="2400" dirty="0" err="1"/>
              <a:t>node_modules</a:t>
            </a:r>
            <a:r>
              <a:rPr lang="en-US" sz="2400" dirty="0"/>
              <a:t> folder if present.</a:t>
            </a:r>
          </a:p>
          <a:p>
            <a:pPr marL="109537" indent="0">
              <a:buNone/>
            </a:pPr>
            <a:r>
              <a:rPr lang="en-US" sz="2400" dirty="0"/>
              <a:t>4. Repeat until the root directory is reached.</a:t>
            </a:r>
          </a:p>
          <a:p>
            <a:pPr marL="109537" indent="0">
              <a:buNone/>
            </a:pPr>
            <a:r>
              <a:rPr lang="en-US" sz="2400" dirty="0"/>
              <a:t>5. Check in the global directory.</a:t>
            </a:r>
          </a:p>
          <a:p>
            <a:pPr marL="109537" indent="0">
              <a:buNone/>
            </a:pPr>
            <a:r>
              <a:rPr lang="en-US" sz="2400" dirty="0"/>
              <a:t>6. Throw an error because the module could not be found.</a:t>
            </a:r>
          </a:p>
          <a:p>
            <a:pPr marL="392113" lvl="1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var</a:t>
            </a:r>
            <a:r>
              <a:rPr lang="en-US" sz="1600" dirty="0"/>
              <a:t> colors = require('colors’);</a:t>
            </a:r>
          </a:p>
          <a:p>
            <a:pPr marL="392113" lvl="1" indent="0">
              <a:buNone/>
            </a:pPr>
            <a:r>
              <a:rPr lang="en-US" sz="1600" dirty="0"/>
              <a:t>			console.log('Hello </a:t>
            </a:r>
            <a:r>
              <a:rPr lang="en-US" sz="1600" dirty="0" err="1"/>
              <a:t>world'.green</a:t>
            </a:r>
            <a:r>
              <a:rPr lang="en-US" sz="1600" dirty="0"/>
              <a:t>);</a:t>
            </a: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7126D1-4D74-4E52-96E0-1852F570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Require()</a:t>
            </a:r>
          </a:p>
        </p:txBody>
      </p:sp>
    </p:spTree>
    <p:extLst>
      <p:ext uri="{BB962C8B-B14F-4D97-AF65-F5344CB8AC3E}">
        <p14:creationId xmlns:p14="http://schemas.microsoft.com/office/powerpoint/2010/main" val="2680191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7E07C8-056F-40DA-A04E-7490FCF6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module inclusion</a:t>
            </a:r>
          </a:p>
          <a:p>
            <a:r>
              <a:rPr lang="en-US" dirty="0"/>
              <a:t>require can be used to execute "run once" code as well, such as </a:t>
            </a:r>
          </a:p>
          <a:p>
            <a:pPr lvl="1"/>
            <a:r>
              <a:rPr lang="en-US" dirty="0"/>
              <a:t>database initialization</a:t>
            </a:r>
          </a:p>
          <a:p>
            <a:pPr lvl="1"/>
            <a:r>
              <a:rPr lang="en-US" dirty="0"/>
              <a:t>constructing logs</a:t>
            </a:r>
          </a:p>
          <a:p>
            <a:pPr lvl="1"/>
            <a:r>
              <a:rPr lang="en-US" dirty="0"/>
              <a:t>changing built-in types and objects</a:t>
            </a:r>
          </a:p>
          <a:p>
            <a:pPr lvl="1"/>
            <a:r>
              <a:rPr lang="en-US" dirty="0"/>
              <a:t>any other single-run code.</a:t>
            </a:r>
          </a:p>
          <a:p>
            <a:r>
              <a:rPr lang="en-US" dirty="0"/>
              <a:t>require can also accept a path to a file.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4B407B-D1C8-4F18-B338-86C54C52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usage</a:t>
            </a:r>
          </a:p>
        </p:txBody>
      </p:sp>
    </p:spTree>
    <p:extLst>
      <p:ext uri="{BB962C8B-B14F-4D97-AF65-F5344CB8AC3E}">
        <p14:creationId xmlns:p14="http://schemas.microsoft.com/office/powerpoint/2010/main" val="1541414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A398CE-75A1-4DC8-9E4E-D4D8723DF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writing or viewing Node code, you’ll often see exports, require, and module that seem to lack a definition. </a:t>
            </a:r>
          </a:p>
          <a:p>
            <a:r>
              <a:rPr lang="en-US" dirty="0"/>
              <a:t>All JavaScript files that Node executes are automatically wrapped in a function with several parameters passed into it:</a:t>
            </a:r>
          </a:p>
          <a:p>
            <a:pPr marL="109537" indent="0">
              <a:buNone/>
            </a:pPr>
            <a:r>
              <a:rPr lang="en-US" sz="2000" dirty="0"/>
              <a:t>(function (exports, require, module, __filename, __</a:t>
            </a:r>
            <a:r>
              <a:rPr lang="en-US" sz="2000" dirty="0" err="1"/>
              <a:t>dirname</a:t>
            </a:r>
            <a:r>
              <a:rPr lang="en-US" sz="2000" dirty="0"/>
              <a:t>) {</a:t>
            </a:r>
          </a:p>
          <a:p>
            <a:pPr marL="109537" indent="0">
              <a:buNone/>
            </a:pPr>
            <a:r>
              <a:rPr lang="en-US" sz="2000" dirty="0"/>
              <a:t>// The code we write will be here</a:t>
            </a:r>
          </a:p>
          <a:p>
            <a:pPr marL="109537" indent="0">
              <a:buNone/>
            </a:pPr>
            <a:r>
              <a:rPr lang="en-US" sz="2000" dirty="0"/>
              <a:t>});</a:t>
            </a:r>
          </a:p>
          <a:p>
            <a:r>
              <a:rPr lang="en-US" sz="2000" dirty="0"/>
              <a:t>They are automatically passed in to every file that is executed. Don’t write that wrapping function; let Node put it there for you, in case it ever changes in subsequent versions.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8DEDCC-3F69-4D2A-BAF5-E155483C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own Module</a:t>
            </a:r>
          </a:p>
        </p:txBody>
      </p:sp>
    </p:spTree>
    <p:extLst>
      <p:ext uri="{BB962C8B-B14F-4D97-AF65-F5344CB8AC3E}">
        <p14:creationId xmlns:p14="http://schemas.microsoft.com/office/powerpoint/2010/main" val="810683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07FE10-D276-46D2-8D44-19F50900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pPr marL="109537" indent="0">
              <a:buNone/>
            </a:pPr>
            <a:r>
              <a:rPr lang="en-US" sz="1800" dirty="0" err="1"/>
              <a:t>exports.add</a:t>
            </a:r>
            <a:r>
              <a:rPr lang="en-US" sz="1800" dirty="0"/>
              <a:t> = add;</a:t>
            </a:r>
          </a:p>
          <a:p>
            <a:pPr marL="109537" indent="0">
              <a:buNone/>
            </a:pPr>
            <a:r>
              <a:rPr lang="en-US" sz="1800" dirty="0" err="1"/>
              <a:t>exports.multiply</a:t>
            </a:r>
            <a:r>
              <a:rPr lang="en-US" sz="1800" dirty="0"/>
              <a:t> = multiply;</a:t>
            </a:r>
          </a:p>
          <a:p>
            <a:pPr marL="109537" indent="0">
              <a:buNone/>
            </a:pPr>
            <a:r>
              <a:rPr lang="en-US" sz="1800" dirty="0" err="1"/>
              <a:t>exports.factorial</a:t>
            </a:r>
            <a:r>
              <a:rPr lang="en-US" sz="1800" dirty="0"/>
              <a:t> = factorial;</a:t>
            </a:r>
          </a:p>
          <a:p>
            <a:pPr marL="109537" indent="0">
              <a:buNone/>
            </a:pPr>
            <a:r>
              <a:rPr lang="en-US" sz="1800" dirty="0" err="1"/>
              <a:t>exports.now</a:t>
            </a:r>
            <a:r>
              <a:rPr lang="en-US" sz="1800" dirty="0"/>
              <a:t> = </a:t>
            </a:r>
            <a:r>
              <a:rPr lang="en-US" sz="1800" dirty="0" err="1"/>
              <a:t>Date.now</a:t>
            </a:r>
            <a:r>
              <a:rPr lang="en-US" sz="1800" dirty="0"/>
              <a:t>();</a:t>
            </a:r>
            <a:endParaRPr lang="en-US" sz="1200" dirty="0"/>
          </a:p>
          <a:p>
            <a:pPr marL="109537" indent="0">
              <a:buNone/>
            </a:pPr>
            <a:r>
              <a:rPr lang="en-US" sz="1800" dirty="0"/>
              <a:t>function add (number1, number2) {</a:t>
            </a:r>
          </a:p>
          <a:p>
            <a:pPr marL="109537" indent="0">
              <a:buNone/>
            </a:pPr>
            <a:r>
              <a:rPr lang="en-US" sz="1800" dirty="0"/>
              <a:t>return </a:t>
            </a:r>
            <a:r>
              <a:rPr lang="en-US" sz="1800" dirty="0" err="1"/>
              <a:t>parseInt</a:t>
            </a:r>
            <a:r>
              <a:rPr lang="en-US" sz="1800" dirty="0"/>
              <a:t>(number1, 10) + </a:t>
            </a:r>
            <a:r>
              <a:rPr lang="en-US" sz="1800" dirty="0" err="1"/>
              <a:t>parseInt</a:t>
            </a:r>
            <a:r>
              <a:rPr lang="en-US" sz="1800" dirty="0"/>
              <a:t>(number2, 10);</a:t>
            </a:r>
          </a:p>
          <a:p>
            <a:pPr marL="109537" indent="0">
              <a:buNone/>
            </a:pPr>
            <a:r>
              <a:rPr lang="en-US" sz="1800" dirty="0"/>
              <a:t>}</a:t>
            </a:r>
          </a:p>
          <a:p>
            <a:pPr marL="109537" indent="0">
              <a:buNone/>
            </a:pPr>
            <a:r>
              <a:rPr lang="en-US" sz="1800" dirty="0"/>
              <a:t>function multiply (number1, number2) {</a:t>
            </a:r>
          </a:p>
          <a:p>
            <a:pPr marL="109537" indent="0">
              <a:buNone/>
            </a:pPr>
            <a:r>
              <a:rPr lang="en-US" sz="1800" dirty="0"/>
              <a:t>return </a:t>
            </a:r>
            <a:r>
              <a:rPr lang="en-US" sz="1800" dirty="0" err="1"/>
              <a:t>parseInt</a:t>
            </a:r>
            <a:r>
              <a:rPr lang="en-US" sz="1800" dirty="0"/>
              <a:t>(number1, 10) * </a:t>
            </a:r>
            <a:r>
              <a:rPr lang="en-US" sz="1800" dirty="0" err="1"/>
              <a:t>parseInt</a:t>
            </a:r>
            <a:r>
              <a:rPr lang="en-US" sz="1800" dirty="0"/>
              <a:t>(number2, 10);</a:t>
            </a:r>
          </a:p>
          <a:p>
            <a:pPr marL="109537" indent="0">
              <a:buNone/>
            </a:pPr>
            <a:r>
              <a:rPr lang="en-US" sz="1800" dirty="0"/>
              <a:t>}</a:t>
            </a:r>
          </a:p>
          <a:p>
            <a:pPr marL="109537" indent="0">
              <a:buNone/>
            </a:pPr>
            <a:r>
              <a:rPr lang="en-US" sz="1800" dirty="0"/>
              <a:t>function factorial (number) {</a:t>
            </a:r>
          </a:p>
          <a:p>
            <a:pPr marL="109537" indent="0">
              <a:buNone/>
            </a:pPr>
            <a:r>
              <a:rPr lang="en-US" sz="1800" dirty="0"/>
              <a:t>if (number === 0) {</a:t>
            </a:r>
          </a:p>
          <a:p>
            <a:pPr marL="109537" indent="0">
              <a:buNone/>
            </a:pPr>
            <a:r>
              <a:rPr lang="en-US" sz="1800" dirty="0"/>
              <a:t>return 1;}</a:t>
            </a:r>
          </a:p>
          <a:p>
            <a:pPr marL="109537" indent="0">
              <a:buNone/>
            </a:pPr>
            <a:r>
              <a:rPr lang="en-US" sz="1800" dirty="0"/>
              <a:t>else { return number * factorial(number - 1); }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5C65D-4302-4BE5-9482-AACD82DB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Module(bmm.js)</a:t>
            </a:r>
          </a:p>
        </p:txBody>
      </p:sp>
    </p:spTree>
    <p:extLst>
      <p:ext uri="{BB962C8B-B14F-4D97-AF65-F5344CB8AC3E}">
        <p14:creationId xmlns:p14="http://schemas.microsoft.com/office/powerpoint/2010/main" val="3624816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07FE10-D276-46D2-8D44-19F50900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800" b="1" dirty="0"/>
              <a:t>Test.js</a:t>
            </a:r>
          </a:p>
          <a:p>
            <a:pPr marL="109537" indent="0">
              <a:buNone/>
            </a:pPr>
            <a:r>
              <a:rPr lang="en-US" dirty="0" err="1"/>
              <a:t>var</a:t>
            </a:r>
            <a:r>
              <a:rPr lang="en-US" dirty="0"/>
              <a:t> m = require(‘./bmm.js');</a:t>
            </a:r>
          </a:p>
          <a:p>
            <a:pPr marL="109537" indent="0">
              <a:buNone/>
            </a:pPr>
            <a:r>
              <a:rPr lang="en-US" dirty="0"/>
              <a:t>console.log(</a:t>
            </a:r>
            <a:r>
              <a:rPr lang="en-US" dirty="0" err="1"/>
              <a:t>m.add</a:t>
            </a:r>
            <a:r>
              <a:rPr lang="en-US" dirty="0"/>
              <a:t>(3,5));</a:t>
            </a:r>
          </a:p>
          <a:p>
            <a:pPr marL="109537" indent="0">
              <a:buNone/>
            </a:pPr>
            <a:r>
              <a:rPr lang="en-US" dirty="0"/>
              <a:t>console.log(</a:t>
            </a:r>
            <a:r>
              <a:rPr lang="en-US" dirty="0" err="1"/>
              <a:t>m.multiply</a:t>
            </a:r>
            <a:r>
              <a:rPr lang="en-US" dirty="0"/>
              <a:t>(4,5));</a:t>
            </a:r>
          </a:p>
          <a:p>
            <a:pPr marL="109537" indent="0">
              <a:buNone/>
            </a:pPr>
            <a:r>
              <a:rPr lang="en-US" dirty="0"/>
              <a:t>console.log(</a:t>
            </a:r>
            <a:r>
              <a:rPr lang="en-US" dirty="0" err="1"/>
              <a:t>m.factorial</a:t>
            </a:r>
            <a:r>
              <a:rPr lang="en-US" dirty="0"/>
              <a:t>(4));</a:t>
            </a:r>
          </a:p>
          <a:p>
            <a:r>
              <a:rPr lang="en-US" dirty="0"/>
              <a:t>Because the argument to require is a file path, a </a:t>
            </a:r>
            <a:r>
              <a:rPr lang="en-US" dirty="0" err="1"/>
              <a:t>package.json</a:t>
            </a:r>
            <a:r>
              <a:rPr lang="en-US" dirty="0"/>
              <a:t> file for this module is unnecessary; we have written a module for our own local use.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5C65D-4302-4BE5-9482-AACD82DB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Module</a:t>
            </a:r>
          </a:p>
        </p:txBody>
      </p:sp>
    </p:spTree>
    <p:extLst>
      <p:ext uri="{BB962C8B-B14F-4D97-AF65-F5344CB8AC3E}">
        <p14:creationId xmlns:p14="http://schemas.microsoft.com/office/powerpoint/2010/main" val="2482782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E0638F-0D0E-4ED9-AB25-5A725BD8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 is of two steps so </a:t>
            </a:r>
            <a:r>
              <a:rPr lang="en-US" b="1" dirty="0" err="1"/>
              <a:t>npm</a:t>
            </a:r>
            <a:r>
              <a:rPr lang="en-US" b="1" dirty="0"/>
              <a:t> link Step 1</a:t>
            </a:r>
          </a:p>
          <a:p>
            <a:pPr lvl="1"/>
            <a:r>
              <a:rPr lang="en-US" dirty="0"/>
              <a:t>move bmm.js into a new folder named math-module and open a terminal in the math-module directory. </a:t>
            </a:r>
          </a:p>
          <a:p>
            <a:pPr lvl="1"/>
            <a:r>
              <a:rPr lang="en-US" dirty="0"/>
              <a:t>Next, create a </a:t>
            </a:r>
            <a:r>
              <a:rPr lang="en-US" dirty="0" err="1"/>
              <a:t>package.json</a:t>
            </a:r>
            <a:r>
              <a:rPr lang="en-US" dirty="0"/>
              <a:t> file now(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) that we’re going to use this module outside a single project.</a:t>
            </a:r>
          </a:p>
          <a:p>
            <a:pPr lvl="1"/>
            <a:r>
              <a:rPr lang="en-US" dirty="0"/>
              <a:t>When prompted for a module name, name it </a:t>
            </a:r>
            <a:r>
              <a:rPr lang="en-US" dirty="0" err="1"/>
              <a:t>bmm</a:t>
            </a:r>
            <a:r>
              <a:rPr lang="en-US" dirty="0"/>
              <a:t>. From within the math-module folder, run </a:t>
            </a:r>
            <a:r>
              <a:rPr lang="en-US" dirty="0" err="1"/>
              <a:t>npm</a:t>
            </a:r>
            <a:r>
              <a:rPr lang="en-US" dirty="0"/>
              <a:t> link. The response will be your global modules path &gt; the directory you ran the command from.</a:t>
            </a:r>
          </a:p>
          <a:p>
            <a:pPr lvl="1"/>
            <a:r>
              <a:rPr lang="en-US" dirty="0"/>
              <a:t>This is telling us that there is a </a:t>
            </a:r>
            <a:r>
              <a:rPr lang="en-US" dirty="0" err="1"/>
              <a:t>symlink</a:t>
            </a:r>
            <a:r>
              <a:rPr lang="en-US" dirty="0"/>
              <a:t> created for the global Node modules folder to the math-module directory.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AE9375-B176-452A-9A46-DB1540A5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global: </a:t>
            </a:r>
            <a:r>
              <a:rPr lang="en-US" dirty="0" err="1"/>
              <a:t>Npm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974573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E0638F-0D0E-4ED9-AB25-5A725BD8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npm</a:t>
            </a:r>
            <a:r>
              <a:rPr lang="en-US" b="1" dirty="0"/>
              <a:t> link Step 2</a:t>
            </a:r>
          </a:p>
          <a:p>
            <a:pPr lvl="1"/>
            <a:r>
              <a:rPr lang="en-US" sz="2400" dirty="0"/>
              <a:t>Go back to the folder in which </a:t>
            </a:r>
            <a:r>
              <a:rPr lang="en-US" sz="2000" dirty="0"/>
              <a:t>test.js </a:t>
            </a:r>
            <a:r>
              <a:rPr lang="en-US" sz="2400" dirty="0"/>
              <a:t>is stored. In that folder, enter </a:t>
            </a:r>
            <a:r>
              <a:rPr lang="en-US" sz="2000" dirty="0" err="1"/>
              <a:t>npm</a:t>
            </a:r>
            <a:r>
              <a:rPr lang="en-US" sz="2000" dirty="0"/>
              <a:t> link </a:t>
            </a:r>
            <a:r>
              <a:rPr lang="en-US" sz="2000" dirty="0" err="1"/>
              <a:t>bmm</a:t>
            </a:r>
            <a:r>
              <a:rPr lang="en-US" sz="2000" dirty="0"/>
              <a:t> </a:t>
            </a:r>
            <a:r>
              <a:rPr lang="en-US" sz="2400" dirty="0"/>
              <a:t>in the terminal.</a:t>
            </a:r>
          </a:p>
          <a:p>
            <a:pPr lvl="1"/>
            <a:r>
              <a:rPr lang="en-US" sz="2400" dirty="0"/>
              <a:t>you will see path information alerting you to the location of the linked module.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AE9375-B176-452A-9A46-DB1540A5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223875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9F399-F824-49EE-A682-EDDDB4599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NPM Account//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adduser</a:t>
            </a:r>
            <a:endParaRPr lang="en-US" dirty="0"/>
          </a:p>
          <a:p>
            <a:r>
              <a:rPr lang="en-US" dirty="0"/>
              <a:t>Login to account//</a:t>
            </a:r>
            <a:r>
              <a:rPr lang="en-US" dirty="0" err="1"/>
              <a:t>npm</a:t>
            </a:r>
            <a:r>
              <a:rPr lang="en-US" dirty="0"/>
              <a:t> login</a:t>
            </a:r>
          </a:p>
          <a:p>
            <a:r>
              <a:rPr lang="en-US" dirty="0"/>
              <a:t>Create readme.md file for documentation</a:t>
            </a:r>
          </a:p>
          <a:p>
            <a:r>
              <a:rPr lang="en-US" dirty="0"/>
              <a:t>Then run command </a:t>
            </a:r>
            <a:r>
              <a:rPr lang="en-US" dirty="0" err="1"/>
              <a:t>npm</a:t>
            </a:r>
            <a:r>
              <a:rPr lang="en-US" dirty="0"/>
              <a:t> publish</a:t>
            </a:r>
          </a:p>
          <a:p>
            <a:r>
              <a:rPr lang="en-US" dirty="0"/>
              <a:t>Do counter check </a:t>
            </a:r>
            <a:r>
              <a:rPr lang="en-US" dirty="0" err="1"/>
              <a:t>package.json</a:t>
            </a:r>
            <a:r>
              <a:rPr lang="en-US" dirty="0"/>
              <a:t> for all dependencies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F2F48-AD26-4974-93A7-372C23C0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NPM Repository</a:t>
            </a:r>
          </a:p>
        </p:txBody>
      </p:sp>
    </p:spTree>
    <p:extLst>
      <p:ext uri="{BB962C8B-B14F-4D97-AF65-F5344CB8AC3E}">
        <p14:creationId xmlns:p14="http://schemas.microsoft.com/office/powerpoint/2010/main" val="33286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dirty="0">
                <a:effectLst/>
                <a:ea typeface="ＭＳ Ｐゴシック" charset="0"/>
                <a:cs typeface="+mj-cs"/>
              </a:rPr>
              <a:t>Call Back FUNCTIONS</a:t>
            </a:r>
          </a:p>
        </p:txBody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Callback is an asynchronous equivalent for a function. </a:t>
            </a:r>
          </a:p>
          <a:p>
            <a:r>
              <a:rPr lang="en-US" sz="2000" dirty="0"/>
              <a:t>A callback function is called at the completion of a given task with the results of the operation passed as function arguments.</a:t>
            </a:r>
          </a:p>
          <a:p>
            <a:r>
              <a:rPr lang="en-US" sz="2000" dirty="0"/>
              <a:t>All the APIs of Node support callbacks.</a:t>
            </a:r>
          </a:p>
          <a:p>
            <a:pPr lvl="1"/>
            <a:r>
              <a:rPr lang="en-US" sz="2000" dirty="0"/>
              <a:t>E.g. A function to read a file may start reading a file and return the control to the execution environment immediately so that the next instruction can be executed. </a:t>
            </a:r>
          </a:p>
          <a:p>
            <a:pPr lvl="1"/>
            <a:r>
              <a:rPr lang="en-US" sz="2000" dirty="0"/>
              <a:t>Once file I/O is complete, it will call the callback function while passing the callback function, the content of the file as a parameter. So there is no blocking or wait for File I/O. </a:t>
            </a:r>
          </a:p>
          <a:p>
            <a:r>
              <a:rPr lang="en-US" sz="2000" dirty="0"/>
              <a:t>This makes Node.js highly scalable, as it can process a high number of requests without waiting for any function to return results.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460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F32441-9191-42B4-B4AB-34FC730F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fs = require('fs');</a:t>
            </a:r>
          </a:p>
          <a:p>
            <a:pPr marL="109537" indent="0">
              <a:buNone/>
            </a:pPr>
            <a:r>
              <a:rPr lang="en-US" sz="2400" dirty="0" err="1"/>
              <a:t>fs.readFile</a:t>
            </a:r>
            <a:r>
              <a:rPr lang="en-US" sz="2400" dirty="0"/>
              <a:t>('README.txt', 'utf8', function(error, data) {</a:t>
            </a:r>
          </a:p>
          <a:p>
            <a:pPr marL="109537" indent="0">
              <a:buNone/>
            </a:pPr>
            <a:r>
              <a:rPr lang="en-US" sz="2400" dirty="0"/>
              <a:t>if (error) {</a:t>
            </a:r>
          </a:p>
          <a:p>
            <a:pPr marL="109537" indent="0">
              <a:buNone/>
            </a:pPr>
            <a:r>
              <a:rPr lang="en-US" sz="2400" dirty="0"/>
              <a:t>return </a:t>
            </a:r>
            <a:r>
              <a:rPr lang="en-US" sz="2400" dirty="0" err="1"/>
              <a:t>console.error</a:t>
            </a:r>
            <a:r>
              <a:rPr lang="en-US" sz="2400" dirty="0"/>
              <a:t>(error);</a:t>
            </a:r>
          </a:p>
          <a:p>
            <a:pPr marL="109537" indent="0">
              <a:buNone/>
            </a:pPr>
            <a:r>
              <a:rPr lang="en-US" sz="2400" dirty="0"/>
              <a:t>}</a:t>
            </a:r>
          </a:p>
          <a:p>
            <a:pPr marL="109537" indent="0">
              <a:buNone/>
            </a:pPr>
            <a:r>
              <a:rPr lang="en-US" sz="2400" dirty="0"/>
              <a:t>console.log(data);</a:t>
            </a:r>
          </a:p>
          <a:p>
            <a:pPr marL="109537" indent="0">
              <a:buNone/>
            </a:pPr>
            <a:r>
              <a:rPr lang="en-US" sz="2400" dirty="0"/>
              <a:t>});</a:t>
            </a:r>
          </a:p>
          <a:p>
            <a:r>
              <a:rPr lang="en-US" sz="2000" dirty="0"/>
              <a:t>We’re using the </a:t>
            </a:r>
            <a:r>
              <a:rPr lang="en-US" sz="2000" dirty="0" err="1"/>
              <a:t>fs.readFile</a:t>
            </a:r>
            <a:r>
              <a:rPr lang="en-US" sz="2000" dirty="0"/>
              <a:t>() method to read a file. </a:t>
            </a:r>
            <a:r>
              <a:rPr lang="en-US" sz="2000" dirty="0" err="1"/>
              <a:t>readFile</a:t>
            </a:r>
            <a:r>
              <a:rPr lang="en-US" sz="2000" dirty="0"/>
              <a:t>() takes three arguments: </a:t>
            </a:r>
          </a:p>
          <a:p>
            <a:pPr lvl="1"/>
            <a:r>
              <a:rPr lang="en-US" sz="1600" dirty="0"/>
              <a:t>the name of the file, the character encoding used in the file, and a callback function that’s invoked once the file is read.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959B1-6EF4-486D-AB24-D50772FA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ea typeface="ＭＳ Ｐゴシック" charset="0"/>
              </a:rPr>
              <a:t>Call Back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4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F32441-9191-42B4-B4AB-34FC730F2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00662"/>
          </a:xfrm>
        </p:spPr>
        <p:txBody>
          <a:bodyPr/>
          <a:lstStyle/>
          <a:p>
            <a:r>
              <a:rPr lang="en-US" sz="2400" dirty="0"/>
              <a:t>The call to </a:t>
            </a:r>
            <a:r>
              <a:rPr lang="en-US" sz="2400" dirty="0" err="1"/>
              <a:t>readFile</a:t>
            </a:r>
            <a:r>
              <a:rPr lang="en-US" sz="2400" dirty="0"/>
              <a:t>() causes file system I/O to occur. </a:t>
            </a:r>
          </a:p>
          <a:p>
            <a:r>
              <a:rPr lang="en-US" sz="2400" dirty="0"/>
              <a:t>Once the I/O completes, the </a:t>
            </a:r>
            <a:r>
              <a:rPr lang="en-US" sz="2400" dirty="0" err="1"/>
              <a:t>readFile</a:t>
            </a:r>
            <a:r>
              <a:rPr lang="en-US" sz="2400" dirty="0"/>
              <a:t>() callback function is invoked with two arguments. </a:t>
            </a:r>
          </a:p>
          <a:p>
            <a:pPr lvl="1"/>
            <a:r>
              <a:rPr lang="en-US" dirty="0"/>
              <a:t>The first argument, error, represents any potential exceptions that occurred while reading the file. For example, if README.txt does not exist, error will contain an Error object. </a:t>
            </a:r>
          </a:p>
          <a:p>
            <a:pPr lvl="1"/>
            <a:r>
              <a:rPr lang="en-US" dirty="0"/>
              <a:t>However, if the file exists and there are no problems reading the data, error will be null and data will be a string containing the contents of the file.</a:t>
            </a:r>
            <a:endParaRPr lang="en-US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959B1-6EF4-486D-AB24-D50772FA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ea typeface="ＭＳ Ｐゴシック" charset="0"/>
              </a:rPr>
              <a:t>Call Back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0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95862"/>
          </a:xfrm>
        </p:spPr>
        <p:txBody>
          <a:bodyPr/>
          <a:lstStyle/>
          <a:p>
            <a:pPr marL="109537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http = require("http");</a:t>
            </a:r>
          </a:p>
          <a:p>
            <a:pPr marL="109537" indent="0">
              <a:buNone/>
            </a:pPr>
            <a:r>
              <a:rPr lang="en-US" sz="2000" dirty="0" err="1"/>
              <a:t>http.createServer</a:t>
            </a:r>
            <a:r>
              <a:rPr lang="en-US" sz="2000" dirty="0"/>
              <a:t>(function (request, response) {</a:t>
            </a:r>
          </a:p>
          <a:p>
            <a:pPr marL="109537" indent="0">
              <a:buNone/>
            </a:pPr>
            <a:r>
              <a:rPr lang="en-US" sz="2000" dirty="0" err="1"/>
              <a:t>response.writeHead</a:t>
            </a:r>
            <a:r>
              <a:rPr lang="en-US" sz="2000" dirty="0"/>
              <a:t>(200, {'Content-Type': 'text/plain'});</a:t>
            </a:r>
          </a:p>
          <a:p>
            <a:pPr marL="109537" indent="0">
              <a:buNone/>
            </a:pPr>
            <a:r>
              <a:rPr lang="en-US" sz="2000" dirty="0" err="1"/>
              <a:t>response.end</a:t>
            </a:r>
            <a:r>
              <a:rPr lang="en-US" sz="2000" dirty="0"/>
              <a:t>('Hello World\n');</a:t>
            </a:r>
          </a:p>
          <a:p>
            <a:pPr marL="109537" indent="0">
              <a:buNone/>
            </a:pPr>
            <a:r>
              <a:rPr lang="en-US" sz="2000" dirty="0"/>
              <a:t>}).listen(8081);</a:t>
            </a:r>
          </a:p>
          <a:p>
            <a:pPr marL="109537" indent="0">
              <a:buNone/>
            </a:pPr>
            <a:r>
              <a:rPr lang="en-US" sz="2000" dirty="0"/>
              <a:t>console.log('Server running at http://127.0.0.1:8081/');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Server</a:t>
            </a:r>
          </a:p>
        </p:txBody>
      </p:sp>
    </p:spTree>
    <p:extLst>
      <p:ext uri="{BB962C8B-B14F-4D97-AF65-F5344CB8AC3E}">
        <p14:creationId xmlns:p14="http://schemas.microsoft.com/office/powerpoint/2010/main" val="204574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95862"/>
          </a:xfrm>
        </p:spPr>
        <p:txBody>
          <a:bodyPr/>
          <a:lstStyle/>
          <a:p>
            <a:pPr marL="109537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http = require('http');</a:t>
            </a:r>
          </a:p>
          <a:p>
            <a:pPr marL="109537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fs = require('fs');</a:t>
            </a:r>
          </a:p>
          <a:p>
            <a:pPr marL="109537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url</a:t>
            </a:r>
            <a:r>
              <a:rPr lang="en-US" sz="2000" dirty="0"/>
              <a:t> = require('</a:t>
            </a:r>
            <a:r>
              <a:rPr lang="en-US" sz="2000" dirty="0" err="1"/>
              <a:t>url</a:t>
            </a:r>
            <a:r>
              <a:rPr lang="en-US" sz="2000" dirty="0"/>
              <a:t>');</a:t>
            </a:r>
          </a:p>
          <a:p>
            <a:pPr marL="109537" indent="0">
              <a:buNone/>
            </a:pPr>
            <a:r>
              <a:rPr lang="en-US" sz="2000" dirty="0" err="1"/>
              <a:t>http.createServer</a:t>
            </a:r>
            <a:r>
              <a:rPr lang="en-US" sz="2000" dirty="0"/>
              <a:t>( function (request, response) {</a:t>
            </a:r>
            <a:endParaRPr lang="en-US" sz="1800" dirty="0"/>
          </a:p>
          <a:p>
            <a:pPr marL="109537" indent="0">
              <a:buNone/>
            </a:pPr>
            <a:r>
              <a:rPr lang="en-US" sz="2000" dirty="0"/>
              <a:t>var pathname = </a:t>
            </a:r>
            <a:r>
              <a:rPr lang="en-US" sz="2000" dirty="0" err="1"/>
              <a:t>url.parse</a:t>
            </a:r>
            <a:r>
              <a:rPr lang="en-US" sz="2000" dirty="0"/>
              <a:t>(request.url).pathname;</a:t>
            </a:r>
          </a:p>
          <a:p>
            <a:pPr marL="109537" indent="0">
              <a:buNone/>
            </a:pPr>
            <a:r>
              <a:rPr lang="en-US" sz="2000" dirty="0"/>
              <a:t>console.log("Request for " + pathname + " received."); </a:t>
            </a:r>
            <a:r>
              <a:rPr lang="en-US" sz="2000" dirty="0" err="1"/>
              <a:t>fs.readFile</a:t>
            </a:r>
            <a:r>
              <a:rPr lang="en-US" sz="2000" dirty="0"/>
              <a:t>(</a:t>
            </a:r>
            <a:r>
              <a:rPr lang="en-US" sz="2000" dirty="0" err="1"/>
              <a:t>pathname.substr</a:t>
            </a:r>
            <a:r>
              <a:rPr lang="en-US" sz="2000" dirty="0"/>
              <a:t>(1), function (err, data) {</a:t>
            </a:r>
          </a:p>
          <a:p>
            <a:pPr marL="109537" indent="0">
              <a:buNone/>
            </a:pPr>
            <a:r>
              <a:rPr lang="en-US" sz="2000" dirty="0"/>
              <a:t>if (err) { console.log(err); </a:t>
            </a:r>
          </a:p>
          <a:p>
            <a:pPr marL="109537" indent="0">
              <a:buNone/>
            </a:pPr>
            <a:r>
              <a:rPr lang="en-US" sz="2000" dirty="0" err="1"/>
              <a:t>response.writeHead</a:t>
            </a:r>
            <a:r>
              <a:rPr lang="en-US" sz="2000" dirty="0"/>
              <a:t>(404, {'Content-Type': 'text/html'});</a:t>
            </a:r>
          </a:p>
          <a:p>
            <a:pPr marL="109537" indent="0">
              <a:buNone/>
            </a:pPr>
            <a:r>
              <a:rPr lang="en-US" sz="2000" dirty="0"/>
              <a:t>}</a:t>
            </a:r>
            <a:endParaRPr lang="en-US" sz="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7731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95862"/>
          </a:xfrm>
        </p:spPr>
        <p:txBody>
          <a:bodyPr/>
          <a:lstStyle/>
          <a:p>
            <a:pPr marL="109537" indent="0">
              <a:buNone/>
            </a:pPr>
            <a:r>
              <a:rPr lang="en-US" sz="2000" dirty="0"/>
              <a:t>else{</a:t>
            </a:r>
          </a:p>
          <a:p>
            <a:pPr marL="109537" indent="0">
              <a:buNone/>
            </a:pPr>
            <a:r>
              <a:rPr lang="en-US" sz="2000" dirty="0"/>
              <a:t>//Page found </a:t>
            </a:r>
          </a:p>
          <a:p>
            <a:pPr marL="109537" indent="0">
              <a:buNone/>
            </a:pPr>
            <a:r>
              <a:rPr lang="en-US" sz="2000" dirty="0"/>
              <a:t>// HTTP Status: 200 : OK</a:t>
            </a:r>
          </a:p>
          <a:p>
            <a:pPr marL="109537" indent="0">
              <a:buNone/>
            </a:pPr>
            <a:r>
              <a:rPr lang="en-US" sz="2000" dirty="0"/>
              <a:t>// Content Type: text/plain</a:t>
            </a:r>
          </a:p>
          <a:p>
            <a:pPr marL="109537" indent="0">
              <a:buNone/>
            </a:pPr>
            <a:r>
              <a:rPr lang="en-US" sz="2000" dirty="0" err="1"/>
              <a:t>response.writeHead</a:t>
            </a:r>
            <a:r>
              <a:rPr lang="en-US" sz="2000" dirty="0"/>
              <a:t>(200, {'Content-Type': 'text/html'});</a:t>
            </a:r>
          </a:p>
          <a:p>
            <a:pPr marL="109537" indent="0">
              <a:buNone/>
            </a:pPr>
            <a:r>
              <a:rPr lang="en-US" sz="2000" dirty="0"/>
              <a:t>// Write the content of the file to response body</a:t>
            </a:r>
          </a:p>
          <a:p>
            <a:pPr marL="109537" indent="0">
              <a:buNone/>
            </a:pPr>
            <a:r>
              <a:rPr lang="en-US" sz="2000" dirty="0" err="1"/>
              <a:t>response.write</a:t>
            </a:r>
            <a:r>
              <a:rPr lang="en-US" sz="2000" dirty="0"/>
              <a:t>(</a:t>
            </a:r>
            <a:r>
              <a:rPr lang="en-US" sz="2000" dirty="0" err="1"/>
              <a:t>data.toString</a:t>
            </a:r>
            <a:r>
              <a:rPr lang="en-US" sz="2000" dirty="0"/>
              <a:t>());}</a:t>
            </a:r>
          </a:p>
          <a:p>
            <a:pPr marL="109537" indent="0">
              <a:buNone/>
            </a:pPr>
            <a:r>
              <a:rPr lang="en-US" sz="2000" dirty="0"/>
              <a:t>// Send the response body </a:t>
            </a:r>
          </a:p>
          <a:p>
            <a:pPr marL="109537" indent="0">
              <a:buNone/>
            </a:pPr>
            <a:r>
              <a:rPr lang="en-US" sz="2000" dirty="0" err="1"/>
              <a:t>response.end</a:t>
            </a:r>
            <a:r>
              <a:rPr lang="en-US" sz="2000" dirty="0"/>
              <a:t>();</a:t>
            </a:r>
          </a:p>
          <a:p>
            <a:pPr marL="109537" indent="0">
              <a:buNone/>
            </a:pPr>
            <a:r>
              <a:rPr lang="en-US" sz="2000" dirty="0"/>
              <a:t>});</a:t>
            </a:r>
          </a:p>
          <a:p>
            <a:pPr marL="109537" indent="0">
              <a:buNone/>
            </a:pPr>
            <a:r>
              <a:rPr lang="en-US" sz="2000" dirty="0"/>
              <a:t>}).listen(8081);</a:t>
            </a:r>
          </a:p>
          <a:p>
            <a:pPr marL="109537" indent="0">
              <a:buNone/>
            </a:pPr>
            <a:r>
              <a:rPr lang="en-US" sz="2000" dirty="0"/>
              <a:t>// Console will print the message</a:t>
            </a:r>
          </a:p>
          <a:p>
            <a:pPr marL="109537" indent="0">
              <a:buNone/>
            </a:pPr>
            <a:r>
              <a:rPr lang="en-US" sz="2000" dirty="0"/>
              <a:t>console.log('Server running at http://127.0.0.1:8081/');</a:t>
            </a:r>
          </a:p>
          <a:p>
            <a:pPr marL="109537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37623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95862"/>
          </a:xfrm>
        </p:spPr>
        <p:txBody>
          <a:bodyPr/>
          <a:lstStyle/>
          <a:p>
            <a:r>
              <a:rPr lang="en-US" sz="2000" dirty="0"/>
              <a:t>Next let's create the following html file named index.htm in the same directory where you created server.js</a:t>
            </a:r>
          </a:p>
          <a:p>
            <a:r>
              <a:rPr lang="en-US" sz="2000" b="1" dirty="0"/>
              <a:t>File: index.htm</a:t>
            </a:r>
          </a:p>
          <a:p>
            <a:pPr marL="109537" indent="0">
              <a:buNone/>
            </a:pPr>
            <a:r>
              <a:rPr lang="en-US" sz="1800" dirty="0"/>
              <a:t>&lt;html&gt;</a:t>
            </a:r>
          </a:p>
          <a:p>
            <a:pPr marL="109537" indent="0">
              <a:buNone/>
            </a:pPr>
            <a:r>
              <a:rPr lang="en-US" sz="1800" dirty="0"/>
              <a:t>&lt;head&gt;</a:t>
            </a:r>
          </a:p>
          <a:p>
            <a:pPr marL="109537" indent="0">
              <a:buNone/>
            </a:pPr>
            <a:r>
              <a:rPr lang="en-US" sz="1800" dirty="0"/>
              <a:t>&lt;title&gt;Sample Page&lt;/title&gt;</a:t>
            </a:r>
          </a:p>
          <a:p>
            <a:pPr marL="109537" indent="0">
              <a:buNone/>
            </a:pPr>
            <a:r>
              <a:rPr lang="en-US" sz="1800" dirty="0"/>
              <a:t>&lt;/head&gt;</a:t>
            </a:r>
          </a:p>
          <a:p>
            <a:pPr marL="109537" indent="0">
              <a:buNone/>
            </a:pPr>
            <a:r>
              <a:rPr lang="en-US" sz="1800" dirty="0"/>
              <a:t>&lt;body&gt;</a:t>
            </a:r>
          </a:p>
          <a:p>
            <a:pPr marL="109537" indent="0">
              <a:buNone/>
            </a:pPr>
            <a:r>
              <a:rPr lang="en-US" sz="1800" dirty="0"/>
              <a:t>Hello World!</a:t>
            </a:r>
          </a:p>
          <a:p>
            <a:pPr marL="109537" indent="0">
              <a:buNone/>
            </a:pPr>
            <a:r>
              <a:rPr lang="en-US" sz="1800" dirty="0"/>
              <a:t>&lt;/body&gt;</a:t>
            </a:r>
          </a:p>
          <a:p>
            <a:pPr marL="109537" indent="0">
              <a:buNone/>
            </a:pPr>
            <a:r>
              <a:rPr lang="en-US" sz="1800" dirty="0"/>
              <a:t>&lt;/html&gt;</a:t>
            </a:r>
          </a:p>
          <a:p>
            <a:pPr marL="109537" indent="0">
              <a:buNone/>
            </a:pPr>
            <a:r>
              <a:rPr lang="en-US" sz="1800" dirty="0"/>
              <a:t>Open http://127.0.0.1:8081/index.htm in any browser to see the result.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87302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1773</TotalTime>
  <Words>2093</Words>
  <Application>Microsoft Office PowerPoint</Application>
  <PresentationFormat>On-screen Show (4:3)</PresentationFormat>
  <Paragraphs>209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Node.JS</vt:lpstr>
      <vt:lpstr>Road Map</vt:lpstr>
      <vt:lpstr>Call Back FUNCTIONS</vt:lpstr>
      <vt:lpstr>Call Back FUNCTIONS</vt:lpstr>
      <vt:lpstr>Call Back FUNCTIONS</vt:lpstr>
      <vt:lpstr>A Sample Server</vt:lpstr>
      <vt:lpstr>Example</vt:lpstr>
      <vt:lpstr>Example</vt:lpstr>
      <vt:lpstr>Example</vt:lpstr>
      <vt:lpstr>NPM</vt:lpstr>
      <vt:lpstr>NPM</vt:lpstr>
      <vt:lpstr>Global vs Local</vt:lpstr>
      <vt:lpstr>Changing Path</vt:lpstr>
      <vt:lpstr>Package.json</vt:lpstr>
      <vt:lpstr>npm install:</vt:lpstr>
      <vt:lpstr>Creating Package.JSON file NPM init</vt:lpstr>
      <vt:lpstr>Node_modules</vt:lpstr>
      <vt:lpstr>Removing a Package</vt:lpstr>
      <vt:lpstr>Updating a Package</vt:lpstr>
      <vt:lpstr>Npm search &amp; docs</vt:lpstr>
      <vt:lpstr>Require()</vt:lpstr>
      <vt:lpstr>Require usage</vt:lpstr>
      <vt:lpstr>Writing your own Module</vt:lpstr>
      <vt:lpstr>Basic Math Module(bmm.js)</vt:lpstr>
      <vt:lpstr>Basic Math Module</vt:lpstr>
      <vt:lpstr>Make it global: Npm link</vt:lpstr>
      <vt:lpstr>Npm link</vt:lpstr>
      <vt:lpstr>For NPM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Craig</dc:creator>
  <cp:lastModifiedBy>Rashid Mukhtar</cp:lastModifiedBy>
  <cp:revision>201</cp:revision>
  <dcterms:created xsi:type="dcterms:W3CDTF">2011-04-09T16:04:53Z</dcterms:created>
  <dcterms:modified xsi:type="dcterms:W3CDTF">2021-02-26T10:47:10Z</dcterms:modified>
</cp:coreProperties>
</file>