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2" r:id="rId2"/>
    <p:sldId id="331" r:id="rId3"/>
    <p:sldId id="320" r:id="rId4"/>
    <p:sldId id="303" r:id="rId5"/>
    <p:sldId id="323" r:id="rId6"/>
    <p:sldId id="328" r:id="rId7"/>
    <p:sldId id="324" r:id="rId8"/>
    <p:sldId id="304" r:id="rId9"/>
    <p:sldId id="327" r:id="rId10"/>
    <p:sldId id="329" r:id="rId11"/>
    <p:sldId id="330" r:id="rId12"/>
    <p:sldId id="321" r:id="rId13"/>
    <p:sldId id="322" r:id="rId14"/>
    <p:sldId id="317" r:id="rId15"/>
    <p:sldId id="305" r:id="rId16"/>
    <p:sldId id="306" r:id="rId17"/>
    <p:sldId id="316" r:id="rId18"/>
    <p:sldId id="326" r:id="rId19"/>
    <p:sldId id="318" r:id="rId20"/>
    <p:sldId id="319" r:id="rId21"/>
    <p:sldId id="312" r:id="rId22"/>
    <p:sldId id="313" r:id="rId23"/>
    <p:sldId id="314" r:id="rId24"/>
    <p:sldId id="31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  <a:p>
            <a:r>
              <a:rPr lang="en-US" dirty="0"/>
              <a:t>HTTP Server, URL and Node-static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5F338B-C721-4772-B324-72C1E3A0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35052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'100': 'Continue',</a:t>
            </a:r>
          </a:p>
          <a:p>
            <a:pPr marL="109537" indent="0">
              <a:buNone/>
            </a:pPr>
            <a:r>
              <a:rPr lang="en-US" sz="1600" dirty="0"/>
              <a:t>  '101': 'Switching Protocols',</a:t>
            </a:r>
          </a:p>
          <a:p>
            <a:pPr marL="109537" indent="0">
              <a:buNone/>
            </a:pPr>
            <a:r>
              <a:rPr lang="en-US" sz="1600" dirty="0"/>
              <a:t>  '102': 'Processing',</a:t>
            </a:r>
          </a:p>
          <a:p>
            <a:pPr marL="109537" indent="0">
              <a:buNone/>
            </a:pPr>
            <a:r>
              <a:rPr lang="en-US" sz="1600" dirty="0"/>
              <a:t>  '200': 'OK',</a:t>
            </a:r>
          </a:p>
          <a:p>
            <a:pPr marL="109537" indent="0">
              <a:buNone/>
            </a:pPr>
            <a:r>
              <a:rPr lang="en-US" sz="1600" dirty="0"/>
              <a:t>  '201': 'Created',</a:t>
            </a:r>
          </a:p>
          <a:p>
            <a:pPr marL="109537" indent="0">
              <a:buNone/>
            </a:pPr>
            <a:r>
              <a:rPr lang="en-US" sz="1600" dirty="0"/>
              <a:t>  '202': 'Accepted',</a:t>
            </a:r>
          </a:p>
          <a:p>
            <a:pPr marL="109537" indent="0">
              <a:buNone/>
            </a:pPr>
            <a:r>
              <a:rPr lang="en-US" sz="1600" dirty="0"/>
              <a:t>  '203': 'Non-Authoritative Information',</a:t>
            </a:r>
          </a:p>
          <a:p>
            <a:pPr marL="109537" indent="0">
              <a:buNone/>
            </a:pPr>
            <a:r>
              <a:rPr lang="en-US" sz="1600" dirty="0"/>
              <a:t>  '204': 'No Content',</a:t>
            </a:r>
          </a:p>
          <a:p>
            <a:pPr marL="109537" indent="0">
              <a:buNone/>
            </a:pPr>
            <a:r>
              <a:rPr lang="en-US" sz="1600" dirty="0"/>
              <a:t>  '205': 'Reset Content',</a:t>
            </a:r>
          </a:p>
          <a:p>
            <a:pPr marL="109537" indent="0">
              <a:buNone/>
            </a:pPr>
            <a:r>
              <a:rPr lang="en-US" sz="1600" dirty="0"/>
              <a:t>  '206': 'Partial Content',</a:t>
            </a:r>
          </a:p>
          <a:p>
            <a:pPr marL="109537" indent="0">
              <a:buNone/>
            </a:pPr>
            <a:r>
              <a:rPr lang="en-US" sz="1600" dirty="0"/>
              <a:t>  '207': 'Multi-Status',</a:t>
            </a:r>
          </a:p>
          <a:p>
            <a:pPr marL="109537" indent="0">
              <a:buNone/>
            </a:pPr>
            <a:r>
              <a:rPr lang="en-US" sz="1600" dirty="0"/>
              <a:t>  '208': 'Already Reported',</a:t>
            </a:r>
          </a:p>
          <a:p>
            <a:pPr marL="109537" indent="0">
              <a:buNone/>
            </a:pPr>
            <a:r>
              <a:rPr lang="en-US" sz="1600" dirty="0"/>
              <a:t>  '226': 'IM Used',</a:t>
            </a:r>
          </a:p>
          <a:p>
            <a:pPr marL="109537" indent="0">
              <a:buNone/>
            </a:pPr>
            <a:r>
              <a:rPr lang="en-US" sz="1600" dirty="0"/>
              <a:t>  '300': 'Multiple Choices',</a:t>
            </a:r>
          </a:p>
          <a:p>
            <a:pPr marL="109537" indent="0">
              <a:buNone/>
            </a:pPr>
            <a:r>
              <a:rPr lang="en-US" sz="1600" dirty="0"/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C8866-8CCC-455D-B15D-6BAED0E3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E9D6F-4CDA-4E34-97E2-2164A9F636DD}"/>
              </a:ext>
            </a:extLst>
          </p:cNvPr>
          <p:cNvSpPr/>
          <p:nvPr/>
        </p:nvSpPr>
        <p:spPr>
          <a:xfrm>
            <a:off x="4724400" y="1339632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sz="1600" dirty="0">
                <a:latin typeface="+mj-lt"/>
              </a:rPr>
              <a:t> '301': 'Moved Permanently',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'302': 'Found',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'303': 'See Other',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'304': 'Not Modified',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'305': 'Use Proxy’,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'307': 'Temporary Redirect',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'308': 'Permanent Redirect',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'400': 'Bad Request',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'401': 'Unauthorized',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'402': 'Payment Required',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'403': 'Forbidden',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'404': 'Not Found',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'405': 'Method Not Allowed',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'406': 'Not Acceptable',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'407': 'Proxy Authentication Required',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'408': 'Request Timeout',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'409': 'Conflict',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'410': 'Gone',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185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5F338B-C721-4772-B324-72C1E3A0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35052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'411': 'Length Required',</a:t>
            </a:r>
          </a:p>
          <a:p>
            <a:pPr marL="109537" indent="0">
              <a:buNone/>
            </a:pPr>
            <a:r>
              <a:rPr lang="en-US" sz="1600" dirty="0"/>
              <a:t>  '412': 'Precondition Failed',</a:t>
            </a:r>
          </a:p>
          <a:p>
            <a:pPr marL="109537" indent="0">
              <a:buNone/>
            </a:pPr>
            <a:r>
              <a:rPr lang="en-US" sz="1600" dirty="0"/>
              <a:t>  '413': 'Payload Too Large',</a:t>
            </a:r>
          </a:p>
          <a:p>
            <a:pPr marL="109537" indent="0">
              <a:buNone/>
            </a:pPr>
            <a:r>
              <a:rPr lang="en-US" sz="1600" dirty="0"/>
              <a:t>  '414': 'URI Too Long',</a:t>
            </a:r>
          </a:p>
          <a:p>
            <a:pPr marL="109537" indent="0">
              <a:buNone/>
            </a:pPr>
            <a:r>
              <a:rPr lang="en-US" sz="1600" dirty="0"/>
              <a:t>  '415': 'Unsupported Media Type',</a:t>
            </a:r>
          </a:p>
          <a:p>
            <a:pPr marL="109537" indent="0">
              <a:buNone/>
            </a:pPr>
            <a:r>
              <a:rPr lang="en-US" sz="1600" dirty="0"/>
              <a:t>  '416': 'Range Not Satisfiable',</a:t>
            </a:r>
          </a:p>
          <a:p>
            <a:pPr marL="109537" indent="0">
              <a:buNone/>
            </a:pPr>
            <a:r>
              <a:rPr lang="en-US" sz="1600" dirty="0"/>
              <a:t>  '417': 'Expectation Failed',</a:t>
            </a:r>
          </a:p>
          <a:p>
            <a:pPr marL="109537" indent="0">
              <a:buNone/>
            </a:pPr>
            <a:r>
              <a:rPr lang="en-US" sz="1600" dirty="0"/>
              <a:t>  '418': 'I\'m a teapot',</a:t>
            </a:r>
          </a:p>
          <a:p>
            <a:pPr marL="109537" indent="0">
              <a:buNone/>
            </a:pPr>
            <a:r>
              <a:rPr lang="en-US" sz="1600" dirty="0"/>
              <a:t>  '421': 'Misdirected Request',</a:t>
            </a:r>
          </a:p>
          <a:p>
            <a:pPr marL="109537" indent="0">
              <a:buNone/>
            </a:pPr>
            <a:r>
              <a:rPr lang="en-US" sz="1600" dirty="0"/>
              <a:t>  '422': '</a:t>
            </a:r>
            <a:r>
              <a:rPr lang="en-US" sz="1600" dirty="0" err="1"/>
              <a:t>Unprocessable</a:t>
            </a:r>
            <a:r>
              <a:rPr lang="en-US" sz="1600" dirty="0"/>
              <a:t> Entity',</a:t>
            </a:r>
          </a:p>
          <a:p>
            <a:pPr marL="109537" indent="0">
              <a:buNone/>
            </a:pPr>
            <a:r>
              <a:rPr lang="en-US" sz="1600" dirty="0"/>
              <a:t>  '423': 'Locked',</a:t>
            </a:r>
          </a:p>
          <a:p>
            <a:pPr marL="109537" indent="0">
              <a:buNone/>
            </a:pPr>
            <a:r>
              <a:rPr lang="en-US" sz="1600" dirty="0"/>
              <a:t>  '424': 'Failed Dependency',</a:t>
            </a:r>
          </a:p>
          <a:p>
            <a:pPr marL="109537" indent="0">
              <a:buNone/>
            </a:pPr>
            <a:r>
              <a:rPr lang="en-US" sz="1600" dirty="0"/>
              <a:t>  '425': 'Unordered Collection',</a:t>
            </a:r>
          </a:p>
          <a:p>
            <a:pPr marL="109537" indent="0">
              <a:buNone/>
            </a:pPr>
            <a:r>
              <a:rPr lang="en-US" sz="1600" dirty="0"/>
              <a:t>  '426': 'Upgrade Required',</a:t>
            </a:r>
          </a:p>
          <a:p>
            <a:pPr marL="109537" indent="0">
              <a:buNone/>
            </a:pPr>
            <a:r>
              <a:rPr lang="en-US" sz="16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C8866-8CCC-455D-B15D-6BAED0E3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E9D6F-4CDA-4E34-97E2-2164A9F636DD}"/>
              </a:ext>
            </a:extLst>
          </p:cNvPr>
          <p:cNvSpPr/>
          <p:nvPr/>
        </p:nvSpPr>
        <p:spPr>
          <a:xfrm>
            <a:off x="4565073" y="1383002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sz="1600" dirty="0">
                <a:latin typeface="+mj-lt"/>
              </a:rPr>
              <a:t> '428': 'Precondition Required',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'429': 'Too Many Requests',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'431': 'Request Header Fields Too Large',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'451': 'Unavailable For Legal Reasons',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'500': 'Internal Server Error',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'501': 'Not Implemented',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'502': 'Bad Gateway',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'503': 'Service Unavailable',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'504': 'Gateway Timeout',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'505': 'HTTP Version Not Supported',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'506': 'Variant Also Negotiates',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'507': 'Insufficient Storage',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'508': 'Loop Detected',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'509': 'Bandwidth Limit Exceeded',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'510': 'Not Extended',</a:t>
            </a:r>
          </a:p>
          <a:p>
            <a:pPr marL="109537" indent="0">
              <a:buNone/>
            </a:pPr>
            <a:r>
              <a:rPr lang="en-US" sz="1600" dirty="0">
                <a:latin typeface="+mj-lt"/>
              </a:rPr>
              <a:t>  '511': 'Network Authentication Required' </a:t>
            </a:r>
          </a:p>
        </p:txBody>
      </p:sp>
    </p:spTree>
    <p:extLst>
      <p:ext uri="{BB962C8B-B14F-4D97-AF65-F5344CB8AC3E}">
        <p14:creationId xmlns:p14="http://schemas.microsoft.com/office/powerpoint/2010/main" val="97539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E3011-42AA-4363-A30E-CC36B3EB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URL module splits up a web address into readable parts.</a:t>
            </a:r>
          </a:p>
          <a:p>
            <a:r>
              <a:rPr lang="en-US" sz="3200" dirty="0"/>
              <a:t>Parse an address with the </a:t>
            </a:r>
            <a:r>
              <a:rPr lang="en-US" sz="3200" dirty="0" err="1"/>
              <a:t>url.parse</a:t>
            </a:r>
            <a:r>
              <a:rPr lang="en-US" sz="3200" dirty="0"/>
              <a:t>() method, and it will return a URL object with each part of the address as properties as seen in next slide picture.</a:t>
            </a:r>
          </a:p>
          <a:p>
            <a:r>
              <a:rPr lang="en-US" sz="3200" dirty="0"/>
              <a:t>URL Module is applied normally on request received in a Node. JS server.</a:t>
            </a:r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3CA64-C65C-4918-9F69-BF8BB98D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</p:spTree>
    <p:extLst>
      <p:ext uri="{BB962C8B-B14F-4D97-AF65-F5344CB8AC3E}">
        <p14:creationId xmlns:p14="http://schemas.microsoft.com/office/powerpoint/2010/main" val="55973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B7ABDC-328F-4100-84A5-BF7C8647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4" y="762000"/>
            <a:ext cx="8211415" cy="51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248604-B8FC-4703-8168-12FB0804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var </a:t>
            </a:r>
            <a:r>
              <a:rPr lang="en-US" sz="2000" dirty="0" err="1"/>
              <a:t>url</a:t>
            </a:r>
            <a:r>
              <a:rPr lang="en-US" sz="2000" dirty="0"/>
              <a:t> = require('</a:t>
            </a:r>
            <a:r>
              <a:rPr lang="en-US" sz="2000" dirty="0" err="1"/>
              <a:t>url</a:t>
            </a:r>
            <a:r>
              <a:rPr lang="en-US" sz="2000" dirty="0"/>
              <a:t>');</a:t>
            </a:r>
            <a:br>
              <a:rPr lang="en-US" sz="2000" dirty="0"/>
            </a:br>
            <a:r>
              <a:rPr lang="en-US" sz="2000" dirty="0"/>
              <a:t>var </a:t>
            </a:r>
            <a:r>
              <a:rPr lang="en-US" sz="2000" dirty="0" err="1"/>
              <a:t>adr</a:t>
            </a:r>
            <a:r>
              <a:rPr lang="en-US" sz="2000" dirty="0"/>
              <a:t>= 'http://localhost:8080/</a:t>
            </a:r>
            <a:r>
              <a:rPr lang="en-US" sz="2000" dirty="0" err="1"/>
              <a:t>default.htm?year</a:t>
            </a:r>
            <a:r>
              <a:rPr lang="en-US" sz="2000" dirty="0"/>
              <a:t>=2017&amp;month=</a:t>
            </a:r>
            <a:r>
              <a:rPr lang="en-US" sz="2000" dirty="0" err="1"/>
              <a:t>february</a:t>
            </a:r>
            <a:r>
              <a:rPr lang="en-US" sz="2000" dirty="0"/>
              <a:t>';</a:t>
            </a:r>
            <a:br>
              <a:rPr lang="en-US" sz="2000" dirty="0"/>
            </a:br>
            <a:r>
              <a:rPr lang="en-US" sz="2000" dirty="0"/>
              <a:t>var q = </a:t>
            </a:r>
            <a:r>
              <a:rPr lang="en-US" sz="2000" dirty="0" err="1"/>
              <a:t>url.parse</a:t>
            </a:r>
            <a:r>
              <a:rPr lang="en-US" sz="2000" dirty="0"/>
              <a:t>(</a:t>
            </a:r>
            <a:r>
              <a:rPr lang="en-US" sz="2000" dirty="0" err="1"/>
              <a:t>adr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console.log(</a:t>
            </a:r>
            <a:r>
              <a:rPr lang="en-US" sz="2000" dirty="0" err="1"/>
              <a:t>q.host</a:t>
            </a:r>
            <a:r>
              <a:rPr lang="en-US" sz="2000" dirty="0"/>
              <a:t>); //returns 'localhost:8080'</a:t>
            </a:r>
            <a:br>
              <a:rPr lang="en-US" sz="2000" dirty="0"/>
            </a:br>
            <a:r>
              <a:rPr lang="en-US" sz="2000" dirty="0"/>
              <a:t>console.log(</a:t>
            </a:r>
            <a:r>
              <a:rPr lang="en-US" sz="2000" dirty="0" err="1"/>
              <a:t>q.pathname</a:t>
            </a:r>
            <a:r>
              <a:rPr lang="en-US" sz="2000" dirty="0"/>
              <a:t>); //returns '/default.htm'</a:t>
            </a:r>
            <a:br>
              <a:rPr lang="en-US" sz="2000" dirty="0"/>
            </a:br>
            <a:r>
              <a:rPr lang="en-US" sz="2000" dirty="0"/>
              <a:t>console.log(</a:t>
            </a:r>
            <a:r>
              <a:rPr lang="en-US" sz="2000" dirty="0" err="1"/>
              <a:t>q.search</a:t>
            </a:r>
            <a:r>
              <a:rPr lang="en-US" sz="2000" dirty="0"/>
              <a:t>); //returns '?year=2017&amp;month=</a:t>
            </a:r>
            <a:r>
              <a:rPr lang="en-US" sz="2000" dirty="0" err="1"/>
              <a:t>february</a:t>
            </a:r>
            <a:r>
              <a:rPr lang="en-US" sz="2000" dirty="0"/>
              <a:t>'</a:t>
            </a:r>
            <a:br>
              <a:rPr lang="en-US" sz="2000" dirty="0"/>
            </a:br>
            <a:r>
              <a:rPr lang="en-US" sz="2000" dirty="0"/>
              <a:t>var </a:t>
            </a:r>
            <a:r>
              <a:rPr lang="en-US" sz="2000" dirty="0" err="1"/>
              <a:t>qdata</a:t>
            </a:r>
            <a:r>
              <a:rPr lang="en-US" sz="2000" dirty="0"/>
              <a:t> = </a:t>
            </a:r>
            <a:r>
              <a:rPr lang="en-US" sz="2000" dirty="0" err="1"/>
              <a:t>q.query</a:t>
            </a:r>
            <a:r>
              <a:rPr lang="en-US" sz="2000" dirty="0"/>
              <a:t>; //returns an object: { year: 2017, month: '</a:t>
            </a:r>
            <a:r>
              <a:rPr lang="en-US" sz="2000" dirty="0" err="1"/>
              <a:t>february</a:t>
            </a:r>
            <a:r>
              <a:rPr lang="en-US" sz="2000" dirty="0"/>
              <a:t>' }</a:t>
            </a:r>
            <a:br>
              <a:rPr lang="en-US" sz="2000" dirty="0"/>
            </a:br>
            <a:r>
              <a:rPr lang="en-US" sz="2000" dirty="0"/>
              <a:t>console.log(</a:t>
            </a:r>
            <a:r>
              <a:rPr lang="en-US" sz="2000" dirty="0" err="1"/>
              <a:t>qdata.month</a:t>
            </a:r>
            <a:r>
              <a:rPr lang="en-US" sz="2000" dirty="0"/>
              <a:t>); //returns '</a:t>
            </a:r>
            <a:r>
              <a:rPr lang="en-US" sz="2000" dirty="0" err="1"/>
              <a:t>february</a:t>
            </a:r>
            <a:r>
              <a:rPr lang="en-US" sz="2000" dirty="0"/>
              <a:t>'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65D6DA-70C5-43B8-9482-D1248B7F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url.parse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364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ED7DC1-B5FD-4699-8DE2-F3E79387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an HTTP verb(request method) and requested URL is known as a </a:t>
            </a:r>
            <a:r>
              <a:rPr lang="en-US" b="1" dirty="0"/>
              <a:t>route</a:t>
            </a:r>
            <a:r>
              <a:rPr lang="en-US" dirty="0"/>
              <a:t>.</a:t>
            </a:r>
          </a:p>
          <a:p>
            <a:r>
              <a:rPr lang="en-US" dirty="0"/>
              <a:t>Notice that the requested URL is available via req.url, while the HTTP verb is found in </a:t>
            </a:r>
            <a:r>
              <a:rPr lang="en-US" dirty="0" err="1"/>
              <a:t>req.method</a:t>
            </a:r>
            <a:endParaRPr lang="en-US" dirty="0"/>
          </a:p>
          <a:p>
            <a:r>
              <a:rPr lang="en-US" dirty="0"/>
              <a:t>We will use this route to get request and write response accordingly.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A0F21-FD87-4D5D-B5CC-362359D5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14657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693B06-EADA-42AA-B5F0-04769415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var http = require('http');</a:t>
            </a:r>
          </a:p>
          <a:p>
            <a:pPr marL="109537" indent="0">
              <a:buNone/>
            </a:pPr>
            <a:r>
              <a:rPr lang="en-US" sz="2000" dirty="0" err="1"/>
              <a:t>http.createServer</a:t>
            </a:r>
            <a:r>
              <a:rPr lang="en-US" sz="2000" dirty="0"/>
              <a:t>(function(</a:t>
            </a:r>
            <a:r>
              <a:rPr lang="en-US" sz="2000" dirty="0" err="1"/>
              <a:t>req</a:t>
            </a:r>
            <a:r>
              <a:rPr lang="en-US" sz="2000" dirty="0"/>
              <a:t>, res) {</a:t>
            </a:r>
          </a:p>
          <a:p>
            <a:pPr marL="109537" indent="0">
              <a:buNone/>
            </a:pPr>
            <a:r>
              <a:rPr lang="en-US" sz="2000" dirty="0"/>
              <a:t>if (req.url === '/' &amp;&amp; </a:t>
            </a:r>
            <a:r>
              <a:rPr lang="en-US" sz="2000" dirty="0" err="1"/>
              <a:t>req.method</a:t>
            </a:r>
            <a:r>
              <a:rPr lang="en-US" sz="2000" dirty="0"/>
              <a:t> === 'GET') {</a:t>
            </a:r>
          </a:p>
          <a:p>
            <a:pPr marL="109537" indent="0">
              <a:buNone/>
            </a:pPr>
            <a:r>
              <a:rPr lang="en-US" sz="2000" dirty="0" err="1"/>
              <a:t>res.writeHead</a:t>
            </a:r>
            <a:r>
              <a:rPr lang="en-US" sz="2000" dirty="0"/>
              <a:t>(200, {'Content-Type': 'text/html'});</a:t>
            </a:r>
          </a:p>
          <a:p>
            <a:pPr marL="109537" indent="0">
              <a:buNone/>
            </a:pPr>
            <a:r>
              <a:rPr lang="en-US" sz="2000" dirty="0" err="1"/>
              <a:t>res.end</a:t>
            </a:r>
            <a:r>
              <a:rPr lang="en-US" sz="2000" dirty="0"/>
              <a:t>('Hello &lt;strong&gt;home page&lt;/strong&gt;');</a:t>
            </a:r>
          </a:p>
          <a:p>
            <a:pPr marL="109537" indent="0">
              <a:buNone/>
            </a:pPr>
            <a:r>
              <a:rPr lang="en-US" sz="2000" dirty="0"/>
              <a:t>} else if (req.url === '/account' &amp;&amp; </a:t>
            </a:r>
            <a:r>
              <a:rPr lang="en-US" sz="2000" dirty="0" err="1"/>
              <a:t>req.method</a:t>
            </a:r>
            <a:r>
              <a:rPr lang="en-US" sz="2000" dirty="0"/>
              <a:t> === 'GET') {</a:t>
            </a:r>
          </a:p>
          <a:p>
            <a:pPr marL="109537" indent="0">
              <a:buNone/>
            </a:pPr>
            <a:r>
              <a:rPr lang="en-US" sz="2000" dirty="0" err="1"/>
              <a:t>res.writeHead</a:t>
            </a:r>
            <a:r>
              <a:rPr lang="en-US" sz="2000" dirty="0"/>
              <a:t>(200, {'Content-Type': 'text/html'});</a:t>
            </a:r>
          </a:p>
          <a:p>
            <a:pPr marL="109537" indent="0">
              <a:buNone/>
            </a:pPr>
            <a:r>
              <a:rPr lang="en-US" sz="2000" dirty="0" err="1"/>
              <a:t>res.end</a:t>
            </a:r>
            <a:r>
              <a:rPr lang="en-US" sz="2000" dirty="0"/>
              <a:t>("Hello &lt;strong&gt;account page&lt;/strong&gt;");</a:t>
            </a:r>
          </a:p>
          <a:p>
            <a:pPr marL="109537" indent="0">
              <a:buNone/>
            </a:pPr>
            <a:r>
              <a:rPr lang="en-US" sz="2000" dirty="0"/>
              <a:t>} else {</a:t>
            </a:r>
          </a:p>
          <a:p>
            <a:pPr marL="109537" indent="0">
              <a:buNone/>
            </a:pPr>
            <a:r>
              <a:rPr lang="en-US" sz="2000" dirty="0" err="1"/>
              <a:t>res.writeHead</a:t>
            </a:r>
            <a:r>
              <a:rPr lang="en-US" sz="2000" dirty="0"/>
              <a:t>(404, {'Content-Type': 'text/html'});</a:t>
            </a:r>
          </a:p>
          <a:p>
            <a:pPr marL="109537" indent="0">
              <a:buNone/>
            </a:pPr>
            <a:r>
              <a:rPr lang="en-US" sz="2000" dirty="0" err="1"/>
              <a:t>res.end</a:t>
            </a:r>
            <a:r>
              <a:rPr lang="en-US" sz="2000" dirty="0"/>
              <a:t>();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  <a:p>
            <a:pPr marL="109537" indent="0">
              <a:buNone/>
            </a:pPr>
            <a:r>
              <a:rPr lang="en-US" sz="2000" dirty="0"/>
              <a:t>}).listen(1337);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09B4B5-F94B-4214-8B1C-6B28CF76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5276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8A3657-8917-45CD-8094-46375905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"/>
            <a:ext cx="4572000" cy="6019800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var http = require('http');</a:t>
            </a:r>
          </a:p>
          <a:p>
            <a:pPr marL="109537" indent="0">
              <a:buNone/>
            </a:pPr>
            <a:r>
              <a:rPr lang="en-US" sz="1600" dirty="0"/>
              <a:t>var fs = require('fs');</a:t>
            </a:r>
          </a:p>
          <a:p>
            <a:pPr marL="109537" indent="0">
              <a:buNone/>
            </a:pPr>
            <a:r>
              <a:rPr lang="en-US" sz="1600" dirty="0"/>
              <a:t>var </a:t>
            </a:r>
            <a:r>
              <a:rPr lang="en-US" sz="1600" dirty="0" err="1"/>
              <a:t>url</a:t>
            </a:r>
            <a:r>
              <a:rPr lang="en-US" sz="1600" dirty="0"/>
              <a:t> = require('</a:t>
            </a:r>
            <a:r>
              <a:rPr lang="en-US" sz="1600" dirty="0" err="1"/>
              <a:t>url</a:t>
            </a:r>
            <a:r>
              <a:rPr lang="en-US" sz="1600" dirty="0"/>
              <a:t>');</a:t>
            </a:r>
          </a:p>
          <a:p>
            <a:pPr marL="109537" indent="0">
              <a:buNone/>
            </a:pPr>
            <a:r>
              <a:rPr lang="en-US" sz="1600" dirty="0"/>
              <a:t>// Create a server</a:t>
            </a:r>
          </a:p>
          <a:p>
            <a:pPr marL="109537" indent="0">
              <a:buNone/>
            </a:pPr>
            <a:r>
              <a:rPr lang="en-US" sz="1600" dirty="0" err="1"/>
              <a:t>http.createServer</a:t>
            </a:r>
            <a:r>
              <a:rPr lang="en-US" sz="1600" dirty="0"/>
              <a:t>( function (request, response) {  </a:t>
            </a:r>
          </a:p>
          <a:p>
            <a:pPr marL="109537" indent="0">
              <a:buNone/>
            </a:pPr>
            <a:r>
              <a:rPr lang="en-US" sz="1600" dirty="0"/>
              <a:t>// Parse the request containing file name</a:t>
            </a:r>
          </a:p>
          <a:p>
            <a:pPr marL="109537" indent="0">
              <a:buNone/>
            </a:pPr>
            <a:r>
              <a:rPr lang="en-US" sz="1600" dirty="0"/>
              <a:t>   var pathname = </a:t>
            </a:r>
            <a:r>
              <a:rPr lang="en-US" sz="1600" dirty="0" err="1"/>
              <a:t>url.parse</a:t>
            </a:r>
            <a:r>
              <a:rPr lang="en-US" sz="1600" dirty="0"/>
              <a:t>(request.url).pathname;</a:t>
            </a:r>
          </a:p>
          <a:p>
            <a:pPr marL="109537" indent="0">
              <a:buNone/>
            </a:pPr>
            <a:r>
              <a:rPr lang="en-US" sz="1600" dirty="0"/>
              <a:t>   </a:t>
            </a:r>
          </a:p>
          <a:p>
            <a:pPr marL="109537" indent="0">
              <a:buNone/>
            </a:pPr>
            <a:r>
              <a:rPr lang="en-US" sz="1600" dirty="0"/>
              <a:t>// Print the name of the file for which request is made.</a:t>
            </a:r>
          </a:p>
          <a:p>
            <a:pPr marL="109537" indent="0">
              <a:buNone/>
            </a:pPr>
            <a:r>
              <a:rPr lang="en-US" sz="1600" dirty="0"/>
              <a:t>   console.log("Request for " + pathname + " received."); </a:t>
            </a:r>
          </a:p>
          <a:p>
            <a:pPr marL="109537" indent="0">
              <a:buNone/>
            </a:pPr>
            <a:r>
              <a:rPr lang="en-US" sz="1600" dirty="0"/>
              <a:t>   // Read the requested file content from file system</a:t>
            </a:r>
          </a:p>
          <a:p>
            <a:pPr marL="109537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fs.readFile</a:t>
            </a:r>
            <a:r>
              <a:rPr lang="en-US" sz="1600" dirty="0"/>
              <a:t>(</a:t>
            </a:r>
            <a:r>
              <a:rPr lang="en-US" sz="1600" dirty="0" err="1"/>
              <a:t>pathname.substr</a:t>
            </a:r>
            <a:r>
              <a:rPr lang="en-US" sz="1600" dirty="0"/>
              <a:t>(1), function (err, data) {</a:t>
            </a:r>
          </a:p>
          <a:p>
            <a:pPr marL="109537" indent="0">
              <a:buNone/>
            </a:pPr>
            <a:r>
              <a:rPr lang="en-US" sz="1600" dirty="0"/>
              <a:t>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79F92-4A84-4594-A9DD-908E9C6B04E6}"/>
              </a:ext>
            </a:extLst>
          </p:cNvPr>
          <p:cNvSpPr/>
          <p:nvPr/>
        </p:nvSpPr>
        <p:spPr>
          <a:xfrm>
            <a:off x="4572000" y="76200"/>
            <a:ext cx="4572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sz="1600" dirty="0"/>
              <a:t>if (err) {</a:t>
            </a:r>
          </a:p>
          <a:p>
            <a:pPr marL="109537" indent="0">
              <a:buNone/>
            </a:pPr>
            <a:r>
              <a:rPr lang="en-US" sz="1600" dirty="0"/>
              <a:t>         console.log(err);</a:t>
            </a:r>
          </a:p>
          <a:p>
            <a:pPr marL="109537" indent="0">
              <a:buNone/>
            </a:pPr>
            <a:r>
              <a:rPr lang="en-US" sz="1600" dirty="0"/>
              <a:t>         // HTTP Status: 404 : NOT FOUND</a:t>
            </a:r>
          </a:p>
          <a:p>
            <a:pPr marL="109537" indent="0">
              <a:buNone/>
            </a:pPr>
            <a:r>
              <a:rPr lang="en-US" sz="1600" dirty="0"/>
              <a:t>         // Content Type: text/plain</a:t>
            </a:r>
          </a:p>
          <a:p>
            <a:pPr marL="109537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response.writeHead</a:t>
            </a:r>
            <a:r>
              <a:rPr lang="en-US" sz="1600" dirty="0"/>
              <a:t>(404, {'Content-Type': 'text/html'});</a:t>
            </a:r>
          </a:p>
          <a:p>
            <a:pPr marL="109537" indent="0">
              <a:buNone/>
            </a:pPr>
            <a:r>
              <a:rPr lang="en-US" sz="1600" dirty="0"/>
              <a:t>      }else {	</a:t>
            </a:r>
          </a:p>
          <a:p>
            <a:pPr marL="109537" indent="0">
              <a:buNone/>
            </a:pPr>
            <a:r>
              <a:rPr lang="en-US" sz="1600" dirty="0"/>
              <a:t>         //Page found	  </a:t>
            </a:r>
          </a:p>
          <a:p>
            <a:pPr marL="109537" indent="0">
              <a:buNone/>
            </a:pPr>
            <a:r>
              <a:rPr lang="en-US" sz="1600" dirty="0"/>
              <a:t>         // HTTP Status: 200 : OK</a:t>
            </a:r>
          </a:p>
          <a:p>
            <a:pPr marL="109537" indent="0">
              <a:buNone/>
            </a:pPr>
            <a:r>
              <a:rPr lang="en-US" sz="1600" dirty="0"/>
              <a:t>         // Content Type: text/plain</a:t>
            </a:r>
          </a:p>
          <a:p>
            <a:pPr marL="109537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response.writeHead</a:t>
            </a:r>
            <a:r>
              <a:rPr lang="en-US" sz="1600" dirty="0"/>
              <a:t>(200, {'Content-Type': 'text/html'});	</a:t>
            </a:r>
          </a:p>
          <a:p>
            <a:pPr marL="109537" indent="0">
              <a:buNone/>
            </a:pPr>
            <a:r>
              <a:rPr lang="en-US" sz="1600" dirty="0"/>
              <a:t>         </a:t>
            </a:r>
          </a:p>
          <a:p>
            <a:pPr marL="109537" indent="0">
              <a:buNone/>
            </a:pPr>
            <a:r>
              <a:rPr lang="en-US" sz="1600" dirty="0"/>
              <a:t> // Write the content of the file to response body</a:t>
            </a:r>
          </a:p>
          <a:p>
            <a:pPr marL="109537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response.write</a:t>
            </a:r>
            <a:r>
              <a:rPr lang="en-US" sz="1600" dirty="0"/>
              <a:t>(</a:t>
            </a:r>
            <a:r>
              <a:rPr lang="en-US" sz="1600" dirty="0" err="1"/>
              <a:t>data.toString</a:t>
            </a:r>
            <a:r>
              <a:rPr lang="en-US" sz="1600" dirty="0"/>
              <a:t>());		</a:t>
            </a:r>
          </a:p>
          <a:p>
            <a:pPr marL="109537" indent="0">
              <a:buNone/>
            </a:pPr>
            <a:r>
              <a:rPr lang="en-US" sz="1600" dirty="0"/>
              <a:t>      }</a:t>
            </a:r>
          </a:p>
          <a:p>
            <a:pPr marL="109537" indent="0">
              <a:buNone/>
            </a:pPr>
            <a:r>
              <a:rPr lang="en-US" sz="1600" dirty="0"/>
              <a:t>      // Send the response body </a:t>
            </a:r>
          </a:p>
          <a:p>
            <a:pPr marL="109537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response.end</a:t>
            </a:r>
            <a:r>
              <a:rPr lang="en-US" sz="1600" dirty="0"/>
              <a:t>();</a:t>
            </a:r>
          </a:p>
          <a:p>
            <a:pPr marL="109537" indent="0">
              <a:buNone/>
            </a:pPr>
            <a:r>
              <a:rPr lang="en-US" sz="1600" dirty="0"/>
              <a:t>   });   </a:t>
            </a:r>
          </a:p>
          <a:p>
            <a:pPr marL="109537" indent="0">
              <a:buNone/>
            </a:pPr>
            <a:r>
              <a:rPr lang="en-US" sz="1600" dirty="0"/>
              <a:t>}).listen(8081);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// Console will print the message</a:t>
            </a:r>
          </a:p>
          <a:p>
            <a:pPr marL="109537" indent="0">
              <a:buNone/>
            </a:pPr>
            <a:r>
              <a:rPr lang="en-US" sz="1600" dirty="0"/>
              <a:t>console.log('Server running at http://127.0.0.1:8081/');</a:t>
            </a:r>
          </a:p>
        </p:txBody>
      </p:sp>
    </p:spTree>
    <p:extLst>
      <p:ext uri="{BB962C8B-B14F-4D97-AF65-F5344CB8AC3E}">
        <p14:creationId xmlns:p14="http://schemas.microsoft.com/office/powerpoint/2010/main" val="221166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B91923-0F70-438D-B1BF-51F17CE9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 access data sent from the form, you need event emitter on </a:t>
            </a:r>
            <a:r>
              <a:rPr lang="en-US" sz="1800" dirty="0" err="1"/>
              <a:t>req</a:t>
            </a:r>
            <a:r>
              <a:rPr lang="en-US" sz="1800" dirty="0"/>
              <a:t> object</a:t>
            </a:r>
          </a:p>
          <a:p>
            <a:pPr marL="109537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req.method</a:t>
            </a:r>
            <a:r>
              <a:rPr lang="en-US" sz="1800" dirty="0"/>
              <a:t> === 'POST') {</a:t>
            </a:r>
          </a:p>
          <a:p>
            <a:pPr marL="109537" indent="0">
              <a:buNone/>
            </a:pPr>
            <a:r>
              <a:rPr lang="en-US" sz="1800" dirty="0"/>
              <a:t>    let body = '';</a:t>
            </a:r>
          </a:p>
          <a:p>
            <a:pPr marL="109537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req.on</a:t>
            </a:r>
            <a:r>
              <a:rPr lang="en-US" sz="1800" dirty="0"/>
              <a:t>('data', chunk =&gt; {//chunk is default stream data set</a:t>
            </a:r>
          </a:p>
          <a:p>
            <a:pPr marL="109537" indent="0">
              <a:buNone/>
            </a:pPr>
            <a:r>
              <a:rPr lang="en-US" sz="1800" dirty="0"/>
              <a:t>        body += </a:t>
            </a:r>
            <a:r>
              <a:rPr lang="en-US" sz="1800" dirty="0" err="1"/>
              <a:t>chunk.toString</a:t>
            </a:r>
            <a:r>
              <a:rPr lang="en-US" sz="1800" dirty="0"/>
              <a:t>(); // convert Buffer to string</a:t>
            </a:r>
          </a:p>
          <a:p>
            <a:pPr marL="109537" indent="0">
              <a:buNone/>
            </a:pPr>
            <a:r>
              <a:rPr lang="en-US" sz="1800" dirty="0"/>
              <a:t>    });</a:t>
            </a:r>
          </a:p>
          <a:p>
            <a:pPr marL="109537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req.on</a:t>
            </a:r>
            <a:r>
              <a:rPr lang="en-US" sz="1800" dirty="0"/>
              <a:t>('end', () =&gt; {</a:t>
            </a:r>
          </a:p>
          <a:p>
            <a:pPr marL="109537" indent="0">
              <a:buNone/>
            </a:pPr>
            <a:r>
              <a:rPr lang="en-US" sz="1800" dirty="0"/>
              <a:t>        console.log(body);</a:t>
            </a:r>
          </a:p>
          <a:p>
            <a:pPr marL="109537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res.end</a:t>
            </a:r>
            <a:r>
              <a:rPr lang="en-US" sz="1800" dirty="0"/>
              <a:t>('ok');</a:t>
            </a:r>
          </a:p>
          <a:p>
            <a:pPr marL="109537" indent="0">
              <a:buNone/>
            </a:pPr>
            <a:r>
              <a:rPr lang="en-US" sz="1800" dirty="0"/>
              <a:t>    });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1B9E3-5F14-4A00-A3D9-329385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Body</a:t>
            </a:r>
          </a:p>
        </p:txBody>
      </p:sp>
    </p:spTree>
    <p:extLst>
      <p:ext uri="{BB962C8B-B14F-4D97-AF65-F5344CB8AC3E}">
        <p14:creationId xmlns:p14="http://schemas.microsoft.com/office/powerpoint/2010/main" val="301757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B035F-2697-4B30-8F47-FECA84DD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/>
          <a:lstStyle/>
          <a:p>
            <a:pPr marL="109537" indent="0">
              <a:buNone/>
            </a:pPr>
            <a:r>
              <a:rPr lang="en-US" sz="1400" b="1" dirty="0"/>
              <a:t>var </a:t>
            </a:r>
            <a:r>
              <a:rPr lang="en-US" sz="1400" dirty="0"/>
              <a:t>http = require('http');</a:t>
            </a:r>
          </a:p>
          <a:p>
            <a:pPr marL="109537" indent="0">
              <a:buNone/>
            </a:pPr>
            <a:r>
              <a:rPr lang="en-US" sz="1400" dirty="0" err="1"/>
              <a:t>http.createServer</a:t>
            </a:r>
            <a:r>
              <a:rPr lang="en-US" sz="1400" dirty="0"/>
              <a:t>(</a:t>
            </a:r>
            <a:r>
              <a:rPr lang="en-US" sz="1400" b="1" dirty="0"/>
              <a:t>function</a:t>
            </a:r>
            <a:r>
              <a:rPr lang="en-US" sz="1400" dirty="0"/>
              <a:t>(</a:t>
            </a:r>
            <a:r>
              <a:rPr lang="en-US" sz="1400" dirty="0" err="1"/>
              <a:t>req,res</a:t>
            </a:r>
            <a:r>
              <a:rPr lang="en-US" sz="1400" dirty="0"/>
              <a:t>){</a:t>
            </a:r>
          </a:p>
          <a:p>
            <a:pPr marL="109537" indent="0">
              <a:buNone/>
            </a:pPr>
            <a:r>
              <a:rPr lang="en-US" sz="1400" i="1" dirty="0"/>
              <a:t>// normalize </a:t>
            </a:r>
            <a:r>
              <a:rPr lang="en-US" sz="1400" i="1" dirty="0" err="1"/>
              <a:t>url</a:t>
            </a:r>
            <a:r>
              <a:rPr lang="en-US" sz="1400" i="1" dirty="0"/>
              <a:t> by removing </a:t>
            </a:r>
            <a:r>
              <a:rPr lang="en-US" sz="1400" i="1" dirty="0" err="1"/>
              <a:t>querystring</a:t>
            </a:r>
            <a:r>
              <a:rPr lang="en-US" sz="1400" i="1" dirty="0"/>
              <a:t>, optional // trailing slash, and making it lowercase</a:t>
            </a:r>
          </a:p>
          <a:p>
            <a:pPr marL="109537" indent="0">
              <a:buNone/>
            </a:pPr>
            <a:r>
              <a:rPr lang="en-US" sz="1400" b="1" dirty="0"/>
              <a:t>var </a:t>
            </a:r>
            <a:r>
              <a:rPr lang="en-US" sz="1400" dirty="0"/>
              <a:t>path = </a:t>
            </a:r>
            <a:r>
              <a:rPr lang="en-US" sz="1400" dirty="0" err="1"/>
              <a:t>req.url.replace</a:t>
            </a:r>
            <a:r>
              <a:rPr lang="en-US" sz="1400" dirty="0"/>
              <a:t>(/\/?(?:\?.*)?$/, '').</a:t>
            </a:r>
            <a:r>
              <a:rPr lang="en-US" sz="1400" dirty="0" err="1"/>
              <a:t>toLowerCase</a:t>
            </a:r>
            <a:r>
              <a:rPr lang="en-US" sz="1400" dirty="0"/>
              <a:t>();</a:t>
            </a:r>
          </a:p>
          <a:p>
            <a:pPr marL="109537" indent="0">
              <a:buNone/>
            </a:pPr>
            <a:r>
              <a:rPr lang="en-US" sz="1400" b="1" dirty="0"/>
              <a:t>switch</a:t>
            </a:r>
            <a:r>
              <a:rPr lang="en-US" sz="1400" dirty="0"/>
              <a:t>(path) {</a:t>
            </a:r>
          </a:p>
          <a:p>
            <a:pPr marL="109537" indent="0">
              <a:buNone/>
            </a:pPr>
            <a:r>
              <a:rPr lang="en-US" sz="1400" b="1" dirty="0"/>
              <a:t>	case ‘ ’</a:t>
            </a:r>
            <a:r>
              <a:rPr lang="en-US" sz="1400" dirty="0"/>
              <a:t>:</a:t>
            </a:r>
          </a:p>
          <a:p>
            <a:pPr marL="109537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res.writeHead</a:t>
            </a:r>
            <a:r>
              <a:rPr lang="en-US" sz="1400" dirty="0"/>
              <a:t>(200, { 'Content-Type': 'text/plain' });</a:t>
            </a:r>
          </a:p>
          <a:p>
            <a:pPr marL="109537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res.end</a:t>
            </a:r>
            <a:r>
              <a:rPr lang="en-US" sz="1400" dirty="0"/>
              <a:t>('Homepage’);</a:t>
            </a:r>
          </a:p>
          <a:p>
            <a:pPr marL="109537" indent="0">
              <a:buNone/>
            </a:pPr>
            <a:r>
              <a:rPr lang="en-US" sz="1400" b="1" dirty="0"/>
              <a:t>	break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b="1" dirty="0"/>
              <a:t>	case </a:t>
            </a:r>
            <a:r>
              <a:rPr lang="en-US" sz="1400" dirty="0"/>
              <a:t>'/about’:</a:t>
            </a:r>
          </a:p>
          <a:p>
            <a:pPr marL="109537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res.writeHead</a:t>
            </a:r>
            <a:r>
              <a:rPr lang="en-US" sz="1400" dirty="0"/>
              <a:t>(200, { 'Content-Type': 'text/plain' });</a:t>
            </a:r>
          </a:p>
          <a:p>
            <a:pPr marL="109537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res.end</a:t>
            </a:r>
            <a:r>
              <a:rPr lang="en-US" sz="1400" dirty="0"/>
              <a:t>('About’);</a:t>
            </a:r>
          </a:p>
          <a:p>
            <a:pPr marL="109537" indent="0">
              <a:buNone/>
            </a:pPr>
            <a:r>
              <a:rPr lang="en-US" sz="1400" b="1" dirty="0"/>
              <a:t>	break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b="1" dirty="0"/>
              <a:t>	default</a:t>
            </a:r>
            <a:r>
              <a:rPr lang="en-US" sz="1400" dirty="0"/>
              <a:t>:</a:t>
            </a:r>
          </a:p>
          <a:p>
            <a:pPr marL="109537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res.writeHead</a:t>
            </a:r>
            <a:r>
              <a:rPr lang="en-US" sz="1400" dirty="0"/>
              <a:t>(404, { 'Content-Type': 'text/plain' });</a:t>
            </a:r>
          </a:p>
          <a:p>
            <a:pPr marL="109537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res.end</a:t>
            </a:r>
            <a:r>
              <a:rPr lang="en-US" sz="1400" dirty="0"/>
              <a:t>('Not Found’);</a:t>
            </a:r>
          </a:p>
          <a:p>
            <a:pPr marL="109537" indent="0">
              <a:buNone/>
            </a:pPr>
            <a:r>
              <a:rPr lang="en-US" sz="1400" b="1" dirty="0"/>
              <a:t>	break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/>
              <a:t>	}</a:t>
            </a:r>
          </a:p>
          <a:p>
            <a:pPr marL="109537" indent="0">
              <a:buNone/>
            </a:pPr>
            <a:r>
              <a:rPr lang="en-US" sz="1400" dirty="0"/>
              <a:t>}).listen(3000);</a:t>
            </a:r>
          </a:p>
          <a:p>
            <a:pPr marL="109537" indent="0">
              <a:buNone/>
            </a:pPr>
            <a:r>
              <a:rPr lang="en-US" sz="1400" dirty="0"/>
              <a:t>console.log('Server started on localhost:3000; press Ctrl-C to terminate....');</a:t>
            </a:r>
          </a:p>
        </p:txBody>
      </p:sp>
    </p:spTree>
    <p:extLst>
      <p:ext uri="{BB962C8B-B14F-4D97-AF65-F5344CB8AC3E}">
        <p14:creationId xmlns:p14="http://schemas.microsoft.com/office/powerpoint/2010/main" val="29240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6F5A73-8337-4AF3-B884-0CF6C2D3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Module</a:t>
            </a:r>
          </a:p>
          <a:p>
            <a:pPr lvl="1"/>
            <a:r>
              <a:rPr lang="en-US" dirty="0"/>
              <a:t>Request Object</a:t>
            </a:r>
          </a:p>
          <a:p>
            <a:pPr lvl="1"/>
            <a:r>
              <a:rPr lang="en-US" dirty="0"/>
              <a:t>Response Object</a:t>
            </a:r>
          </a:p>
          <a:p>
            <a:r>
              <a:rPr lang="en-US" dirty="0"/>
              <a:t>URL</a:t>
            </a:r>
          </a:p>
          <a:p>
            <a:r>
              <a:rPr lang="en-US" dirty="0"/>
              <a:t>Route</a:t>
            </a:r>
          </a:p>
          <a:p>
            <a:r>
              <a:rPr lang="en-US" dirty="0"/>
              <a:t>Node-Static</a:t>
            </a:r>
          </a:p>
          <a:p>
            <a:r>
              <a:rPr lang="en-US" dirty="0"/>
              <a:t>Coding Practice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72B8B-215C-47B2-81A3-0F477A2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8612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D341-C329-4D68-90D4-EBEE92525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Node Static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8630-1B2E-4CF0-9211-483487C10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Sample External Module</a:t>
            </a:r>
          </a:p>
        </p:txBody>
      </p:sp>
    </p:spTree>
    <p:extLst>
      <p:ext uri="{BB962C8B-B14F-4D97-AF65-F5344CB8AC3E}">
        <p14:creationId xmlns:p14="http://schemas.microsoft.com/office/powerpoint/2010/main" val="4499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50108D-0938-4C17-83AC-E396802D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800" dirty="0"/>
              <a:t> var static = require( 'node-static' ),</a:t>
            </a:r>
          </a:p>
          <a:p>
            <a:pPr marL="109537" indent="0">
              <a:buNone/>
            </a:pPr>
            <a:r>
              <a:rPr lang="en-US" sz="1800" dirty="0"/>
              <a:t>      port = 3000,</a:t>
            </a:r>
          </a:p>
          <a:p>
            <a:pPr marL="109537" indent="0">
              <a:buNone/>
            </a:pPr>
            <a:r>
              <a:rPr lang="en-US" sz="1800" dirty="0"/>
              <a:t>      http = require( 'http' );</a:t>
            </a:r>
          </a:p>
          <a:p>
            <a:pPr marL="109537" indent="0">
              <a:buNone/>
            </a:pPr>
            <a:r>
              <a:rPr lang="en-US" sz="1800" dirty="0"/>
              <a:t>  // config</a:t>
            </a:r>
          </a:p>
          <a:p>
            <a:pPr marL="109537" indent="0">
              <a:buNone/>
            </a:pPr>
            <a:r>
              <a:rPr lang="en-US" sz="1800" dirty="0"/>
              <a:t>  var file = new </a:t>
            </a:r>
            <a:r>
              <a:rPr lang="en-US" sz="1800" dirty="0" err="1"/>
              <a:t>static.Server</a:t>
            </a:r>
            <a:r>
              <a:rPr lang="en-US" sz="1800" dirty="0"/>
              <a:t>( './public', {</a:t>
            </a:r>
          </a:p>
          <a:p>
            <a:pPr marL="109537" indent="0">
              <a:buNone/>
            </a:pPr>
            <a:r>
              <a:rPr lang="en-US" sz="1800" dirty="0"/>
              <a:t>      cache: 3600,</a:t>
            </a:r>
          </a:p>
          <a:p>
            <a:pPr marL="109537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gzip</a:t>
            </a:r>
            <a:r>
              <a:rPr lang="en-US" sz="1800" dirty="0"/>
              <a:t>: true</a:t>
            </a:r>
          </a:p>
          <a:p>
            <a:pPr marL="109537" indent="0">
              <a:buNone/>
            </a:pPr>
            <a:r>
              <a:rPr lang="en-US" sz="1800" dirty="0"/>
              <a:t>  } );</a:t>
            </a:r>
          </a:p>
          <a:p>
            <a:pPr marL="109537" indent="0">
              <a:buNone/>
            </a:pPr>
            <a:r>
              <a:rPr lang="en-US" sz="1800" dirty="0"/>
              <a:t>  // serve</a:t>
            </a:r>
          </a:p>
          <a:p>
            <a:pPr marL="109537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http.createServer</a:t>
            </a:r>
            <a:r>
              <a:rPr lang="en-US" sz="1800" dirty="0"/>
              <a:t>( function ( request, response ) {</a:t>
            </a:r>
          </a:p>
          <a:p>
            <a:pPr marL="109537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request.addListener</a:t>
            </a:r>
            <a:r>
              <a:rPr lang="en-US" sz="1800" dirty="0"/>
              <a:t>( 'end', function () {</a:t>
            </a:r>
          </a:p>
          <a:p>
            <a:pPr marL="109537" indent="0">
              <a:buNone/>
            </a:pPr>
            <a:r>
              <a:rPr lang="en-US" sz="1800" dirty="0"/>
              <a:t>          </a:t>
            </a:r>
            <a:r>
              <a:rPr lang="en-US" sz="1800" dirty="0" err="1"/>
              <a:t>file.serve</a:t>
            </a:r>
            <a:r>
              <a:rPr lang="en-US" sz="1800" dirty="0"/>
              <a:t>( request, response );</a:t>
            </a:r>
          </a:p>
          <a:p>
            <a:pPr marL="109537" indent="0">
              <a:buNone/>
            </a:pPr>
            <a:r>
              <a:rPr lang="en-US" sz="1800" dirty="0"/>
              <a:t>      } ).resume();</a:t>
            </a:r>
          </a:p>
          <a:p>
            <a:pPr marL="109537" indent="0">
              <a:buNone/>
            </a:pPr>
            <a:r>
              <a:rPr lang="en-US" sz="1800" dirty="0"/>
              <a:t>  } ).listen( port 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58EE26-0163-46E6-9AF3-C6B5AD53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Node-static</a:t>
            </a:r>
          </a:p>
        </p:txBody>
      </p:sp>
    </p:spTree>
    <p:extLst>
      <p:ext uri="{BB962C8B-B14F-4D97-AF65-F5344CB8AC3E}">
        <p14:creationId xmlns:p14="http://schemas.microsoft.com/office/powerpoint/2010/main" val="185884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C048A7-6926-48AD-BF6F-5A168397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serve files in the current directory. If you want to serve files in a specific directory, pass it as the first argument:</a:t>
            </a:r>
          </a:p>
          <a:p>
            <a:r>
              <a:rPr lang="en-US" dirty="0"/>
              <a:t>new </a:t>
            </a:r>
            <a:r>
              <a:rPr lang="en-US" dirty="0" err="1"/>
              <a:t>static.Server</a:t>
            </a:r>
            <a:r>
              <a:rPr lang="en-US" dirty="0"/>
              <a:t>('./public’);</a:t>
            </a:r>
          </a:p>
          <a:p>
            <a:pPr lvl="1"/>
            <a:r>
              <a:rPr lang="en-US" dirty="0"/>
              <a:t>You can also specify how long the client is supposed to cache the files node-static serves:</a:t>
            </a:r>
          </a:p>
          <a:p>
            <a:r>
              <a:rPr lang="en-US" dirty="0"/>
              <a:t>new </a:t>
            </a:r>
            <a:r>
              <a:rPr lang="en-US" dirty="0" err="1"/>
              <a:t>static.Server</a:t>
            </a:r>
            <a:r>
              <a:rPr lang="en-US" dirty="0"/>
              <a:t>('./public', { cache: 3600 });</a:t>
            </a:r>
          </a:p>
          <a:p>
            <a:pPr lvl="1"/>
            <a:r>
              <a:rPr lang="en-US" dirty="0"/>
              <a:t>This will set the Cache-Control header, telling clients to cache the file for an hour. This is the default setting.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2CDB48-E81F-4ABC-9936-F4CB70C3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Static.server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04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91BEDC-EF10-4CD0-9E34-CBAEB6EC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gzip</a:t>
            </a:r>
            <a:endParaRPr lang="en-US" sz="2200" dirty="0"/>
          </a:p>
          <a:p>
            <a:pPr lvl="1"/>
            <a:r>
              <a:rPr lang="en-US" sz="1800" dirty="0"/>
              <a:t>Enable support for sending compressed responses. This will enable a check for a file with the same name plus '.</a:t>
            </a:r>
            <a:r>
              <a:rPr lang="en-US" sz="1800" dirty="0" err="1"/>
              <a:t>gz</a:t>
            </a:r>
            <a:r>
              <a:rPr lang="en-US" sz="1800" dirty="0"/>
              <a:t>' in the same folder. </a:t>
            </a:r>
          </a:p>
          <a:p>
            <a:pPr lvl="1"/>
            <a:r>
              <a:rPr lang="en-US" sz="1800" dirty="0"/>
              <a:t>If the compressed file is found and the client has indicated support for </a:t>
            </a:r>
            <a:r>
              <a:rPr lang="en-US" sz="1800" dirty="0" err="1"/>
              <a:t>gzip</a:t>
            </a:r>
            <a:r>
              <a:rPr lang="en-US" sz="1800" dirty="0"/>
              <a:t> file transfer, the contents of the .</a:t>
            </a:r>
            <a:r>
              <a:rPr lang="en-US" sz="1800" dirty="0" err="1"/>
              <a:t>gz</a:t>
            </a:r>
            <a:r>
              <a:rPr lang="en-US" sz="1800" dirty="0"/>
              <a:t> file will be sent in place of the uncompressed file along with a Content-Encoding: </a:t>
            </a:r>
            <a:r>
              <a:rPr lang="en-US" sz="1800" dirty="0" err="1"/>
              <a:t>gzip</a:t>
            </a:r>
            <a:r>
              <a:rPr lang="en-US" sz="1800" dirty="0"/>
              <a:t> header to inform the client the data has been compressed.</a:t>
            </a:r>
          </a:p>
          <a:p>
            <a:pPr lvl="1"/>
            <a:r>
              <a:rPr lang="en-US" sz="1800" dirty="0"/>
              <a:t>example: { </a:t>
            </a:r>
            <a:r>
              <a:rPr lang="en-US" sz="1800" dirty="0" err="1"/>
              <a:t>gzip</a:t>
            </a:r>
            <a:r>
              <a:rPr lang="en-US" sz="1800" dirty="0"/>
              <a:t>: true } example: { </a:t>
            </a:r>
            <a:r>
              <a:rPr lang="en-US" sz="1800" dirty="0" err="1"/>
              <a:t>gzip</a:t>
            </a:r>
            <a:r>
              <a:rPr lang="en-US" sz="1800" dirty="0"/>
              <a:t>: /^\/text/ }</a:t>
            </a:r>
          </a:p>
          <a:p>
            <a:pPr lvl="1"/>
            <a:r>
              <a:rPr lang="en-US" sz="1800" dirty="0"/>
              <a:t>Passing true will enable this check for all files. Passing a </a:t>
            </a:r>
            <a:r>
              <a:rPr lang="en-US" sz="1800" dirty="0" err="1"/>
              <a:t>RegExp</a:t>
            </a:r>
            <a:r>
              <a:rPr lang="en-US" sz="1800" dirty="0"/>
              <a:t> instance will only enable this check if the content-type of the respond would match that </a:t>
            </a:r>
            <a:r>
              <a:rPr lang="en-US" sz="1800" dirty="0" err="1"/>
              <a:t>RegExp</a:t>
            </a:r>
            <a:r>
              <a:rPr lang="en-US" sz="1800" dirty="0"/>
              <a:t> using its test() method.</a:t>
            </a:r>
          </a:p>
          <a:p>
            <a:pPr lvl="1"/>
            <a:r>
              <a:rPr lang="en-US" sz="1800" dirty="0"/>
              <a:t>Defaults to false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B6C62-46E1-482E-96F1-C54C5E9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Static.server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877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497BC2-D799-4C71-A7CC-10F2CC74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request.addListener</a:t>
            </a:r>
            <a:r>
              <a:rPr lang="en-US" sz="2800" dirty="0"/>
              <a:t>( 'end', function () {</a:t>
            </a:r>
          </a:p>
          <a:p>
            <a:pPr marL="109537" indent="0">
              <a:buNone/>
            </a:pPr>
            <a:r>
              <a:rPr lang="en-US" sz="2800" dirty="0"/>
              <a:t>          </a:t>
            </a:r>
            <a:r>
              <a:rPr lang="en-US" sz="2800" dirty="0" err="1"/>
              <a:t>file.serve</a:t>
            </a:r>
            <a:r>
              <a:rPr lang="en-US" sz="2800" dirty="0"/>
              <a:t>( request, response );</a:t>
            </a:r>
          </a:p>
          <a:p>
            <a:pPr marL="109537" indent="0">
              <a:buNone/>
            </a:pPr>
            <a:r>
              <a:rPr lang="en-US" sz="2800" dirty="0"/>
              <a:t>      } )</a:t>
            </a:r>
          </a:p>
          <a:p>
            <a:r>
              <a:rPr lang="en-US" sz="2800" dirty="0"/>
              <a:t>This will add an event listener on request.</a:t>
            </a:r>
          </a:p>
          <a:p>
            <a:r>
              <a:rPr lang="en-US" sz="2800" dirty="0"/>
              <a:t>When </a:t>
            </a:r>
            <a:r>
              <a:rPr lang="en-US" sz="2800" dirty="0" err="1"/>
              <a:t>request.end</a:t>
            </a:r>
            <a:r>
              <a:rPr lang="en-US" sz="2800" dirty="0"/>
              <a:t> is called, this callback function will be called which will serve file as response.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5AD66-870C-4E00-B00C-C788B6B9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6E205-66F7-48AD-B693-C0838D5B0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&amp; URL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33283F-1B1A-403F-AC44-EAF162B95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D5015-E523-4A96-ACB2-5CF09D5F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HTTP module can create an HTTP server that listens to server ports and gives a response back to the client.</a:t>
            </a:r>
          </a:p>
          <a:p>
            <a:r>
              <a:rPr lang="en-US" dirty="0"/>
              <a:t>The server executes the </a:t>
            </a:r>
            <a:r>
              <a:rPr lang="en-US" dirty="0" err="1"/>
              <a:t>createServer</a:t>
            </a:r>
            <a:r>
              <a:rPr lang="en-US" dirty="0"/>
              <a:t>() callback each time a request is received from a client. </a:t>
            </a:r>
          </a:p>
          <a:p>
            <a:pPr lvl="1"/>
            <a:r>
              <a:rPr lang="en-US" dirty="0"/>
              <a:t>The function passed into the </a:t>
            </a:r>
            <a:r>
              <a:rPr lang="en-US" dirty="0" err="1"/>
              <a:t>http.createServer</a:t>
            </a:r>
            <a:r>
              <a:rPr lang="en-US" dirty="0"/>
              <a:t>() method, will be executed when someone tries to access the computer on specified port.</a:t>
            </a:r>
          </a:p>
          <a:p>
            <a:pPr lvl="1"/>
            <a:r>
              <a:rPr lang="en-US" dirty="0"/>
              <a:t>close() stops the server from accepting new connections</a:t>
            </a:r>
          </a:p>
          <a:p>
            <a:pPr lvl="1"/>
            <a:r>
              <a:rPr lang="en-US" dirty="0"/>
              <a:t>listen() starts the HTTP server and listens for connections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4085E-0FF4-4666-92D2-65CEC355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38677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D5015-E523-4A96-ACB2-5CF09D5F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“request” argument contains information about the header, method(Verb) and the requested resource(URL).</a:t>
            </a:r>
          </a:p>
          <a:p>
            <a:r>
              <a:rPr lang="en-US" dirty="0"/>
              <a:t>Method is Post, Get, Patch and put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The Request object has a property called "</a:t>
            </a:r>
            <a:r>
              <a:rPr lang="en-US" dirty="0" err="1"/>
              <a:t>url</a:t>
            </a:r>
            <a:r>
              <a:rPr lang="en-US" dirty="0"/>
              <a:t>" which holds the part of the </a:t>
            </a:r>
            <a:r>
              <a:rPr lang="en-US" dirty="0" err="1"/>
              <a:t>url</a:t>
            </a:r>
            <a:r>
              <a:rPr lang="en-US" dirty="0"/>
              <a:t> that comes after the domain name</a:t>
            </a:r>
            <a:r>
              <a:rPr lang="en-US" dirty="0">
                <a:sym typeface="Wingdings" panose="05000000000000000000" pitchFamily="2" charset="2"/>
              </a:rPr>
              <a:t>. (req.url)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is the full URL without the server, protocol or port. </a:t>
            </a:r>
          </a:p>
          <a:p>
            <a:r>
              <a:rPr lang="en-US" dirty="0" err="1"/>
              <a:t>Req.header</a:t>
            </a:r>
            <a:r>
              <a:rPr lang="en-US" dirty="0"/>
              <a:t> will provide you header information</a:t>
            </a:r>
          </a:p>
          <a:p>
            <a:pPr marL="109537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4085E-0FF4-4666-92D2-65CEC355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23646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B79491-BE91-49D9-81A4-562A6831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0087"/>
            <a:ext cx="3657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'ACL',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'BIND',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'CHECKOUT',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'CONNECT',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'COPY',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'DELETE',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'GET',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'HEAD',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'LINK',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'LOCK',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'M-SEARCH',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'MERGE',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'MKACTIVITY',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'MKCALENDAR',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'MKCOL',</a:t>
            </a:r>
          </a:p>
          <a:p>
            <a:pPr marL="10953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E0F81F-A7DC-42B2-9C9D-ADD7B28B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possible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532AA-0983-4834-B518-F9ED89DAA48E}"/>
              </a:ext>
            </a:extLst>
          </p:cNvPr>
          <p:cNvSpPr/>
          <p:nvPr/>
        </p:nvSpPr>
        <p:spPr>
          <a:xfrm>
            <a:off x="4267200" y="1170087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dirty="0">
                <a:cs typeface="Arial" panose="020B0604020202020204" pitchFamily="34" charset="0"/>
              </a:rPr>
              <a:t>'MOVE',</a:t>
            </a:r>
          </a:p>
          <a:p>
            <a:pPr marL="109537" indent="0">
              <a:buNone/>
            </a:pPr>
            <a:r>
              <a:rPr lang="en-US" dirty="0">
                <a:cs typeface="Arial" panose="020B0604020202020204" pitchFamily="34" charset="0"/>
              </a:rPr>
              <a:t>'NOTIFY’,</a:t>
            </a:r>
          </a:p>
          <a:p>
            <a:r>
              <a:rPr lang="en-US" dirty="0"/>
              <a:t>  'OPTIONS',</a:t>
            </a:r>
          </a:p>
          <a:p>
            <a:r>
              <a:rPr lang="en-US" dirty="0"/>
              <a:t>  'PATCH',</a:t>
            </a:r>
          </a:p>
          <a:p>
            <a:r>
              <a:rPr lang="en-US" dirty="0"/>
              <a:t>  'POST',</a:t>
            </a:r>
          </a:p>
          <a:p>
            <a:r>
              <a:rPr lang="en-US" dirty="0"/>
              <a:t>  'PROPFIND',</a:t>
            </a:r>
          </a:p>
          <a:p>
            <a:r>
              <a:rPr lang="en-US" dirty="0"/>
              <a:t>  'PROPPATCH',</a:t>
            </a:r>
          </a:p>
          <a:p>
            <a:r>
              <a:rPr lang="en-US" dirty="0"/>
              <a:t>  'PURGE',</a:t>
            </a:r>
          </a:p>
          <a:p>
            <a:r>
              <a:rPr lang="en-US" dirty="0"/>
              <a:t>  'PUT',</a:t>
            </a:r>
          </a:p>
          <a:p>
            <a:r>
              <a:rPr lang="en-US" dirty="0"/>
              <a:t>  'REBIND',</a:t>
            </a:r>
          </a:p>
          <a:p>
            <a:r>
              <a:rPr lang="en-US" dirty="0"/>
              <a:t>  'REPORT',</a:t>
            </a:r>
          </a:p>
          <a:p>
            <a:r>
              <a:rPr lang="en-US" dirty="0"/>
              <a:t>  'SEARCH',</a:t>
            </a:r>
          </a:p>
          <a:p>
            <a:r>
              <a:rPr lang="en-US" dirty="0"/>
              <a:t>  'SUBSCRIBE',</a:t>
            </a:r>
          </a:p>
          <a:p>
            <a:r>
              <a:rPr lang="en-US" dirty="0"/>
              <a:t>  'TRACE',</a:t>
            </a:r>
          </a:p>
          <a:p>
            <a:r>
              <a:rPr lang="en-US" dirty="0"/>
              <a:t>  'UNBIND',</a:t>
            </a:r>
          </a:p>
          <a:p>
            <a:r>
              <a:rPr lang="en-US" dirty="0"/>
              <a:t>  'UNLINK',</a:t>
            </a:r>
          </a:p>
          <a:p>
            <a:r>
              <a:rPr lang="en-US" dirty="0"/>
              <a:t>  'UNLOCK',</a:t>
            </a:r>
          </a:p>
          <a:p>
            <a:r>
              <a:rPr lang="en-US" dirty="0"/>
              <a:t>  'UNSUBSCRIBE' ]</a:t>
            </a:r>
          </a:p>
        </p:txBody>
      </p:sp>
    </p:spTree>
    <p:extLst>
      <p:ext uri="{BB962C8B-B14F-4D97-AF65-F5344CB8AC3E}">
        <p14:creationId xmlns:p14="http://schemas.microsoft.com/office/powerpoint/2010/main" val="227317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D5015-E523-4A96-ACB2-5CF09D5F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305800" cy="4525962"/>
          </a:xfrm>
        </p:spPr>
        <p:txBody>
          <a:bodyPr/>
          <a:lstStyle/>
          <a:p>
            <a:pPr algn="just"/>
            <a:r>
              <a:rPr lang="en-US" dirty="0"/>
              <a:t>The “response” argument, on the other hand, contains information regarding server response.</a:t>
            </a:r>
          </a:p>
          <a:p>
            <a:pPr algn="just"/>
            <a:r>
              <a:rPr lang="en-US" dirty="0"/>
              <a:t>If the response from the HTTP server is supposed to be displayed as HTML, you should include an HTTP header with the correct content type: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writeHead</a:t>
            </a:r>
            <a:r>
              <a:rPr lang="en-US" dirty="0"/>
              <a:t>() method is used to write the status code and any optional response headers(Mime Type).</a:t>
            </a:r>
          </a:p>
          <a:p>
            <a:pPr marL="109537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res.writeHead</a:t>
            </a:r>
            <a:r>
              <a:rPr lang="en-US" sz="2400" dirty="0"/>
              <a:t>(200,{'Content-Type': 'text/html'});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4085E-0FF4-4666-92D2-65CEC355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407978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15A46-F481-4637-A516-AA495C59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sz="2000" dirty="0"/>
              <a:t>Data is written using zero or more </a:t>
            </a:r>
            <a:r>
              <a:rPr lang="en-US" sz="2000" dirty="0" err="1"/>
              <a:t>res.write</a:t>
            </a:r>
            <a:r>
              <a:rPr lang="en-US" sz="2000" dirty="0"/>
              <a:t>() calls. </a:t>
            </a:r>
          </a:p>
          <a:p>
            <a:r>
              <a:rPr lang="en-US" sz="2000" dirty="0"/>
              <a:t>After all the data has been written, the server completes the connection with a single </a:t>
            </a:r>
            <a:r>
              <a:rPr lang="en-US" sz="2000" b="1" dirty="0"/>
              <a:t>mandatory </a:t>
            </a:r>
            <a:r>
              <a:rPr lang="en-US" sz="2000" dirty="0"/>
              <a:t>call to </a:t>
            </a:r>
            <a:r>
              <a:rPr lang="en-US" sz="2000" dirty="0" err="1"/>
              <a:t>res.end</a:t>
            </a:r>
            <a:r>
              <a:rPr lang="en-US" sz="2000" dirty="0"/>
              <a:t>().</a:t>
            </a:r>
          </a:p>
          <a:p>
            <a:r>
              <a:rPr lang="en-US" sz="2000" dirty="0" err="1"/>
              <a:t>res.end</a:t>
            </a:r>
            <a:r>
              <a:rPr lang="en-US" sz="2000" dirty="0"/>
              <a:t>() supports the same arguments as </a:t>
            </a:r>
            <a:r>
              <a:rPr lang="en-US" sz="2000" dirty="0" err="1"/>
              <a:t>res.write</a:t>
            </a:r>
            <a:r>
              <a:rPr lang="en-US" sz="2000" dirty="0"/>
              <a:t>(). </a:t>
            </a:r>
          </a:p>
          <a:p>
            <a:r>
              <a:rPr lang="en-US" sz="2000" dirty="0"/>
              <a:t>This means that the entire response can be written via </a:t>
            </a:r>
            <a:r>
              <a:rPr lang="en-US" sz="2000" dirty="0" err="1"/>
              <a:t>res.end</a:t>
            </a:r>
            <a:r>
              <a:rPr lang="en-US" sz="2000" dirty="0"/>
              <a:t>()</a:t>
            </a:r>
          </a:p>
          <a:p>
            <a:r>
              <a:rPr lang="en-US" sz="2000" dirty="0"/>
              <a:t>If you want to send multiline response, you can use back tick “`” at start and at end of string.</a:t>
            </a:r>
          </a:p>
          <a:p>
            <a:pPr marL="2030412" lvl="8" indent="0">
              <a:buNone/>
            </a:pPr>
            <a:r>
              <a:rPr lang="en-US" sz="1200" dirty="0" err="1"/>
              <a:t>res.end</a:t>
            </a:r>
            <a:r>
              <a:rPr lang="en-US" sz="1200" dirty="0"/>
              <a:t>(`</a:t>
            </a:r>
          </a:p>
          <a:p>
            <a:pPr marL="2030412" lvl="8" indent="0">
              <a:buNone/>
            </a:pPr>
            <a:r>
              <a:rPr lang="en-US" sz="1200" dirty="0"/>
              <a:t>        &lt;!doctype html&gt;</a:t>
            </a:r>
          </a:p>
          <a:p>
            <a:pPr marL="2030412" lvl="8" indent="0">
              <a:buNone/>
            </a:pPr>
            <a:r>
              <a:rPr lang="en-US" sz="1200" dirty="0"/>
              <a:t>        &lt;html&gt;</a:t>
            </a:r>
          </a:p>
          <a:p>
            <a:pPr marL="2030412" lvl="8" indent="0">
              <a:buNone/>
            </a:pPr>
            <a:r>
              <a:rPr lang="en-US" sz="1200" dirty="0"/>
              <a:t>        &lt;body&gt;</a:t>
            </a:r>
          </a:p>
          <a:p>
            <a:pPr marL="2030412" lvl="8" indent="0">
              <a:buNone/>
            </a:pPr>
            <a:r>
              <a:rPr lang="en-US" sz="1200" dirty="0"/>
              <a:t>            &lt;form action="/" method="post"&gt;</a:t>
            </a:r>
          </a:p>
          <a:p>
            <a:pPr marL="2030412" lvl="8" indent="0">
              <a:buNone/>
            </a:pPr>
            <a:r>
              <a:rPr lang="en-US" sz="1200" dirty="0"/>
              <a:t>                &lt;input type="text" name="</a:t>
            </a:r>
            <a:r>
              <a:rPr lang="en-US" sz="1200" dirty="0" err="1"/>
              <a:t>fname</a:t>
            </a:r>
            <a:r>
              <a:rPr lang="en-US" sz="1200" dirty="0"/>
              <a:t>" /&gt;&lt;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pPr marL="2030412" lvl="8" indent="0">
              <a:buNone/>
            </a:pPr>
            <a:r>
              <a:rPr lang="en-US" sz="1200" dirty="0"/>
              <a:t>&lt;button&gt;Save&lt;/button&gt;</a:t>
            </a:r>
          </a:p>
          <a:p>
            <a:pPr marL="2030412" lvl="8" indent="0">
              <a:buNone/>
            </a:pPr>
            <a:r>
              <a:rPr lang="en-US" sz="1200" dirty="0"/>
              <a:t>            &lt;/form&gt;</a:t>
            </a:r>
          </a:p>
          <a:p>
            <a:pPr marL="2030412" lvl="8" indent="0">
              <a:buNone/>
            </a:pPr>
            <a:r>
              <a:rPr lang="en-US" sz="1200" dirty="0"/>
              <a:t>        &lt;/body&gt;</a:t>
            </a:r>
          </a:p>
          <a:p>
            <a:pPr marL="2030412" lvl="8" indent="0">
              <a:buNone/>
            </a:pPr>
            <a:r>
              <a:rPr lang="en-US" sz="1200" dirty="0"/>
              <a:t>        &lt;/html&gt;      `);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19C1D-5E06-4D43-8749-89065B1F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7109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8EBA5-7743-4726-911F-4DDFF45E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0">
              <a:buNone/>
            </a:pPr>
            <a:r>
              <a:rPr lang="en-US" sz="2000" dirty="0"/>
              <a:t>This basic server sends back a single response header, Content-Type, a 200 response status code, and the body, Hello World\n:</a:t>
            </a:r>
          </a:p>
          <a:p>
            <a:pPr marL="365125" lvl="1" indent="0">
              <a:buNone/>
            </a:pPr>
            <a:endParaRPr lang="en-US" sz="2000" dirty="0"/>
          </a:p>
          <a:p>
            <a:pPr marL="365125" lvl="1" indent="0">
              <a:buNone/>
            </a:pPr>
            <a:r>
              <a:rPr lang="en-US" sz="2000" dirty="0"/>
              <a:t>var http = require('http');</a:t>
            </a:r>
          </a:p>
          <a:p>
            <a:pPr marL="365125" lvl="1" indent="0">
              <a:buNone/>
            </a:pPr>
            <a:r>
              <a:rPr lang="fr-FR" sz="2000" dirty="0" err="1"/>
              <a:t>http.createServer</a:t>
            </a:r>
            <a:r>
              <a:rPr lang="fr-FR" sz="2000" dirty="0"/>
              <a:t>(</a:t>
            </a:r>
            <a:r>
              <a:rPr lang="fr-FR" sz="2000" dirty="0" err="1"/>
              <a:t>function</a:t>
            </a:r>
            <a:r>
              <a:rPr lang="fr-FR" sz="2000" dirty="0"/>
              <a:t> (</a:t>
            </a:r>
            <a:r>
              <a:rPr lang="fr-FR" sz="2000" dirty="0" err="1"/>
              <a:t>req</a:t>
            </a:r>
            <a:r>
              <a:rPr lang="fr-FR" sz="2000" dirty="0"/>
              <a:t>, </a:t>
            </a:r>
            <a:r>
              <a:rPr lang="fr-FR" sz="2000" dirty="0" err="1"/>
              <a:t>res</a:t>
            </a:r>
            <a:r>
              <a:rPr lang="fr-FR" sz="2000" dirty="0"/>
              <a:t>) {</a:t>
            </a:r>
          </a:p>
          <a:p>
            <a:pPr marL="365125" lvl="1" indent="0">
              <a:buNone/>
            </a:pPr>
            <a:r>
              <a:rPr lang="en-US" sz="2000" dirty="0" err="1"/>
              <a:t>res.writeHead</a:t>
            </a:r>
            <a:r>
              <a:rPr lang="en-US" sz="2000" dirty="0"/>
              <a:t>(200, {'Content-Type': 'text/plain’});</a:t>
            </a:r>
          </a:p>
          <a:p>
            <a:pPr marL="365125" lvl="1" indent="0">
              <a:buNone/>
            </a:pPr>
            <a:r>
              <a:rPr lang="en-US" sz="2000" dirty="0" err="1"/>
              <a:t>res.end</a:t>
            </a:r>
            <a:r>
              <a:rPr lang="en-US" sz="2000" dirty="0"/>
              <a:t>('Hello World\n');</a:t>
            </a:r>
          </a:p>
          <a:p>
            <a:pPr marL="365125" lvl="1" indent="0">
              <a:buNone/>
            </a:pPr>
            <a:r>
              <a:rPr lang="en-US" sz="2000" dirty="0"/>
              <a:t>}).listen(1337, '127.0.0.1');</a:t>
            </a:r>
          </a:p>
          <a:p>
            <a:pPr marL="365125" lvl="1" indent="0">
              <a:buNone/>
            </a:pPr>
            <a:r>
              <a:rPr lang="en-US" sz="2000" dirty="0"/>
              <a:t>console.log('Server running at http://127.0.0.1:1337/');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B24A40-0C3D-4810-AA8E-40951F4D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58243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2272</TotalTime>
  <Words>2270</Words>
  <Application>Microsoft Office PowerPoint</Application>
  <PresentationFormat>On-screen Show (4:3)</PresentationFormat>
  <Paragraphs>285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Node.JS</vt:lpstr>
      <vt:lpstr>Road Map</vt:lpstr>
      <vt:lpstr>HTTP &amp; URL Module</vt:lpstr>
      <vt:lpstr>HTTP</vt:lpstr>
      <vt:lpstr>HTTP Request</vt:lpstr>
      <vt:lpstr>HTTP Methods possible</vt:lpstr>
      <vt:lpstr>HTTP Response</vt:lpstr>
      <vt:lpstr>HTTP Response</vt:lpstr>
      <vt:lpstr>Example</vt:lpstr>
      <vt:lpstr>Status Codes</vt:lpstr>
      <vt:lpstr>Status Codes</vt:lpstr>
      <vt:lpstr>URL Module</vt:lpstr>
      <vt:lpstr>PowerPoint Presentation</vt:lpstr>
      <vt:lpstr>url.parse()</vt:lpstr>
      <vt:lpstr>Routes</vt:lpstr>
      <vt:lpstr>example</vt:lpstr>
      <vt:lpstr>PowerPoint Presentation</vt:lpstr>
      <vt:lpstr>Request Body</vt:lpstr>
      <vt:lpstr>PowerPoint Presentation</vt:lpstr>
      <vt:lpstr>Node Static</vt:lpstr>
      <vt:lpstr>Node-static</vt:lpstr>
      <vt:lpstr>Static.server</vt:lpstr>
      <vt:lpstr>Static.server()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217</cp:revision>
  <dcterms:created xsi:type="dcterms:W3CDTF">2011-04-09T16:04:53Z</dcterms:created>
  <dcterms:modified xsi:type="dcterms:W3CDTF">2020-09-27T22:53:35Z</dcterms:modified>
</cp:coreProperties>
</file>