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2" r:id="rId2"/>
    <p:sldId id="345" r:id="rId3"/>
    <p:sldId id="304" r:id="rId4"/>
    <p:sldId id="325" r:id="rId5"/>
    <p:sldId id="326" r:id="rId6"/>
    <p:sldId id="305" r:id="rId7"/>
    <p:sldId id="329" r:id="rId8"/>
    <p:sldId id="306" r:id="rId9"/>
    <p:sldId id="307" r:id="rId10"/>
    <p:sldId id="308" r:id="rId11"/>
    <p:sldId id="309" r:id="rId12"/>
    <p:sldId id="331" r:id="rId13"/>
    <p:sldId id="332" r:id="rId14"/>
    <p:sldId id="333" r:id="rId15"/>
    <p:sldId id="334" r:id="rId16"/>
    <p:sldId id="310" r:id="rId17"/>
    <p:sldId id="311" r:id="rId18"/>
    <p:sldId id="330" r:id="rId19"/>
    <p:sldId id="312" r:id="rId20"/>
    <p:sldId id="335" r:id="rId21"/>
    <p:sldId id="336" r:id="rId22"/>
    <p:sldId id="313" r:id="rId23"/>
    <p:sldId id="338" r:id="rId24"/>
    <p:sldId id="337" r:id="rId25"/>
    <p:sldId id="319" r:id="rId26"/>
    <p:sldId id="322" r:id="rId27"/>
    <p:sldId id="323" r:id="rId28"/>
    <p:sldId id="315" r:id="rId29"/>
    <p:sldId id="314" r:id="rId30"/>
    <p:sldId id="316" r:id="rId31"/>
    <p:sldId id="339" r:id="rId32"/>
    <p:sldId id="317" r:id="rId33"/>
    <p:sldId id="340" r:id="rId34"/>
    <p:sldId id="320" r:id="rId35"/>
    <p:sldId id="321" r:id="rId36"/>
    <p:sldId id="341" r:id="rId37"/>
    <p:sldId id="342" r:id="rId38"/>
    <p:sldId id="318" r:id="rId39"/>
    <p:sldId id="344" r:id="rId40"/>
    <p:sldId id="343" r:id="rId4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10/4/2020</a:t>
            </a:fld>
            <a:endParaRPr lang="en-US" alt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10/4/2020</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10/4/2020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10/4/2020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10/4/2020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10/4/2020</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10/4/2020</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10/4/2020</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10/4/2020</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10/4/2020</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10/4/2020</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10/4/2020</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10/4/2020</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Node.JS</a:t>
            </a:r>
          </a:p>
        </p:txBody>
      </p:sp>
      <p:sp>
        <p:nvSpPr>
          <p:cNvPr id="5" name="Subtitle 4"/>
          <p:cNvSpPr>
            <a:spLocks noGrp="1"/>
          </p:cNvSpPr>
          <p:nvPr>
            <p:ph type="subTitle" idx="1"/>
          </p:nvPr>
        </p:nvSpPr>
        <p:spPr/>
        <p:txBody>
          <a:bodyPr/>
          <a:lstStyle/>
          <a:p>
            <a:r>
              <a:rPr lang="en-US"/>
              <a:t>Lecture 6</a:t>
            </a:r>
            <a:endParaRPr lang="en-US" dirty="0"/>
          </a:p>
          <a:p>
            <a:r>
              <a:rPr lang="en-US" dirty="0"/>
              <a:t>File System(fs)</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D0039B-82E2-4AB0-9475-BB6949F55432}"/>
              </a:ext>
            </a:extLst>
          </p:cNvPr>
          <p:cNvSpPr>
            <a:spLocks noGrp="1"/>
          </p:cNvSpPr>
          <p:nvPr>
            <p:ph idx="1"/>
          </p:nvPr>
        </p:nvSpPr>
        <p:spPr>
          <a:xfrm>
            <a:off x="457200" y="1481138"/>
            <a:ext cx="8229600" cy="5072062"/>
          </a:xfrm>
        </p:spPr>
        <p:txBody>
          <a:bodyPr/>
          <a:lstStyle/>
          <a:p>
            <a:r>
              <a:rPr lang="en-US" dirty="0"/>
              <a:t>It displays a Buffer object as a series of raw bytes. </a:t>
            </a:r>
          </a:p>
          <a:p>
            <a:r>
              <a:rPr lang="en-US" dirty="0"/>
              <a:t>There are two ways to view the data as a string. </a:t>
            </a:r>
          </a:p>
          <a:p>
            <a:r>
              <a:rPr lang="en-US" dirty="0"/>
              <a:t>The first is to call </a:t>
            </a:r>
            <a:r>
              <a:rPr lang="en-US" dirty="0" err="1"/>
              <a:t>toString</a:t>
            </a:r>
            <a:r>
              <a:rPr lang="en-US" dirty="0"/>
              <a:t>() on the data variable. This will return the Buffer contents as a UTF-8 encoded string. </a:t>
            </a:r>
          </a:p>
          <a:p>
            <a:r>
              <a:rPr lang="en-US" dirty="0"/>
              <a:t>The second approach is to specify UTF-8 encoding using the optional second argument. This will cause the data to be returned as a string instead of a Buffer.</a:t>
            </a:r>
          </a:p>
        </p:txBody>
      </p:sp>
      <p:sp>
        <p:nvSpPr>
          <p:cNvPr id="3" name="Title 2">
            <a:extLst>
              <a:ext uri="{FF2B5EF4-FFF2-40B4-BE49-F238E27FC236}">
                <a16:creationId xmlns:a16="http://schemas.microsoft.com/office/drawing/2014/main" id="{10B634E7-D77A-4BF2-A387-5D09594D63A4}"/>
              </a:ext>
            </a:extLst>
          </p:cNvPr>
          <p:cNvSpPr>
            <a:spLocks noGrp="1"/>
          </p:cNvSpPr>
          <p:nvPr>
            <p:ph type="title"/>
          </p:nvPr>
        </p:nvSpPr>
        <p:spPr/>
        <p:txBody>
          <a:bodyPr/>
          <a:lstStyle/>
          <a:p>
            <a:r>
              <a:rPr lang="en-US" dirty="0"/>
              <a:t>Result of example</a:t>
            </a:r>
          </a:p>
        </p:txBody>
      </p:sp>
    </p:spTree>
    <p:extLst>
      <p:ext uri="{BB962C8B-B14F-4D97-AF65-F5344CB8AC3E}">
        <p14:creationId xmlns:p14="http://schemas.microsoft.com/office/powerpoint/2010/main" val="23312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ECD9F6-E556-499E-951F-61766DCF91FD}"/>
              </a:ext>
            </a:extLst>
          </p:cNvPr>
          <p:cNvSpPr>
            <a:spLocks noGrp="1"/>
          </p:cNvSpPr>
          <p:nvPr>
            <p:ph idx="1"/>
          </p:nvPr>
        </p:nvSpPr>
        <p:spPr/>
        <p:txBody>
          <a:bodyPr/>
          <a:lstStyle/>
          <a:p>
            <a:pPr marL="109537" indent="0">
              <a:buNone/>
            </a:pPr>
            <a:r>
              <a:rPr lang="en-US" sz="2000" dirty="0" err="1"/>
              <a:t>var</a:t>
            </a:r>
            <a:r>
              <a:rPr lang="en-US" sz="2000" dirty="0"/>
              <a:t> fs = require('fs');</a:t>
            </a:r>
          </a:p>
          <a:p>
            <a:pPr marL="109537" indent="0">
              <a:buNone/>
            </a:pPr>
            <a:r>
              <a:rPr lang="en-US" sz="2000" dirty="0" err="1"/>
              <a:t>fs.readFile</a:t>
            </a:r>
            <a:r>
              <a:rPr lang="en-US" sz="2000" dirty="0"/>
              <a:t>(__filename, {</a:t>
            </a:r>
          </a:p>
          <a:p>
            <a:pPr marL="109537" indent="0">
              <a:buNone/>
            </a:pPr>
            <a:r>
              <a:rPr lang="en-US" sz="2000" dirty="0"/>
              <a:t>encoding: 'utf8'</a:t>
            </a:r>
          </a:p>
          <a:p>
            <a:pPr marL="109537" indent="0">
              <a:buNone/>
            </a:pPr>
            <a:r>
              <a:rPr lang="en-US" sz="2000" dirty="0"/>
              <a:t>}, function(error, data) {</a:t>
            </a:r>
          </a:p>
          <a:p>
            <a:pPr marL="109537" indent="0">
              <a:buNone/>
            </a:pPr>
            <a:r>
              <a:rPr lang="en-US" sz="2000" dirty="0"/>
              <a:t>if (error) {</a:t>
            </a:r>
          </a:p>
          <a:p>
            <a:pPr marL="109537" indent="0">
              <a:buNone/>
            </a:pPr>
            <a:r>
              <a:rPr lang="en-US" sz="2000" dirty="0"/>
              <a:t>return </a:t>
            </a:r>
            <a:r>
              <a:rPr lang="en-US" sz="2000" dirty="0" err="1"/>
              <a:t>console.error</a:t>
            </a:r>
            <a:r>
              <a:rPr lang="en-US" sz="2000" dirty="0"/>
              <a:t>(</a:t>
            </a:r>
            <a:r>
              <a:rPr lang="en-US" sz="2000" dirty="0" err="1"/>
              <a:t>error.message</a:t>
            </a:r>
            <a:r>
              <a:rPr lang="en-US" sz="2000" dirty="0"/>
              <a:t>);</a:t>
            </a:r>
          </a:p>
          <a:p>
            <a:pPr marL="109537" indent="0">
              <a:buNone/>
            </a:pPr>
            <a:r>
              <a:rPr lang="en-US" sz="2000" dirty="0"/>
              <a:t>}</a:t>
            </a:r>
          </a:p>
          <a:p>
            <a:pPr marL="109537" indent="0">
              <a:buNone/>
            </a:pPr>
            <a:r>
              <a:rPr lang="en-US" sz="2000" dirty="0"/>
              <a:t>console.log(data);</a:t>
            </a:r>
          </a:p>
          <a:p>
            <a:pPr marL="109537" indent="0">
              <a:buNone/>
            </a:pPr>
            <a:r>
              <a:rPr lang="en-US" sz="2000" dirty="0"/>
              <a:t>});</a:t>
            </a:r>
          </a:p>
          <a:p>
            <a:r>
              <a:rPr lang="en-US" sz="2000" dirty="0"/>
              <a:t>Now the contents will be in shape of file and readable.</a:t>
            </a:r>
          </a:p>
        </p:txBody>
      </p:sp>
      <p:sp>
        <p:nvSpPr>
          <p:cNvPr id="3" name="Title 2">
            <a:extLst>
              <a:ext uri="{FF2B5EF4-FFF2-40B4-BE49-F238E27FC236}">
                <a16:creationId xmlns:a16="http://schemas.microsoft.com/office/drawing/2014/main" id="{752D8BFB-A60B-40A4-95A5-9864A3B7A4DD}"/>
              </a:ext>
            </a:extLst>
          </p:cNvPr>
          <p:cNvSpPr>
            <a:spLocks noGrp="1"/>
          </p:cNvSpPr>
          <p:nvPr>
            <p:ph type="title"/>
          </p:nvPr>
        </p:nvSpPr>
        <p:spPr/>
        <p:txBody>
          <a:bodyPr/>
          <a:lstStyle/>
          <a:p>
            <a:r>
              <a:rPr lang="en-US" dirty="0"/>
              <a:t>Reading solution</a:t>
            </a:r>
          </a:p>
        </p:txBody>
      </p:sp>
    </p:spTree>
    <p:extLst>
      <p:ext uri="{BB962C8B-B14F-4D97-AF65-F5344CB8AC3E}">
        <p14:creationId xmlns:p14="http://schemas.microsoft.com/office/powerpoint/2010/main" val="277043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3BAC5-7EA7-486C-8E1C-AC1DDEE4934E}"/>
              </a:ext>
            </a:extLst>
          </p:cNvPr>
          <p:cNvSpPr>
            <a:spLocks noGrp="1"/>
          </p:cNvSpPr>
          <p:nvPr>
            <p:ph idx="1"/>
          </p:nvPr>
        </p:nvSpPr>
        <p:spPr/>
        <p:txBody>
          <a:bodyPr/>
          <a:lstStyle/>
          <a:p>
            <a:r>
              <a:rPr lang="en-US" dirty="0"/>
              <a:t>Create Files</a:t>
            </a:r>
          </a:p>
          <a:p>
            <a:r>
              <a:rPr lang="en-US" dirty="0"/>
              <a:t>The File System module has methods for creating new files:</a:t>
            </a:r>
          </a:p>
          <a:p>
            <a:pPr lvl="1"/>
            <a:r>
              <a:rPr lang="en-US" dirty="0" err="1"/>
              <a:t>fs.open</a:t>
            </a:r>
            <a:r>
              <a:rPr lang="en-US" dirty="0"/>
              <a:t>()</a:t>
            </a:r>
          </a:p>
          <a:p>
            <a:pPr lvl="1"/>
            <a:r>
              <a:rPr lang="en-US" dirty="0" err="1"/>
              <a:t>fs.appendFile</a:t>
            </a:r>
            <a:r>
              <a:rPr lang="en-US" dirty="0"/>
              <a:t>()</a:t>
            </a:r>
          </a:p>
          <a:p>
            <a:pPr lvl="1"/>
            <a:r>
              <a:rPr lang="en-US" dirty="0" err="1"/>
              <a:t>fs.writeFile</a:t>
            </a:r>
            <a:r>
              <a:rPr lang="en-US" dirty="0"/>
              <a:t>()</a:t>
            </a:r>
          </a:p>
          <a:p>
            <a:pPr lvl="1"/>
            <a:endParaRPr lang="en-US" dirty="0"/>
          </a:p>
        </p:txBody>
      </p:sp>
      <p:sp>
        <p:nvSpPr>
          <p:cNvPr id="3" name="Title 2">
            <a:extLst>
              <a:ext uri="{FF2B5EF4-FFF2-40B4-BE49-F238E27FC236}">
                <a16:creationId xmlns:a16="http://schemas.microsoft.com/office/drawing/2014/main" id="{ECE83F14-8BD0-4336-96D1-3465D5F88D8C}"/>
              </a:ext>
            </a:extLst>
          </p:cNvPr>
          <p:cNvSpPr>
            <a:spLocks noGrp="1"/>
          </p:cNvSpPr>
          <p:nvPr>
            <p:ph type="title"/>
          </p:nvPr>
        </p:nvSpPr>
        <p:spPr/>
        <p:txBody>
          <a:bodyPr/>
          <a:lstStyle/>
          <a:p>
            <a:r>
              <a:rPr lang="en-US" dirty="0"/>
              <a:t>Creating and writing Files</a:t>
            </a:r>
          </a:p>
        </p:txBody>
      </p:sp>
    </p:spTree>
    <p:extLst>
      <p:ext uri="{BB962C8B-B14F-4D97-AF65-F5344CB8AC3E}">
        <p14:creationId xmlns:p14="http://schemas.microsoft.com/office/powerpoint/2010/main" val="256030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7683-7388-461A-A854-86AD53A86EEA}"/>
              </a:ext>
            </a:extLst>
          </p:cNvPr>
          <p:cNvSpPr>
            <a:spLocks noGrp="1"/>
          </p:cNvSpPr>
          <p:nvPr>
            <p:ph idx="1"/>
          </p:nvPr>
        </p:nvSpPr>
        <p:spPr>
          <a:xfrm>
            <a:off x="457200" y="1481138"/>
            <a:ext cx="8229600" cy="5224462"/>
          </a:xfrm>
        </p:spPr>
        <p:txBody>
          <a:bodyPr/>
          <a:lstStyle/>
          <a:p>
            <a:pPr marL="109537" indent="0">
              <a:buNone/>
            </a:pPr>
            <a:r>
              <a:rPr lang="en-US" sz="2000" dirty="0" err="1"/>
              <a:t>fs.open</a:t>
            </a:r>
            <a:r>
              <a:rPr lang="en-US" sz="2000" dirty="0"/>
              <a:t>(path, flags[, mode], callback)</a:t>
            </a:r>
          </a:p>
          <a:p>
            <a:pPr marL="109537" indent="0">
              <a:buNone/>
            </a:pPr>
            <a:r>
              <a:rPr lang="en-US" sz="2000" dirty="0"/>
              <a:t>path: Full path with name of the file as a string.</a:t>
            </a:r>
          </a:p>
          <a:p>
            <a:pPr marL="109537" indent="0">
              <a:buNone/>
            </a:pPr>
            <a:r>
              <a:rPr lang="en-US" sz="2000" dirty="0"/>
              <a:t>Flag: The flag to perform operation</a:t>
            </a:r>
          </a:p>
          <a:p>
            <a:pPr marL="109537" indent="0">
              <a:buNone/>
            </a:pPr>
            <a:r>
              <a:rPr lang="en-US" sz="2000" dirty="0"/>
              <a:t>Mode: The mode for read, write or </a:t>
            </a:r>
            <a:r>
              <a:rPr lang="en-US" sz="2000" dirty="0" err="1"/>
              <a:t>readwrite</a:t>
            </a:r>
            <a:r>
              <a:rPr lang="en-US" sz="2000" dirty="0"/>
              <a:t>. Defaults to 0666 </a:t>
            </a:r>
            <a:r>
              <a:rPr lang="en-US" sz="2000" dirty="0" err="1"/>
              <a:t>readwrite</a:t>
            </a:r>
            <a:r>
              <a:rPr lang="en-US" sz="2000" dirty="0"/>
              <a:t>.</a:t>
            </a:r>
          </a:p>
          <a:p>
            <a:pPr marL="109537" indent="0">
              <a:buNone/>
            </a:pPr>
            <a:r>
              <a:rPr lang="en-US" sz="2000" dirty="0"/>
              <a:t>callback: Function triggered at completion.</a:t>
            </a:r>
          </a:p>
          <a:p>
            <a:pPr marL="109537" indent="0">
              <a:buNone/>
            </a:pPr>
            <a:r>
              <a:rPr lang="en-US" sz="2400" dirty="0"/>
              <a:t>The </a:t>
            </a:r>
            <a:r>
              <a:rPr lang="en-US" sz="2400" dirty="0" err="1"/>
              <a:t>fs.open</a:t>
            </a:r>
            <a:r>
              <a:rPr lang="en-US" sz="2400" dirty="0"/>
              <a:t>() method takes a "flag" as the second argument, if the flag is "w" for "writing", the specified file is opened for writing. If the file does not exist, an empty file is created.</a:t>
            </a:r>
          </a:p>
          <a:p>
            <a:pPr marL="109537" indent="0">
              <a:buNone/>
            </a:pPr>
            <a:r>
              <a:rPr lang="en-US" sz="2400" dirty="0" err="1"/>
              <a:t>fs.open</a:t>
            </a:r>
            <a:r>
              <a:rPr lang="en-US" sz="2400" dirty="0"/>
              <a:t>('mynewfile2.txt', 'w', function (err, file) {</a:t>
            </a:r>
          </a:p>
          <a:p>
            <a:pPr marL="109537" indent="0">
              <a:buNone/>
            </a:pPr>
            <a:r>
              <a:rPr lang="en-US" sz="2400" dirty="0"/>
              <a:t>  if (err) throw err;</a:t>
            </a:r>
          </a:p>
          <a:p>
            <a:pPr marL="109537" indent="0">
              <a:buNone/>
            </a:pPr>
            <a:r>
              <a:rPr lang="en-US" sz="2400" dirty="0"/>
              <a:t>  console.log('Saved!');</a:t>
            </a:r>
          </a:p>
          <a:p>
            <a:pPr marL="109537" indent="0">
              <a:buNone/>
            </a:pPr>
            <a:r>
              <a:rPr lang="en-US" sz="2400" dirty="0"/>
              <a:t>});</a:t>
            </a:r>
          </a:p>
          <a:p>
            <a:pPr marL="109537" indent="0">
              <a:buNone/>
            </a:pPr>
            <a:endParaRPr lang="en-US" sz="2400" dirty="0"/>
          </a:p>
        </p:txBody>
      </p:sp>
      <p:sp>
        <p:nvSpPr>
          <p:cNvPr id="3" name="Title 2">
            <a:extLst>
              <a:ext uri="{FF2B5EF4-FFF2-40B4-BE49-F238E27FC236}">
                <a16:creationId xmlns:a16="http://schemas.microsoft.com/office/drawing/2014/main" id="{C4F30834-341C-418B-AFE1-AA10CA9D9D37}"/>
              </a:ext>
            </a:extLst>
          </p:cNvPr>
          <p:cNvSpPr>
            <a:spLocks noGrp="1"/>
          </p:cNvSpPr>
          <p:nvPr>
            <p:ph type="title"/>
          </p:nvPr>
        </p:nvSpPr>
        <p:spPr/>
        <p:txBody>
          <a:bodyPr/>
          <a:lstStyle/>
          <a:p>
            <a:r>
              <a:rPr lang="en-US" dirty="0"/>
              <a:t>Open File</a:t>
            </a:r>
          </a:p>
        </p:txBody>
      </p:sp>
    </p:spTree>
    <p:extLst>
      <p:ext uri="{BB962C8B-B14F-4D97-AF65-F5344CB8AC3E}">
        <p14:creationId xmlns:p14="http://schemas.microsoft.com/office/powerpoint/2010/main" val="259420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7683-7388-461A-A854-86AD53A86EEA}"/>
              </a:ext>
            </a:extLst>
          </p:cNvPr>
          <p:cNvSpPr>
            <a:spLocks noGrp="1"/>
          </p:cNvSpPr>
          <p:nvPr>
            <p:ph idx="1"/>
          </p:nvPr>
        </p:nvSpPr>
        <p:spPr/>
        <p:txBody>
          <a:bodyPr/>
          <a:lstStyle/>
          <a:p>
            <a:r>
              <a:rPr lang="en-US" dirty="0"/>
              <a:t>The </a:t>
            </a:r>
            <a:r>
              <a:rPr lang="en-US" dirty="0" err="1"/>
              <a:t>fs.appendFile</a:t>
            </a:r>
            <a:r>
              <a:rPr lang="en-US" dirty="0"/>
              <a:t>() method appends specified content to a file. If the file does not exist, the file will be created:</a:t>
            </a:r>
          </a:p>
          <a:p>
            <a:pPr marL="109537" indent="0">
              <a:buNone/>
            </a:pPr>
            <a:endParaRPr lang="en-US" sz="2400" dirty="0"/>
          </a:p>
          <a:p>
            <a:pPr marL="109537" indent="0">
              <a:buNone/>
            </a:pPr>
            <a:r>
              <a:rPr lang="en-US" sz="2000" dirty="0"/>
              <a:t>var fs = require('fs');</a:t>
            </a:r>
            <a:br>
              <a:rPr lang="en-US" sz="2000" dirty="0"/>
            </a:br>
            <a:r>
              <a:rPr lang="en-US" sz="2000" dirty="0" err="1"/>
              <a:t>fs.appendFile</a:t>
            </a:r>
            <a:r>
              <a:rPr lang="en-US" sz="2000" dirty="0"/>
              <a:t>('mynewfile1.txt', 'Hello content!', function (err) {</a:t>
            </a:r>
            <a:br>
              <a:rPr lang="en-US" sz="2000" dirty="0"/>
            </a:br>
            <a:r>
              <a:rPr lang="en-US" sz="2000" dirty="0"/>
              <a:t>  if (err) throw err;</a:t>
            </a:r>
            <a:br>
              <a:rPr lang="en-US" sz="2000" dirty="0"/>
            </a:br>
            <a:r>
              <a:rPr lang="en-US" sz="2000" dirty="0"/>
              <a:t>  console.log('Saved!');</a:t>
            </a:r>
            <a:br>
              <a:rPr lang="en-US" sz="2000" dirty="0"/>
            </a:br>
            <a:r>
              <a:rPr lang="en-US" sz="2000" dirty="0"/>
              <a:t>});</a:t>
            </a:r>
            <a:endParaRPr lang="en-US" sz="1800" dirty="0"/>
          </a:p>
        </p:txBody>
      </p:sp>
      <p:sp>
        <p:nvSpPr>
          <p:cNvPr id="3" name="Title 2">
            <a:extLst>
              <a:ext uri="{FF2B5EF4-FFF2-40B4-BE49-F238E27FC236}">
                <a16:creationId xmlns:a16="http://schemas.microsoft.com/office/drawing/2014/main" id="{C4F30834-341C-418B-AFE1-AA10CA9D9D37}"/>
              </a:ext>
            </a:extLst>
          </p:cNvPr>
          <p:cNvSpPr>
            <a:spLocks noGrp="1"/>
          </p:cNvSpPr>
          <p:nvPr>
            <p:ph type="title"/>
          </p:nvPr>
        </p:nvSpPr>
        <p:spPr/>
        <p:txBody>
          <a:bodyPr/>
          <a:lstStyle/>
          <a:p>
            <a:r>
              <a:rPr lang="en-US" dirty="0"/>
              <a:t>Append File</a:t>
            </a:r>
          </a:p>
        </p:txBody>
      </p:sp>
    </p:spTree>
    <p:extLst>
      <p:ext uri="{BB962C8B-B14F-4D97-AF65-F5344CB8AC3E}">
        <p14:creationId xmlns:p14="http://schemas.microsoft.com/office/powerpoint/2010/main" val="187884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7683-7388-461A-A854-86AD53A86EEA}"/>
              </a:ext>
            </a:extLst>
          </p:cNvPr>
          <p:cNvSpPr>
            <a:spLocks noGrp="1"/>
          </p:cNvSpPr>
          <p:nvPr>
            <p:ph idx="1"/>
          </p:nvPr>
        </p:nvSpPr>
        <p:spPr/>
        <p:txBody>
          <a:bodyPr/>
          <a:lstStyle/>
          <a:p>
            <a:r>
              <a:rPr lang="en-US" sz="3200" dirty="0"/>
              <a:t>The </a:t>
            </a:r>
            <a:r>
              <a:rPr lang="en-US" sz="3200" dirty="0" err="1"/>
              <a:t>fs.writeFile</a:t>
            </a:r>
            <a:r>
              <a:rPr lang="en-US" sz="3200" dirty="0"/>
              <a:t>() method replaces the specified file and content if it exists. If the file does not exist, a new file, containing the specified content, will be created:</a:t>
            </a:r>
          </a:p>
          <a:p>
            <a:pPr marL="109537" indent="0">
              <a:buNone/>
            </a:pPr>
            <a:endParaRPr lang="en-US" sz="3200" dirty="0"/>
          </a:p>
          <a:p>
            <a:pPr marL="109537" indent="0">
              <a:buNone/>
            </a:pPr>
            <a:r>
              <a:rPr lang="en-US" sz="3200" dirty="0" err="1"/>
              <a:t>fs.writeFile</a:t>
            </a:r>
            <a:r>
              <a:rPr lang="en-US" sz="3200" dirty="0"/>
              <a:t>(filename, data[, options], callback)</a:t>
            </a:r>
          </a:p>
        </p:txBody>
      </p:sp>
      <p:sp>
        <p:nvSpPr>
          <p:cNvPr id="3" name="Title 2">
            <a:extLst>
              <a:ext uri="{FF2B5EF4-FFF2-40B4-BE49-F238E27FC236}">
                <a16:creationId xmlns:a16="http://schemas.microsoft.com/office/drawing/2014/main" id="{C4F30834-341C-418B-AFE1-AA10CA9D9D37}"/>
              </a:ext>
            </a:extLst>
          </p:cNvPr>
          <p:cNvSpPr>
            <a:spLocks noGrp="1"/>
          </p:cNvSpPr>
          <p:nvPr>
            <p:ph type="title"/>
          </p:nvPr>
        </p:nvSpPr>
        <p:spPr/>
        <p:txBody>
          <a:bodyPr/>
          <a:lstStyle/>
          <a:p>
            <a:r>
              <a:rPr lang="en-US" dirty="0" err="1"/>
              <a:t>WriteFile</a:t>
            </a:r>
            <a:endParaRPr lang="en-US" dirty="0"/>
          </a:p>
        </p:txBody>
      </p:sp>
    </p:spTree>
    <p:extLst>
      <p:ext uri="{BB962C8B-B14F-4D97-AF65-F5344CB8AC3E}">
        <p14:creationId xmlns:p14="http://schemas.microsoft.com/office/powerpoint/2010/main" val="224056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1A3CF1-1058-44D4-917B-495B08DA8BED}"/>
              </a:ext>
            </a:extLst>
          </p:cNvPr>
          <p:cNvSpPr>
            <a:spLocks noGrp="1"/>
          </p:cNvSpPr>
          <p:nvPr>
            <p:ph idx="1"/>
          </p:nvPr>
        </p:nvSpPr>
        <p:spPr>
          <a:xfrm>
            <a:off x="457200" y="1481138"/>
            <a:ext cx="8229600" cy="5072062"/>
          </a:xfrm>
        </p:spPr>
        <p:txBody>
          <a:bodyPr/>
          <a:lstStyle/>
          <a:p>
            <a:r>
              <a:rPr lang="en-US" dirty="0" err="1"/>
              <a:t>writeFile</a:t>
            </a:r>
            <a:r>
              <a:rPr lang="en-US" dirty="0"/>
              <a:t>() and </a:t>
            </a:r>
            <a:r>
              <a:rPr lang="en-US" dirty="0" err="1"/>
              <a:t>writeFileSync</a:t>
            </a:r>
            <a:r>
              <a:rPr lang="en-US" dirty="0"/>
              <a:t>() methods arguments.</a:t>
            </a:r>
          </a:p>
          <a:p>
            <a:pPr lvl="1"/>
            <a:r>
              <a:rPr lang="en-US" dirty="0"/>
              <a:t>Take a filename as their first argument</a:t>
            </a:r>
          </a:p>
          <a:p>
            <a:pPr lvl="1"/>
            <a:r>
              <a:rPr lang="en-US" dirty="0"/>
              <a:t>The data to write (as a string or Buffer) as their second argument. </a:t>
            </a:r>
          </a:p>
          <a:p>
            <a:pPr lvl="1"/>
            <a:r>
              <a:rPr lang="en-US" dirty="0"/>
              <a:t>The third argument is optional, and is used to pass additional information such as the encoding type.</a:t>
            </a:r>
          </a:p>
          <a:p>
            <a:pPr lvl="1"/>
            <a:r>
              <a:rPr lang="en-US" dirty="0"/>
              <a:t>Unlike the </a:t>
            </a:r>
            <a:r>
              <a:rPr lang="en-US" dirty="0" err="1"/>
              <a:t>readFile</a:t>
            </a:r>
            <a:r>
              <a:rPr lang="en-US" dirty="0"/>
              <a:t>() variations, these methods default to using UTF-8 encoding. </a:t>
            </a:r>
          </a:p>
          <a:p>
            <a:pPr lvl="1"/>
            <a:r>
              <a:rPr lang="en-US" dirty="0" err="1"/>
              <a:t>writeFile</a:t>
            </a:r>
            <a:r>
              <a:rPr lang="en-US" dirty="0"/>
              <a:t>() takes a callback function as its last argument. A potential error object is the only argument passed to the callback.</a:t>
            </a:r>
          </a:p>
          <a:p>
            <a:pPr lvl="1"/>
            <a:r>
              <a:rPr lang="en-US" dirty="0" err="1"/>
              <a:t>writeFileSync</a:t>
            </a:r>
            <a:r>
              <a:rPr lang="en-US" dirty="0"/>
              <a:t>() does not return a value, but throws an error</a:t>
            </a:r>
          </a:p>
        </p:txBody>
      </p:sp>
      <p:sp>
        <p:nvSpPr>
          <p:cNvPr id="3" name="Title 2">
            <a:extLst>
              <a:ext uri="{FF2B5EF4-FFF2-40B4-BE49-F238E27FC236}">
                <a16:creationId xmlns:a16="http://schemas.microsoft.com/office/drawing/2014/main" id="{31FC362A-0CE2-4E8F-AE05-9201EE90D620}"/>
              </a:ext>
            </a:extLst>
          </p:cNvPr>
          <p:cNvSpPr>
            <a:spLocks noGrp="1"/>
          </p:cNvSpPr>
          <p:nvPr>
            <p:ph type="title"/>
          </p:nvPr>
        </p:nvSpPr>
        <p:spPr/>
        <p:txBody>
          <a:bodyPr/>
          <a:lstStyle/>
          <a:p>
            <a:r>
              <a:rPr lang="en-US" dirty="0"/>
              <a:t>Writing Files</a:t>
            </a:r>
          </a:p>
        </p:txBody>
      </p:sp>
    </p:spTree>
    <p:extLst>
      <p:ext uri="{BB962C8B-B14F-4D97-AF65-F5344CB8AC3E}">
        <p14:creationId xmlns:p14="http://schemas.microsoft.com/office/powerpoint/2010/main" val="215142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F43BF6-3282-4DC2-8E35-D08A00810EDE}"/>
              </a:ext>
            </a:extLst>
          </p:cNvPr>
          <p:cNvSpPr>
            <a:spLocks noGrp="1"/>
          </p:cNvSpPr>
          <p:nvPr>
            <p:ph idx="1"/>
          </p:nvPr>
        </p:nvSpPr>
        <p:spPr/>
        <p:txBody>
          <a:bodyPr/>
          <a:lstStyle/>
          <a:p>
            <a:pPr marL="109537" indent="0">
              <a:buNone/>
            </a:pPr>
            <a:r>
              <a:rPr lang="en-US" sz="2000" dirty="0" err="1"/>
              <a:t>var</a:t>
            </a:r>
            <a:r>
              <a:rPr lang="en-US" sz="2000" dirty="0"/>
              <a:t> fs = require('fs');</a:t>
            </a:r>
          </a:p>
          <a:p>
            <a:pPr marL="109537" indent="0">
              <a:buNone/>
            </a:pPr>
            <a:r>
              <a:rPr lang="nn-NO" sz="2000" dirty="0"/>
              <a:t>var data = 'some file data';</a:t>
            </a:r>
          </a:p>
          <a:p>
            <a:pPr marL="109537" indent="0">
              <a:buNone/>
            </a:pPr>
            <a:r>
              <a:rPr lang="en-US" sz="2000" dirty="0" err="1"/>
              <a:t>fs.writeFile</a:t>
            </a:r>
            <a:r>
              <a:rPr lang="en-US" sz="2000" dirty="0"/>
              <a:t>(__</a:t>
            </a:r>
            <a:r>
              <a:rPr lang="en-US" sz="2000" dirty="0" err="1"/>
              <a:t>dirname</a:t>
            </a:r>
            <a:r>
              <a:rPr lang="en-US" sz="2000" dirty="0"/>
              <a:t> + '/foo.txt', data, function(error) {</a:t>
            </a:r>
          </a:p>
          <a:p>
            <a:pPr marL="109537" indent="0">
              <a:buNone/>
            </a:pPr>
            <a:r>
              <a:rPr lang="en-US" sz="2000" dirty="0"/>
              <a:t>if (error) {</a:t>
            </a:r>
          </a:p>
          <a:p>
            <a:pPr marL="109537" indent="0">
              <a:buNone/>
            </a:pPr>
            <a:r>
              <a:rPr lang="en-US" sz="2000" dirty="0"/>
              <a:t>return </a:t>
            </a:r>
            <a:r>
              <a:rPr lang="en-US" sz="2000" dirty="0" err="1"/>
              <a:t>console.error</a:t>
            </a:r>
            <a:r>
              <a:rPr lang="en-US" sz="2000" dirty="0"/>
              <a:t>(</a:t>
            </a:r>
            <a:r>
              <a:rPr lang="en-US" sz="2000" dirty="0" err="1"/>
              <a:t>error.message</a:t>
            </a:r>
            <a:r>
              <a:rPr lang="en-US" sz="2000" dirty="0"/>
              <a:t>);</a:t>
            </a:r>
          </a:p>
          <a:p>
            <a:pPr marL="109537" indent="0">
              <a:buNone/>
            </a:pPr>
            <a:r>
              <a:rPr lang="en-US" sz="2000" dirty="0"/>
              <a:t>}</a:t>
            </a:r>
          </a:p>
          <a:p>
            <a:pPr marL="109537" indent="0">
              <a:buNone/>
            </a:pPr>
            <a:r>
              <a:rPr lang="en-US" sz="2000" dirty="0"/>
              <a:t>});</a:t>
            </a:r>
          </a:p>
          <a:p>
            <a:r>
              <a:rPr lang="en-US" dirty="0"/>
              <a:t>By default, </a:t>
            </a:r>
            <a:r>
              <a:rPr lang="en-US" dirty="0" err="1"/>
              <a:t>writeFile</a:t>
            </a:r>
            <a:r>
              <a:rPr lang="en-US" dirty="0"/>
              <a:t>() will create a new file, or overwrite an existing file with the same name.</a:t>
            </a:r>
          </a:p>
          <a:p>
            <a:r>
              <a:rPr lang="en-US" dirty="0"/>
              <a:t>This behavior can be modified by passing a flag value using the optional third argument.</a:t>
            </a:r>
          </a:p>
        </p:txBody>
      </p:sp>
      <p:sp>
        <p:nvSpPr>
          <p:cNvPr id="3" name="Title 2">
            <a:extLst>
              <a:ext uri="{FF2B5EF4-FFF2-40B4-BE49-F238E27FC236}">
                <a16:creationId xmlns:a16="http://schemas.microsoft.com/office/drawing/2014/main" id="{4B0B2EDB-F32F-4B1A-BEF9-FB7B46CF969A}"/>
              </a:ext>
            </a:extLst>
          </p:cNvPr>
          <p:cNvSpPr>
            <a:spLocks noGrp="1"/>
          </p:cNvSpPr>
          <p:nvPr>
            <p:ph type="title"/>
          </p:nvPr>
        </p:nvSpPr>
        <p:spPr/>
        <p:txBody>
          <a:bodyPr/>
          <a:lstStyle/>
          <a:p>
            <a:r>
              <a:rPr lang="en-US" dirty="0" err="1"/>
              <a:t>Writefile</a:t>
            </a:r>
            <a:endParaRPr lang="en-US" dirty="0"/>
          </a:p>
        </p:txBody>
      </p:sp>
    </p:spTree>
    <p:extLst>
      <p:ext uri="{BB962C8B-B14F-4D97-AF65-F5344CB8AC3E}">
        <p14:creationId xmlns:p14="http://schemas.microsoft.com/office/powerpoint/2010/main" val="926651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132EE1C-340F-47B3-8EFE-E6746C7EA6B0}"/>
              </a:ext>
            </a:extLst>
          </p:cNvPr>
          <p:cNvGraphicFramePr>
            <a:graphicFrameLocks noGrp="1"/>
          </p:cNvGraphicFramePr>
          <p:nvPr>
            <p:ph idx="1"/>
            <p:extLst>
              <p:ext uri="{D42A27DB-BD31-4B8C-83A1-F6EECF244321}">
                <p14:modId xmlns:p14="http://schemas.microsoft.com/office/powerpoint/2010/main" val="1196261009"/>
              </p:ext>
            </p:extLst>
          </p:nvPr>
        </p:nvGraphicFramePr>
        <p:xfrm>
          <a:off x="304800" y="1295400"/>
          <a:ext cx="8534400" cy="5369274"/>
        </p:xfrm>
        <a:graphic>
          <a:graphicData uri="http://schemas.openxmlformats.org/drawingml/2006/table">
            <a:tbl>
              <a:tblPr/>
              <a:tblGrid>
                <a:gridCol w="990600">
                  <a:extLst>
                    <a:ext uri="{9D8B030D-6E8A-4147-A177-3AD203B41FA5}">
                      <a16:colId xmlns:a16="http://schemas.microsoft.com/office/drawing/2014/main" val="2252464633"/>
                    </a:ext>
                  </a:extLst>
                </a:gridCol>
                <a:gridCol w="7543800">
                  <a:extLst>
                    <a:ext uri="{9D8B030D-6E8A-4147-A177-3AD203B41FA5}">
                      <a16:colId xmlns:a16="http://schemas.microsoft.com/office/drawing/2014/main" val="699872014"/>
                    </a:ext>
                  </a:extLst>
                </a:gridCol>
              </a:tblGrid>
              <a:tr h="195296">
                <a:tc>
                  <a:txBody>
                    <a:bodyPr/>
                    <a:lstStyle/>
                    <a:p>
                      <a:pPr algn="l" fontAlgn="b"/>
                      <a:r>
                        <a:rPr lang="en-US" sz="1500" b="0">
                          <a:solidFill>
                            <a:srgbClr val="FFFFFF"/>
                          </a:solidFill>
                          <a:effectLst/>
                        </a:rPr>
                        <a:t>Flag</a:t>
                      </a:r>
                    </a:p>
                  </a:txBody>
                  <a:tcPr marL="48149" marR="48149" marT="24074" marB="2407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500" b="0">
                          <a:solidFill>
                            <a:srgbClr val="FFFFFF"/>
                          </a:solidFill>
                          <a:effectLst/>
                        </a:rPr>
                        <a:t>Description</a:t>
                      </a:r>
                    </a:p>
                  </a:txBody>
                  <a:tcPr marL="48149" marR="48149" marT="24074" marB="2407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404175800"/>
                  </a:ext>
                </a:extLst>
              </a:tr>
              <a:tr h="341769">
                <a:tc>
                  <a:txBody>
                    <a:bodyPr/>
                    <a:lstStyle/>
                    <a:p>
                      <a:pPr fontAlgn="t"/>
                      <a:r>
                        <a:rPr lang="en-US" sz="2000" dirty="0">
                          <a:solidFill>
                            <a:srgbClr val="414141"/>
                          </a:solidFill>
                          <a:effectLst/>
                        </a:rPr>
                        <a:t>r</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Open file for reading. An exception occurs if the file does not exist.</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8539578"/>
                  </a:ext>
                </a:extLst>
              </a:tr>
              <a:tr h="488241">
                <a:tc>
                  <a:txBody>
                    <a:bodyPr/>
                    <a:lstStyle/>
                    <a:p>
                      <a:pPr fontAlgn="t"/>
                      <a:r>
                        <a:rPr lang="en-US" sz="2000" dirty="0">
                          <a:solidFill>
                            <a:srgbClr val="414141"/>
                          </a:solidFill>
                          <a:effectLst/>
                        </a:rPr>
                        <a:t>r+</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Open file for reading and writing. An exception occurs if the file does not exist.</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60776395"/>
                  </a:ext>
                </a:extLst>
              </a:tr>
              <a:tr h="341769">
                <a:tc>
                  <a:txBody>
                    <a:bodyPr/>
                    <a:lstStyle/>
                    <a:p>
                      <a:pPr fontAlgn="t"/>
                      <a:r>
                        <a:rPr lang="en-US" sz="2000" dirty="0" err="1">
                          <a:solidFill>
                            <a:srgbClr val="414141"/>
                          </a:solidFill>
                          <a:effectLst/>
                        </a:rPr>
                        <a:t>rs</a:t>
                      </a:r>
                      <a:endParaRPr lang="en-US" sz="2000" dirty="0">
                        <a:solidFill>
                          <a:srgbClr val="414141"/>
                        </a:solidFill>
                        <a:effectLst/>
                      </a:endParaRP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Open file for reading in synchronous mode.</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1167916"/>
                  </a:ext>
                </a:extLst>
              </a:tr>
              <a:tr h="634712">
                <a:tc>
                  <a:txBody>
                    <a:bodyPr/>
                    <a:lstStyle/>
                    <a:p>
                      <a:pPr fontAlgn="t"/>
                      <a:r>
                        <a:rPr lang="en-US" sz="2000" dirty="0" err="1">
                          <a:solidFill>
                            <a:srgbClr val="414141"/>
                          </a:solidFill>
                          <a:effectLst/>
                        </a:rPr>
                        <a:t>rs</a:t>
                      </a:r>
                      <a:r>
                        <a:rPr lang="en-US" sz="2000" dirty="0">
                          <a:solidFill>
                            <a:srgbClr val="414141"/>
                          </a:solidFill>
                          <a:effectLst/>
                        </a:rPr>
                        <a:t>+</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Open file for reading and writing, telling the OS to open it synchronously. See notes for 'rs' about using this with caution.</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082626905"/>
                  </a:ext>
                </a:extLst>
              </a:tr>
              <a:tr h="488241">
                <a:tc>
                  <a:txBody>
                    <a:bodyPr/>
                    <a:lstStyle/>
                    <a:p>
                      <a:pPr fontAlgn="t"/>
                      <a:r>
                        <a:rPr lang="en-US" sz="2000" dirty="0">
                          <a:solidFill>
                            <a:srgbClr val="414141"/>
                          </a:solidFill>
                          <a:effectLst/>
                        </a:rPr>
                        <a:t>w</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Open file for writing. The file is created (if it does not exist) or truncated (if it exists).</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02645374"/>
                  </a:ext>
                </a:extLst>
              </a:tr>
              <a:tr h="195296">
                <a:tc>
                  <a:txBody>
                    <a:bodyPr/>
                    <a:lstStyle/>
                    <a:p>
                      <a:pPr fontAlgn="t"/>
                      <a:r>
                        <a:rPr lang="en-US" sz="2000" dirty="0" err="1">
                          <a:solidFill>
                            <a:srgbClr val="414141"/>
                          </a:solidFill>
                          <a:effectLst/>
                        </a:rPr>
                        <a:t>wx</a:t>
                      </a:r>
                      <a:endParaRPr lang="en-US" sz="2000" dirty="0">
                        <a:solidFill>
                          <a:srgbClr val="414141"/>
                        </a:solidFill>
                        <a:effectLst/>
                      </a:endParaRP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Like 'w' but fails if path exists.</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24332778"/>
                  </a:ext>
                </a:extLst>
              </a:tr>
              <a:tr h="488241">
                <a:tc>
                  <a:txBody>
                    <a:bodyPr/>
                    <a:lstStyle/>
                    <a:p>
                      <a:pPr fontAlgn="t"/>
                      <a:r>
                        <a:rPr lang="en-US" sz="2000" dirty="0">
                          <a:solidFill>
                            <a:srgbClr val="414141"/>
                          </a:solidFill>
                          <a:effectLst/>
                        </a:rPr>
                        <a:t>w+</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Open file for reading and writing. The file is created (if it does not exist) or truncated (if it exists).</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71986368"/>
                  </a:ext>
                </a:extLst>
              </a:tr>
              <a:tr h="195296">
                <a:tc>
                  <a:txBody>
                    <a:bodyPr/>
                    <a:lstStyle/>
                    <a:p>
                      <a:pPr fontAlgn="t"/>
                      <a:r>
                        <a:rPr lang="en-US" sz="2000" dirty="0" err="1">
                          <a:solidFill>
                            <a:srgbClr val="414141"/>
                          </a:solidFill>
                          <a:effectLst/>
                        </a:rPr>
                        <a:t>wx</a:t>
                      </a:r>
                      <a:r>
                        <a:rPr lang="en-US" sz="2000" dirty="0">
                          <a:solidFill>
                            <a:srgbClr val="414141"/>
                          </a:solidFill>
                          <a:effectLst/>
                        </a:rPr>
                        <a:t>+</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Like 'w+' but fails if path exists.</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629109363"/>
                  </a:ext>
                </a:extLst>
              </a:tr>
              <a:tr h="341769">
                <a:tc>
                  <a:txBody>
                    <a:bodyPr/>
                    <a:lstStyle/>
                    <a:p>
                      <a:pPr fontAlgn="t"/>
                      <a:r>
                        <a:rPr lang="en-US" sz="2000" dirty="0">
                          <a:solidFill>
                            <a:srgbClr val="414141"/>
                          </a:solidFill>
                          <a:effectLst/>
                        </a:rPr>
                        <a:t>a</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Open file for appending. The file is created if it does not exist.</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00659716"/>
                  </a:ext>
                </a:extLst>
              </a:tr>
              <a:tr h="195296">
                <a:tc>
                  <a:txBody>
                    <a:bodyPr/>
                    <a:lstStyle/>
                    <a:p>
                      <a:pPr fontAlgn="t"/>
                      <a:r>
                        <a:rPr lang="en-US" sz="2000" dirty="0">
                          <a:solidFill>
                            <a:srgbClr val="414141"/>
                          </a:solidFill>
                          <a:effectLst/>
                        </a:rPr>
                        <a:t>ax</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Like 'a' but fails if path exists.</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67732891"/>
                  </a:ext>
                </a:extLst>
              </a:tr>
              <a:tr h="488241">
                <a:tc>
                  <a:txBody>
                    <a:bodyPr/>
                    <a:lstStyle/>
                    <a:p>
                      <a:pPr fontAlgn="t"/>
                      <a:r>
                        <a:rPr lang="en-US" sz="2000" dirty="0">
                          <a:solidFill>
                            <a:srgbClr val="414141"/>
                          </a:solidFill>
                          <a:effectLst/>
                        </a:rPr>
                        <a:t>a+</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Open file for reading and appending. The file is created if it does not exist.</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20349225"/>
                  </a:ext>
                </a:extLst>
              </a:tr>
              <a:tr h="195296">
                <a:tc>
                  <a:txBody>
                    <a:bodyPr/>
                    <a:lstStyle/>
                    <a:p>
                      <a:pPr fontAlgn="t"/>
                      <a:r>
                        <a:rPr lang="en-US" sz="2000" dirty="0">
                          <a:solidFill>
                            <a:srgbClr val="414141"/>
                          </a:solidFill>
                          <a:effectLst/>
                        </a:rPr>
                        <a:t>ax+</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dirty="0">
                          <a:solidFill>
                            <a:srgbClr val="414141"/>
                          </a:solidFill>
                          <a:effectLst/>
                        </a:rPr>
                        <a:t>Like 'a+' but fails if path exists.</a:t>
                      </a:r>
                    </a:p>
                  </a:txBody>
                  <a:tcPr marL="48149" marR="48149" marT="24074" marB="24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735163738"/>
                  </a:ext>
                </a:extLst>
              </a:tr>
            </a:tbl>
          </a:graphicData>
        </a:graphic>
      </p:graphicFrame>
      <p:sp>
        <p:nvSpPr>
          <p:cNvPr id="3" name="Title 2">
            <a:extLst>
              <a:ext uri="{FF2B5EF4-FFF2-40B4-BE49-F238E27FC236}">
                <a16:creationId xmlns:a16="http://schemas.microsoft.com/office/drawing/2014/main" id="{E1A35B51-90C1-4F9E-BC54-D5402C5AC74C}"/>
              </a:ext>
            </a:extLst>
          </p:cNvPr>
          <p:cNvSpPr>
            <a:spLocks noGrp="1"/>
          </p:cNvSpPr>
          <p:nvPr>
            <p:ph type="title"/>
          </p:nvPr>
        </p:nvSpPr>
        <p:spPr/>
        <p:txBody>
          <a:bodyPr/>
          <a:lstStyle/>
          <a:p>
            <a:r>
              <a:rPr lang="en-US" dirty="0"/>
              <a:t>Flags</a:t>
            </a:r>
          </a:p>
        </p:txBody>
      </p:sp>
    </p:spTree>
    <p:extLst>
      <p:ext uri="{BB962C8B-B14F-4D97-AF65-F5344CB8AC3E}">
        <p14:creationId xmlns:p14="http://schemas.microsoft.com/office/powerpoint/2010/main" val="70358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0E299-AB3E-447A-BB4F-E51AE951B257}"/>
              </a:ext>
            </a:extLst>
          </p:cNvPr>
          <p:cNvSpPr>
            <a:spLocks noGrp="1"/>
          </p:cNvSpPr>
          <p:nvPr>
            <p:ph idx="1"/>
          </p:nvPr>
        </p:nvSpPr>
        <p:spPr/>
        <p:txBody>
          <a:bodyPr/>
          <a:lstStyle/>
          <a:p>
            <a:r>
              <a:rPr lang="en-US" sz="2000" dirty="0"/>
              <a:t>Passing the flag “</a:t>
            </a:r>
            <a:r>
              <a:rPr lang="en-US" sz="2000" dirty="0" err="1"/>
              <a:t>wx</a:t>
            </a:r>
            <a:r>
              <a:rPr lang="en-US" sz="2000" dirty="0"/>
              <a:t>” causes an error to be thrown if the file already exists. </a:t>
            </a:r>
          </a:p>
          <a:p>
            <a:r>
              <a:rPr lang="en-US" sz="2000" dirty="0"/>
              <a:t>The “a” flag causes data to be appended to an existing file instead of overwriting.</a:t>
            </a:r>
          </a:p>
          <a:p>
            <a:pPr marL="109537" indent="0">
              <a:buNone/>
            </a:pPr>
            <a:r>
              <a:rPr lang="en-US" sz="2000" dirty="0" err="1"/>
              <a:t>var</a:t>
            </a:r>
            <a:r>
              <a:rPr lang="en-US" sz="2000" dirty="0"/>
              <a:t> fs = require('fs');</a:t>
            </a:r>
          </a:p>
          <a:p>
            <a:pPr marL="109537" indent="0">
              <a:buNone/>
            </a:pPr>
            <a:r>
              <a:rPr lang="nn-NO" sz="2000" dirty="0"/>
              <a:t>var data = 'some file data';</a:t>
            </a:r>
          </a:p>
          <a:p>
            <a:pPr marL="109537" indent="0">
              <a:buNone/>
            </a:pPr>
            <a:r>
              <a:rPr lang="en-US" sz="2000" dirty="0" err="1"/>
              <a:t>fs.writeFile</a:t>
            </a:r>
            <a:r>
              <a:rPr lang="en-US" sz="2000" dirty="0"/>
              <a:t>(__</a:t>
            </a:r>
            <a:r>
              <a:rPr lang="en-US" sz="2000" dirty="0" err="1"/>
              <a:t>dirname</a:t>
            </a:r>
            <a:r>
              <a:rPr lang="en-US" sz="2000" dirty="0"/>
              <a:t> + '/foo.txt', data, {</a:t>
            </a:r>
          </a:p>
          <a:p>
            <a:pPr marL="109537" indent="0">
              <a:buNone/>
            </a:pPr>
            <a:r>
              <a:rPr lang="en-US" sz="2000" dirty="0"/>
              <a:t>flag: '</a:t>
            </a:r>
            <a:r>
              <a:rPr lang="en-US" sz="2000" dirty="0" err="1"/>
              <a:t>wx</a:t>
            </a:r>
            <a:r>
              <a:rPr lang="en-US" sz="2000" dirty="0"/>
              <a:t>'</a:t>
            </a:r>
          </a:p>
          <a:p>
            <a:pPr marL="109537" indent="0">
              <a:buNone/>
            </a:pPr>
            <a:r>
              <a:rPr lang="en-US" sz="2000" dirty="0"/>
              <a:t>}, function(error) {</a:t>
            </a:r>
          </a:p>
          <a:p>
            <a:pPr marL="109537" indent="0">
              <a:buNone/>
            </a:pPr>
            <a:r>
              <a:rPr lang="en-US" sz="2000" dirty="0"/>
              <a:t>if (error) {</a:t>
            </a:r>
          </a:p>
          <a:p>
            <a:pPr marL="109537" indent="0">
              <a:buNone/>
            </a:pPr>
            <a:r>
              <a:rPr lang="en-US" sz="2000" dirty="0"/>
              <a:t>return </a:t>
            </a:r>
            <a:r>
              <a:rPr lang="en-US" sz="2000" dirty="0" err="1"/>
              <a:t>console.error</a:t>
            </a:r>
            <a:r>
              <a:rPr lang="en-US" sz="2000" dirty="0"/>
              <a:t>(</a:t>
            </a:r>
            <a:r>
              <a:rPr lang="en-US" sz="2000" dirty="0" err="1"/>
              <a:t>error.message</a:t>
            </a:r>
            <a:r>
              <a:rPr lang="en-US" sz="2000" dirty="0"/>
              <a:t>);</a:t>
            </a:r>
          </a:p>
          <a:p>
            <a:pPr marL="109537" indent="0">
              <a:buNone/>
            </a:pPr>
            <a:r>
              <a:rPr lang="en-US" sz="2000" dirty="0"/>
              <a:t>}</a:t>
            </a:r>
          </a:p>
          <a:p>
            <a:pPr marL="109537" indent="0">
              <a:buNone/>
            </a:pPr>
            <a:r>
              <a:rPr lang="en-US" sz="2000" dirty="0"/>
              <a:t>});</a:t>
            </a:r>
          </a:p>
        </p:txBody>
      </p:sp>
      <p:sp>
        <p:nvSpPr>
          <p:cNvPr id="3" name="Title 2">
            <a:extLst>
              <a:ext uri="{FF2B5EF4-FFF2-40B4-BE49-F238E27FC236}">
                <a16:creationId xmlns:a16="http://schemas.microsoft.com/office/drawing/2014/main" id="{8DB0156A-4E03-4637-8F01-2BD4B736DF6F}"/>
              </a:ext>
            </a:extLst>
          </p:cNvPr>
          <p:cNvSpPr>
            <a:spLocks noGrp="1"/>
          </p:cNvSpPr>
          <p:nvPr>
            <p:ph type="title"/>
          </p:nvPr>
        </p:nvSpPr>
        <p:spPr/>
        <p:txBody>
          <a:bodyPr/>
          <a:lstStyle/>
          <a:p>
            <a:r>
              <a:rPr lang="en-US" dirty="0"/>
              <a:t>flags</a:t>
            </a:r>
          </a:p>
        </p:txBody>
      </p:sp>
    </p:spTree>
    <p:extLst>
      <p:ext uri="{BB962C8B-B14F-4D97-AF65-F5344CB8AC3E}">
        <p14:creationId xmlns:p14="http://schemas.microsoft.com/office/powerpoint/2010/main" val="192924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42B05C-2EAB-4C5F-90D3-3523F1562EEF}"/>
              </a:ext>
            </a:extLst>
          </p:cNvPr>
          <p:cNvSpPr>
            <a:spLocks noGrp="1"/>
          </p:cNvSpPr>
          <p:nvPr>
            <p:ph idx="1"/>
          </p:nvPr>
        </p:nvSpPr>
        <p:spPr/>
        <p:txBody>
          <a:bodyPr/>
          <a:lstStyle/>
          <a:p>
            <a:r>
              <a:rPr lang="en-US" dirty="0"/>
              <a:t>File Path Identification</a:t>
            </a:r>
          </a:p>
          <a:p>
            <a:r>
              <a:rPr lang="en-US" dirty="0"/>
              <a:t>File Operations</a:t>
            </a:r>
          </a:p>
          <a:p>
            <a:pPr lvl="1"/>
            <a:r>
              <a:rPr lang="en-US" dirty="0"/>
              <a:t>Reading File</a:t>
            </a:r>
          </a:p>
          <a:p>
            <a:pPr lvl="1"/>
            <a:r>
              <a:rPr lang="en-US" dirty="0"/>
              <a:t>Writing Files</a:t>
            </a:r>
          </a:p>
          <a:p>
            <a:r>
              <a:rPr lang="en-US" dirty="0"/>
              <a:t>Stream Operations</a:t>
            </a:r>
          </a:p>
          <a:p>
            <a:pPr lvl="1"/>
            <a:r>
              <a:rPr lang="en-US" dirty="0"/>
              <a:t>Standard Streams</a:t>
            </a:r>
          </a:p>
          <a:p>
            <a:pPr lvl="1"/>
            <a:r>
              <a:rPr lang="en-US" dirty="0"/>
              <a:t>Readable Streams</a:t>
            </a:r>
          </a:p>
          <a:p>
            <a:pPr lvl="1"/>
            <a:r>
              <a:rPr lang="en-US" dirty="0"/>
              <a:t>Writable streams</a:t>
            </a:r>
          </a:p>
          <a:p>
            <a:pPr lvl="1"/>
            <a:r>
              <a:rPr lang="en-US" dirty="0"/>
              <a:t>Pipes and Chaining</a:t>
            </a:r>
            <a:endParaRPr lang="LID4096" dirty="0"/>
          </a:p>
        </p:txBody>
      </p:sp>
      <p:sp>
        <p:nvSpPr>
          <p:cNvPr id="3" name="Title 2">
            <a:extLst>
              <a:ext uri="{FF2B5EF4-FFF2-40B4-BE49-F238E27FC236}">
                <a16:creationId xmlns:a16="http://schemas.microsoft.com/office/drawing/2014/main" id="{739DC4A8-D6FE-4BB8-992D-DA1BBA6DAA67}"/>
              </a:ext>
            </a:extLst>
          </p:cNvPr>
          <p:cNvSpPr>
            <a:spLocks noGrp="1"/>
          </p:cNvSpPr>
          <p:nvPr>
            <p:ph type="title"/>
          </p:nvPr>
        </p:nvSpPr>
        <p:spPr/>
        <p:txBody>
          <a:bodyPr/>
          <a:lstStyle/>
          <a:p>
            <a:r>
              <a:rPr lang="en-US" dirty="0"/>
              <a:t>Road Map</a:t>
            </a:r>
            <a:endParaRPr lang="LID4096" dirty="0"/>
          </a:p>
        </p:txBody>
      </p:sp>
    </p:spTree>
    <p:extLst>
      <p:ext uri="{BB962C8B-B14F-4D97-AF65-F5344CB8AC3E}">
        <p14:creationId xmlns:p14="http://schemas.microsoft.com/office/powerpoint/2010/main" val="174833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26C241-CBE8-43E1-99E8-2AE9D593DB33}"/>
              </a:ext>
            </a:extLst>
          </p:cNvPr>
          <p:cNvSpPr>
            <a:spLocks noGrp="1"/>
          </p:cNvSpPr>
          <p:nvPr>
            <p:ph idx="1"/>
          </p:nvPr>
        </p:nvSpPr>
        <p:spPr/>
        <p:txBody>
          <a:bodyPr/>
          <a:lstStyle/>
          <a:p>
            <a:r>
              <a:rPr lang="en-US" dirty="0"/>
              <a:t>Use </a:t>
            </a:r>
            <a:r>
              <a:rPr lang="en-US" dirty="0" err="1"/>
              <a:t>fs.unlink</a:t>
            </a:r>
            <a:r>
              <a:rPr lang="en-US" dirty="0"/>
              <a:t>() method to delete an existing file.</a:t>
            </a:r>
          </a:p>
          <a:p>
            <a:r>
              <a:rPr lang="en-US" dirty="0" err="1"/>
              <a:t>fs.unlink</a:t>
            </a:r>
            <a:r>
              <a:rPr lang="en-US" dirty="0"/>
              <a:t>(path, callback);</a:t>
            </a:r>
          </a:p>
          <a:p>
            <a:pPr marL="109537" indent="0">
              <a:buNone/>
            </a:pPr>
            <a:r>
              <a:rPr lang="en-US" dirty="0"/>
              <a:t>var fs = require('fs');</a:t>
            </a:r>
          </a:p>
          <a:p>
            <a:pPr marL="109537" indent="0">
              <a:buNone/>
            </a:pPr>
            <a:r>
              <a:rPr lang="en-US" dirty="0" err="1"/>
              <a:t>fs.unlink</a:t>
            </a:r>
            <a:r>
              <a:rPr lang="en-US" dirty="0"/>
              <a:t>('test.txt', function () {        console.log('write operation complete.');</a:t>
            </a:r>
          </a:p>
          <a:p>
            <a:pPr marL="109537" indent="0">
              <a:buNone/>
            </a:pPr>
            <a:r>
              <a:rPr lang="en-US" dirty="0"/>
              <a:t>});</a:t>
            </a:r>
            <a:br>
              <a:rPr lang="en-US" dirty="0"/>
            </a:br>
            <a:endParaRPr lang="en-US" dirty="0"/>
          </a:p>
        </p:txBody>
      </p:sp>
      <p:sp>
        <p:nvSpPr>
          <p:cNvPr id="3" name="Title 2">
            <a:extLst>
              <a:ext uri="{FF2B5EF4-FFF2-40B4-BE49-F238E27FC236}">
                <a16:creationId xmlns:a16="http://schemas.microsoft.com/office/drawing/2014/main" id="{7485879E-6502-45BE-934B-B0E267A830AD}"/>
              </a:ext>
            </a:extLst>
          </p:cNvPr>
          <p:cNvSpPr>
            <a:spLocks noGrp="1"/>
          </p:cNvSpPr>
          <p:nvPr>
            <p:ph type="title"/>
          </p:nvPr>
        </p:nvSpPr>
        <p:spPr/>
        <p:txBody>
          <a:bodyPr/>
          <a:lstStyle/>
          <a:p>
            <a:r>
              <a:rPr lang="en-US" dirty="0"/>
              <a:t>Delete File</a:t>
            </a:r>
          </a:p>
        </p:txBody>
      </p:sp>
    </p:spTree>
    <p:extLst>
      <p:ext uri="{BB962C8B-B14F-4D97-AF65-F5344CB8AC3E}">
        <p14:creationId xmlns:p14="http://schemas.microsoft.com/office/powerpoint/2010/main" val="170453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78601A-0FD7-4AD9-8354-5A54479A116E}"/>
              </a:ext>
            </a:extLst>
          </p:cNvPr>
          <p:cNvSpPr>
            <a:spLocks noGrp="1"/>
          </p:cNvSpPr>
          <p:nvPr>
            <p:ph idx="1"/>
          </p:nvPr>
        </p:nvSpPr>
        <p:spPr/>
        <p:txBody>
          <a:bodyPr/>
          <a:lstStyle/>
          <a:p>
            <a:r>
              <a:rPr lang="en-US" sz="2800" dirty="0"/>
              <a:t>To rename a file with the File System module,  use the </a:t>
            </a:r>
            <a:r>
              <a:rPr lang="en-US" sz="2800" dirty="0" err="1"/>
              <a:t>fs.rename</a:t>
            </a:r>
            <a:r>
              <a:rPr lang="en-US" sz="2800" dirty="0"/>
              <a:t>() method.</a:t>
            </a:r>
          </a:p>
          <a:p>
            <a:r>
              <a:rPr lang="en-US" sz="2800" dirty="0"/>
              <a:t>The </a:t>
            </a:r>
            <a:r>
              <a:rPr lang="en-US" sz="2800" dirty="0" err="1"/>
              <a:t>fs.rename</a:t>
            </a:r>
            <a:r>
              <a:rPr lang="en-US" sz="2800" dirty="0"/>
              <a:t>() method renames the specified file:</a:t>
            </a:r>
          </a:p>
          <a:p>
            <a:pPr marL="109537" indent="0">
              <a:buNone/>
            </a:pPr>
            <a:r>
              <a:rPr lang="en-US" sz="2800" dirty="0"/>
              <a:t>var fs = require('fs');</a:t>
            </a:r>
            <a:br>
              <a:rPr lang="en-US" sz="2800" dirty="0"/>
            </a:br>
            <a:r>
              <a:rPr lang="en-US" sz="2800" dirty="0" err="1"/>
              <a:t>fs.rename</a:t>
            </a:r>
            <a:r>
              <a:rPr lang="en-US" sz="2800" dirty="0"/>
              <a:t>('mynewfile1.txt', 'myrenamedfile.txt', function (err) {</a:t>
            </a:r>
            <a:br>
              <a:rPr lang="en-US" sz="2800" dirty="0"/>
            </a:br>
            <a:r>
              <a:rPr lang="en-US" sz="2800" dirty="0"/>
              <a:t>  if (err) throw err;</a:t>
            </a:r>
            <a:br>
              <a:rPr lang="en-US" sz="2800" dirty="0"/>
            </a:br>
            <a:r>
              <a:rPr lang="en-US" sz="2800" dirty="0"/>
              <a:t>  console.log('File Renamed!');</a:t>
            </a:r>
            <a:br>
              <a:rPr lang="en-US" sz="2800" dirty="0"/>
            </a:br>
            <a:r>
              <a:rPr lang="en-US" sz="2800" dirty="0"/>
              <a:t>});</a:t>
            </a:r>
          </a:p>
        </p:txBody>
      </p:sp>
      <p:sp>
        <p:nvSpPr>
          <p:cNvPr id="3" name="Title 2">
            <a:extLst>
              <a:ext uri="{FF2B5EF4-FFF2-40B4-BE49-F238E27FC236}">
                <a16:creationId xmlns:a16="http://schemas.microsoft.com/office/drawing/2014/main" id="{70AE94D5-60EC-43F4-906A-89F1227DC903}"/>
              </a:ext>
            </a:extLst>
          </p:cNvPr>
          <p:cNvSpPr>
            <a:spLocks noGrp="1"/>
          </p:cNvSpPr>
          <p:nvPr>
            <p:ph type="title"/>
          </p:nvPr>
        </p:nvSpPr>
        <p:spPr/>
        <p:txBody>
          <a:bodyPr/>
          <a:lstStyle/>
          <a:p>
            <a:r>
              <a:rPr lang="en-US" dirty="0"/>
              <a:t>Rename File</a:t>
            </a:r>
          </a:p>
        </p:txBody>
      </p:sp>
    </p:spTree>
    <p:extLst>
      <p:ext uri="{BB962C8B-B14F-4D97-AF65-F5344CB8AC3E}">
        <p14:creationId xmlns:p14="http://schemas.microsoft.com/office/powerpoint/2010/main" val="366159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95AE5B-EB1E-4200-A1C3-797D6631A683}"/>
              </a:ext>
            </a:extLst>
          </p:cNvPr>
          <p:cNvSpPr>
            <a:spLocks noGrp="1"/>
          </p:cNvSpPr>
          <p:nvPr>
            <p:ph idx="1"/>
          </p:nvPr>
        </p:nvSpPr>
        <p:spPr/>
        <p:txBody>
          <a:bodyPr/>
          <a:lstStyle/>
          <a:p>
            <a:r>
              <a:rPr lang="en-US" sz="2400" dirty="0"/>
              <a:t>A </a:t>
            </a:r>
            <a:r>
              <a:rPr lang="en-US" sz="2400" b="1" dirty="0"/>
              <a:t>stream </a:t>
            </a:r>
            <a:r>
              <a:rPr lang="en-US" sz="2400" dirty="0"/>
              <a:t>is a mechanism for moving data between two points.</a:t>
            </a:r>
          </a:p>
          <a:p>
            <a:r>
              <a:rPr lang="en-US" sz="2400" dirty="0"/>
              <a:t>Streams are objects that let you read data from a source or write data to a destination in continuous fashion. </a:t>
            </a:r>
          </a:p>
          <a:p>
            <a:r>
              <a:rPr lang="en-US" sz="2400" b="1" dirty="0"/>
              <a:t>Readable</a:t>
            </a:r>
            <a:r>
              <a:rPr lang="en-US" sz="2400" dirty="0"/>
              <a:t> − Stream which is used for read operation.</a:t>
            </a:r>
          </a:p>
          <a:p>
            <a:r>
              <a:rPr lang="en-US" sz="2400" b="1" dirty="0"/>
              <a:t>Writable</a:t>
            </a:r>
            <a:r>
              <a:rPr lang="en-US" sz="2400" dirty="0"/>
              <a:t> − Stream which is used for write operation.</a:t>
            </a:r>
          </a:p>
        </p:txBody>
      </p:sp>
      <p:sp>
        <p:nvSpPr>
          <p:cNvPr id="3" name="Title 2">
            <a:extLst>
              <a:ext uri="{FF2B5EF4-FFF2-40B4-BE49-F238E27FC236}">
                <a16:creationId xmlns:a16="http://schemas.microsoft.com/office/drawing/2014/main" id="{E277C431-750A-4EF4-876E-16046FE0DF4A}"/>
              </a:ext>
            </a:extLst>
          </p:cNvPr>
          <p:cNvSpPr>
            <a:spLocks noGrp="1"/>
          </p:cNvSpPr>
          <p:nvPr>
            <p:ph type="title"/>
          </p:nvPr>
        </p:nvSpPr>
        <p:spPr/>
        <p:txBody>
          <a:bodyPr/>
          <a:lstStyle/>
          <a:p>
            <a:r>
              <a:rPr lang="en-US" dirty="0"/>
              <a:t>Streams &amp; Types</a:t>
            </a:r>
          </a:p>
        </p:txBody>
      </p:sp>
    </p:spTree>
    <p:extLst>
      <p:ext uri="{BB962C8B-B14F-4D97-AF65-F5344CB8AC3E}">
        <p14:creationId xmlns:p14="http://schemas.microsoft.com/office/powerpoint/2010/main" val="3615316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A97D49-2247-4F41-9F3B-3534DD67965E}"/>
              </a:ext>
            </a:extLst>
          </p:cNvPr>
          <p:cNvSpPr>
            <a:spLocks noGrp="1"/>
          </p:cNvSpPr>
          <p:nvPr>
            <p:ph idx="1"/>
          </p:nvPr>
        </p:nvSpPr>
        <p:spPr/>
        <p:txBody>
          <a:bodyPr/>
          <a:lstStyle/>
          <a:p>
            <a:r>
              <a:rPr lang="en-US" sz="2400" dirty="0"/>
              <a:t>Each type of Stream is an </a:t>
            </a:r>
            <a:r>
              <a:rPr lang="en-US" sz="2400" b="1" dirty="0" err="1"/>
              <a:t>EventEmitter</a:t>
            </a:r>
            <a:r>
              <a:rPr lang="en-US" sz="2400" dirty="0"/>
              <a:t> instance and throws several events at different instance of times. For example, some of the commonly used events are −</a:t>
            </a:r>
          </a:p>
          <a:p>
            <a:r>
              <a:rPr lang="en-US" sz="2400" b="1" dirty="0"/>
              <a:t>data</a:t>
            </a:r>
            <a:r>
              <a:rPr lang="en-US" sz="2400" dirty="0"/>
              <a:t> − This event is fired when there is data available to read.</a:t>
            </a:r>
          </a:p>
          <a:p>
            <a:r>
              <a:rPr lang="en-US" sz="2400" b="1" dirty="0"/>
              <a:t>end</a:t>
            </a:r>
            <a:r>
              <a:rPr lang="en-US" sz="2400" dirty="0"/>
              <a:t> − This event is fired when there is no more data to read.</a:t>
            </a:r>
          </a:p>
          <a:p>
            <a:r>
              <a:rPr lang="en-US" sz="2400" b="1" dirty="0"/>
              <a:t>error</a:t>
            </a:r>
            <a:r>
              <a:rPr lang="en-US" sz="2400" dirty="0"/>
              <a:t> − This event is fired when there is any error receiving or writing data.</a:t>
            </a:r>
          </a:p>
          <a:p>
            <a:r>
              <a:rPr lang="en-US" sz="2400" b="1" dirty="0"/>
              <a:t>finish</a:t>
            </a:r>
            <a:r>
              <a:rPr lang="en-US" sz="2400" dirty="0"/>
              <a:t> − This event is fired when all the data has been flushed to underlying system.</a:t>
            </a:r>
          </a:p>
          <a:p>
            <a:endParaRPr lang="en-US" dirty="0"/>
          </a:p>
        </p:txBody>
      </p:sp>
      <p:sp>
        <p:nvSpPr>
          <p:cNvPr id="3" name="Title 2">
            <a:extLst>
              <a:ext uri="{FF2B5EF4-FFF2-40B4-BE49-F238E27FC236}">
                <a16:creationId xmlns:a16="http://schemas.microsoft.com/office/drawing/2014/main" id="{9B247C12-439D-4C9A-9F8A-4AE0ED369B44}"/>
              </a:ext>
            </a:extLst>
          </p:cNvPr>
          <p:cNvSpPr>
            <a:spLocks noGrp="1"/>
          </p:cNvSpPr>
          <p:nvPr>
            <p:ph type="title"/>
          </p:nvPr>
        </p:nvSpPr>
        <p:spPr/>
        <p:txBody>
          <a:bodyPr/>
          <a:lstStyle/>
          <a:p>
            <a:r>
              <a:rPr lang="en-US" dirty="0"/>
              <a:t>Events of Stream</a:t>
            </a:r>
          </a:p>
        </p:txBody>
      </p:sp>
    </p:spTree>
    <p:extLst>
      <p:ext uri="{BB962C8B-B14F-4D97-AF65-F5344CB8AC3E}">
        <p14:creationId xmlns:p14="http://schemas.microsoft.com/office/powerpoint/2010/main" val="237124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95AE5B-EB1E-4200-A1C3-797D6631A683}"/>
              </a:ext>
            </a:extLst>
          </p:cNvPr>
          <p:cNvSpPr>
            <a:spLocks noGrp="1"/>
          </p:cNvSpPr>
          <p:nvPr>
            <p:ph idx="1"/>
          </p:nvPr>
        </p:nvSpPr>
        <p:spPr/>
        <p:txBody>
          <a:bodyPr/>
          <a:lstStyle/>
          <a:p>
            <a:endParaRPr lang="en-US" sz="2800" b="1" dirty="0"/>
          </a:p>
          <a:p>
            <a:r>
              <a:rPr lang="en-US" sz="2800" b="1" dirty="0"/>
              <a:t>Standard Streams</a:t>
            </a:r>
          </a:p>
          <a:p>
            <a:r>
              <a:rPr lang="en-US" sz="2800" b="1" dirty="0"/>
              <a:t>Readable streams</a:t>
            </a:r>
          </a:p>
          <a:p>
            <a:r>
              <a:rPr lang="en-US" sz="2800" b="1" dirty="0"/>
              <a:t>Writable streams</a:t>
            </a:r>
          </a:p>
          <a:p>
            <a:endParaRPr lang="en-US" sz="2000" dirty="0"/>
          </a:p>
          <a:p>
            <a:endParaRPr lang="en-US" sz="2000" dirty="0"/>
          </a:p>
        </p:txBody>
      </p:sp>
      <p:sp>
        <p:nvSpPr>
          <p:cNvPr id="3" name="Title 2">
            <a:extLst>
              <a:ext uri="{FF2B5EF4-FFF2-40B4-BE49-F238E27FC236}">
                <a16:creationId xmlns:a16="http://schemas.microsoft.com/office/drawing/2014/main" id="{E277C431-750A-4EF4-876E-16046FE0DF4A}"/>
              </a:ext>
            </a:extLst>
          </p:cNvPr>
          <p:cNvSpPr>
            <a:spLocks noGrp="1"/>
          </p:cNvSpPr>
          <p:nvPr>
            <p:ph type="title"/>
          </p:nvPr>
        </p:nvSpPr>
        <p:spPr/>
        <p:txBody>
          <a:bodyPr/>
          <a:lstStyle/>
          <a:p>
            <a:r>
              <a:rPr lang="en-US" dirty="0"/>
              <a:t>Streams &amp; Types</a:t>
            </a:r>
          </a:p>
        </p:txBody>
      </p:sp>
    </p:spTree>
    <p:extLst>
      <p:ext uri="{BB962C8B-B14F-4D97-AF65-F5344CB8AC3E}">
        <p14:creationId xmlns:p14="http://schemas.microsoft.com/office/powerpoint/2010/main" val="2197171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1C942F-BF0E-4710-815F-D37BCC75D650}"/>
              </a:ext>
            </a:extLst>
          </p:cNvPr>
          <p:cNvSpPr>
            <a:spLocks noGrp="1"/>
          </p:cNvSpPr>
          <p:nvPr>
            <p:ph idx="1"/>
          </p:nvPr>
        </p:nvSpPr>
        <p:spPr>
          <a:xfrm>
            <a:off x="457200" y="1481138"/>
            <a:ext cx="8229600" cy="5072062"/>
          </a:xfrm>
        </p:spPr>
        <p:txBody>
          <a:bodyPr/>
          <a:lstStyle/>
          <a:p>
            <a:r>
              <a:rPr lang="en-US" dirty="0"/>
              <a:t>Node applications are connected to three standard streams by default , and are accessible via the process object.</a:t>
            </a:r>
          </a:p>
          <a:p>
            <a:pPr lvl="1"/>
            <a:r>
              <a:rPr lang="en-US" dirty="0"/>
              <a:t>Stdin</a:t>
            </a:r>
          </a:p>
          <a:p>
            <a:pPr lvl="1"/>
            <a:r>
              <a:rPr lang="en-US" dirty="0" err="1"/>
              <a:t>Stdout</a:t>
            </a:r>
            <a:endParaRPr lang="en-US" dirty="0"/>
          </a:p>
          <a:p>
            <a:pPr lvl="1"/>
            <a:r>
              <a:rPr lang="en-US" dirty="0"/>
              <a:t>Stderr</a:t>
            </a:r>
          </a:p>
          <a:p>
            <a:pPr lvl="1"/>
            <a:r>
              <a:rPr lang="en-US" dirty="0"/>
              <a:t>stdin is a readable stream that’s employed to gather user input. </a:t>
            </a:r>
          </a:p>
          <a:p>
            <a:pPr lvl="1"/>
            <a:r>
              <a:rPr lang="en-US" dirty="0" err="1"/>
              <a:t>stdout</a:t>
            </a:r>
            <a:r>
              <a:rPr lang="en-US" dirty="0"/>
              <a:t> and stderr are writable streams that are used to display output and errors respectively.</a:t>
            </a:r>
          </a:p>
          <a:p>
            <a:pPr lvl="1"/>
            <a:r>
              <a:rPr lang="en-US" sz="1800" dirty="0"/>
              <a:t>The console.log() and </a:t>
            </a:r>
            <a:r>
              <a:rPr lang="en-US" sz="1800" dirty="0" err="1"/>
              <a:t>console.error</a:t>
            </a:r>
            <a:r>
              <a:rPr lang="en-US" sz="1800" dirty="0"/>
              <a:t>() family of methods are simple wrappers around calls to </a:t>
            </a:r>
            <a:r>
              <a:rPr lang="en-US" sz="1800" dirty="0" err="1"/>
              <a:t>process.stdout.write</a:t>
            </a:r>
            <a:r>
              <a:rPr lang="en-US" sz="1800" dirty="0"/>
              <a:t>() and </a:t>
            </a:r>
            <a:r>
              <a:rPr lang="en-US" sz="1800" dirty="0" err="1"/>
              <a:t>process.stderr.write</a:t>
            </a:r>
            <a:r>
              <a:rPr lang="en-US" sz="1800" dirty="0"/>
              <a:t>().</a:t>
            </a:r>
          </a:p>
          <a:p>
            <a:pPr lvl="1"/>
            <a:endParaRPr lang="en-US" sz="1600" dirty="0"/>
          </a:p>
        </p:txBody>
      </p:sp>
      <p:sp>
        <p:nvSpPr>
          <p:cNvPr id="3" name="Title 2">
            <a:extLst>
              <a:ext uri="{FF2B5EF4-FFF2-40B4-BE49-F238E27FC236}">
                <a16:creationId xmlns:a16="http://schemas.microsoft.com/office/drawing/2014/main" id="{A6E6C754-409B-446E-9E8F-35ED64C6747D}"/>
              </a:ext>
            </a:extLst>
          </p:cNvPr>
          <p:cNvSpPr>
            <a:spLocks noGrp="1"/>
          </p:cNvSpPr>
          <p:nvPr>
            <p:ph type="title"/>
          </p:nvPr>
        </p:nvSpPr>
        <p:spPr/>
        <p:txBody>
          <a:bodyPr/>
          <a:lstStyle/>
          <a:p>
            <a:r>
              <a:rPr lang="en-US" dirty="0"/>
              <a:t>Standard Streams</a:t>
            </a:r>
          </a:p>
        </p:txBody>
      </p:sp>
    </p:spTree>
    <p:extLst>
      <p:ext uri="{BB962C8B-B14F-4D97-AF65-F5344CB8AC3E}">
        <p14:creationId xmlns:p14="http://schemas.microsoft.com/office/powerpoint/2010/main" val="1134741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27792-5CF6-495D-9154-A56627A960B1}"/>
              </a:ext>
            </a:extLst>
          </p:cNvPr>
          <p:cNvSpPr>
            <a:spLocks noGrp="1"/>
          </p:cNvSpPr>
          <p:nvPr>
            <p:ph idx="1"/>
          </p:nvPr>
        </p:nvSpPr>
        <p:spPr/>
        <p:txBody>
          <a:bodyPr/>
          <a:lstStyle/>
          <a:p>
            <a:r>
              <a:rPr lang="en-US" sz="2400" dirty="0"/>
              <a:t>When a Node application runs, the stdin stream is in a paused state by default;</a:t>
            </a:r>
          </a:p>
          <a:p>
            <a:r>
              <a:rPr lang="en-US" sz="2400" dirty="0"/>
              <a:t>however, you can read data from stdin by unpausing the stream and handling data events.</a:t>
            </a:r>
          </a:p>
          <a:p>
            <a:pPr marL="109537" indent="0">
              <a:buNone/>
            </a:pPr>
            <a:r>
              <a:rPr lang="en-US" sz="2000" dirty="0" err="1"/>
              <a:t>process.stdin.once</a:t>
            </a:r>
            <a:r>
              <a:rPr lang="en-US" sz="2000" dirty="0"/>
              <a:t>('data', function(data) {</a:t>
            </a:r>
          </a:p>
          <a:p>
            <a:pPr marL="109537" indent="0">
              <a:buNone/>
            </a:pPr>
            <a:r>
              <a:rPr lang="en-US" sz="2000" dirty="0" err="1"/>
              <a:t>process.stdout.write</a:t>
            </a:r>
            <a:r>
              <a:rPr lang="en-US" sz="2000" dirty="0"/>
              <a:t>('Hello ' + </a:t>
            </a:r>
            <a:r>
              <a:rPr lang="en-US" sz="2000" dirty="0" err="1"/>
              <a:t>data.toString</a:t>
            </a:r>
            <a:r>
              <a:rPr lang="en-US" sz="2000" dirty="0"/>
              <a:t>());</a:t>
            </a:r>
          </a:p>
          <a:p>
            <a:pPr marL="109537" indent="0">
              <a:buNone/>
            </a:pPr>
            <a:r>
              <a:rPr lang="en-US" sz="2000" dirty="0" err="1"/>
              <a:t>process.stdin.pause</a:t>
            </a:r>
            <a:r>
              <a:rPr lang="en-US" sz="2000" dirty="0"/>
              <a:t>();</a:t>
            </a:r>
          </a:p>
          <a:p>
            <a:pPr marL="109537" indent="0">
              <a:buNone/>
            </a:pPr>
            <a:r>
              <a:rPr lang="en-US" sz="2000" dirty="0"/>
              <a:t>});</a:t>
            </a:r>
          </a:p>
          <a:p>
            <a:pPr marL="109537" indent="0">
              <a:buNone/>
            </a:pPr>
            <a:r>
              <a:rPr lang="en-US" sz="2000" dirty="0" err="1"/>
              <a:t>process.stdout.write</a:t>
            </a:r>
            <a:r>
              <a:rPr lang="en-US" sz="2000" dirty="0"/>
              <a:t>('What is your name? ');</a:t>
            </a:r>
          </a:p>
          <a:p>
            <a:pPr marL="109537" indent="0">
              <a:buNone/>
            </a:pPr>
            <a:r>
              <a:rPr lang="en-US" sz="2000" dirty="0" err="1"/>
              <a:t>process.stdin.resume</a:t>
            </a:r>
            <a:r>
              <a:rPr lang="en-US" sz="2000" dirty="0"/>
              <a:t>();</a:t>
            </a:r>
          </a:p>
        </p:txBody>
      </p:sp>
      <p:sp>
        <p:nvSpPr>
          <p:cNvPr id="3" name="Title 2">
            <a:extLst>
              <a:ext uri="{FF2B5EF4-FFF2-40B4-BE49-F238E27FC236}">
                <a16:creationId xmlns:a16="http://schemas.microsoft.com/office/drawing/2014/main" id="{B00C6377-A218-4082-9FD6-63D064CDDB6B}"/>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75124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454AF2-E23D-4206-82A1-70390E79341C}"/>
              </a:ext>
            </a:extLst>
          </p:cNvPr>
          <p:cNvSpPr>
            <a:spLocks noGrp="1"/>
          </p:cNvSpPr>
          <p:nvPr>
            <p:ph idx="1"/>
          </p:nvPr>
        </p:nvSpPr>
        <p:spPr/>
        <p:txBody>
          <a:bodyPr/>
          <a:lstStyle/>
          <a:p>
            <a:r>
              <a:rPr lang="en-US" dirty="0"/>
              <a:t>In this example, </a:t>
            </a:r>
            <a:r>
              <a:rPr lang="en-US" dirty="0" err="1"/>
              <a:t>stdout</a:t>
            </a:r>
            <a:r>
              <a:rPr lang="en-US" dirty="0"/>
              <a:t> is used to create a prompt for the user’s name. </a:t>
            </a:r>
          </a:p>
          <a:p>
            <a:r>
              <a:rPr lang="en-US" dirty="0"/>
              <a:t>Then, stdin is </a:t>
            </a:r>
            <a:r>
              <a:rPr lang="en-US" dirty="0" err="1"/>
              <a:t>unpaused</a:t>
            </a:r>
            <a:r>
              <a:rPr lang="en-US" dirty="0"/>
              <a:t> using the readable stream resume() method. </a:t>
            </a:r>
          </a:p>
          <a:p>
            <a:r>
              <a:rPr lang="en-US" dirty="0"/>
              <a:t>When the user types in their name and presses Return, a data event is emitted. </a:t>
            </a:r>
          </a:p>
          <a:p>
            <a:r>
              <a:rPr lang="en-US" dirty="0"/>
              <a:t>This triggers the handler, which greets the user by name and then returns stdin to a paused state:</a:t>
            </a:r>
          </a:p>
        </p:txBody>
      </p:sp>
      <p:sp>
        <p:nvSpPr>
          <p:cNvPr id="3" name="Title 2">
            <a:extLst>
              <a:ext uri="{FF2B5EF4-FFF2-40B4-BE49-F238E27FC236}">
                <a16:creationId xmlns:a16="http://schemas.microsoft.com/office/drawing/2014/main" id="{12BC3076-3B8C-409E-8DC0-B5D41788F7FE}"/>
              </a:ext>
            </a:extLst>
          </p:cNvPr>
          <p:cNvSpPr>
            <a:spLocks noGrp="1"/>
          </p:cNvSpPr>
          <p:nvPr>
            <p:ph type="title"/>
          </p:nvPr>
        </p:nvSpPr>
        <p:spPr/>
        <p:txBody>
          <a:bodyPr/>
          <a:lstStyle/>
          <a:p>
            <a:r>
              <a:rPr lang="en-US" dirty="0"/>
              <a:t>Explanation</a:t>
            </a:r>
          </a:p>
        </p:txBody>
      </p:sp>
    </p:spTree>
    <p:extLst>
      <p:ext uri="{BB962C8B-B14F-4D97-AF65-F5344CB8AC3E}">
        <p14:creationId xmlns:p14="http://schemas.microsoft.com/office/powerpoint/2010/main" val="1826420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95AE5B-EB1E-4200-A1C3-797D6631A683}"/>
              </a:ext>
            </a:extLst>
          </p:cNvPr>
          <p:cNvSpPr>
            <a:spLocks noGrp="1"/>
          </p:cNvSpPr>
          <p:nvPr>
            <p:ph idx="1"/>
          </p:nvPr>
        </p:nvSpPr>
        <p:spPr/>
        <p:txBody>
          <a:bodyPr/>
          <a:lstStyle/>
          <a:p>
            <a:r>
              <a:rPr lang="en-US" sz="2400" b="1" dirty="0"/>
              <a:t>Readable streams </a:t>
            </a:r>
            <a:r>
              <a:rPr lang="en-US" sz="2400" dirty="0"/>
              <a:t>are sources of data. These streams emit data, close, end, and error events, which are used to process the data stream.</a:t>
            </a:r>
          </a:p>
          <a:p>
            <a:pPr lvl="1"/>
            <a:r>
              <a:rPr lang="en-US" sz="1800" dirty="0"/>
              <a:t>When a new piece of data known as a chunk becomes available, the stream emits a data event with the actual data passed as a Buffer.</a:t>
            </a:r>
          </a:p>
          <a:p>
            <a:pPr lvl="1"/>
            <a:r>
              <a:rPr lang="en-US" sz="1800" dirty="0"/>
              <a:t>The close event is optional, and can be emitted when the underlying source of the data stream (such as a file), is closed.</a:t>
            </a:r>
          </a:p>
          <a:p>
            <a:pPr lvl="1"/>
            <a:r>
              <a:rPr lang="en-US" sz="1800" dirty="0"/>
              <a:t>Once the stream has sent all of its data, the end event is emitted. After an end event is emitted, no more data events should be emitted. </a:t>
            </a:r>
          </a:p>
          <a:p>
            <a:pPr lvl="1"/>
            <a:r>
              <a:rPr lang="en-US" sz="1800" dirty="0"/>
              <a:t>If anything goes wrong, the stream emits an error event.</a:t>
            </a:r>
          </a:p>
        </p:txBody>
      </p:sp>
      <p:sp>
        <p:nvSpPr>
          <p:cNvPr id="3" name="Title 2">
            <a:extLst>
              <a:ext uri="{FF2B5EF4-FFF2-40B4-BE49-F238E27FC236}">
                <a16:creationId xmlns:a16="http://schemas.microsoft.com/office/drawing/2014/main" id="{E277C431-750A-4EF4-876E-16046FE0DF4A}"/>
              </a:ext>
            </a:extLst>
          </p:cNvPr>
          <p:cNvSpPr>
            <a:spLocks noGrp="1"/>
          </p:cNvSpPr>
          <p:nvPr>
            <p:ph type="title"/>
          </p:nvPr>
        </p:nvSpPr>
        <p:spPr/>
        <p:txBody>
          <a:bodyPr/>
          <a:lstStyle/>
          <a:p>
            <a:r>
              <a:rPr lang="en-US" dirty="0"/>
              <a:t>Readable Streams</a:t>
            </a:r>
          </a:p>
        </p:txBody>
      </p:sp>
    </p:spTree>
    <p:extLst>
      <p:ext uri="{BB962C8B-B14F-4D97-AF65-F5344CB8AC3E}">
        <p14:creationId xmlns:p14="http://schemas.microsoft.com/office/powerpoint/2010/main" val="336065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C21844-AB69-4781-BC22-8752EBC2A0E7}"/>
              </a:ext>
            </a:extLst>
          </p:cNvPr>
          <p:cNvSpPr>
            <a:spLocks noGrp="1"/>
          </p:cNvSpPr>
          <p:nvPr>
            <p:ph idx="1"/>
          </p:nvPr>
        </p:nvSpPr>
        <p:spPr>
          <a:xfrm>
            <a:off x="457200" y="1432878"/>
            <a:ext cx="8229600" cy="4525962"/>
          </a:xfrm>
        </p:spPr>
        <p:txBody>
          <a:bodyPr/>
          <a:lstStyle/>
          <a:p>
            <a:r>
              <a:rPr lang="en-US" dirty="0" err="1"/>
              <a:t>fs.createReadStream</a:t>
            </a:r>
            <a:r>
              <a:rPr lang="en-US" dirty="0"/>
              <a:t>() method</a:t>
            </a:r>
          </a:p>
          <a:p>
            <a:pPr lvl="1"/>
            <a:r>
              <a:rPr lang="en-US" dirty="0"/>
              <a:t>This method opens a file as a readable stream. </a:t>
            </a:r>
            <a:r>
              <a:rPr lang="en-US" dirty="0" err="1"/>
              <a:t>createReadStream</a:t>
            </a:r>
            <a:r>
              <a:rPr lang="en-US" dirty="0"/>
              <a:t>() returns a readable stream based on the filename passed in as an argument.</a:t>
            </a:r>
          </a:p>
          <a:p>
            <a:pPr lvl="1"/>
            <a:r>
              <a:rPr lang="en-US" dirty="0" err="1"/>
              <a:t>Readfile</a:t>
            </a:r>
            <a:r>
              <a:rPr lang="en-US" dirty="0"/>
              <a:t>() will open complete file and can be high memory usage.</a:t>
            </a:r>
          </a:p>
          <a:p>
            <a:pPr marL="109537" indent="0">
              <a:buNone/>
            </a:pPr>
            <a:r>
              <a:rPr lang="en-US" sz="1800" dirty="0"/>
              <a:t>	</a:t>
            </a:r>
            <a:r>
              <a:rPr lang="en-US" sz="1800" dirty="0" err="1"/>
              <a:t>var</a:t>
            </a:r>
            <a:r>
              <a:rPr lang="en-US" sz="1800" dirty="0"/>
              <a:t> fs = require('fs’);</a:t>
            </a:r>
          </a:p>
          <a:p>
            <a:pPr marL="109537" indent="0">
              <a:buNone/>
            </a:pPr>
            <a:r>
              <a:rPr lang="en-US" sz="1800" dirty="0"/>
              <a:t>	</a:t>
            </a:r>
            <a:r>
              <a:rPr lang="en-US" sz="1800" dirty="0" err="1"/>
              <a:t>var</a:t>
            </a:r>
            <a:r>
              <a:rPr lang="en-US" sz="1800" dirty="0"/>
              <a:t> stream = </a:t>
            </a:r>
            <a:r>
              <a:rPr lang="en-US" sz="1800" dirty="0" err="1"/>
              <a:t>fs.createReadStream</a:t>
            </a:r>
            <a:r>
              <a:rPr lang="en-US" sz="1800" dirty="0"/>
              <a:t>('foo.txt’);</a:t>
            </a:r>
          </a:p>
          <a:p>
            <a:pPr marL="109537" indent="0">
              <a:buNone/>
            </a:pPr>
            <a:r>
              <a:rPr lang="en-US" sz="1800" dirty="0"/>
              <a:t>	</a:t>
            </a:r>
            <a:r>
              <a:rPr lang="en-US" sz="1800" dirty="0" err="1"/>
              <a:t>stream.on</a:t>
            </a:r>
            <a:r>
              <a:rPr lang="en-US" sz="1800" dirty="0"/>
              <a:t>('data', function(data) {</a:t>
            </a:r>
          </a:p>
          <a:p>
            <a:pPr marL="109537" indent="0">
              <a:buNone/>
            </a:pPr>
            <a:r>
              <a:rPr lang="en-US" sz="1800" dirty="0"/>
              <a:t>	</a:t>
            </a:r>
            <a:r>
              <a:rPr lang="en-US" sz="1800" dirty="0" err="1"/>
              <a:t>var</a:t>
            </a:r>
            <a:r>
              <a:rPr lang="en-US" sz="1800" dirty="0"/>
              <a:t> chunk = </a:t>
            </a:r>
            <a:r>
              <a:rPr lang="en-US" sz="1800" dirty="0" err="1"/>
              <a:t>data.toString</a:t>
            </a:r>
            <a:r>
              <a:rPr lang="en-US" sz="1800" dirty="0"/>
              <a:t>();</a:t>
            </a:r>
          </a:p>
          <a:p>
            <a:pPr marL="109537" indent="0">
              <a:buNone/>
            </a:pPr>
            <a:r>
              <a:rPr lang="en-US" sz="1800" dirty="0"/>
              <a:t>	</a:t>
            </a:r>
            <a:r>
              <a:rPr lang="en-US" sz="1800" dirty="0" err="1"/>
              <a:t>process.stdout.write</a:t>
            </a:r>
            <a:r>
              <a:rPr lang="en-US" sz="1800" dirty="0"/>
              <a:t>(chunk);</a:t>
            </a:r>
          </a:p>
          <a:p>
            <a:pPr marL="109537" indent="0">
              <a:buNone/>
            </a:pPr>
            <a:r>
              <a:rPr lang="en-US" sz="1800" dirty="0"/>
              <a:t>	});</a:t>
            </a:r>
          </a:p>
          <a:p>
            <a:pPr marL="109537" indent="0">
              <a:buNone/>
            </a:pPr>
            <a:r>
              <a:rPr lang="en-US" sz="1800" dirty="0"/>
              <a:t>	</a:t>
            </a:r>
            <a:r>
              <a:rPr lang="en-US" sz="1800" dirty="0" err="1"/>
              <a:t>stream.on</a:t>
            </a:r>
            <a:r>
              <a:rPr lang="en-US" sz="1800" dirty="0"/>
              <a:t>('end', function() {</a:t>
            </a:r>
          </a:p>
          <a:p>
            <a:pPr marL="109537" indent="0">
              <a:buNone/>
            </a:pPr>
            <a:r>
              <a:rPr lang="en-US" sz="1800" dirty="0"/>
              <a:t>	console.log();</a:t>
            </a:r>
          </a:p>
          <a:p>
            <a:pPr marL="109537" indent="0">
              <a:buNone/>
            </a:pPr>
            <a:r>
              <a:rPr lang="en-US" sz="1800" dirty="0"/>
              <a:t>	});</a:t>
            </a:r>
          </a:p>
        </p:txBody>
      </p:sp>
      <p:sp>
        <p:nvSpPr>
          <p:cNvPr id="3" name="Title 2">
            <a:extLst>
              <a:ext uri="{FF2B5EF4-FFF2-40B4-BE49-F238E27FC236}">
                <a16:creationId xmlns:a16="http://schemas.microsoft.com/office/drawing/2014/main" id="{11632B92-DAF0-43BA-A040-99C283CEDF1D}"/>
              </a:ext>
            </a:extLst>
          </p:cNvPr>
          <p:cNvSpPr>
            <a:spLocks noGrp="1"/>
          </p:cNvSpPr>
          <p:nvPr>
            <p:ph type="title"/>
          </p:nvPr>
        </p:nvSpPr>
        <p:spPr/>
        <p:txBody>
          <a:bodyPr/>
          <a:lstStyle/>
          <a:p>
            <a:r>
              <a:rPr lang="en-US" dirty="0"/>
              <a:t>Readable File Streams</a:t>
            </a:r>
          </a:p>
        </p:txBody>
      </p:sp>
      <p:sp>
        <p:nvSpPr>
          <p:cNvPr id="4" name="Rectangle 3">
            <a:extLst>
              <a:ext uri="{FF2B5EF4-FFF2-40B4-BE49-F238E27FC236}">
                <a16:creationId xmlns:a16="http://schemas.microsoft.com/office/drawing/2014/main" id="{6A6D8E4C-CA7E-4D14-ACA8-ED5D37F55B5B}"/>
              </a:ext>
            </a:extLst>
          </p:cNvPr>
          <p:cNvSpPr/>
          <p:nvPr/>
        </p:nvSpPr>
        <p:spPr>
          <a:xfrm>
            <a:off x="5257800" y="5035510"/>
            <a:ext cx="4572000" cy="923330"/>
          </a:xfrm>
          <a:prstGeom prst="rect">
            <a:avLst/>
          </a:prstGeom>
        </p:spPr>
        <p:txBody>
          <a:bodyPr>
            <a:spAutoFit/>
          </a:bodyPr>
          <a:lstStyle/>
          <a:p>
            <a:r>
              <a:rPr lang="en-US" dirty="0" err="1">
                <a:latin typeface="Monospace821BT-Roman"/>
              </a:rPr>
              <a:t>stream.on</a:t>
            </a:r>
            <a:r>
              <a:rPr lang="en-US" dirty="0">
                <a:latin typeface="Monospace821BT-Roman"/>
              </a:rPr>
              <a:t>('error', function(error) {</a:t>
            </a:r>
          </a:p>
          <a:p>
            <a:r>
              <a:rPr lang="en-US" dirty="0" err="1">
                <a:latin typeface="Monospace821BT-Roman"/>
              </a:rPr>
              <a:t>console.error</a:t>
            </a:r>
            <a:r>
              <a:rPr lang="en-US" dirty="0">
                <a:latin typeface="Monospace821BT-Roman"/>
              </a:rPr>
              <a:t>(</a:t>
            </a:r>
            <a:r>
              <a:rPr lang="en-US" dirty="0" err="1">
                <a:latin typeface="Monospace821BT-Roman"/>
              </a:rPr>
              <a:t>error.message</a:t>
            </a:r>
            <a:r>
              <a:rPr lang="en-US" dirty="0">
                <a:latin typeface="Monospace821BT-Roman"/>
              </a:rPr>
              <a:t>);</a:t>
            </a:r>
          </a:p>
          <a:p>
            <a:r>
              <a:rPr lang="en-US" dirty="0">
                <a:latin typeface="Monospace821BT-Roman"/>
              </a:rPr>
              <a:t>});</a:t>
            </a:r>
            <a:endParaRPr lang="en-US" dirty="0"/>
          </a:p>
        </p:txBody>
      </p:sp>
    </p:spTree>
    <p:extLst>
      <p:ext uri="{BB962C8B-B14F-4D97-AF65-F5344CB8AC3E}">
        <p14:creationId xmlns:p14="http://schemas.microsoft.com/office/powerpoint/2010/main" val="170882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515A46-F481-4637-A516-AA495C59589C}"/>
              </a:ext>
            </a:extLst>
          </p:cNvPr>
          <p:cNvSpPr>
            <a:spLocks noGrp="1"/>
          </p:cNvSpPr>
          <p:nvPr>
            <p:ph idx="1"/>
          </p:nvPr>
        </p:nvSpPr>
        <p:spPr>
          <a:xfrm>
            <a:off x="457200" y="1295400"/>
            <a:ext cx="8229600" cy="5148262"/>
          </a:xfrm>
        </p:spPr>
        <p:txBody>
          <a:bodyPr/>
          <a:lstStyle/>
          <a:p>
            <a:r>
              <a:rPr lang="en-US" sz="2800" dirty="0"/>
              <a:t>fs module allows you to access the file system.</a:t>
            </a:r>
          </a:p>
          <a:p>
            <a:r>
              <a:rPr lang="en-US" sz="2800" dirty="0"/>
              <a:t>var fs = require('fs');</a:t>
            </a:r>
          </a:p>
          <a:p>
            <a:r>
              <a:rPr lang="en-US" sz="2800" dirty="0"/>
              <a:t>Common use for the File System module:</a:t>
            </a:r>
          </a:p>
          <a:p>
            <a:pPr lvl="1"/>
            <a:r>
              <a:rPr lang="en-US" sz="2400" dirty="0"/>
              <a:t>File Path identification</a:t>
            </a:r>
          </a:p>
          <a:p>
            <a:pPr lvl="1"/>
            <a:r>
              <a:rPr lang="en-US" sz="2400" dirty="0"/>
              <a:t>Read files</a:t>
            </a:r>
          </a:p>
          <a:p>
            <a:pPr lvl="1"/>
            <a:r>
              <a:rPr lang="en-US" sz="2400" dirty="0"/>
              <a:t>Create files</a:t>
            </a:r>
          </a:p>
          <a:p>
            <a:pPr lvl="1"/>
            <a:r>
              <a:rPr lang="en-US" sz="2400" dirty="0"/>
              <a:t>Update files</a:t>
            </a:r>
          </a:p>
          <a:p>
            <a:pPr lvl="1"/>
            <a:r>
              <a:rPr lang="en-US" sz="2400" dirty="0"/>
              <a:t>Delete files</a:t>
            </a:r>
          </a:p>
          <a:p>
            <a:pPr lvl="1"/>
            <a:r>
              <a:rPr lang="en-US" sz="2400" dirty="0"/>
              <a:t>Rename files</a:t>
            </a:r>
          </a:p>
          <a:p>
            <a:r>
              <a:rPr lang="en-US" dirty="0"/>
              <a:t>All file system operations have synchronous and asynchronous forms.</a:t>
            </a:r>
          </a:p>
          <a:p>
            <a:br>
              <a:rPr lang="en-US" sz="2000" dirty="0"/>
            </a:br>
            <a:endParaRPr lang="en-US" sz="2000" dirty="0"/>
          </a:p>
        </p:txBody>
      </p:sp>
      <p:sp>
        <p:nvSpPr>
          <p:cNvPr id="3" name="Title 2">
            <a:extLst>
              <a:ext uri="{FF2B5EF4-FFF2-40B4-BE49-F238E27FC236}">
                <a16:creationId xmlns:a16="http://schemas.microsoft.com/office/drawing/2014/main" id="{70E19C1D-5E06-4D43-8749-89065B1F8051}"/>
              </a:ext>
            </a:extLst>
          </p:cNvPr>
          <p:cNvSpPr>
            <a:spLocks noGrp="1"/>
          </p:cNvSpPr>
          <p:nvPr>
            <p:ph type="title"/>
          </p:nvPr>
        </p:nvSpPr>
        <p:spPr/>
        <p:txBody>
          <a:bodyPr/>
          <a:lstStyle/>
          <a:p>
            <a:r>
              <a:rPr lang="en-US" dirty="0"/>
              <a:t>Fs Core Module</a:t>
            </a:r>
          </a:p>
        </p:txBody>
      </p:sp>
    </p:spTree>
    <p:extLst>
      <p:ext uri="{BB962C8B-B14F-4D97-AF65-F5344CB8AC3E}">
        <p14:creationId xmlns:p14="http://schemas.microsoft.com/office/powerpoint/2010/main" val="371095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1C942F-BF0E-4710-815F-D37BCC75D650}"/>
              </a:ext>
            </a:extLst>
          </p:cNvPr>
          <p:cNvSpPr>
            <a:spLocks noGrp="1"/>
          </p:cNvSpPr>
          <p:nvPr>
            <p:ph idx="1"/>
          </p:nvPr>
        </p:nvSpPr>
        <p:spPr/>
        <p:txBody>
          <a:bodyPr/>
          <a:lstStyle/>
          <a:p>
            <a:r>
              <a:rPr lang="en-US" sz="2000" dirty="0"/>
              <a:t>Example uses </a:t>
            </a:r>
            <a:r>
              <a:rPr lang="en-US" sz="2000" dirty="0" err="1"/>
              <a:t>createReadStream</a:t>
            </a:r>
            <a:r>
              <a:rPr lang="en-US" sz="2000" dirty="0"/>
              <a:t>() to display the contents of a file named foo.txt. </a:t>
            </a:r>
          </a:p>
          <a:p>
            <a:r>
              <a:rPr lang="en-US" sz="2000" dirty="0"/>
              <a:t>Notice that the data event handler converts the data chunk to a string and then displays it using </a:t>
            </a:r>
            <a:r>
              <a:rPr lang="en-US" sz="2000" dirty="0" err="1"/>
              <a:t>process.stdout.write</a:t>
            </a:r>
            <a:r>
              <a:rPr lang="en-US" sz="2000" dirty="0"/>
              <a:t>(). </a:t>
            </a:r>
          </a:p>
          <a:p>
            <a:r>
              <a:rPr lang="en-US" sz="2000" dirty="0"/>
              <a:t>The console.log() method was not used here because it appends an additional new line to the string that it displays.</a:t>
            </a:r>
          </a:p>
          <a:p>
            <a:r>
              <a:rPr lang="en-US" sz="2000" dirty="0"/>
              <a:t>If console.log() was used to display an input file that required multiple chunks, it would be displayed with extra line breaks sprinkled throughout.</a:t>
            </a:r>
          </a:p>
          <a:p>
            <a:r>
              <a:rPr lang="en-US" sz="2000" dirty="0" err="1"/>
              <a:t>process.stdout</a:t>
            </a:r>
            <a:r>
              <a:rPr lang="en-US" sz="2000" dirty="0"/>
              <a:t> represents the standard output stream of the current process. This is writeable stream.</a:t>
            </a:r>
          </a:p>
          <a:p>
            <a:r>
              <a:rPr lang="en-US" sz="2000" dirty="0"/>
              <a:t>When whole data is read. Then it will write the stream to console.</a:t>
            </a:r>
          </a:p>
        </p:txBody>
      </p:sp>
      <p:sp>
        <p:nvSpPr>
          <p:cNvPr id="3" name="Title 2">
            <a:extLst>
              <a:ext uri="{FF2B5EF4-FFF2-40B4-BE49-F238E27FC236}">
                <a16:creationId xmlns:a16="http://schemas.microsoft.com/office/drawing/2014/main" id="{A6E6C754-409B-446E-9E8F-35ED64C6747D}"/>
              </a:ext>
            </a:extLst>
          </p:cNvPr>
          <p:cNvSpPr>
            <a:spLocks noGrp="1"/>
          </p:cNvSpPr>
          <p:nvPr>
            <p:ph type="title"/>
          </p:nvPr>
        </p:nvSpPr>
        <p:spPr/>
        <p:txBody>
          <a:bodyPr/>
          <a:lstStyle/>
          <a:p>
            <a:r>
              <a:rPr lang="en-US" dirty="0"/>
              <a:t>Explanations</a:t>
            </a:r>
          </a:p>
        </p:txBody>
      </p:sp>
    </p:spTree>
    <p:extLst>
      <p:ext uri="{BB962C8B-B14F-4D97-AF65-F5344CB8AC3E}">
        <p14:creationId xmlns:p14="http://schemas.microsoft.com/office/powerpoint/2010/main" val="1140988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A2955-3AE0-4154-815B-5C8A6CC254EA}"/>
              </a:ext>
            </a:extLst>
          </p:cNvPr>
          <p:cNvSpPr>
            <a:spLocks noGrp="1"/>
          </p:cNvSpPr>
          <p:nvPr>
            <p:ph idx="1"/>
          </p:nvPr>
        </p:nvSpPr>
        <p:spPr/>
        <p:txBody>
          <a:bodyPr/>
          <a:lstStyle/>
          <a:p>
            <a:pPr marL="109537" indent="0">
              <a:buNone/>
            </a:pPr>
            <a:r>
              <a:rPr lang="en-US" sz="1600" dirty="0"/>
              <a:t>var fs = require("fs");</a:t>
            </a:r>
          </a:p>
          <a:p>
            <a:pPr marL="109537" indent="0">
              <a:buNone/>
            </a:pPr>
            <a:r>
              <a:rPr lang="en-US" sz="1600" dirty="0"/>
              <a:t>var data = '';</a:t>
            </a:r>
          </a:p>
          <a:p>
            <a:pPr marL="109537" indent="0">
              <a:buNone/>
            </a:pPr>
            <a:r>
              <a:rPr lang="en-US" sz="1600" dirty="0"/>
              <a:t>// Create a readable stream</a:t>
            </a:r>
          </a:p>
          <a:p>
            <a:pPr marL="109537" indent="0">
              <a:buNone/>
            </a:pPr>
            <a:r>
              <a:rPr lang="en-US" sz="1600" dirty="0"/>
              <a:t>var </a:t>
            </a:r>
            <a:r>
              <a:rPr lang="en-US" sz="1600" dirty="0" err="1"/>
              <a:t>readerStream</a:t>
            </a:r>
            <a:r>
              <a:rPr lang="en-US" sz="1600" dirty="0"/>
              <a:t> = </a:t>
            </a:r>
            <a:r>
              <a:rPr lang="en-US" sz="1600" dirty="0" err="1"/>
              <a:t>fs.createReadStream</a:t>
            </a:r>
            <a:r>
              <a:rPr lang="en-US" sz="1600" dirty="0"/>
              <a:t>('input.txt');</a:t>
            </a:r>
          </a:p>
          <a:p>
            <a:pPr marL="109537" indent="0">
              <a:buNone/>
            </a:pPr>
            <a:r>
              <a:rPr lang="en-US" sz="1600" dirty="0"/>
              <a:t>// Set the encoding to be utf8. </a:t>
            </a:r>
          </a:p>
          <a:p>
            <a:pPr marL="109537" indent="0">
              <a:buNone/>
            </a:pPr>
            <a:r>
              <a:rPr lang="en-US" sz="1600" dirty="0" err="1"/>
              <a:t>readerStream.setEncoding</a:t>
            </a:r>
            <a:r>
              <a:rPr lang="en-US" sz="1600" dirty="0"/>
              <a:t>('UTF8');</a:t>
            </a:r>
          </a:p>
          <a:p>
            <a:pPr marL="109537" indent="0">
              <a:buNone/>
            </a:pPr>
            <a:r>
              <a:rPr lang="en-US" sz="1600" dirty="0"/>
              <a:t>// Handle stream events --&gt; data, end, and error</a:t>
            </a:r>
          </a:p>
          <a:p>
            <a:pPr marL="109537" indent="0">
              <a:buNone/>
            </a:pPr>
            <a:r>
              <a:rPr lang="en-US" sz="1600" dirty="0" err="1"/>
              <a:t>readerStream.on</a:t>
            </a:r>
            <a:r>
              <a:rPr lang="en-US" sz="1600" dirty="0"/>
              <a:t>('data', function(chunk) {</a:t>
            </a:r>
          </a:p>
          <a:p>
            <a:pPr marL="109537" indent="0">
              <a:buNone/>
            </a:pPr>
            <a:r>
              <a:rPr lang="en-US" sz="1600" dirty="0"/>
              <a:t>   data += chunk;</a:t>
            </a:r>
          </a:p>
          <a:p>
            <a:pPr marL="109537" indent="0">
              <a:buNone/>
            </a:pPr>
            <a:r>
              <a:rPr lang="en-US" sz="1600" dirty="0"/>
              <a:t>});</a:t>
            </a:r>
          </a:p>
          <a:p>
            <a:pPr marL="109537" indent="0">
              <a:buNone/>
            </a:pPr>
            <a:r>
              <a:rPr lang="en-US" sz="1600" dirty="0" err="1"/>
              <a:t>readerStream.on</a:t>
            </a:r>
            <a:r>
              <a:rPr lang="en-US" sz="1600" dirty="0"/>
              <a:t>('</a:t>
            </a:r>
            <a:r>
              <a:rPr lang="en-US" sz="1600" dirty="0" err="1"/>
              <a:t>end',function</a:t>
            </a:r>
            <a:r>
              <a:rPr lang="en-US" sz="1600" dirty="0"/>
              <a:t>(){</a:t>
            </a:r>
          </a:p>
          <a:p>
            <a:pPr marL="109537" indent="0">
              <a:buNone/>
            </a:pPr>
            <a:r>
              <a:rPr lang="en-US" sz="1600" dirty="0"/>
              <a:t>   console.log(data);</a:t>
            </a:r>
          </a:p>
          <a:p>
            <a:pPr marL="109537" indent="0">
              <a:buNone/>
            </a:pPr>
            <a:r>
              <a:rPr lang="en-US" sz="1600" dirty="0"/>
              <a:t>});</a:t>
            </a:r>
          </a:p>
          <a:p>
            <a:pPr marL="109537" indent="0">
              <a:buNone/>
            </a:pPr>
            <a:r>
              <a:rPr lang="en-US" sz="1600" dirty="0" err="1"/>
              <a:t>readerStream.on</a:t>
            </a:r>
            <a:r>
              <a:rPr lang="en-US" sz="1600" dirty="0"/>
              <a:t>('error', function(err){</a:t>
            </a:r>
          </a:p>
          <a:p>
            <a:pPr marL="109537" indent="0">
              <a:buNone/>
            </a:pPr>
            <a:r>
              <a:rPr lang="en-US" sz="1600" dirty="0"/>
              <a:t>   console.log(</a:t>
            </a:r>
            <a:r>
              <a:rPr lang="en-US" sz="1600" dirty="0" err="1"/>
              <a:t>err.stack</a:t>
            </a:r>
            <a:r>
              <a:rPr lang="en-US" sz="1600" dirty="0"/>
              <a:t>);</a:t>
            </a:r>
          </a:p>
          <a:p>
            <a:pPr marL="109537" indent="0">
              <a:buNone/>
            </a:pPr>
            <a:r>
              <a:rPr lang="en-US" sz="1600" dirty="0"/>
              <a:t>});</a:t>
            </a:r>
          </a:p>
          <a:p>
            <a:pPr marL="109537" indent="0">
              <a:buNone/>
            </a:pPr>
            <a:r>
              <a:rPr lang="en-US" sz="1600" dirty="0"/>
              <a:t>console.log("Program Ended");</a:t>
            </a:r>
          </a:p>
        </p:txBody>
      </p:sp>
      <p:sp>
        <p:nvSpPr>
          <p:cNvPr id="3" name="Title 2">
            <a:extLst>
              <a:ext uri="{FF2B5EF4-FFF2-40B4-BE49-F238E27FC236}">
                <a16:creationId xmlns:a16="http://schemas.microsoft.com/office/drawing/2014/main" id="{5E48D640-90A7-4F9A-A0A6-EB8C9DE27FA3}"/>
              </a:ext>
            </a:extLst>
          </p:cNvPr>
          <p:cNvSpPr>
            <a:spLocks noGrp="1"/>
          </p:cNvSpPr>
          <p:nvPr>
            <p:ph type="title"/>
          </p:nvPr>
        </p:nvSpPr>
        <p:spPr/>
        <p:txBody>
          <a:bodyPr/>
          <a:lstStyle/>
          <a:p>
            <a:r>
              <a:rPr lang="en-US" dirty="0"/>
              <a:t>Read Stream</a:t>
            </a:r>
          </a:p>
        </p:txBody>
      </p:sp>
    </p:spTree>
    <p:extLst>
      <p:ext uri="{BB962C8B-B14F-4D97-AF65-F5344CB8AC3E}">
        <p14:creationId xmlns:p14="http://schemas.microsoft.com/office/powerpoint/2010/main" val="3382340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95AE5B-EB1E-4200-A1C3-797D6631A683}"/>
              </a:ext>
            </a:extLst>
          </p:cNvPr>
          <p:cNvSpPr>
            <a:spLocks noGrp="1"/>
          </p:cNvSpPr>
          <p:nvPr>
            <p:ph idx="1"/>
          </p:nvPr>
        </p:nvSpPr>
        <p:spPr>
          <a:xfrm>
            <a:off x="457200" y="1481138"/>
            <a:ext cx="8229600" cy="5148262"/>
          </a:xfrm>
        </p:spPr>
        <p:txBody>
          <a:bodyPr/>
          <a:lstStyle/>
          <a:p>
            <a:r>
              <a:rPr lang="en-US" sz="2400" dirty="0"/>
              <a:t>Readable streams are destinations—or sinks—for data. </a:t>
            </a:r>
          </a:p>
          <a:p>
            <a:r>
              <a:rPr lang="en-US" sz="2400" dirty="0"/>
              <a:t>Data is sent to a writable stream by calling its write() method. </a:t>
            </a:r>
          </a:p>
          <a:p>
            <a:r>
              <a:rPr lang="en-US" sz="2400" dirty="0"/>
              <a:t>Once all the desired data has been written, the stream’s end() method is used to signal the end of the stream. </a:t>
            </a:r>
          </a:p>
          <a:p>
            <a:r>
              <a:rPr lang="en-US" sz="2400" dirty="0"/>
              <a:t>You’ve seen an example of a writable stream when </a:t>
            </a:r>
            <a:r>
              <a:rPr lang="en-US" sz="2400" dirty="0" err="1"/>
              <a:t>process.stdout.write</a:t>
            </a:r>
            <a:r>
              <a:rPr lang="en-US" sz="2400" dirty="0"/>
              <a:t>() was invoked. </a:t>
            </a:r>
          </a:p>
          <a:p>
            <a:r>
              <a:rPr lang="en-US" sz="2400" dirty="0"/>
              <a:t>Like readable streams, writable streams also emit close and error events that behave in the same fashion.</a:t>
            </a:r>
            <a:endParaRPr lang="en-US" sz="1800" dirty="0"/>
          </a:p>
        </p:txBody>
      </p:sp>
      <p:sp>
        <p:nvSpPr>
          <p:cNvPr id="3" name="Title 2">
            <a:extLst>
              <a:ext uri="{FF2B5EF4-FFF2-40B4-BE49-F238E27FC236}">
                <a16:creationId xmlns:a16="http://schemas.microsoft.com/office/drawing/2014/main" id="{E277C431-750A-4EF4-876E-16046FE0DF4A}"/>
              </a:ext>
            </a:extLst>
          </p:cNvPr>
          <p:cNvSpPr>
            <a:spLocks noGrp="1"/>
          </p:cNvSpPr>
          <p:nvPr>
            <p:ph type="title"/>
          </p:nvPr>
        </p:nvSpPr>
        <p:spPr/>
        <p:txBody>
          <a:bodyPr/>
          <a:lstStyle/>
          <a:p>
            <a:r>
              <a:rPr lang="en-US" dirty="0"/>
              <a:t>Writable Streams</a:t>
            </a:r>
          </a:p>
        </p:txBody>
      </p:sp>
    </p:spTree>
    <p:extLst>
      <p:ext uri="{BB962C8B-B14F-4D97-AF65-F5344CB8AC3E}">
        <p14:creationId xmlns:p14="http://schemas.microsoft.com/office/powerpoint/2010/main" val="2380229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5D5CD6-4F6A-411B-A3BB-E0168CDA050C}"/>
              </a:ext>
            </a:extLst>
          </p:cNvPr>
          <p:cNvSpPr>
            <a:spLocks noGrp="1"/>
          </p:cNvSpPr>
          <p:nvPr>
            <p:ph idx="1"/>
          </p:nvPr>
        </p:nvSpPr>
        <p:spPr/>
        <p:txBody>
          <a:bodyPr/>
          <a:lstStyle/>
          <a:p>
            <a:pPr marL="109537" indent="0">
              <a:buNone/>
            </a:pPr>
            <a:r>
              <a:rPr lang="en-US" sz="1800" dirty="0"/>
              <a:t>var fs = require("fs");</a:t>
            </a:r>
          </a:p>
          <a:p>
            <a:pPr marL="109537" indent="0">
              <a:buNone/>
            </a:pPr>
            <a:r>
              <a:rPr lang="en-US" sz="1800" dirty="0"/>
              <a:t>var data = 'Simply Easy Learning';</a:t>
            </a:r>
          </a:p>
          <a:p>
            <a:pPr marL="109537" indent="0">
              <a:buNone/>
            </a:pPr>
            <a:r>
              <a:rPr lang="en-US" sz="1800" dirty="0"/>
              <a:t>// Create a writable stream</a:t>
            </a:r>
          </a:p>
          <a:p>
            <a:pPr marL="109537" indent="0">
              <a:buNone/>
            </a:pPr>
            <a:r>
              <a:rPr lang="en-US" sz="1800" dirty="0"/>
              <a:t>var </a:t>
            </a:r>
            <a:r>
              <a:rPr lang="en-US" sz="1800" dirty="0" err="1"/>
              <a:t>writerStream</a:t>
            </a:r>
            <a:r>
              <a:rPr lang="en-US" sz="1800" dirty="0"/>
              <a:t> = </a:t>
            </a:r>
            <a:r>
              <a:rPr lang="en-US" sz="1800" dirty="0" err="1"/>
              <a:t>fs.createWriteStream</a:t>
            </a:r>
            <a:r>
              <a:rPr lang="en-US" sz="1800" dirty="0"/>
              <a:t>('output.txt');</a:t>
            </a:r>
          </a:p>
          <a:p>
            <a:pPr marL="109537" indent="0">
              <a:buNone/>
            </a:pPr>
            <a:r>
              <a:rPr lang="en-US" sz="1800" dirty="0"/>
              <a:t>// Write the data to stream with encoding to be utf8</a:t>
            </a:r>
          </a:p>
          <a:p>
            <a:pPr marL="109537" indent="0">
              <a:buNone/>
            </a:pPr>
            <a:r>
              <a:rPr lang="en-US" sz="1800" dirty="0" err="1"/>
              <a:t>writerStream.write</a:t>
            </a:r>
            <a:r>
              <a:rPr lang="en-US" sz="1800" dirty="0"/>
              <a:t>(data,'UTF8');</a:t>
            </a:r>
          </a:p>
          <a:p>
            <a:pPr marL="109537" indent="0">
              <a:buNone/>
            </a:pPr>
            <a:r>
              <a:rPr lang="en-US" sz="1800" dirty="0"/>
              <a:t>// Mark the end of file</a:t>
            </a:r>
          </a:p>
          <a:p>
            <a:pPr marL="109537" indent="0">
              <a:buNone/>
            </a:pPr>
            <a:r>
              <a:rPr lang="en-US" sz="1800" dirty="0" err="1"/>
              <a:t>writerStream.end</a:t>
            </a:r>
            <a:r>
              <a:rPr lang="en-US" sz="1800" dirty="0"/>
              <a:t>();</a:t>
            </a:r>
          </a:p>
          <a:p>
            <a:pPr marL="109537" indent="0">
              <a:buNone/>
            </a:pPr>
            <a:r>
              <a:rPr lang="en-US" sz="1800" dirty="0"/>
              <a:t>// Handle stream events --&gt; finish, and error</a:t>
            </a:r>
          </a:p>
          <a:p>
            <a:pPr marL="109537" indent="0">
              <a:buNone/>
            </a:pPr>
            <a:r>
              <a:rPr lang="en-US" sz="1800" dirty="0" err="1"/>
              <a:t>writerStream.on</a:t>
            </a:r>
            <a:r>
              <a:rPr lang="en-US" sz="1800" dirty="0"/>
              <a:t>('finish', function() {</a:t>
            </a:r>
          </a:p>
          <a:p>
            <a:pPr marL="109537" indent="0">
              <a:buNone/>
            </a:pPr>
            <a:r>
              <a:rPr lang="en-US" sz="1800" dirty="0"/>
              <a:t>    console.log("Write completed.");</a:t>
            </a:r>
          </a:p>
          <a:p>
            <a:pPr marL="109537" indent="0">
              <a:buNone/>
            </a:pPr>
            <a:r>
              <a:rPr lang="en-US" sz="1800" dirty="0"/>
              <a:t>});</a:t>
            </a:r>
          </a:p>
          <a:p>
            <a:pPr marL="109537" indent="0">
              <a:buNone/>
            </a:pPr>
            <a:r>
              <a:rPr lang="en-US" sz="1800" dirty="0" err="1"/>
              <a:t>writerStream.on</a:t>
            </a:r>
            <a:r>
              <a:rPr lang="en-US" sz="1800" dirty="0"/>
              <a:t>('error', function(err){</a:t>
            </a:r>
          </a:p>
          <a:p>
            <a:pPr marL="109537" indent="0">
              <a:buNone/>
            </a:pPr>
            <a:r>
              <a:rPr lang="en-US" sz="1800" dirty="0"/>
              <a:t>   console.log(</a:t>
            </a:r>
            <a:r>
              <a:rPr lang="en-US" sz="1800" dirty="0" err="1"/>
              <a:t>err.stack</a:t>
            </a:r>
            <a:r>
              <a:rPr lang="en-US" sz="1800" dirty="0"/>
              <a:t>);</a:t>
            </a:r>
          </a:p>
          <a:p>
            <a:pPr marL="109537" indent="0">
              <a:buNone/>
            </a:pPr>
            <a:r>
              <a:rPr lang="en-US" sz="1800" dirty="0"/>
              <a:t>});</a:t>
            </a:r>
          </a:p>
          <a:p>
            <a:pPr marL="109537" indent="0">
              <a:buNone/>
            </a:pPr>
            <a:r>
              <a:rPr lang="en-US" sz="1800" dirty="0"/>
              <a:t>console.log("Program Ended");</a:t>
            </a:r>
          </a:p>
        </p:txBody>
      </p:sp>
      <p:sp>
        <p:nvSpPr>
          <p:cNvPr id="3" name="Title 2">
            <a:extLst>
              <a:ext uri="{FF2B5EF4-FFF2-40B4-BE49-F238E27FC236}">
                <a16:creationId xmlns:a16="http://schemas.microsoft.com/office/drawing/2014/main" id="{21DD3399-7DB1-4315-B231-6D9DDA5C2836}"/>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573172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B8186B-35C3-455F-8D4D-314C551E04F1}"/>
              </a:ext>
            </a:extLst>
          </p:cNvPr>
          <p:cNvSpPr>
            <a:spLocks noGrp="1"/>
          </p:cNvSpPr>
          <p:nvPr>
            <p:ph idx="1"/>
          </p:nvPr>
        </p:nvSpPr>
        <p:spPr/>
        <p:txBody>
          <a:bodyPr/>
          <a:lstStyle/>
          <a:p>
            <a:r>
              <a:rPr lang="en-US" dirty="0"/>
              <a:t>A writable stream can only handle so much data at one time, as underlying buffers may become full. </a:t>
            </a:r>
          </a:p>
          <a:p>
            <a:r>
              <a:rPr lang="en-US" dirty="0"/>
              <a:t>Once this limit is reached the stream is saturated, and any additional data written to the stream can cause problematic or unpredictable behavior.</a:t>
            </a:r>
          </a:p>
          <a:p>
            <a:r>
              <a:rPr lang="en-US" dirty="0"/>
              <a:t>Back pressure is the way, writable stream signals its source to stop sending data.</a:t>
            </a:r>
          </a:p>
        </p:txBody>
      </p:sp>
      <p:sp>
        <p:nvSpPr>
          <p:cNvPr id="3" name="Title 2">
            <a:extLst>
              <a:ext uri="{FF2B5EF4-FFF2-40B4-BE49-F238E27FC236}">
                <a16:creationId xmlns:a16="http://schemas.microsoft.com/office/drawing/2014/main" id="{AA22C50A-84AD-43C1-9E9E-1DB7F0CCF3D1}"/>
              </a:ext>
            </a:extLst>
          </p:cNvPr>
          <p:cNvSpPr>
            <a:spLocks noGrp="1"/>
          </p:cNvSpPr>
          <p:nvPr>
            <p:ph type="title"/>
          </p:nvPr>
        </p:nvSpPr>
        <p:spPr/>
        <p:txBody>
          <a:bodyPr/>
          <a:lstStyle/>
          <a:p>
            <a:r>
              <a:rPr lang="en-US" dirty="0"/>
              <a:t>Overflow</a:t>
            </a:r>
          </a:p>
        </p:txBody>
      </p:sp>
    </p:spTree>
    <p:extLst>
      <p:ext uri="{BB962C8B-B14F-4D97-AF65-F5344CB8AC3E}">
        <p14:creationId xmlns:p14="http://schemas.microsoft.com/office/powerpoint/2010/main" val="320011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CEC39-A888-4C21-ADDB-6A49648D474C}"/>
              </a:ext>
            </a:extLst>
          </p:cNvPr>
          <p:cNvSpPr>
            <a:spLocks noGrp="1"/>
          </p:cNvSpPr>
          <p:nvPr>
            <p:ph idx="1"/>
          </p:nvPr>
        </p:nvSpPr>
        <p:spPr/>
        <p:txBody>
          <a:bodyPr/>
          <a:lstStyle/>
          <a:p>
            <a:r>
              <a:rPr lang="en-US" dirty="0"/>
              <a:t>Back pressure is implemented via the write() method’s Boolean return value. </a:t>
            </a:r>
          </a:p>
          <a:p>
            <a:r>
              <a:rPr lang="en-US" dirty="0"/>
              <a:t>If this value is false, the source should not write any more data to the stream. </a:t>
            </a:r>
          </a:p>
          <a:p>
            <a:pPr lvl="1"/>
            <a:r>
              <a:rPr lang="en-US" dirty="0"/>
              <a:t>This gives the writable stream time to process the data that has already been written.</a:t>
            </a:r>
          </a:p>
          <a:p>
            <a:r>
              <a:rPr lang="en-US" dirty="0"/>
              <a:t>Once the stream is ready to receive more data, it emits a drain event. </a:t>
            </a:r>
          </a:p>
          <a:p>
            <a:r>
              <a:rPr lang="en-US" dirty="0"/>
              <a:t>The source can detect this event and begin sending data again.</a:t>
            </a:r>
          </a:p>
        </p:txBody>
      </p:sp>
      <p:sp>
        <p:nvSpPr>
          <p:cNvPr id="3" name="Title 2">
            <a:extLst>
              <a:ext uri="{FF2B5EF4-FFF2-40B4-BE49-F238E27FC236}">
                <a16:creationId xmlns:a16="http://schemas.microsoft.com/office/drawing/2014/main" id="{C624A492-CC5B-4E95-9D8B-9091F933C34A}"/>
              </a:ext>
            </a:extLst>
          </p:cNvPr>
          <p:cNvSpPr>
            <a:spLocks noGrp="1"/>
          </p:cNvSpPr>
          <p:nvPr>
            <p:ph type="title"/>
          </p:nvPr>
        </p:nvSpPr>
        <p:spPr/>
        <p:txBody>
          <a:bodyPr/>
          <a:lstStyle/>
          <a:p>
            <a:r>
              <a:rPr lang="en-US" b="0" dirty="0"/>
              <a:t>Back</a:t>
            </a:r>
            <a:r>
              <a:rPr lang="en-US" b="0" dirty="0">
                <a:effectLst/>
              </a:rPr>
              <a:t> Pressure</a:t>
            </a:r>
            <a:endParaRPr lang="en-US" b="0" dirty="0"/>
          </a:p>
        </p:txBody>
      </p:sp>
    </p:spTree>
    <p:extLst>
      <p:ext uri="{BB962C8B-B14F-4D97-AF65-F5344CB8AC3E}">
        <p14:creationId xmlns:p14="http://schemas.microsoft.com/office/powerpoint/2010/main" val="2736089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6CDE8-3CA2-4C9C-86DF-4AE11B2AA646}"/>
              </a:ext>
            </a:extLst>
          </p:cNvPr>
          <p:cNvSpPr>
            <a:spLocks noGrp="1"/>
          </p:cNvSpPr>
          <p:nvPr>
            <p:ph idx="1"/>
          </p:nvPr>
        </p:nvSpPr>
        <p:spPr/>
        <p:txBody>
          <a:bodyPr/>
          <a:lstStyle/>
          <a:p>
            <a:r>
              <a:rPr lang="en-US" dirty="0"/>
              <a:t>Piping is a great mechanism in which you can read data from the source and write to destination without managing the flow yourself. </a:t>
            </a:r>
          </a:p>
          <a:p>
            <a:r>
              <a:rPr lang="en-US" dirty="0"/>
              <a:t> There is no limit on piping operations.</a:t>
            </a:r>
          </a:p>
          <a:p>
            <a:pPr marL="109537" indent="0">
              <a:buNone/>
            </a:pPr>
            <a:endParaRPr lang="en-US" dirty="0"/>
          </a:p>
        </p:txBody>
      </p:sp>
      <p:sp>
        <p:nvSpPr>
          <p:cNvPr id="3" name="Title 2">
            <a:extLst>
              <a:ext uri="{FF2B5EF4-FFF2-40B4-BE49-F238E27FC236}">
                <a16:creationId xmlns:a16="http://schemas.microsoft.com/office/drawing/2014/main" id="{F1BF2B1A-8DC6-4528-8ED9-FDD9C9FF511C}"/>
              </a:ext>
            </a:extLst>
          </p:cNvPr>
          <p:cNvSpPr>
            <a:spLocks noGrp="1"/>
          </p:cNvSpPr>
          <p:nvPr>
            <p:ph type="title"/>
          </p:nvPr>
        </p:nvSpPr>
        <p:spPr/>
        <p:txBody>
          <a:bodyPr/>
          <a:lstStyle/>
          <a:p>
            <a:r>
              <a:rPr lang="en-US" dirty="0"/>
              <a:t>Pipes</a:t>
            </a:r>
          </a:p>
        </p:txBody>
      </p:sp>
    </p:spTree>
    <p:extLst>
      <p:ext uri="{BB962C8B-B14F-4D97-AF65-F5344CB8AC3E}">
        <p14:creationId xmlns:p14="http://schemas.microsoft.com/office/powerpoint/2010/main" val="2890041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6CDE8-3CA2-4C9C-86DF-4AE11B2AA646}"/>
              </a:ext>
            </a:extLst>
          </p:cNvPr>
          <p:cNvSpPr>
            <a:spLocks noGrp="1"/>
          </p:cNvSpPr>
          <p:nvPr>
            <p:ph idx="1"/>
          </p:nvPr>
        </p:nvSpPr>
        <p:spPr/>
        <p:txBody>
          <a:bodyPr/>
          <a:lstStyle/>
          <a:p>
            <a:pPr marL="109537" indent="0">
              <a:buNone/>
            </a:pPr>
            <a:r>
              <a:rPr lang="en-US" dirty="0"/>
              <a:t>var fs = require('fs');</a:t>
            </a:r>
          </a:p>
          <a:p>
            <a:pPr marL="109537" indent="0">
              <a:buNone/>
            </a:pPr>
            <a:r>
              <a:rPr lang="en-US" dirty="0"/>
              <a:t>var </a:t>
            </a:r>
            <a:r>
              <a:rPr lang="en-US" dirty="0" err="1"/>
              <a:t>readableStream</a:t>
            </a:r>
            <a:r>
              <a:rPr lang="en-US" dirty="0"/>
              <a:t> = </a:t>
            </a:r>
            <a:r>
              <a:rPr lang="en-US" dirty="0" err="1"/>
              <a:t>fs.createReadStream</a:t>
            </a:r>
            <a:r>
              <a:rPr lang="en-US" dirty="0"/>
              <a:t>('file1.txt');</a:t>
            </a:r>
          </a:p>
          <a:p>
            <a:pPr marL="109537" indent="0">
              <a:buNone/>
            </a:pPr>
            <a:r>
              <a:rPr lang="en-US" dirty="0"/>
              <a:t>var </a:t>
            </a:r>
            <a:r>
              <a:rPr lang="en-US" dirty="0" err="1"/>
              <a:t>writableStream</a:t>
            </a:r>
            <a:r>
              <a:rPr lang="en-US" dirty="0"/>
              <a:t> = </a:t>
            </a:r>
            <a:r>
              <a:rPr lang="en-US" dirty="0" err="1"/>
              <a:t>fs.createWriteStream</a:t>
            </a:r>
            <a:r>
              <a:rPr lang="en-US" dirty="0"/>
              <a:t>('file2.txt');</a:t>
            </a:r>
          </a:p>
          <a:p>
            <a:pPr marL="109537" indent="0">
              <a:buNone/>
            </a:pPr>
            <a:r>
              <a:rPr lang="en-US" dirty="0" err="1"/>
              <a:t>readableStream.pipe</a:t>
            </a:r>
            <a:r>
              <a:rPr lang="en-US" dirty="0"/>
              <a:t>(</a:t>
            </a:r>
            <a:r>
              <a:rPr lang="en-US" dirty="0" err="1"/>
              <a:t>writableStream</a:t>
            </a:r>
            <a:r>
              <a:rPr lang="en-US" dirty="0"/>
              <a:t>);</a:t>
            </a:r>
          </a:p>
        </p:txBody>
      </p:sp>
      <p:sp>
        <p:nvSpPr>
          <p:cNvPr id="3" name="Title 2">
            <a:extLst>
              <a:ext uri="{FF2B5EF4-FFF2-40B4-BE49-F238E27FC236}">
                <a16:creationId xmlns:a16="http://schemas.microsoft.com/office/drawing/2014/main" id="{F1BF2B1A-8DC6-4528-8ED9-FDD9C9FF511C}"/>
              </a:ext>
            </a:extLst>
          </p:cNvPr>
          <p:cNvSpPr>
            <a:spLocks noGrp="1"/>
          </p:cNvSpPr>
          <p:nvPr>
            <p:ph type="title"/>
          </p:nvPr>
        </p:nvSpPr>
        <p:spPr/>
        <p:txBody>
          <a:bodyPr/>
          <a:lstStyle/>
          <a:p>
            <a:r>
              <a:rPr lang="en-US" dirty="0"/>
              <a:t>Pipes</a:t>
            </a:r>
          </a:p>
        </p:txBody>
      </p:sp>
    </p:spTree>
    <p:extLst>
      <p:ext uri="{BB962C8B-B14F-4D97-AF65-F5344CB8AC3E}">
        <p14:creationId xmlns:p14="http://schemas.microsoft.com/office/powerpoint/2010/main" val="3274164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C21844-AB69-4781-BC22-8752EBC2A0E7}"/>
              </a:ext>
            </a:extLst>
          </p:cNvPr>
          <p:cNvSpPr>
            <a:spLocks noGrp="1"/>
          </p:cNvSpPr>
          <p:nvPr>
            <p:ph idx="1"/>
          </p:nvPr>
        </p:nvSpPr>
        <p:spPr>
          <a:xfrm>
            <a:off x="457200" y="1481138"/>
            <a:ext cx="8229600" cy="5224462"/>
          </a:xfrm>
        </p:spPr>
        <p:txBody>
          <a:bodyPr/>
          <a:lstStyle/>
          <a:p>
            <a:r>
              <a:rPr lang="en-US" dirty="0" err="1"/>
              <a:t>fs.createWriteStream</a:t>
            </a:r>
            <a:r>
              <a:rPr lang="en-US" dirty="0"/>
              <a:t>() method</a:t>
            </a:r>
          </a:p>
          <a:p>
            <a:pPr lvl="1"/>
            <a:r>
              <a:rPr lang="en-US" dirty="0"/>
              <a:t>Writable streams associated with file descriptors are created using the </a:t>
            </a:r>
            <a:r>
              <a:rPr lang="en-US" dirty="0" err="1"/>
              <a:t>fs.createWriteStream</a:t>
            </a:r>
            <a:r>
              <a:rPr lang="en-US" dirty="0"/>
              <a:t>().</a:t>
            </a:r>
          </a:p>
          <a:p>
            <a:pPr marL="109537" indent="0">
              <a:buNone/>
            </a:pPr>
            <a:r>
              <a:rPr lang="en-US" sz="1800" dirty="0"/>
              <a:t>	</a:t>
            </a:r>
            <a:r>
              <a:rPr lang="en-US" sz="1800" dirty="0" err="1"/>
              <a:t>var</a:t>
            </a:r>
            <a:r>
              <a:rPr lang="en-US" sz="1800" dirty="0"/>
              <a:t> fs = require('fs’);</a:t>
            </a:r>
          </a:p>
          <a:p>
            <a:pPr marL="109537" indent="0">
              <a:buNone/>
            </a:pPr>
            <a:r>
              <a:rPr lang="en-US" sz="1800" dirty="0"/>
              <a:t>	</a:t>
            </a:r>
            <a:r>
              <a:rPr lang="en-US" sz="1800" dirty="0" err="1"/>
              <a:t>var</a:t>
            </a:r>
            <a:r>
              <a:rPr lang="en-US" sz="1800" dirty="0"/>
              <a:t> </a:t>
            </a:r>
            <a:r>
              <a:rPr lang="en-US" sz="1800" dirty="0" err="1"/>
              <a:t>readStream</a:t>
            </a:r>
            <a:r>
              <a:rPr lang="en-US" sz="1800" dirty="0"/>
              <a:t> = </a:t>
            </a:r>
            <a:r>
              <a:rPr lang="en-US" sz="1800" dirty="0" err="1"/>
              <a:t>fs.createReadStream</a:t>
            </a:r>
            <a:r>
              <a:rPr lang="en-US" sz="1800" dirty="0"/>
              <a:t>('foo.txt’);</a:t>
            </a:r>
          </a:p>
          <a:p>
            <a:pPr marL="109537" indent="0">
              <a:buNone/>
            </a:pPr>
            <a:r>
              <a:rPr lang="en-US" sz="1800" dirty="0"/>
              <a:t>	</a:t>
            </a:r>
            <a:r>
              <a:rPr lang="en-US" sz="1800" dirty="0" err="1"/>
              <a:t>var</a:t>
            </a:r>
            <a:r>
              <a:rPr lang="en-US" sz="1800" dirty="0"/>
              <a:t> </a:t>
            </a:r>
            <a:r>
              <a:rPr lang="en-US" sz="1800" dirty="0" err="1"/>
              <a:t>writeStream</a:t>
            </a:r>
            <a:r>
              <a:rPr lang="en-US" sz="1800" dirty="0"/>
              <a:t> = </a:t>
            </a:r>
            <a:r>
              <a:rPr lang="en-US" sz="1800" dirty="0" err="1"/>
              <a:t>fs.createWriteStream</a:t>
            </a:r>
            <a:r>
              <a:rPr lang="en-US" sz="1800" dirty="0"/>
              <a:t>('bar.txt’);</a:t>
            </a:r>
          </a:p>
          <a:p>
            <a:pPr marL="109537" indent="0">
              <a:buNone/>
            </a:pPr>
            <a:r>
              <a:rPr lang="en-US" sz="1800" dirty="0"/>
              <a:t>	</a:t>
            </a:r>
            <a:r>
              <a:rPr lang="en-US" sz="1800" dirty="0" err="1"/>
              <a:t>readStream.pipe</a:t>
            </a:r>
            <a:r>
              <a:rPr lang="en-US" sz="1800" dirty="0"/>
              <a:t>(</a:t>
            </a:r>
            <a:r>
              <a:rPr lang="en-US" sz="1800" dirty="0" err="1"/>
              <a:t>writeStream</a:t>
            </a:r>
            <a:r>
              <a:rPr lang="en-US" sz="1800" dirty="0"/>
              <a:t>);</a:t>
            </a:r>
          </a:p>
          <a:p>
            <a:r>
              <a:rPr lang="en-US" sz="1800" dirty="0"/>
              <a:t>A readable file stream is used to read data from a file. </a:t>
            </a:r>
          </a:p>
          <a:p>
            <a:r>
              <a:rPr lang="en-US" sz="1800" dirty="0"/>
              <a:t>The data from the readable stream is then sent to the writable stream automatically using the pipe() method.</a:t>
            </a:r>
          </a:p>
          <a:p>
            <a:r>
              <a:rPr lang="en-US" sz="1800" dirty="0"/>
              <a:t>This code performs a file copy. </a:t>
            </a:r>
          </a:p>
          <a:p>
            <a:r>
              <a:rPr lang="en-US" sz="1800" dirty="0"/>
              <a:t>pipe() method allows the output of one stream to be connected to the input of another stream. </a:t>
            </a:r>
          </a:p>
          <a:p>
            <a:pPr lvl="1"/>
            <a:r>
              <a:rPr lang="en-US" sz="1600" dirty="0"/>
              <a:t>This saves the developer the hassle of handling a variety of stream-related events, such as drain.</a:t>
            </a:r>
          </a:p>
        </p:txBody>
      </p:sp>
      <p:sp>
        <p:nvSpPr>
          <p:cNvPr id="3" name="Title 2">
            <a:extLst>
              <a:ext uri="{FF2B5EF4-FFF2-40B4-BE49-F238E27FC236}">
                <a16:creationId xmlns:a16="http://schemas.microsoft.com/office/drawing/2014/main" id="{11632B92-DAF0-43BA-A040-99C283CEDF1D}"/>
              </a:ext>
            </a:extLst>
          </p:cNvPr>
          <p:cNvSpPr>
            <a:spLocks noGrp="1"/>
          </p:cNvSpPr>
          <p:nvPr>
            <p:ph type="title"/>
          </p:nvPr>
        </p:nvSpPr>
        <p:spPr/>
        <p:txBody>
          <a:bodyPr>
            <a:normAutofit fontScale="90000"/>
          </a:bodyPr>
          <a:lstStyle/>
          <a:p>
            <a:r>
              <a:rPr lang="en-US" dirty="0"/>
              <a:t>Writable File Streams using pipes</a:t>
            </a:r>
          </a:p>
        </p:txBody>
      </p:sp>
    </p:spTree>
    <p:extLst>
      <p:ext uri="{BB962C8B-B14F-4D97-AF65-F5344CB8AC3E}">
        <p14:creationId xmlns:p14="http://schemas.microsoft.com/office/powerpoint/2010/main" val="3431854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FFA32-F1A8-4730-8E5A-5FEF1D36EFC2}"/>
              </a:ext>
            </a:extLst>
          </p:cNvPr>
          <p:cNvSpPr>
            <a:spLocks noGrp="1"/>
          </p:cNvSpPr>
          <p:nvPr>
            <p:ph idx="1"/>
          </p:nvPr>
        </p:nvSpPr>
        <p:spPr/>
        <p:txBody>
          <a:bodyPr/>
          <a:lstStyle/>
          <a:p>
            <a:r>
              <a:rPr lang="en-US" sz="1800" dirty="0"/>
              <a:t>Chaining is a mechanism to connect the output of one stream to another stream and create a chain of multiple stream operations. It is normally used with piping operations. Now we'll use piping and chaining to first compress a file and then decompress the same.</a:t>
            </a:r>
          </a:p>
          <a:p>
            <a:endParaRPr lang="en-US" sz="1800" dirty="0"/>
          </a:p>
          <a:p>
            <a:pPr marL="109537" indent="0">
              <a:buNone/>
            </a:pPr>
            <a:r>
              <a:rPr lang="en-US" sz="1800" dirty="0"/>
              <a:t>var fs = require("fs");</a:t>
            </a:r>
          </a:p>
          <a:p>
            <a:pPr marL="109537" indent="0">
              <a:buNone/>
            </a:pPr>
            <a:r>
              <a:rPr lang="en-US" sz="1800" dirty="0"/>
              <a:t>var </a:t>
            </a:r>
            <a:r>
              <a:rPr lang="en-US" sz="1800" dirty="0" err="1"/>
              <a:t>zlib</a:t>
            </a:r>
            <a:r>
              <a:rPr lang="en-US" sz="1800" dirty="0"/>
              <a:t> = require('</a:t>
            </a:r>
            <a:r>
              <a:rPr lang="en-US" sz="1800" dirty="0" err="1"/>
              <a:t>zlib</a:t>
            </a:r>
            <a:r>
              <a:rPr lang="en-US" sz="1800" dirty="0"/>
              <a:t>');</a:t>
            </a:r>
          </a:p>
          <a:p>
            <a:pPr marL="109537" indent="0">
              <a:buNone/>
            </a:pPr>
            <a:r>
              <a:rPr lang="en-US" sz="1800" dirty="0"/>
              <a:t>// Compress the file input.txt to input.txt.gz</a:t>
            </a:r>
          </a:p>
          <a:p>
            <a:pPr marL="109537" indent="0">
              <a:buNone/>
            </a:pPr>
            <a:r>
              <a:rPr lang="en-US" sz="1800" dirty="0" err="1"/>
              <a:t>fs.createReadStream</a:t>
            </a:r>
            <a:r>
              <a:rPr lang="en-US" sz="1800" dirty="0"/>
              <a:t>('input.txt')</a:t>
            </a:r>
          </a:p>
          <a:p>
            <a:pPr marL="109537" indent="0">
              <a:buNone/>
            </a:pPr>
            <a:r>
              <a:rPr lang="en-US" sz="1800" dirty="0"/>
              <a:t>   .pipe(</a:t>
            </a:r>
            <a:r>
              <a:rPr lang="en-US" sz="1800" dirty="0" err="1"/>
              <a:t>zlib.createGzip</a:t>
            </a:r>
            <a:r>
              <a:rPr lang="en-US" sz="1800" dirty="0"/>
              <a:t>())</a:t>
            </a:r>
          </a:p>
          <a:p>
            <a:pPr marL="109537" indent="0">
              <a:buNone/>
            </a:pPr>
            <a:r>
              <a:rPr lang="en-US" sz="1800" dirty="0"/>
              <a:t>   .pipe(fs.createWriteStream('input.txt.gz'));</a:t>
            </a:r>
          </a:p>
          <a:p>
            <a:pPr marL="109537" indent="0">
              <a:buNone/>
            </a:pPr>
            <a:r>
              <a:rPr lang="en-US" sz="1800" dirty="0"/>
              <a:t>  console.log("File Compressed.");</a:t>
            </a:r>
          </a:p>
        </p:txBody>
      </p:sp>
      <p:sp>
        <p:nvSpPr>
          <p:cNvPr id="3" name="Title 2">
            <a:extLst>
              <a:ext uri="{FF2B5EF4-FFF2-40B4-BE49-F238E27FC236}">
                <a16:creationId xmlns:a16="http://schemas.microsoft.com/office/drawing/2014/main" id="{5FD98D8B-7FD8-471E-A787-23F1B6525C85}"/>
              </a:ext>
            </a:extLst>
          </p:cNvPr>
          <p:cNvSpPr>
            <a:spLocks noGrp="1"/>
          </p:cNvSpPr>
          <p:nvPr>
            <p:ph type="title"/>
          </p:nvPr>
        </p:nvSpPr>
        <p:spPr/>
        <p:txBody>
          <a:bodyPr/>
          <a:lstStyle/>
          <a:p>
            <a:r>
              <a:rPr lang="en-US" dirty="0"/>
              <a:t>Chaining the Streams</a:t>
            </a:r>
          </a:p>
        </p:txBody>
      </p:sp>
    </p:spTree>
    <p:extLst>
      <p:ext uri="{BB962C8B-B14F-4D97-AF65-F5344CB8AC3E}">
        <p14:creationId xmlns:p14="http://schemas.microsoft.com/office/powerpoint/2010/main" val="33965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515A46-F481-4637-A516-AA495C59589C}"/>
              </a:ext>
            </a:extLst>
          </p:cNvPr>
          <p:cNvSpPr>
            <a:spLocks noGrp="1"/>
          </p:cNvSpPr>
          <p:nvPr>
            <p:ph idx="1"/>
          </p:nvPr>
        </p:nvSpPr>
        <p:spPr>
          <a:xfrm>
            <a:off x="457200" y="1481138"/>
            <a:ext cx="8229600" cy="5376862"/>
          </a:xfrm>
        </p:spPr>
        <p:txBody>
          <a:bodyPr/>
          <a:lstStyle/>
          <a:p>
            <a:r>
              <a:rPr lang="en-US" sz="2000" dirty="0"/>
              <a:t>Any file in a Node application can determine its absolute location using the __filename and __</a:t>
            </a:r>
            <a:r>
              <a:rPr lang="en-US" sz="2000" dirty="0" err="1"/>
              <a:t>dirname</a:t>
            </a:r>
            <a:r>
              <a:rPr lang="en-US" sz="2000" dirty="0"/>
              <a:t> variables.</a:t>
            </a:r>
          </a:p>
          <a:p>
            <a:r>
              <a:rPr lang="en-US" sz="2000" dirty="0"/>
              <a:t>__filename and __</a:t>
            </a:r>
            <a:r>
              <a:rPr lang="en-US" sz="2000" dirty="0" err="1"/>
              <a:t>dirname</a:t>
            </a:r>
            <a:r>
              <a:rPr lang="en-US" sz="2000" dirty="0"/>
              <a:t> are strings, and, as their names imply, they specify the file being executed and the directory containing the file.</a:t>
            </a:r>
          </a:p>
          <a:p>
            <a:pPr marL="109537" indent="0">
              <a:buNone/>
            </a:pPr>
            <a:r>
              <a:rPr lang="en-US" sz="2000" dirty="0"/>
              <a:t>console.log('Currently executing file is ' + __filename);</a:t>
            </a:r>
          </a:p>
          <a:p>
            <a:pPr marL="109537" indent="0">
              <a:buNone/>
            </a:pPr>
            <a:r>
              <a:rPr lang="en-US" sz="2000" dirty="0"/>
              <a:t>console.log('It is located in ' + __</a:t>
            </a:r>
            <a:r>
              <a:rPr lang="en-US" sz="2000" dirty="0" err="1"/>
              <a:t>dirname</a:t>
            </a:r>
            <a:r>
              <a:rPr lang="en-US" sz="2000" dirty="0"/>
              <a:t>);</a:t>
            </a:r>
          </a:p>
          <a:p>
            <a:r>
              <a:rPr lang="en-US" sz="2000" dirty="0"/>
              <a:t>you can access the current working directory using the </a:t>
            </a:r>
            <a:r>
              <a:rPr lang="en-US" sz="2000" dirty="0" err="1"/>
              <a:t>process.cwd</a:t>
            </a:r>
            <a:r>
              <a:rPr lang="en-US" sz="2000" dirty="0"/>
              <a:t>() method. This is without arguments.</a:t>
            </a:r>
          </a:p>
          <a:p>
            <a:r>
              <a:rPr lang="en-US" sz="2000" dirty="0"/>
              <a:t>You can also change the current working directory using the </a:t>
            </a:r>
            <a:r>
              <a:rPr lang="en-US" sz="2000" dirty="0" err="1"/>
              <a:t>process.chdir</a:t>
            </a:r>
            <a:r>
              <a:rPr lang="en-US" sz="2000" dirty="0"/>
              <a:t>() method. It will take one string as input.</a:t>
            </a:r>
          </a:p>
          <a:p>
            <a:pPr marL="109537" indent="0">
              <a:buNone/>
            </a:pPr>
            <a:r>
              <a:rPr lang="en-US" sz="2000" dirty="0"/>
              <a:t>	console.log('Starting in ' + </a:t>
            </a:r>
            <a:r>
              <a:rPr lang="en-US" sz="2000" dirty="0" err="1"/>
              <a:t>process.cwd</a:t>
            </a:r>
            <a:r>
              <a:rPr lang="en-US" sz="2000" dirty="0"/>
              <a:t>());</a:t>
            </a:r>
          </a:p>
        </p:txBody>
      </p:sp>
      <p:sp>
        <p:nvSpPr>
          <p:cNvPr id="3" name="Title 2">
            <a:extLst>
              <a:ext uri="{FF2B5EF4-FFF2-40B4-BE49-F238E27FC236}">
                <a16:creationId xmlns:a16="http://schemas.microsoft.com/office/drawing/2014/main" id="{70E19C1D-5E06-4D43-8749-89065B1F8051}"/>
              </a:ext>
            </a:extLst>
          </p:cNvPr>
          <p:cNvSpPr>
            <a:spLocks noGrp="1"/>
          </p:cNvSpPr>
          <p:nvPr>
            <p:ph type="title"/>
          </p:nvPr>
        </p:nvSpPr>
        <p:spPr/>
        <p:txBody>
          <a:bodyPr/>
          <a:lstStyle/>
          <a:p>
            <a:r>
              <a:rPr lang="en-US" dirty="0"/>
              <a:t>File Path Identification</a:t>
            </a:r>
          </a:p>
        </p:txBody>
      </p:sp>
    </p:spTree>
    <p:extLst>
      <p:ext uri="{BB962C8B-B14F-4D97-AF65-F5344CB8AC3E}">
        <p14:creationId xmlns:p14="http://schemas.microsoft.com/office/powerpoint/2010/main" val="2821091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C21844-AB69-4781-BC22-8752EBC2A0E7}"/>
              </a:ext>
            </a:extLst>
          </p:cNvPr>
          <p:cNvSpPr>
            <a:spLocks noGrp="1"/>
          </p:cNvSpPr>
          <p:nvPr>
            <p:ph idx="1"/>
          </p:nvPr>
        </p:nvSpPr>
        <p:spPr>
          <a:xfrm>
            <a:off x="457200" y="1481138"/>
            <a:ext cx="8229600" cy="5224462"/>
          </a:xfrm>
        </p:spPr>
        <p:txBody>
          <a:bodyPr/>
          <a:lstStyle/>
          <a:p>
            <a:r>
              <a:rPr lang="en-US" sz="1800" dirty="0" err="1"/>
              <a:t>Readable.pause</a:t>
            </a:r>
            <a:r>
              <a:rPr lang="en-US" sz="1800" dirty="0"/>
              <a:t>() – This method pauses the stream. If the stream is already flowing, it won’t emit data events anymore. The data will be kept in buffer. If you call this on a static (non-flowing) stream, the stream starts flowing, but data events won’t be emitted.</a:t>
            </a:r>
          </a:p>
          <a:p>
            <a:r>
              <a:rPr lang="en-US" sz="1800" dirty="0" err="1"/>
              <a:t>Readable.resume</a:t>
            </a:r>
            <a:r>
              <a:rPr lang="en-US" sz="1800" dirty="0"/>
              <a:t>() – Resumes a paused stream.</a:t>
            </a:r>
          </a:p>
          <a:p>
            <a:r>
              <a:rPr lang="en-US" sz="1800" dirty="0" err="1"/>
              <a:t>readable.unpipe</a:t>
            </a:r>
            <a:r>
              <a:rPr lang="en-US" sz="1800" dirty="0"/>
              <a:t>() – This removes destination streams from pipe destinations. If an argument is passed, it stops the readable stream from piping into the particular destination stream. Otherwise, all the destination streams are removed.</a:t>
            </a:r>
            <a:endParaRPr lang="en-US" sz="1600" dirty="0"/>
          </a:p>
        </p:txBody>
      </p:sp>
      <p:sp>
        <p:nvSpPr>
          <p:cNvPr id="3" name="Title 2">
            <a:extLst>
              <a:ext uri="{FF2B5EF4-FFF2-40B4-BE49-F238E27FC236}">
                <a16:creationId xmlns:a16="http://schemas.microsoft.com/office/drawing/2014/main" id="{11632B92-DAF0-43BA-A040-99C283CEDF1D}"/>
              </a:ext>
            </a:extLst>
          </p:cNvPr>
          <p:cNvSpPr>
            <a:spLocks noGrp="1"/>
          </p:cNvSpPr>
          <p:nvPr>
            <p:ph type="title"/>
          </p:nvPr>
        </p:nvSpPr>
        <p:spPr/>
        <p:txBody>
          <a:bodyPr>
            <a:normAutofit/>
          </a:bodyPr>
          <a:lstStyle/>
          <a:p>
            <a:r>
              <a:rPr lang="en-US" dirty="0"/>
              <a:t>Some Useful Methods</a:t>
            </a:r>
          </a:p>
        </p:txBody>
      </p:sp>
    </p:spTree>
    <p:extLst>
      <p:ext uri="{BB962C8B-B14F-4D97-AF65-F5344CB8AC3E}">
        <p14:creationId xmlns:p14="http://schemas.microsoft.com/office/powerpoint/2010/main" val="259320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D7DC1-B5FD-4699-8DE2-F3E793879CD6}"/>
              </a:ext>
            </a:extLst>
          </p:cNvPr>
          <p:cNvSpPr>
            <a:spLocks noGrp="1"/>
          </p:cNvSpPr>
          <p:nvPr>
            <p:ph idx="1"/>
          </p:nvPr>
        </p:nvSpPr>
        <p:spPr>
          <a:xfrm>
            <a:off x="457200" y="1481138"/>
            <a:ext cx="8229600" cy="4525962"/>
          </a:xfrm>
        </p:spPr>
        <p:txBody>
          <a:bodyPr/>
          <a:lstStyle/>
          <a:p>
            <a:r>
              <a:rPr lang="en-US" dirty="0" err="1"/>
              <a:t>readFile</a:t>
            </a:r>
            <a:r>
              <a:rPr lang="en-US" dirty="0"/>
              <a:t>() //Asynchronous</a:t>
            </a:r>
          </a:p>
          <a:p>
            <a:endParaRPr lang="en-US" dirty="0"/>
          </a:p>
          <a:p>
            <a:pPr marL="109537" indent="0">
              <a:buNone/>
            </a:pPr>
            <a:r>
              <a:rPr lang="en-US" dirty="0" err="1"/>
              <a:t>fs.readFile</a:t>
            </a:r>
            <a:r>
              <a:rPr lang="en-US" dirty="0"/>
              <a:t>(</a:t>
            </a:r>
            <a:r>
              <a:rPr lang="en-US" dirty="0" err="1"/>
              <a:t>fileName</a:t>
            </a:r>
            <a:r>
              <a:rPr lang="en-US" dirty="0"/>
              <a:t> [,options], callback)</a:t>
            </a:r>
          </a:p>
          <a:p>
            <a:endParaRPr lang="en-US" dirty="0"/>
          </a:p>
          <a:p>
            <a:r>
              <a:rPr lang="en-US" dirty="0" err="1"/>
              <a:t>readFileSync</a:t>
            </a:r>
            <a:r>
              <a:rPr lang="en-US" dirty="0"/>
              <a:t>()//Synchronous File Read</a:t>
            </a:r>
          </a:p>
          <a:p>
            <a:pPr marL="109537" indent="0">
              <a:buNone/>
            </a:pPr>
            <a:endParaRPr lang="en-US" dirty="0"/>
          </a:p>
          <a:p>
            <a:pPr marL="109537" indent="0">
              <a:buNone/>
            </a:pPr>
            <a:r>
              <a:rPr lang="en-US" dirty="0"/>
              <a:t>var data = </a:t>
            </a:r>
            <a:r>
              <a:rPr lang="en-US" dirty="0" err="1"/>
              <a:t>fs.readFileSync</a:t>
            </a:r>
            <a:r>
              <a:rPr lang="en-US" dirty="0"/>
              <a:t>('dummyfile.txt', 'utf8');</a:t>
            </a:r>
          </a:p>
          <a:p>
            <a:endParaRPr lang="en-US" dirty="0"/>
          </a:p>
        </p:txBody>
      </p:sp>
      <p:sp>
        <p:nvSpPr>
          <p:cNvPr id="3" name="Title 2">
            <a:extLst>
              <a:ext uri="{FF2B5EF4-FFF2-40B4-BE49-F238E27FC236}">
                <a16:creationId xmlns:a16="http://schemas.microsoft.com/office/drawing/2014/main" id="{88AA0F21-FD87-4D5D-B5CC-362359D5B02B}"/>
              </a:ext>
            </a:extLst>
          </p:cNvPr>
          <p:cNvSpPr>
            <a:spLocks noGrp="1"/>
          </p:cNvSpPr>
          <p:nvPr>
            <p:ph type="title"/>
          </p:nvPr>
        </p:nvSpPr>
        <p:spPr/>
        <p:txBody>
          <a:bodyPr/>
          <a:lstStyle/>
          <a:p>
            <a:r>
              <a:rPr lang="en-US" dirty="0"/>
              <a:t>Reading Files</a:t>
            </a:r>
          </a:p>
        </p:txBody>
      </p:sp>
    </p:spTree>
    <p:extLst>
      <p:ext uri="{BB962C8B-B14F-4D97-AF65-F5344CB8AC3E}">
        <p14:creationId xmlns:p14="http://schemas.microsoft.com/office/powerpoint/2010/main" val="301480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D7DC1-B5FD-4699-8DE2-F3E793879CD6}"/>
              </a:ext>
            </a:extLst>
          </p:cNvPr>
          <p:cNvSpPr>
            <a:spLocks noGrp="1"/>
          </p:cNvSpPr>
          <p:nvPr>
            <p:ph idx="1"/>
          </p:nvPr>
        </p:nvSpPr>
        <p:spPr/>
        <p:txBody>
          <a:bodyPr/>
          <a:lstStyle/>
          <a:p>
            <a:r>
              <a:rPr lang="en-US" sz="2000" dirty="0"/>
              <a:t>First Argument: Full path and name of the file as a string.</a:t>
            </a:r>
          </a:p>
          <a:p>
            <a:r>
              <a:rPr lang="en-US" sz="2000" dirty="0"/>
              <a:t>Second argument[optional]: can be used to specify additional options such as the character encoding and flag.</a:t>
            </a:r>
          </a:p>
          <a:p>
            <a:pPr lvl="1"/>
            <a:r>
              <a:rPr lang="en-US" sz="2000" dirty="0"/>
              <a:t>If the encoding is not specified, the contents of the file are returned in a Buffer (a Node data type used to store raw binary data). </a:t>
            </a:r>
          </a:p>
          <a:p>
            <a:pPr lvl="1"/>
            <a:r>
              <a:rPr lang="en-US" sz="2000" dirty="0"/>
              <a:t>Default flag is "r".</a:t>
            </a:r>
          </a:p>
          <a:p>
            <a:r>
              <a:rPr lang="en-US" sz="2000" dirty="0"/>
              <a:t>Third Argument: In case of asynchronous, callback: A function with two parameters err and data. This will get called when </a:t>
            </a:r>
            <a:r>
              <a:rPr lang="en-US" sz="2000" dirty="0" err="1"/>
              <a:t>readFile</a:t>
            </a:r>
            <a:r>
              <a:rPr lang="en-US" sz="2000" dirty="0"/>
              <a:t> operation completes. No Third argument for synchronous call.</a:t>
            </a:r>
          </a:p>
        </p:txBody>
      </p:sp>
      <p:sp>
        <p:nvSpPr>
          <p:cNvPr id="3" name="Title 2">
            <a:extLst>
              <a:ext uri="{FF2B5EF4-FFF2-40B4-BE49-F238E27FC236}">
                <a16:creationId xmlns:a16="http://schemas.microsoft.com/office/drawing/2014/main" id="{88AA0F21-FD87-4D5D-B5CC-362359D5B02B}"/>
              </a:ext>
            </a:extLst>
          </p:cNvPr>
          <p:cNvSpPr>
            <a:spLocks noGrp="1"/>
          </p:cNvSpPr>
          <p:nvPr>
            <p:ph type="title"/>
          </p:nvPr>
        </p:nvSpPr>
        <p:spPr/>
        <p:txBody>
          <a:bodyPr/>
          <a:lstStyle/>
          <a:p>
            <a:r>
              <a:rPr lang="en-US" dirty="0"/>
              <a:t>Reading Files Arguments</a:t>
            </a:r>
          </a:p>
        </p:txBody>
      </p:sp>
    </p:spTree>
    <p:extLst>
      <p:ext uri="{BB962C8B-B14F-4D97-AF65-F5344CB8AC3E}">
        <p14:creationId xmlns:p14="http://schemas.microsoft.com/office/powerpoint/2010/main" val="146574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D7DC1-B5FD-4699-8DE2-F3E793879CD6}"/>
              </a:ext>
            </a:extLst>
          </p:cNvPr>
          <p:cNvSpPr>
            <a:spLocks noGrp="1"/>
          </p:cNvSpPr>
          <p:nvPr>
            <p:ph idx="1"/>
          </p:nvPr>
        </p:nvSpPr>
        <p:spPr/>
        <p:txBody>
          <a:bodyPr/>
          <a:lstStyle/>
          <a:p>
            <a:r>
              <a:rPr lang="en-US" sz="2400" dirty="0"/>
              <a:t>The synchronous call, </a:t>
            </a:r>
            <a:r>
              <a:rPr lang="en-US" sz="2000" dirty="0" err="1"/>
              <a:t>readFileSync</a:t>
            </a:r>
            <a:r>
              <a:rPr lang="en-US" sz="2000" dirty="0"/>
              <a:t>()</a:t>
            </a:r>
            <a:r>
              <a:rPr lang="en-US" sz="2400" dirty="0"/>
              <a:t>, returns the contents of the file or throws an error if something goes wrong. </a:t>
            </a:r>
          </a:p>
          <a:p>
            <a:r>
              <a:rPr lang="en-US" sz="2400" dirty="0"/>
              <a:t>The asynchronous call, </a:t>
            </a:r>
            <a:r>
              <a:rPr lang="en-US" sz="2000" dirty="0" err="1"/>
              <a:t>readFile</a:t>
            </a:r>
            <a:r>
              <a:rPr lang="en-US" sz="2000" dirty="0"/>
              <a:t>()</a:t>
            </a:r>
            <a:r>
              <a:rPr lang="en-US" sz="2400" dirty="0"/>
              <a:t>, takes a callback function as its final argument. The callback function takes two arguments, a possible error object and the file contents.</a:t>
            </a:r>
          </a:p>
          <a:p>
            <a:pPr lvl="1"/>
            <a:r>
              <a:rPr lang="en-US" sz="2000" dirty="0"/>
              <a:t>Error</a:t>
            </a:r>
          </a:p>
          <a:p>
            <a:pPr lvl="1"/>
            <a:r>
              <a:rPr lang="en-US" sz="2000" dirty="0"/>
              <a:t>Data</a:t>
            </a:r>
          </a:p>
        </p:txBody>
      </p:sp>
      <p:sp>
        <p:nvSpPr>
          <p:cNvPr id="3" name="Title 2">
            <a:extLst>
              <a:ext uri="{FF2B5EF4-FFF2-40B4-BE49-F238E27FC236}">
                <a16:creationId xmlns:a16="http://schemas.microsoft.com/office/drawing/2014/main" id="{88AA0F21-FD87-4D5D-B5CC-362359D5B02B}"/>
              </a:ext>
            </a:extLst>
          </p:cNvPr>
          <p:cNvSpPr>
            <a:spLocks noGrp="1"/>
          </p:cNvSpPr>
          <p:nvPr>
            <p:ph type="title"/>
          </p:nvPr>
        </p:nvSpPr>
        <p:spPr/>
        <p:txBody>
          <a:bodyPr/>
          <a:lstStyle/>
          <a:p>
            <a:r>
              <a:rPr lang="en-US" dirty="0"/>
              <a:t>Reading Files Response</a:t>
            </a:r>
          </a:p>
        </p:txBody>
      </p:sp>
    </p:spTree>
    <p:extLst>
      <p:ext uri="{BB962C8B-B14F-4D97-AF65-F5344CB8AC3E}">
        <p14:creationId xmlns:p14="http://schemas.microsoft.com/office/powerpoint/2010/main" val="331464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693B06-EADA-42AA-B5F0-047694152277}"/>
              </a:ext>
            </a:extLst>
          </p:cNvPr>
          <p:cNvSpPr>
            <a:spLocks noGrp="1"/>
          </p:cNvSpPr>
          <p:nvPr>
            <p:ph idx="1"/>
          </p:nvPr>
        </p:nvSpPr>
        <p:spPr/>
        <p:txBody>
          <a:bodyPr/>
          <a:lstStyle/>
          <a:p>
            <a:pPr marL="109537" indent="0">
              <a:buNone/>
            </a:pPr>
            <a:r>
              <a:rPr lang="en-US" sz="2000" dirty="0" err="1"/>
              <a:t>var</a:t>
            </a:r>
            <a:r>
              <a:rPr lang="en-US" sz="2000" dirty="0"/>
              <a:t> fs = require('fs');</a:t>
            </a:r>
          </a:p>
          <a:p>
            <a:pPr marL="109537" indent="0">
              <a:buNone/>
            </a:pPr>
            <a:r>
              <a:rPr lang="en-US" sz="2000" dirty="0" err="1"/>
              <a:t>fs.readFile</a:t>
            </a:r>
            <a:r>
              <a:rPr lang="en-US" sz="2000" dirty="0"/>
              <a:t>(__filename, function(error, data) {</a:t>
            </a:r>
          </a:p>
          <a:p>
            <a:pPr marL="109537" indent="0">
              <a:buNone/>
            </a:pPr>
            <a:r>
              <a:rPr lang="en-US" sz="2000" dirty="0"/>
              <a:t>if (error) {</a:t>
            </a:r>
          </a:p>
          <a:p>
            <a:pPr marL="109537" indent="0">
              <a:buNone/>
            </a:pPr>
            <a:r>
              <a:rPr lang="en-US" sz="2000" dirty="0"/>
              <a:t>return </a:t>
            </a:r>
            <a:r>
              <a:rPr lang="en-US" sz="2000" dirty="0" err="1"/>
              <a:t>console.error</a:t>
            </a:r>
            <a:r>
              <a:rPr lang="en-US" sz="2000" dirty="0"/>
              <a:t>(</a:t>
            </a:r>
            <a:r>
              <a:rPr lang="en-US" sz="2000" dirty="0" err="1"/>
              <a:t>error.message</a:t>
            </a:r>
            <a:r>
              <a:rPr lang="en-US" sz="2000" dirty="0"/>
              <a:t>);</a:t>
            </a:r>
          </a:p>
          <a:p>
            <a:pPr marL="109537" indent="0">
              <a:buNone/>
            </a:pPr>
            <a:r>
              <a:rPr lang="en-US" sz="2000" dirty="0"/>
              <a:t>}</a:t>
            </a:r>
          </a:p>
          <a:p>
            <a:pPr marL="109537" indent="0">
              <a:buNone/>
            </a:pPr>
            <a:r>
              <a:rPr lang="en-US" sz="2000" dirty="0"/>
              <a:t>console.log(data);</a:t>
            </a:r>
          </a:p>
          <a:p>
            <a:pPr marL="109537" indent="0">
              <a:buNone/>
            </a:pPr>
            <a:r>
              <a:rPr lang="en-US" sz="2000" dirty="0"/>
              <a:t>});</a:t>
            </a:r>
          </a:p>
          <a:p>
            <a:r>
              <a:rPr lang="en-US" dirty="0"/>
              <a:t>Asynchronous </a:t>
            </a:r>
            <a:r>
              <a:rPr lang="en-US" dirty="0" err="1"/>
              <a:t>readFile</a:t>
            </a:r>
            <a:r>
              <a:rPr lang="en-US" dirty="0"/>
              <a:t>(), in conjunction with __filename, to read its own source code.</a:t>
            </a:r>
            <a:endParaRPr lang="en-US" sz="2000" dirty="0"/>
          </a:p>
        </p:txBody>
      </p:sp>
      <p:sp>
        <p:nvSpPr>
          <p:cNvPr id="3" name="Title 2">
            <a:extLst>
              <a:ext uri="{FF2B5EF4-FFF2-40B4-BE49-F238E27FC236}">
                <a16:creationId xmlns:a16="http://schemas.microsoft.com/office/drawing/2014/main" id="{8C09B4B5-F94B-4214-8B1C-6B28CF76101F}"/>
              </a:ext>
            </a:extLst>
          </p:cNvPr>
          <p:cNvSpPr>
            <a:spLocks noGrp="1"/>
          </p:cNvSpPr>
          <p:nvPr>
            <p:ph type="title"/>
          </p:nvPr>
        </p:nvSpPr>
        <p:spPr/>
        <p:txBody>
          <a:bodyPr/>
          <a:lstStyle/>
          <a:p>
            <a:r>
              <a:rPr lang="en-US" dirty="0"/>
              <a:t>Asynchronous </a:t>
            </a:r>
            <a:r>
              <a:rPr lang="en-US" dirty="0" err="1"/>
              <a:t>readfile</a:t>
            </a:r>
            <a:r>
              <a:rPr lang="en-US" dirty="0"/>
              <a:t>()</a:t>
            </a:r>
          </a:p>
        </p:txBody>
      </p:sp>
    </p:spTree>
    <p:extLst>
      <p:ext uri="{BB962C8B-B14F-4D97-AF65-F5344CB8AC3E}">
        <p14:creationId xmlns:p14="http://schemas.microsoft.com/office/powerpoint/2010/main" val="345276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F8B01-5679-4027-A623-957A3A6880DD}"/>
              </a:ext>
            </a:extLst>
          </p:cNvPr>
          <p:cNvSpPr>
            <a:spLocks noGrp="1"/>
          </p:cNvSpPr>
          <p:nvPr>
            <p:ph idx="1"/>
          </p:nvPr>
        </p:nvSpPr>
        <p:spPr/>
        <p:txBody>
          <a:bodyPr/>
          <a:lstStyle/>
          <a:p>
            <a:pPr marL="109537" indent="0">
              <a:buNone/>
            </a:pPr>
            <a:r>
              <a:rPr lang="en-US" dirty="0" err="1"/>
              <a:t>var</a:t>
            </a:r>
            <a:r>
              <a:rPr lang="en-US" dirty="0"/>
              <a:t> fs = require('fs');</a:t>
            </a:r>
          </a:p>
          <a:p>
            <a:pPr marL="109537" indent="0">
              <a:buNone/>
            </a:pPr>
            <a:r>
              <a:rPr lang="en-US" dirty="0" err="1"/>
              <a:t>var</a:t>
            </a:r>
            <a:r>
              <a:rPr lang="en-US" dirty="0"/>
              <a:t> data;</a:t>
            </a:r>
          </a:p>
          <a:p>
            <a:pPr marL="109537" indent="0">
              <a:buNone/>
            </a:pPr>
            <a:r>
              <a:rPr lang="en-US" dirty="0"/>
              <a:t>try {</a:t>
            </a:r>
          </a:p>
          <a:p>
            <a:pPr marL="109537" indent="0">
              <a:buNone/>
            </a:pPr>
            <a:r>
              <a:rPr lang="en-US" dirty="0"/>
              <a:t>data = </a:t>
            </a:r>
            <a:r>
              <a:rPr lang="en-US" dirty="0" err="1"/>
              <a:t>fs.readFileSync</a:t>
            </a:r>
            <a:r>
              <a:rPr lang="en-US" dirty="0"/>
              <a:t>(__filename);</a:t>
            </a:r>
          </a:p>
          <a:p>
            <a:pPr marL="109537" indent="0">
              <a:buNone/>
            </a:pPr>
            <a:r>
              <a:rPr lang="en-US" dirty="0"/>
              <a:t>console.log(data);</a:t>
            </a:r>
          </a:p>
          <a:p>
            <a:pPr marL="109537" indent="0">
              <a:buNone/>
            </a:pPr>
            <a:r>
              <a:rPr lang="en-US" dirty="0"/>
              <a:t>} catch (error) {</a:t>
            </a:r>
          </a:p>
          <a:p>
            <a:pPr marL="109537" indent="0">
              <a:buNone/>
            </a:pPr>
            <a:r>
              <a:rPr lang="en-US" dirty="0" err="1"/>
              <a:t>console.error</a:t>
            </a:r>
            <a:r>
              <a:rPr lang="en-US" dirty="0"/>
              <a:t>(</a:t>
            </a:r>
            <a:r>
              <a:rPr lang="en-US" dirty="0" err="1"/>
              <a:t>error.message</a:t>
            </a:r>
            <a:r>
              <a:rPr lang="en-US" dirty="0"/>
              <a:t>);</a:t>
            </a:r>
          </a:p>
          <a:p>
            <a:pPr marL="109537" indent="0">
              <a:buNone/>
            </a:pPr>
            <a:r>
              <a:rPr lang="en-US" dirty="0"/>
              <a:t>}</a:t>
            </a:r>
            <a:endParaRPr lang="en-US" sz="2000" dirty="0"/>
          </a:p>
        </p:txBody>
      </p:sp>
      <p:sp>
        <p:nvSpPr>
          <p:cNvPr id="3" name="Title 2">
            <a:extLst>
              <a:ext uri="{FF2B5EF4-FFF2-40B4-BE49-F238E27FC236}">
                <a16:creationId xmlns:a16="http://schemas.microsoft.com/office/drawing/2014/main" id="{0F80E5F6-74CA-4844-AC54-34865A60F6A9}"/>
              </a:ext>
            </a:extLst>
          </p:cNvPr>
          <p:cNvSpPr>
            <a:spLocks noGrp="1"/>
          </p:cNvSpPr>
          <p:nvPr>
            <p:ph type="title"/>
          </p:nvPr>
        </p:nvSpPr>
        <p:spPr/>
        <p:txBody>
          <a:bodyPr/>
          <a:lstStyle/>
          <a:p>
            <a:r>
              <a:rPr lang="en-US" dirty="0" err="1"/>
              <a:t>readfileSync</a:t>
            </a:r>
            <a:r>
              <a:rPr lang="en-US" dirty="0"/>
              <a:t>()</a:t>
            </a:r>
          </a:p>
        </p:txBody>
      </p:sp>
    </p:spTree>
    <p:extLst>
      <p:ext uri="{BB962C8B-B14F-4D97-AF65-F5344CB8AC3E}">
        <p14:creationId xmlns:p14="http://schemas.microsoft.com/office/powerpoint/2010/main" val="1233699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2394</TotalTime>
  <Words>3240</Words>
  <Application>Microsoft Office PowerPoint</Application>
  <PresentationFormat>On-screen Show (4:3)</PresentationFormat>
  <Paragraphs>330</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Lucida Sans Unicode</vt:lpstr>
      <vt:lpstr>Monospace821BT-Roman</vt:lpstr>
      <vt:lpstr>Verdana</vt:lpstr>
      <vt:lpstr>Wingdings 2</vt:lpstr>
      <vt:lpstr>Wingdings 3</vt:lpstr>
      <vt:lpstr>Concourse</vt:lpstr>
      <vt:lpstr>Node.JS</vt:lpstr>
      <vt:lpstr>Road Map</vt:lpstr>
      <vt:lpstr>Fs Core Module</vt:lpstr>
      <vt:lpstr>File Path Identification</vt:lpstr>
      <vt:lpstr>Reading Files</vt:lpstr>
      <vt:lpstr>Reading Files Arguments</vt:lpstr>
      <vt:lpstr>Reading Files Response</vt:lpstr>
      <vt:lpstr>Asynchronous readfile()</vt:lpstr>
      <vt:lpstr>readfileSync()</vt:lpstr>
      <vt:lpstr>Result of example</vt:lpstr>
      <vt:lpstr>Reading solution</vt:lpstr>
      <vt:lpstr>Creating and writing Files</vt:lpstr>
      <vt:lpstr>Open File</vt:lpstr>
      <vt:lpstr>Append File</vt:lpstr>
      <vt:lpstr>WriteFile</vt:lpstr>
      <vt:lpstr>Writing Files</vt:lpstr>
      <vt:lpstr>Writefile</vt:lpstr>
      <vt:lpstr>Flags</vt:lpstr>
      <vt:lpstr>flags</vt:lpstr>
      <vt:lpstr>Delete File</vt:lpstr>
      <vt:lpstr>Rename File</vt:lpstr>
      <vt:lpstr>Streams &amp; Types</vt:lpstr>
      <vt:lpstr>Events of Stream</vt:lpstr>
      <vt:lpstr>Streams &amp; Types</vt:lpstr>
      <vt:lpstr>Standard Streams</vt:lpstr>
      <vt:lpstr>Example</vt:lpstr>
      <vt:lpstr>Explanation</vt:lpstr>
      <vt:lpstr>Readable Streams</vt:lpstr>
      <vt:lpstr>Readable File Streams</vt:lpstr>
      <vt:lpstr>Explanations</vt:lpstr>
      <vt:lpstr>Read Stream</vt:lpstr>
      <vt:lpstr>Writable Streams</vt:lpstr>
      <vt:lpstr>Example</vt:lpstr>
      <vt:lpstr>Overflow</vt:lpstr>
      <vt:lpstr>Back Pressure</vt:lpstr>
      <vt:lpstr>Pipes</vt:lpstr>
      <vt:lpstr>Pipes</vt:lpstr>
      <vt:lpstr>Writable File Streams using pipes</vt:lpstr>
      <vt:lpstr>Chaining the Streams</vt:lpstr>
      <vt:lpstr>Some Useful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247</cp:revision>
  <dcterms:created xsi:type="dcterms:W3CDTF">2011-04-09T16:04:53Z</dcterms:created>
  <dcterms:modified xsi:type="dcterms:W3CDTF">2020-10-03T20:19:19Z</dcterms:modified>
</cp:coreProperties>
</file>