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02" r:id="rId2"/>
    <p:sldId id="328" r:id="rId3"/>
    <p:sldId id="303" r:id="rId4"/>
    <p:sldId id="325" r:id="rId5"/>
    <p:sldId id="326" r:id="rId6"/>
    <p:sldId id="324" r:id="rId7"/>
    <p:sldId id="323" r:id="rId8"/>
    <p:sldId id="307" r:id="rId9"/>
    <p:sldId id="304" r:id="rId10"/>
    <p:sldId id="327" r:id="rId11"/>
    <p:sldId id="305" r:id="rId12"/>
    <p:sldId id="30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2" d="100"/>
          <a:sy n="72" d="100"/>
        </p:scale>
        <p:origin x="13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6E4CCF8A-9AB2-4C70-8CDA-343F1F1D7BD2}" type="datetimeFigureOut">
              <a:rPr lang="en-US" altLang="en-US"/>
              <a:pPr/>
              <a:t>10/4/2020</a:t>
            </a:fld>
            <a:endParaRPr lang="en-US" alt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C4FF40FC-E7B1-4DE3-8B36-1ADC01E661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C21FA5-4BB3-4441-8B97-D21D8A09C370}" type="datetimeFigureOut">
              <a:rPr lang="en-US" altLang="en-US"/>
              <a:pPr/>
              <a:t>10/4/2020</a:t>
            </a:fld>
            <a:endParaRPr lang="en-US" alt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42E99C-A1FF-4093-B509-40C421697F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38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A38BE-66C9-4BA0-AED3-FA3B7F76656F}" type="datetimeFigureOut">
              <a:rPr lang="en-US" altLang="en-US"/>
              <a:pPr/>
              <a:t>10/4/2020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40229-305C-41B2-9CB4-A2B426B492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8E3062-92D7-4F2C-86AA-70F31EB3F166}" type="datetimeFigureOut">
              <a:rPr lang="en-US" altLang="en-US"/>
              <a:pPr/>
              <a:t>10/4/2020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F039F-4125-4821-B6E6-3E84713322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96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26DE01-18C9-430D-B325-DB95CA52AD68}" type="datetimeFigureOut">
              <a:rPr lang="en-US" altLang="en-US"/>
              <a:pPr/>
              <a:t>10/4/2020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DC4DF-9667-4400-A356-C34DD3F61F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79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Chevron 11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8A5650-A7F5-468A-AC7C-CC39B664E961}" type="datetimeFigureOut">
              <a:rPr lang="en-US" altLang="en-US"/>
              <a:pPr/>
              <a:t>10/4/2020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A973E-6A8E-4ABA-8D89-50D0CA8CBE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974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957422-1CCD-4558-B126-E01CEF9CCB9B}" type="datetimeFigureOut">
              <a:rPr lang="en-US" altLang="en-US"/>
              <a:pPr/>
              <a:t>10/4/2020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8F364-5E6E-40DF-B92F-9F47B72D19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05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F9D990-5E8C-4387-B53E-582BBAAF38A6}" type="datetimeFigureOut">
              <a:rPr lang="en-US" altLang="en-US"/>
              <a:pPr/>
              <a:t>10/4/2020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934EC-D233-485B-BF0F-DE641F734B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6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FCA446-E44B-4A98-A8D9-8DFCF2E3C6BA}" type="datetimeFigureOut">
              <a:rPr lang="en-US" altLang="en-US"/>
              <a:pPr/>
              <a:t>10/4/2020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4130F-9576-4D63-A3E0-BFA25CA52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567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49DA8-B820-465B-A78A-28777EC1E98C}" type="datetimeFigureOut">
              <a:rPr lang="en-US" altLang="en-US"/>
              <a:pPr/>
              <a:t>10/4/2020</a:t>
            </a:fld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0D906-68D5-4AEC-B54A-95715E396F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05DA42-E27B-4E6B-8816-03F5B50624AB}" type="datetimeFigureOut">
              <a:rPr lang="en-US" altLang="en-US"/>
              <a:pPr/>
              <a:t>10/4/2020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436AC-C642-446A-A2FA-B21716DC8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970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Chevron 1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33357-3660-48B6-8EFF-B7468AFBD51E}" type="datetimeFigureOut">
              <a:rPr lang="en-US" altLang="en-US"/>
              <a:pPr/>
              <a:t>10/4/2020</a:t>
            </a:fld>
            <a:endParaRPr lang="en-US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31080-3E05-4805-9AD6-F5EFD7369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71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51C2A217-0A3A-4CEF-81AE-8B9AEC243AE8}" type="datetimeFigureOut">
              <a:rPr lang="en-US" altLang="en-US"/>
              <a:pPr/>
              <a:t>10/4/2020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0A663D5C-B9DB-46F8-AD69-76C2108BB9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7" r:id="rId2"/>
    <p:sldLayoutId id="2147483792" r:id="rId3"/>
    <p:sldLayoutId id="2147483793" r:id="rId4"/>
    <p:sldLayoutId id="2147483794" r:id="rId5"/>
    <p:sldLayoutId id="2147483795" r:id="rId6"/>
    <p:sldLayoutId id="2147483788" r:id="rId7"/>
    <p:sldLayoutId id="2147483796" r:id="rId8"/>
    <p:sldLayoutId id="2147483797" r:id="rId9"/>
    <p:sldLayoutId id="2147483789" r:id="rId10"/>
    <p:sldLayoutId id="21474837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7</a:t>
            </a:r>
          </a:p>
          <a:p>
            <a:r>
              <a:rPr lang="en-US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100981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515A46-F481-4637-A516-AA495C595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376862"/>
          </a:xfrm>
        </p:spPr>
        <p:txBody>
          <a:bodyPr/>
          <a:lstStyle/>
          <a:p>
            <a:r>
              <a:rPr lang="en-US" sz="2000" dirty="0"/>
              <a:t>Show collections is to show the tables</a:t>
            </a:r>
          </a:p>
          <a:p>
            <a:pPr marL="392113" lvl="1" indent="0">
              <a:buNone/>
            </a:pPr>
            <a:r>
              <a:rPr lang="en-US" sz="1600" dirty="0"/>
              <a:t>&gt; show collections;</a:t>
            </a:r>
          </a:p>
          <a:p>
            <a:pPr marL="392113" lvl="1" indent="0">
              <a:buNone/>
            </a:pPr>
            <a:r>
              <a:rPr lang="en-US" sz="1600" dirty="0" err="1"/>
              <a:t>system.indexes</a:t>
            </a:r>
            <a:endParaRPr lang="en-US" sz="1600" dirty="0"/>
          </a:p>
          <a:p>
            <a:pPr lvl="0"/>
            <a:r>
              <a:rPr lang="en-US" altLang="en-US" sz="2000" dirty="0">
                <a:solidFill>
                  <a:srgbClr val="222222"/>
                </a:solidFill>
                <a:latin typeface="Verdana" panose="020B0604030504040204" pitchFamily="34" charset="0"/>
              </a:rPr>
              <a:t>MongoDB creates collection in place of tables. It uses </a:t>
            </a:r>
            <a:r>
              <a:rPr lang="en-US" altLang="en-US" sz="2000" dirty="0" err="1">
                <a:solidFill>
                  <a:srgbClr val="222222"/>
                </a:solidFill>
                <a:latin typeface="Verdana" panose="020B0604030504040204" pitchFamily="34" charset="0"/>
              </a:rPr>
              <a:t>db.createCollection</a:t>
            </a:r>
            <a:r>
              <a:rPr lang="en-US" altLang="en-US" sz="2000" dirty="0">
                <a:solidFill>
                  <a:srgbClr val="222222"/>
                </a:solidFill>
                <a:latin typeface="Verdana" panose="020B0604030504040204" pitchFamily="34" charset="0"/>
              </a:rPr>
              <a:t> for creating a new collection in database.</a:t>
            </a:r>
          </a:p>
          <a:p>
            <a:pPr lvl="0"/>
            <a:r>
              <a:rPr lang="en-US" altLang="en-US" sz="2000" dirty="0" err="1">
                <a:solidFill>
                  <a:srgbClr val="222222"/>
                </a:solidFill>
                <a:latin typeface="Verdana" panose="020B0604030504040204" pitchFamily="34" charset="0"/>
              </a:rPr>
              <a:t>db.createCollection</a:t>
            </a:r>
            <a:r>
              <a:rPr lang="en-US" altLang="en-US" sz="2000" dirty="0">
                <a:solidFill>
                  <a:srgbClr val="222222"/>
                </a:solidFill>
                <a:latin typeface="Verdana" panose="020B0604030504040204" pitchFamily="34" charset="0"/>
              </a:rPr>
              <a:t>(</a:t>
            </a:r>
            <a:r>
              <a:rPr lang="en-US" altLang="en-US" sz="2000" dirty="0" err="1">
                <a:solidFill>
                  <a:srgbClr val="222222"/>
                </a:solidFill>
                <a:latin typeface="Verdana" panose="020B0604030504040204" pitchFamily="34" charset="0"/>
              </a:rPr>
              <a:t>name,options</a:t>
            </a:r>
            <a:r>
              <a:rPr lang="en-US" altLang="en-US" sz="2000" dirty="0">
                <a:solidFill>
                  <a:srgbClr val="222222"/>
                </a:solidFill>
                <a:latin typeface="Verdana" panose="020B0604030504040204" pitchFamily="34" charset="0"/>
              </a:rPr>
              <a:t>)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n-US" altLang="en-US" sz="3600" dirty="0">
              <a:latin typeface="Arial" panose="020B0604020202020204" pitchFamily="34" charset="0"/>
            </a:endParaRPr>
          </a:p>
          <a:p>
            <a:endParaRPr lang="en-US" sz="2000" dirty="0"/>
          </a:p>
          <a:p>
            <a:pPr marL="392113" lvl="1" indent="0">
              <a:buNone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E19C1D-5E06-4D43-8749-89065B1F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316721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ED7DC1-B5FD-4699-8DE2-F3E79387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376862"/>
          </a:xfrm>
        </p:spPr>
        <p:txBody>
          <a:bodyPr/>
          <a:lstStyle/>
          <a:p>
            <a:r>
              <a:rPr lang="en-US" sz="2000" dirty="0"/>
              <a:t>Adding a record in collection(table) of </a:t>
            </a:r>
            <a:r>
              <a:rPr lang="en-US" sz="2000" dirty="0" err="1"/>
              <a:t>db</a:t>
            </a:r>
            <a:r>
              <a:rPr lang="en-US" sz="2000" dirty="0"/>
              <a:t>, it will create collection if not there before</a:t>
            </a:r>
          </a:p>
          <a:p>
            <a:pPr lvl="1"/>
            <a:r>
              <a:rPr lang="en-US" sz="1600" dirty="0" err="1"/>
              <a:t>db.people.insert</a:t>
            </a:r>
            <a:r>
              <a:rPr lang="en-US" sz="1600" dirty="0"/>
              <a:t>({name: 'Bill Clinton’})</a:t>
            </a:r>
          </a:p>
          <a:p>
            <a:r>
              <a:rPr lang="en-US" sz="2000" dirty="0"/>
              <a:t>Search record</a:t>
            </a:r>
          </a:p>
          <a:p>
            <a:pPr lvl="1"/>
            <a:r>
              <a:rPr lang="en-US" sz="1600" dirty="0" err="1"/>
              <a:t>db.people.find</a:t>
            </a:r>
            <a:r>
              <a:rPr lang="en-US" sz="1600" dirty="0"/>
              <a:t>() _id field is auto assigned by </a:t>
            </a:r>
            <a:r>
              <a:rPr lang="en-US" sz="1600" dirty="0" err="1"/>
              <a:t>db</a:t>
            </a:r>
            <a:endParaRPr lang="en-US" sz="1600" dirty="0"/>
          </a:p>
          <a:p>
            <a:pPr lvl="1"/>
            <a:r>
              <a:rPr lang="en-US" sz="1600" dirty="0" err="1"/>
              <a:t>db.people.find</a:t>
            </a:r>
            <a:r>
              <a:rPr lang="en-US" sz="1600" dirty="0"/>
              <a:t>({name: 'Bill Clinton’}) more specific query</a:t>
            </a:r>
          </a:p>
          <a:p>
            <a:pPr lvl="1"/>
            <a:r>
              <a:rPr lang="en-US" sz="1600" dirty="0" err="1"/>
              <a:t>db.people.find</a:t>
            </a:r>
            <a:r>
              <a:rPr lang="en-US" sz="1600" dirty="0"/>
              <a:t>({name: {$regex: '^Bill’}}) using regular expression</a:t>
            </a:r>
          </a:p>
          <a:p>
            <a:pPr lvl="1"/>
            <a:r>
              <a:rPr lang="en-US" sz="1600" dirty="0" err="1"/>
              <a:t>db.people.findOne</a:t>
            </a:r>
            <a:r>
              <a:rPr lang="en-US" sz="1600" dirty="0"/>
              <a:t>({name: {$regex: '^George’}}) find one record</a:t>
            </a:r>
          </a:p>
          <a:p>
            <a:pPr lvl="1"/>
            <a:r>
              <a:rPr lang="en-US" sz="1600" dirty="0" err="1"/>
              <a:t>db.people.find</a:t>
            </a:r>
            <a:r>
              <a:rPr lang="en-US" sz="1600" dirty="0"/>
              <a:t>().limit(2); only two records to search(first two)</a:t>
            </a:r>
          </a:p>
          <a:p>
            <a:r>
              <a:rPr lang="en-US" sz="2000" dirty="0"/>
              <a:t>Updating record</a:t>
            </a:r>
          </a:p>
          <a:p>
            <a:pPr lvl="1"/>
            <a:r>
              <a:rPr lang="en-US" sz="1600" dirty="0" err="1"/>
              <a:t>db.people.update</a:t>
            </a:r>
            <a:r>
              <a:rPr lang="en-US" sz="1600" dirty="0"/>
              <a:t>({name: 'Bill Clinton'}, {$set: {name: 'William Clinton', terms: 2}}) here first search then change the values. Terms are number of record changes.</a:t>
            </a:r>
          </a:p>
          <a:p>
            <a:pPr lvl="1"/>
            <a:r>
              <a:rPr lang="en-US" sz="1600" dirty="0"/>
              <a:t>The update() method updates the value in the document while the save() method on the other hand replaces the existing document.</a:t>
            </a:r>
          </a:p>
          <a:p>
            <a:pPr lvl="1"/>
            <a:r>
              <a:rPr lang="en-US" sz="1600" dirty="0" err="1"/>
              <a:t>db.COLLECTION_NAME.save</a:t>
            </a:r>
            <a:r>
              <a:rPr lang="en-US" sz="1600" dirty="0"/>
              <a:t>({_</a:t>
            </a:r>
            <a:r>
              <a:rPr lang="en-US" sz="1600" dirty="0" err="1"/>
              <a:t>id:ObjectId</a:t>
            </a:r>
            <a:r>
              <a:rPr lang="en-US" sz="1600" dirty="0"/>
              <a:t>(),NEW_DATA})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AA0F21-FD87-4D5D-B5CC-362359D5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CRUD </a:t>
            </a:r>
            <a:r>
              <a:rPr lang="en-US" dirty="0"/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1465743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693B06-EADA-42AA-B5F0-047694152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Deleting Record</a:t>
            </a:r>
          </a:p>
          <a:p>
            <a:pPr lvl="1"/>
            <a:r>
              <a:rPr lang="en-US" sz="1600" dirty="0"/>
              <a:t>&gt; </a:t>
            </a:r>
            <a:r>
              <a:rPr lang="en-US" sz="1600" dirty="0" err="1"/>
              <a:t>db.people.remove</a:t>
            </a:r>
            <a:r>
              <a:rPr lang="en-US" sz="1600" dirty="0"/>
              <a:t>({name: {$regex: 'Bush$'}}, {</a:t>
            </a:r>
            <a:r>
              <a:rPr lang="en-US" sz="1600" dirty="0" err="1"/>
              <a:t>justOne</a:t>
            </a:r>
            <a:r>
              <a:rPr lang="en-US" sz="1600" dirty="0"/>
              <a:t>: true})</a:t>
            </a:r>
          </a:p>
          <a:p>
            <a:r>
              <a:rPr lang="en-US" sz="2000" dirty="0"/>
              <a:t>Deleting Collections</a:t>
            </a:r>
          </a:p>
          <a:p>
            <a:pPr lvl="1"/>
            <a:r>
              <a:rPr lang="en-US" sz="1600" dirty="0"/>
              <a:t>&gt; </a:t>
            </a:r>
            <a:r>
              <a:rPr lang="en-US" sz="1600" dirty="0" err="1"/>
              <a:t>db.people.drop</a:t>
            </a:r>
            <a:r>
              <a:rPr lang="en-US" sz="1600" dirty="0"/>
              <a:t>()</a:t>
            </a:r>
          </a:p>
          <a:p>
            <a:r>
              <a:rPr lang="en-US" sz="2000" dirty="0"/>
              <a:t>Deleting Databases</a:t>
            </a:r>
          </a:p>
          <a:p>
            <a:pPr marL="392113" lvl="1" indent="0">
              <a:buNone/>
            </a:pPr>
            <a:r>
              <a:rPr lang="en-US" sz="1600" dirty="0"/>
              <a:t>&gt; </a:t>
            </a:r>
            <a:r>
              <a:rPr lang="en-US" sz="1600" dirty="0" err="1"/>
              <a:t>db.dropDatabase</a:t>
            </a:r>
            <a:r>
              <a:rPr lang="en-US" sz="1600" dirty="0"/>
              <a:t>()</a:t>
            </a:r>
          </a:p>
          <a:p>
            <a:pPr marL="392113" lvl="1" indent="0">
              <a:buNone/>
            </a:pPr>
            <a:r>
              <a:rPr lang="en-US" sz="1600" dirty="0"/>
              <a:t>{ "dropped" : "presidents", "ok" : 1 }</a:t>
            </a:r>
          </a:p>
          <a:p>
            <a:r>
              <a:rPr lang="en-US" sz="2000" dirty="0"/>
              <a:t>It will delete all databases. Better to delete database with name.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09B4B5-F94B-4214-8B1C-6B28CF76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</p:spTree>
    <p:extLst>
      <p:ext uri="{BB962C8B-B14F-4D97-AF65-F5344CB8AC3E}">
        <p14:creationId xmlns:p14="http://schemas.microsoft.com/office/powerpoint/2010/main" val="345276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8A45F8-BDF2-4589-ADAF-1AA7B293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  <a:p>
            <a:r>
              <a:rPr lang="en-US" dirty="0"/>
              <a:t>Pros and Cons</a:t>
            </a:r>
          </a:p>
          <a:p>
            <a:r>
              <a:rPr lang="en-US" dirty="0"/>
              <a:t>Installation</a:t>
            </a:r>
          </a:p>
          <a:p>
            <a:r>
              <a:rPr lang="en-US" dirty="0"/>
              <a:t>CRUD in MongoDB</a:t>
            </a:r>
          </a:p>
          <a:p>
            <a:r>
              <a:rPr lang="en-US"/>
              <a:t>Hands On</a:t>
            </a:r>
            <a:endParaRPr lang="en-US" dirty="0"/>
          </a:p>
          <a:p>
            <a:endParaRPr lang="LID4096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C04A78-10BB-4D20-9056-EFDF7790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7457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BD5015-E523-4A96-ACB2-5CF09D5F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is a leading NoSQL database and an open source document database. </a:t>
            </a:r>
          </a:p>
          <a:p>
            <a:r>
              <a:rPr lang="en-US" dirty="0"/>
              <a:t>It is primarily written in C++.</a:t>
            </a:r>
          </a:p>
          <a:p>
            <a:r>
              <a:rPr lang="en-US" dirty="0"/>
              <a:t>Highly scalable and performance oriented database.</a:t>
            </a:r>
            <a:endParaRPr lang="en-US" sz="2400" dirty="0"/>
          </a:p>
          <a:p>
            <a:r>
              <a:rPr lang="en-US" sz="2400" dirty="0"/>
              <a:t>Document and Collection based.</a:t>
            </a:r>
          </a:p>
          <a:p>
            <a:pPr lvl="1"/>
            <a:r>
              <a:rPr lang="en-US" sz="2000" dirty="0"/>
              <a:t>Normally in shape of BJSON(Binary JSON)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64085E-0FF4-4666-92D2-65CEC355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7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BD5015-E523-4A96-ACB2-5CF09D5F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1. Database: –</a:t>
            </a:r>
            <a:r>
              <a:rPr lang="en-US" sz="2400" dirty="0"/>
              <a:t> A single MongoDB server consists of various databases where each database is a physical container of collections.</a:t>
            </a:r>
            <a:br>
              <a:rPr lang="en-US" sz="2400" dirty="0"/>
            </a:br>
            <a:r>
              <a:rPr lang="en-US" sz="2400" b="1" dirty="0"/>
              <a:t>2. Collection: –</a:t>
            </a:r>
            <a:r>
              <a:rPr lang="en-US" sz="2400" dirty="0"/>
              <a:t> A collection in MongoDB is equivalent to a database table and it exists within a single database. It includes a group of MongoDB documents.</a:t>
            </a:r>
            <a:br>
              <a:rPr lang="en-US" sz="2400" dirty="0"/>
            </a:br>
            <a:r>
              <a:rPr lang="en-US" sz="2400" b="1" dirty="0"/>
              <a:t>3. Document: –</a:t>
            </a:r>
            <a:r>
              <a:rPr lang="en-US" sz="2400" dirty="0"/>
              <a:t> Document can be defined as an instance of a MongoDB collection. It includes a set of key value pairs. All documents include a dynamic schema which means documents which comprise of same collection do not need to have same set of fields and structure.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64085E-0FF4-4666-92D2-65CEC355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0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A112F4-E1BB-475C-9231-8B911D18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Pros:</a:t>
            </a:r>
          </a:p>
          <a:p>
            <a:pPr lvl="1"/>
            <a:r>
              <a:rPr lang="en-US" sz="1800" dirty="0"/>
              <a:t>MongoDB is a schema-free database. It does not follow a typical schema design as in relational database management system where it shows a number of tables and relationships between these tables. In MongoDB, there is no concept of relationship.</a:t>
            </a:r>
          </a:p>
          <a:p>
            <a:pPr lvl="1"/>
            <a:r>
              <a:rPr lang="en-US" sz="1800" dirty="0"/>
              <a:t>MongoDB is easy to scale.</a:t>
            </a:r>
          </a:p>
          <a:p>
            <a:pPr lvl="1"/>
            <a:r>
              <a:rPr lang="en-US" sz="1800" dirty="0"/>
              <a:t>It uses internal memory which enables faster access to the data.</a:t>
            </a:r>
          </a:p>
          <a:p>
            <a:pPr lvl="1"/>
            <a:r>
              <a:rPr lang="en-US" sz="1800" dirty="0"/>
              <a:t>Structure of object designed is crystal clear.</a:t>
            </a:r>
          </a:p>
          <a:p>
            <a:r>
              <a:rPr lang="en-US" sz="2400" dirty="0"/>
              <a:t>Cons:</a:t>
            </a:r>
          </a:p>
          <a:p>
            <a:pPr lvl="1"/>
            <a:r>
              <a:rPr lang="en-US" sz="1800" dirty="0"/>
              <a:t>It provides less flexibility with querying.</a:t>
            </a:r>
          </a:p>
          <a:p>
            <a:pPr lvl="1"/>
            <a:r>
              <a:rPr lang="en-US" sz="1800" dirty="0"/>
              <a:t>No support for transactions.</a:t>
            </a:r>
          </a:p>
          <a:p>
            <a:pPr lvl="1"/>
            <a:r>
              <a:rPr lang="en-US" sz="1800" dirty="0"/>
              <a:t>No structure of table designed. Logic is associated with document in JSON format.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FCA0CE-E733-4D87-A54C-4FE27D02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257660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75D226-0334-4A14-8CF5-2F75DC01E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Query Support</a:t>
            </a:r>
            <a:r>
              <a:rPr lang="en-US" sz="1800" dirty="0"/>
              <a:t>. Whereas many NoSQL solutions enables you to access the data only through the keys, MongoDB offers to query regarding the intended fields and specific ranges (</a:t>
            </a:r>
            <a:r>
              <a:rPr lang="en-US" sz="1800" b="1" i="1" dirty="0"/>
              <a:t>range query</a:t>
            </a:r>
            <a:r>
              <a:rPr lang="en-US" sz="1800" dirty="0"/>
              <a:t>), also it offers you to query with </a:t>
            </a:r>
            <a:r>
              <a:rPr lang="en-US" sz="1800" b="1" i="1" dirty="0"/>
              <a:t>regular expressions</a:t>
            </a:r>
            <a:r>
              <a:rPr lang="en-US" sz="1800" dirty="0"/>
              <a:t>.</a:t>
            </a:r>
          </a:p>
          <a:p>
            <a:r>
              <a:rPr lang="en-US" sz="1800" b="1" dirty="0"/>
              <a:t>Secondary Index Support</a:t>
            </a:r>
            <a:r>
              <a:rPr lang="en-US" sz="1800" dirty="0"/>
              <a:t>. As well as the querying with respect to intended fields, defining these fields as secondary index provides to access data in a high performance.</a:t>
            </a:r>
          </a:p>
          <a:p>
            <a:r>
              <a:rPr lang="en-US" sz="1800" b="1" dirty="0"/>
              <a:t>Master-Slave Replication Support</a:t>
            </a:r>
            <a:r>
              <a:rPr lang="en-US" sz="1800" dirty="0"/>
              <a:t>. Directing the read and write operations to separate servers, running a slave server as a master server when the master service is inaccessible is a very important positive value undoubtedly.</a:t>
            </a:r>
          </a:p>
          <a:p>
            <a:r>
              <a:rPr lang="en-US" sz="1800" b="1" dirty="0"/>
              <a:t>Sharding Support</a:t>
            </a:r>
            <a:r>
              <a:rPr lang="en-US" sz="1800" dirty="0"/>
              <a:t>. Spreading the large-scaled data across multiple servers is a feature that makes different MongoDB among its kinds.</a:t>
            </a:r>
          </a:p>
          <a:p>
            <a:r>
              <a:rPr lang="en-US" sz="1800" b="1" dirty="0"/>
              <a:t>MapReduce Support</a:t>
            </a:r>
            <a:r>
              <a:rPr lang="en-US" sz="1800" dirty="0"/>
              <a:t>.</a:t>
            </a:r>
          </a:p>
          <a:p>
            <a:r>
              <a:rPr lang="en-US" sz="1800" b="1" dirty="0"/>
              <a:t>Driver Support</a:t>
            </a:r>
            <a:r>
              <a:rPr lang="en-US" sz="1800" dirty="0"/>
              <a:t> for many Software Languages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82E7A4-97E0-4A5E-8067-6B8977C1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MongoDB</a:t>
            </a:r>
          </a:p>
        </p:txBody>
      </p:sp>
    </p:spTree>
    <p:extLst>
      <p:ext uri="{BB962C8B-B14F-4D97-AF65-F5344CB8AC3E}">
        <p14:creationId xmlns:p14="http://schemas.microsoft.com/office/powerpoint/2010/main" val="146323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BD5015-E523-4A96-ACB2-5CF09D5F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Download </a:t>
            </a:r>
            <a:r>
              <a:rPr lang="en-US" sz="2400" dirty="0" err="1"/>
              <a:t>mongoDB</a:t>
            </a:r>
            <a:r>
              <a:rPr lang="en-US" sz="2400" dirty="0"/>
              <a:t> and install(mongodb.org)</a:t>
            </a:r>
          </a:p>
          <a:p>
            <a:r>
              <a:rPr lang="en-US" sz="2400" dirty="0"/>
              <a:t>Check from command prompt</a:t>
            </a:r>
          </a:p>
          <a:p>
            <a:pPr lvl="1"/>
            <a:r>
              <a:rPr lang="en-US" sz="2000" dirty="0" err="1"/>
              <a:t>Mongod</a:t>
            </a:r>
            <a:r>
              <a:rPr lang="en-US" sz="2000" dirty="0"/>
              <a:t> –version</a:t>
            </a:r>
          </a:p>
          <a:p>
            <a:r>
              <a:rPr lang="en-US" sz="2400" dirty="0"/>
              <a:t>Check for free cloud hosting</a:t>
            </a:r>
          </a:p>
          <a:p>
            <a:pPr lvl="1"/>
            <a:r>
              <a:rPr lang="en-US" sz="2000" dirty="0"/>
              <a:t>Atlas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400" dirty="0"/>
              <a:t>Default: connect to port 27017 on localhost</a:t>
            </a:r>
          </a:p>
          <a:p>
            <a:r>
              <a:rPr lang="en-US" sz="2400" dirty="0"/>
              <a:t>MongoD.exe//Server File</a:t>
            </a:r>
          </a:p>
          <a:p>
            <a:r>
              <a:rPr lang="en-US" sz="2400" dirty="0"/>
              <a:t>Mongo.exe//Client Access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64085E-0FF4-4666-92D2-65CEC355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4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BFFA01-C95C-4B4B-A71F-928E202C0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48262"/>
          </a:xfrm>
        </p:spPr>
        <p:txBody>
          <a:bodyPr/>
          <a:lstStyle/>
          <a:p>
            <a:r>
              <a:rPr lang="en-US" dirty="0"/>
              <a:t>Download community or enterprise edition</a:t>
            </a:r>
          </a:p>
          <a:p>
            <a:r>
              <a:rPr lang="en-US" dirty="0"/>
              <a:t>Install complete</a:t>
            </a:r>
          </a:p>
          <a:p>
            <a:pPr lvl="1"/>
            <a:r>
              <a:rPr lang="en-US" dirty="0"/>
              <a:t>Exclude/uncheck compass if internet is slow</a:t>
            </a:r>
          </a:p>
          <a:p>
            <a:pPr lvl="2"/>
            <a:r>
              <a:rPr lang="en-US" dirty="0"/>
              <a:t>Create folder “data” in c drive</a:t>
            </a:r>
          </a:p>
          <a:p>
            <a:pPr lvl="1"/>
            <a:r>
              <a:rPr lang="en-US" dirty="0"/>
              <a:t>Create folder </a:t>
            </a:r>
            <a:r>
              <a:rPr lang="en-US" dirty="0" err="1"/>
              <a:t>db</a:t>
            </a:r>
            <a:r>
              <a:rPr lang="en-US" dirty="0"/>
              <a:t> in data folder</a:t>
            </a:r>
          </a:p>
          <a:p>
            <a:pPr lvl="1"/>
            <a:r>
              <a:rPr lang="en-US" dirty="0"/>
              <a:t>Run cmd. Change directory to c:/program Files/</a:t>
            </a:r>
            <a:r>
              <a:rPr lang="en-US" dirty="0" err="1"/>
              <a:t>Mongodb</a:t>
            </a:r>
            <a:r>
              <a:rPr lang="en-US" dirty="0"/>
              <a:t>/server/4.2/bin</a:t>
            </a:r>
          </a:p>
          <a:p>
            <a:pPr lvl="1"/>
            <a:r>
              <a:rPr lang="en-US" dirty="0"/>
              <a:t>Run </a:t>
            </a:r>
            <a:r>
              <a:rPr lang="en-US" dirty="0" err="1"/>
              <a:t>monogod</a:t>
            </a:r>
            <a:r>
              <a:rPr lang="en-US" dirty="0"/>
              <a:t> command in </a:t>
            </a:r>
            <a:r>
              <a:rPr lang="en-US" dirty="0" err="1"/>
              <a:t>cmd</a:t>
            </a:r>
            <a:endParaRPr lang="en-US" dirty="0"/>
          </a:p>
          <a:p>
            <a:pPr lvl="1"/>
            <a:r>
              <a:rPr lang="en-US" dirty="0"/>
              <a:t>It will start listening at port(remain open)</a:t>
            </a:r>
          </a:p>
          <a:p>
            <a:pPr lvl="1"/>
            <a:r>
              <a:rPr lang="en-US" dirty="0"/>
              <a:t>Server is running now</a:t>
            </a:r>
          </a:p>
          <a:p>
            <a:pPr lvl="1"/>
            <a:r>
              <a:rPr lang="en-US" dirty="0"/>
              <a:t>Double click mongo.exe in same folder. It is client connector and start running commands.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01E26F-5FDB-488E-B7B0-06756B19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Instructions</a:t>
            </a:r>
          </a:p>
        </p:txBody>
      </p:sp>
    </p:spTree>
    <p:extLst>
      <p:ext uri="{BB962C8B-B14F-4D97-AF65-F5344CB8AC3E}">
        <p14:creationId xmlns:p14="http://schemas.microsoft.com/office/powerpoint/2010/main" val="77875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515A46-F481-4637-A516-AA495C595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376862"/>
          </a:xfrm>
        </p:spPr>
        <p:txBody>
          <a:bodyPr/>
          <a:lstStyle/>
          <a:p>
            <a:r>
              <a:rPr lang="en-US" sz="2000" dirty="0"/>
              <a:t>Db command is to check current </a:t>
            </a:r>
            <a:r>
              <a:rPr lang="en-US" sz="2000" dirty="0" err="1"/>
              <a:t>db</a:t>
            </a:r>
            <a:endParaRPr lang="en-US" sz="2000" dirty="0"/>
          </a:p>
          <a:p>
            <a:pPr marL="392113" lvl="1" indent="0">
              <a:buNone/>
            </a:pPr>
            <a:r>
              <a:rPr lang="en-US" sz="1600" dirty="0"/>
              <a:t>&gt; </a:t>
            </a:r>
            <a:r>
              <a:rPr lang="en-US" sz="1600" dirty="0" err="1"/>
              <a:t>db</a:t>
            </a:r>
            <a:endParaRPr lang="en-US" sz="1600" dirty="0"/>
          </a:p>
          <a:p>
            <a:pPr marL="392113" lvl="1" indent="0">
              <a:buNone/>
            </a:pPr>
            <a:r>
              <a:rPr lang="en-US" sz="1600" dirty="0"/>
              <a:t>test</a:t>
            </a:r>
          </a:p>
          <a:p>
            <a:r>
              <a:rPr lang="en-US" sz="2000" dirty="0" err="1"/>
              <a:t>Db.help</a:t>
            </a:r>
            <a:r>
              <a:rPr lang="en-US" sz="2000" dirty="0"/>
              <a:t>() will show you commands available</a:t>
            </a:r>
          </a:p>
          <a:p>
            <a:r>
              <a:rPr lang="en-US" sz="2000" dirty="0" err="1"/>
              <a:t>Db.stats</a:t>
            </a:r>
            <a:r>
              <a:rPr lang="en-US" sz="2000" dirty="0"/>
              <a:t>() The statistics will display the database name, collections and documents associated with them.</a:t>
            </a:r>
          </a:p>
          <a:p>
            <a:r>
              <a:rPr lang="en-US" sz="2000" dirty="0"/>
              <a:t>Use [</a:t>
            </a:r>
            <a:r>
              <a:rPr lang="en-US" sz="2000" dirty="0" err="1"/>
              <a:t>db</a:t>
            </a:r>
            <a:r>
              <a:rPr lang="en-US" sz="2000" dirty="0"/>
              <a:t>] command is used to change the db. It will also create new </a:t>
            </a:r>
            <a:r>
              <a:rPr lang="en-US" sz="2000" dirty="0" err="1"/>
              <a:t>db</a:t>
            </a:r>
            <a:r>
              <a:rPr lang="en-US" sz="2000" dirty="0"/>
              <a:t> if not exist</a:t>
            </a:r>
          </a:p>
          <a:p>
            <a:pPr marL="392113" lvl="1" indent="0">
              <a:buNone/>
            </a:pPr>
            <a:r>
              <a:rPr lang="en-US" sz="1600" dirty="0"/>
              <a:t>&gt; use presidents</a:t>
            </a:r>
          </a:p>
          <a:p>
            <a:pPr marL="392113" lvl="1" indent="0">
              <a:buNone/>
            </a:pPr>
            <a:r>
              <a:rPr lang="en-US" sz="1600" dirty="0"/>
              <a:t>switched to </a:t>
            </a:r>
            <a:r>
              <a:rPr lang="en-US" sz="1600" dirty="0" err="1"/>
              <a:t>db</a:t>
            </a:r>
            <a:r>
              <a:rPr lang="en-US" sz="1600" dirty="0"/>
              <a:t> presidents</a:t>
            </a:r>
          </a:p>
          <a:p>
            <a:r>
              <a:rPr lang="en-US" sz="2000" dirty="0"/>
              <a:t>Show </a:t>
            </a:r>
            <a:r>
              <a:rPr lang="en-US" sz="2000" dirty="0" err="1"/>
              <a:t>dbs</a:t>
            </a:r>
            <a:r>
              <a:rPr lang="en-US" sz="2000" dirty="0"/>
              <a:t> to show all databases storage values</a:t>
            </a:r>
          </a:p>
          <a:p>
            <a:pPr marL="392113" lvl="1" indent="0">
              <a:buNone/>
            </a:pPr>
            <a:r>
              <a:rPr lang="en-US" sz="1600" dirty="0"/>
              <a:t>&gt; show </a:t>
            </a:r>
            <a:r>
              <a:rPr lang="en-US" sz="1600" dirty="0" err="1"/>
              <a:t>dbs</a:t>
            </a:r>
            <a:endParaRPr lang="en-US" sz="1600" dirty="0"/>
          </a:p>
          <a:p>
            <a:pPr marL="392113" lvl="1" indent="0">
              <a:buNone/>
            </a:pPr>
            <a:r>
              <a:rPr lang="en-US" sz="1600" dirty="0"/>
              <a:t>admin (empty)</a:t>
            </a:r>
          </a:p>
          <a:p>
            <a:pPr marL="392113" lvl="1" indent="0">
              <a:buNone/>
            </a:pPr>
            <a:r>
              <a:rPr lang="en-US" sz="1600" dirty="0"/>
              <a:t>local 0.078GB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E19C1D-5E06-4D43-8749-89065B1F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</p:spTree>
    <p:extLst>
      <p:ext uri="{BB962C8B-B14F-4D97-AF65-F5344CB8AC3E}">
        <p14:creationId xmlns:p14="http://schemas.microsoft.com/office/powerpoint/2010/main" val="3710951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3669</TotalTime>
  <Words>935</Words>
  <Application>Microsoft Office PowerPoint</Application>
  <PresentationFormat>On-screen Show (4:3)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Node.JS</vt:lpstr>
      <vt:lpstr>Road Map</vt:lpstr>
      <vt:lpstr>MongoDb</vt:lpstr>
      <vt:lpstr>MongoDb</vt:lpstr>
      <vt:lpstr>Pros and Cons</vt:lpstr>
      <vt:lpstr>Why MongoDB</vt:lpstr>
      <vt:lpstr>MongoDb</vt:lpstr>
      <vt:lpstr>Installing Instructions</vt:lpstr>
      <vt:lpstr>Basic Commands</vt:lpstr>
      <vt:lpstr>Collections</vt:lpstr>
      <vt:lpstr>CRUD Commands</vt:lpstr>
      <vt:lpstr>Basic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Craig</dc:creator>
  <cp:lastModifiedBy>Muhammad Rashid Mukhtar</cp:lastModifiedBy>
  <cp:revision>292</cp:revision>
  <dcterms:created xsi:type="dcterms:W3CDTF">2011-04-09T16:04:53Z</dcterms:created>
  <dcterms:modified xsi:type="dcterms:W3CDTF">2020-10-03T22:33:14Z</dcterms:modified>
</cp:coreProperties>
</file>