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2" r:id="rId2"/>
    <p:sldId id="319" r:id="rId3"/>
    <p:sldId id="343" r:id="rId4"/>
    <p:sldId id="324" r:id="rId5"/>
    <p:sldId id="315" r:id="rId6"/>
    <p:sldId id="328" r:id="rId7"/>
    <p:sldId id="338" r:id="rId8"/>
    <p:sldId id="320" r:id="rId9"/>
    <p:sldId id="321" r:id="rId10"/>
    <p:sldId id="339" r:id="rId11"/>
    <p:sldId id="322" r:id="rId12"/>
    <p:sldId id="326" r:id="rId13"/>
    <p:sldId id="323" r:id="rId14"/>
    <p:sldId id="325" r:id="rId15"/>
    <p:sldId id="317" r:id="rId16"/>
    <p:sldId id="340" r:id="rId17"/>
    <p:sldId id="341" r:id="rId18"/>
    <p:sldId id="312" r:id="rId19"/>
    <p:sldId id="313" r:id="rId20"/>
    <p:sldId id="327" r:id="rId21"/>
    <p:sldId id="310" r:id="rId22"/>
    <p:sldId id="314" r:id="rId23"/>
    <p:sldId id="329" r:id="rId24"/>
    <p:sldId id="330" r:id="rId25"/>
    <p:sldId id="331" r:id="rId26"/>
    <p:sldId id="332" r:id="rId27"/>
    <p:sldId id="342" r:id="rId28"/>
    <p:sldId id="333" r:id="rId29"/>
    <p:sldId id="334" r:id="rId30"/>
    <p:sldId id="335" r:id="rId31"/>
    <p:sldId id="33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10/14/2020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  <a:p>
            <a:r>
              <a:rPr lang="en-US" dirty="0"/>
              <a:t>Mongoose and MySQL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F636E4-CD2C-4A3D-AFB9-2822CD19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animalSchema</a:t>
            </a:r>
            <a:r>
              <a:rPr lang="en-US" sz="2000" dirty="0"/>
              <a:t> = new Schema({</a:t>
            </a:r>
          </a:p>
          <a:p>
            <a:pPr marL="109537" indent="0">
              <a:buNone/>
            </a:pPr>
            <a:r>
              <a:rPr lang="en-US" sz="2000" dirty="0"/>
              <a:t>    name: String,</a:t>
            </a:r>
          </a:p>
          <a:p>
            <a:pPr marL="109537" indent="0">
              <a:buNone/>
            </a:pPr>
            <a:r>
              <a:rPr lang="en-US" sz="2000" dirty="0"/>
              <a:t>    type: String,</a:t>
            </a:r>
          </a:p>
          <a:p>
            <a:pPr marL="109537" indent="0">
              <a:buNone/>
            </a:pPr>
            <a:r>
              <a:rPr lang="en-US" sz="2000" dirty="0"/>
              <a:t>    tags: { type: [String], index: true } // field level</a:t>
            </a:r>
          </a:p>
          <a:p>
            <a:pPr marL="109537" indent="0">
              <a:buNone/>
            </a:pPr>
            <a:r>
              <a:rPr lang="en-US" sz="2000" dirty="0"/>
              <a:t>  });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animalSchema.index</a:t>
            </a:r>
            <a:r>
              <a:rPr lang="en-US" sz="2000" dirty="0"/>
              <a:t>({ name: 1 }); // schema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ED8DC-EF28-4D20-9944-F68B4780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Index</a:t>
            </a:r>
          </a:p>
        </p:txBody>
      </p:sp>
    </p:spTree>
    <p:extLst>
      <p:ext uri="{BB962C8B-B14F-4D97-AF65-F5344CB8AC3E}">
        <p14:creationId xmlns:p14="http://schemas.microsoft.com/office/powerpoint/2010/main" val="32779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6E0BC8-B52C-4917-A85A-7331444B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var child = new Schema({ name: String });</a:t>
            </a:r>
          </a:p>
          <a:p>
            <a:pPr marL="109537" indent="0">
              <a:buNone/>
            </a:pPr>
            <a:r>
              <a:rPr lang="en-US" sz="2000" dirty="0"/>
              <a:t>var schema = new Schema({ name: String, age: Number, children: [child] });</a:t>
            </a:r>
          </a:p>
          <a:p>
            <a:pPr marL="109537" indent="0">
              <a:buNone/>
            </a:pPr>
            <a:r>
              <a:rPr lang="en-US" sz="2000" dirty="0"/>
              <a:t>var Tree = </a:t>
            </a:r>
            <a:r>
              <a:rPr lang="en-US" sz="2000" dirty="0" err="1"/>
              <a:t>mongoose.model</a:t>
            </a:r>
            <a:r>
              <a:rPr lang="en-US" sz="2000" dirty="0"/>
              <a:t>('Tree', schema);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// setting schema options</a:t>
            </a:r>
          </a:p>
          <a:p>
            <a:pPr marL="109537" indent="0">
              <a:buNone/>
            </a:pPr>
            <a:r>
              <a:rPr lang="en-US" sz="2000" dirty="0"/>
              <a:t>new Schema({ name: String }, { _id: false, </a:t>
            </a:r>
            <a:r>
              <a:rPr lang="en-US" sz="2000" dirty="0" err="1"/>
              <a:t>autoIndex</a:t>
            </a:r>
            <a:r>
              <a:rPr lang="en-US" sz="2000" dirty="0"/>
              <a:t>: false })</a:t>
            </a:r>
          </a:p>
          <a:p>
            <a:pPr marL="109537" indent="0">
              <a:buNone/>
            </a:pPr>
            <a:r>
              <a:rPr lang="en-US" sz="2000" dirty="0"/>
              <a:t>//_id=false will </a:t>
            </a:r>
            <a:r>
              <a:rPr lang="en-US" sz="2000" dirty="0" err="1"/>
              <a:t>alow</a:t>
            </a:r>
            <a:r>
              <a:rPr lang="en-US" sz="2000" dirty="0"/>
              <a:t> to eliminate _id field with each document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1C300D-07C0-4B5B-BAA0-0A21638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0016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3658CF-2600-4F97-BDD7-6E03F21A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34290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userSchema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mongoose.Schema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name: {</a:t>
            </a:r>
          </a:p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String,</a:t>
            </a:r>
          </a:p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String</a:t>
            </a:r>
          </a:p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},</a:t>
            </a:r>
          </a:p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created: Date</a:t>
            </a:r>
          </a:p>
          <a:p>
            <a:pPr marL="109537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B8083-563E-4685-80E2-1DAFE880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1F1DB-83EF-4879-9019-4A19D5CE6A21}"/>
              </a:ext>
            </a:extLst>
          </p:cNvPr>
          <p:cNvSpPr/>
          <p:nvPr/>
        </p:nvSpPr>
        <p:spPr>
          <a:xfrm>
            <a:off x="4343400" y="1600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authorSchema</a:t>
            </a:r>
            <a:r>
              <a:rPr lang="en-US" dirty="0"/>
              <a:t> =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/>
              <a:t>    _id: </a:t>
            </a:r>
            <a:r>
              <a:rPr lang="en-US" dirty="0" err="1"/>
              <a:t>mongoose.Schema.Types.ObjectId</a:t>
            </a:r>
            <a:r>
              <a:rPr lang="en-US" dirty="0"/>
              <a:t>,</a:t>
            </a:r>
          </a:p>
          <a:p>
            <a:r>
              <a:rPr lang="en-US" dirty="0"/>
              <a:t>    name: {</a:t>
            </a:r>
          </a:p>
          <a:p>
            <a:r>
              <a:rPr lang="en-US" dirty="0"/>
              <a:t>            </a:t>
            </a:r>
            <a:r>
              <a:rPr lang="en-US" dirty="0" err="1"/>
              <a:t>firstName</a:t>
            </a:r>
            <a:r>
              <a:rPr lang="en-US" dirty="0"/>
              <a:t>: String,</a:t>
            </a:r>
          </a:p>
          <a:p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: String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biography: String,</a:t>
            </a:r>
          </a:p>
          <a:p>
            <a:r>
              <a:rPr lang="en-US" dirty="0"/>
              <a:t>    twitter: String,</a:t>
            </a:r>
          </a:p>
          <a:p>
            <a:r>
              <a:rPr lang="en-US" dirty="0"/>
              <a:t>    </a:t>
            </a:r>
            <a:r>
              <a:rPr lang="en-US" dirty="0" err="1"/>
              <a:t>facebook</a:t>
            </a:r>
            <a:r>
              <a:rPr lang="en-US" dirty="0"/>
              <a:t>: String,</a:t>
            </a:r>
          </a:p>
          <a:p>
            <a:r>
              <a:rPr lang="en-US" dirty="0"/>
              <a:t>    </a:t>
            </a:r>
            <a:r>
              <a:rPr lang="en-US" dirty="0" err="1"/>
              <a:t>linkedin</a:t>
            </a:r>
            <a:r>
              <a:rPr lang="en-US" dirty="0"/>
              <a:t>: String,</a:t>
            </a:r>
          </a:p>
          <a:p>
            <a:r>
              <a:rPr lang="en-US" dirty="0"/>
              <a:t>    </a:t>
            </a:r>
            <a:r>
              <a:rPr lang="en-US" dirty="0" err="1"/>
              <a:t>profilePicture</a:t>
            </a:r>
            <a:r>
              <a:rPr lang="en-US" dirty="0"/>
              <a:t>: Buffer,</a:t>
            </a:r>
          </a:p>
          <a:p>
            <a:r>
              <a:rPr lang="en-US" dirty="0"/>
              <a:t>    created: { </a:t>
            </a:r>
          </a:p>
          <a:p>
            <a:r>
              <a:rPr lang="en-US" dirty="0"/>
              <a:t>        type: Date,</a:t>
            </a:r>
          </a:p>
          <a:p>
            <a:r>
              <a:rPr lang="en-US" dirty="0"/>
              <a:t>        default: </a:t>
            </a:r>
            <a:r>
              <a:rPr lang="en-US" dirty="0" err="1"/>
              <a:t>Date.now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1257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D0039B-82E2-4AB0-9475-BB6949F5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4724400" cy="50720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var mongoose = require('mongoose');</a:t>
            </a:r>
          </a:p>
          <a:p>
            <a:pPr marL="109537" indent="0">
              <a:buNone/>
            </a:pPr>
            <a:r>
              <a:rPr lang="en-US" sz="1600" dirty="0"/>
              <a:t>var Schema = </a:t>
            </a:r>
            <a:r>
              <a:rPr lang="en-US" sz="1600" dirty="0" err="1"/>
              <a:t>mongoose.Schema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TeamSchema</a:t>
            </a:r>
            <a:r>
              <a:rPr lang="en-US" sz="1600" dirty="0"/>
              <a:t> = new Schema({</a:t>
            </a:r>
          </a:p>
          <a:p>
            <a:pPr marL="109537" indent="0">
              <a:buNone/>
            </a:pPr>
            <a:r>
              <a:rPr lang="en-US" sz="1600" dirty="0"/>
              <a:t>name: {</a:t>
            </a:r>
          </a:p>
          <a:p>
            <a:pPr marL="109537" indent="0">
              <a:buNone/>
            </a:pPr>
            <a:r>
              <a:rPr lang="en-US" sz="1600" dirty="0"/>
              <a:t>type: String,</a:t>
            </a:r>
          </a:p>
          <a:p>
            <a:pPr marL="109537" indent="0">
              <a:buNone/>
            </a:pPr>
            <a:r>
              <a:rPr lang="en-US" sz="1600" dirty="0"/>
              <a:t>required: true}</a:t>
            </a:r>
          </a:p>
          <a:p>
            <a:pPr marL="109537" indent="0">
              <a:buNone/>
            </a:pPr>
            <a:r>
              <a:rPr lang="en-US" sz="1600" dirty="0"/>
              <a:t>});</a:t>
            </a:r>
          </a:p>
          <a:p>
            <a:pPr marL="109537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EmployeeSchema</a:t>
            </a:r>
            <a:r>
              <a:rPr lang="en-US" sz="1600" dirty="0"/>
              <a:t> = new Schema({</a:t>
            </a:r>
          </a:p>
          <a:p>
            <a:pPr marL="109537" indent="0">
              <a:buNone/>
            </a:pPr>
            <a:r>
              <a:rPr lang="en-US" sz="1600" dirty="0"/>
              <a:t>name: {</a:t>
            </a:r>
          </a:p>
          <a:p>
            <a:pPr marL="109537" indent="0">
              <a:buNone/>
            </a:pPr>
            <a:r>
              <a:rPr lang="en-US" sz="1600" dirty="0"/>
              <a:t>first: {</a:t>
            </a:r>
          </a:p>
          <a:p>
            <a:pPr marL="109537" indent="0">
              <a:buNone/>
            </a:pPr>
            <a:r>
              <a:rPr lang="en-US" sz="1600" dirty="0"/>
              <a:t>type: String,</a:t>
            </a:r>
          </a:p>
          <a:p>
            <a:pPr marL="109537" indent="0">
              <a:buNone/>
            </a:pPr>
            <a:r>
              <a:rPr lang="en-US" sz="1600" dirty="0"/>
              <a:t>required: true},</a:t>
            </a:r>
          </a:p>
          <a:p>
            <a:pPr marL="109537" indent="0">
              <a:buNone/>
            </a:pPr>
            <a:r>
              <a:rPr lang="en-US" sz="1600" dirty="0"/>
              <a:t>last: {</a:t>
            </a:r>
          </a:p>
          <a:p>
            <a:pPr marL="109537" indent="0">
              <a:buNone/>
            </a:pPr>
            <a:r>
              <a:rPr lang="en-US" sz="1600" dirty="0"/>
              <a:t>type: String,</a:t>
            </a:r>
          </a:p>
          <a:p>
            <a:pPr marL="109537" indent="0">
              <a:buNone/>
            </a:pPr>
            <a:r>
              <a:rPr lang="en-US" sz="1600" dirty="0"/>
              <a:t>required: true}</a:t>
            </a:r>
          </a:p>
          <a:p>
            <a:pPr marL="109537" indent="0">
              <a:buNone/>
            </a:pPr>
            <a:r>
              <a:rPr lang="en-US" sz="1600" dirty="0"/>
              <a:t>},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634E7-D77A-4BF2-A387-5D09594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 Example for cross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30811-8DD6-4C32-B2D6-EC32D4DAC634}"/>
              </a:ext>
            </a:extLst>
          </p:cNvPr>
          <p:cNvSpPr/>
          <p:nvPr/>
        </p:nvSpPr>
        <p:spPr>
          <a:xfrm>
            <a:off x="5334000" y="1387620"/>
            <a:ext cx="335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dirty="0"/>
              <a:t>team: {</a:t>
            </a:r>
          </a:p>
          <a:p>
            <a:pPr marL="109537" indent="0">
              <a:buNone/>
            </a:pPr>
            <a:r>
              <a:rPr lang="en-US" dirty="0"/>
              <a:t>type: </a:t>
            </a:r>
            <a:r>
              <a:rPr lang="en-US" dirty="0" err="1"/>
              <a:t>Schema.Types.ObjectId</a:t>
            </a:r>
            <a:r>
              <a:rPr lang="en-US" dirty="0"/>
              <a:t>,</a:t>
            </a:r>
          </a:p>
          <a:p>
            <a:pPr marL="109537" indent="0">
              <a:buNone/>
            </a:pPr>
            <a:r>
              <a:rPr lang="en-US" dirty="0"/>
              <a:t>ref: 'Team'</a:t>
            </a:r>
          </a:p>
          <a:p>
            <a:pPr marL="109537" indent="0">
              <a:buNone/>
            </a:pPr>
            <a:r>
              <a:rPr lang="en-US" dirty="0"/>
              <a:t>},</a:t>
            </a:r>
          </a:p>
          <a:p>
            <a:pPr marL="109537" indent="0">
              <a:buNone/>
            </a:pPr>
            <a:r>
              <a:rPr lang="en-US" dirty="0"/>
              <a:t>image: {</a:t>
            </a:r>
          </a:p>
          <a:p>
            <a:pPr marL="109537" indent="0">
              <a:buNone/>
            </a:pPr>
            <a:r>
              <a:rPr lang="en-US" dirty="0"/>
              <a:t>type: String,</a:t>
            </a:r>
          </a:p>
          <a:p>
            <a:pPr marL="109537" indent="0">
              <a:buNone/>
            </a:pPr>
            <a:r>
              <a:rPr lang="en-US" dirty="0"/>
              <a:t>default: 'images/user.png'</a:t>
            </a:r>
          </a:p>
          <a:p>
            <a:pPr marL="109537" indent="0">
              <a:buNone/>
            </a:pPr>
            <a:r>
              <a:rPr lang="en-US" dirty="0"/>
              <a:t>},</a:t>
            </a:r>
          </a:p>
          <a:p>
            <a:pPr marL="109537" indent="0">
              <a:buNone/>
            </a:pPr>
            <a:r>
              <a:rPr lang="en-US" dirty="0"/>
              <a:t>address: {</a:t>
            </a:r>
          </a:p>
          <a:p>
            <a:pPr marL="109537" indent="0">
              <a:buNone/>
            </a:pPr>
            <a:r>
              <a:rPr lang="en-US" dirty="0"/>
              <a:t>lines: {</a:t>
            </a:r>
          </a:p>
          <a:p>
            <a:pPr marL="109537" indent="0">
              <a:buNone/>
            </a:pPr>
            <a:r>
              <a:rPr lang="en-US" dirty="0"/>
              <a:t>type: [String]</a:t>
            </a:r>
          </a:p>
          <a:p>
            <a:pPr marL="109537" indent="0">
              <a:buNone/>
            </a:pPr>
            <a:r>
              <a:rPr lang="en-US" dirty="0"/>
              <a:t>},</a:t>
            </a:r>
          </a:p>
          <a:p>
            <a:pPr marL="109537" indent="0">
              <a:buNone/>
            </a:pPr>
            <a:r>
              <a:rPr lang="en-US" dirty="0"/>
              <a:t>postal: {</a:t>
            </a:r>
          </a:p>
          <a:p>
            <a:pPr marL="109537" indent="0">
              <a:buNone/>
            </a:pPr>
            <a:r>
              <a:rPr lang="en-US" dirty="0"/>
              <a:t>type: String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  <a:p>
            <a:pPr marL="109537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2139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ECD9F6-E556-499E-951F-61766DCF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72062"/>
          </a:xfrm>
        </p:spPr>
        <p:txBody>
          <a:bodyPr/>
          <a:lstStyle/>
          <a:p>
            <a:r>
              <a:rPr lang="en-US" sz="1600" dirty="0"/>
              <a:t>The team schema is defined to store only the name of the team.</a:t>
            </a:r>
          </a:p>
          <a:p>
            <a:r>
              <a:rPr lang="en-US" sz="1600" dirty="0"/>
              <a:t>Every employee document is going to have a name object with a first and last key. Both of those values are required and must be strings. </a:t>
            </a:r>
          </a:p>
          <a:p>
            <a:r>
              <a:rPr lang="en-US" sz="1600" dirty="0"/>
              <a:t>The team key is how we can create a reference to another document/ schema. The </a:t>
            </a:r>
            <a:r>
              <a:rPr lang="en-US" sz="1600" dirty="0" err="1"/>
              <a:t>Schema.Types.ObjectId</a:t>
            </a:r>
            <a:r>
              <a:rPr lang="en-US" sz="1600" dirty="0"/>
              <a:t> indicates that the value for team is going to be a MongoDB unique identifier and the ref key alerts Mongoose what model to use when this value is populated from the database. </a:t>
            </a:r>
          </a:p>
          <a:p>
            <a:r>
              <a:rPr lang="en-US" sz="1600" dirty="0"/>
              <a:t>The image key indicates that the value will be a string; if the value is absent, images/user.png will be used instead. </a:t>
            </a:r>
          </a:p>
          <a:p>
            <a:r>
              <a:rPr lang="en-US" sz="1600" dirty="0"/>
              <a:t>address consists of an array of strings for line and a string for postal. </a:t>
            </a:r>
          </a:p>
          <a:p>
            <a:r>
              <a:rPr lang="en-US" sz="1600" dirty="0"/>
              <a:t>Looking at the completed schema, you’ll notice that it reads very easily. It is quite clear at a glance how our documents are going to be structured in the database. </a:t>
            </a:r>
          </a:p>
          <a:p>
            <a:r>
              <a:rPr lang="en-US" sz="1600" dirty="0"/>
              <a:t>Remember, a schema tells Mongoose how data is going to be sent in and out of our database. Suppose we want to add city to address in the future. With a document storage database such as MongoDB, that would be a simple change. We’d add city to Employee Schema, and now city would be available to read and write for any Employee documents.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2D8BFB-A60B-40A4-95A5-9864A3B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8238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14A912-E4E6-48E0-9B50-1554503B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Models are fancy constructors compiled from Schema definitions. An instance of a model is called a document.</a:t>
            </a:r>
          </a:p>
          <a:p>
            <a:r>
              <a:rPr lang="en-US" sz="2000" dirty="0"/>
              <a:t>Models are responsible for creating and reading documents from the underlying MongoDB database.</a:t>
            </a:r>
          </a:p>
          <a:p>
            <a:r>
              <a:rPr lang="en-US" sz="2000" dirty="0"/>
              <a:t>A Mongoose Model, when saved, creates a Document in MongoDB with the properties as defined by the schema it is derived from.</a:t>
            </a:r>
          </a:p>
          <a:p>
            <a:r>
              <a:rPr lang="en-US" sz="1800" dirty="0"/>
              <a:t>we pass it into </a:t>
            </a:r>
            <a:r>
              <a:rPr lang="en-US" sz="1800" dirty="0" err="1"/>
              <a:t>mongoose.model</a:t>
            </a:r>
            <a:r>
              <a:rPr lang="en-US" sz="1800" dirty="0"/>
              <a:t>(</a:t>
            </a:r>
            <a:r>
              <a:rPr lang="en-US" sz="1800" dirty="0" err="1"/>
              <a:t>modelName</a:t>
            </a:r>
            <a:r>
              <a:rPr lang="en-US" sz="1800" dirty="0"/>
              <a:t>, schema)</a:t>
            </a:r>
            <a:endParaRPr lang="en-US" sz="2400" dirty="0"/>
          </a:p>
          <a:p>
            <a:pPr marL="109537" indent="0">
              <a:buNone/>
            </a:pPr>
            <a:r>
              <a:rPr lang="en-US" sz="1600" dirty="0"/>
              <a:t>var Author = </a:t>
            </a:r>
            <a:r>
              <a:rPr lang="en-US" sz="1600" dirty="0" err="1"/>
              <a:t>mongoose.model</a:t>
            </a:r>
            <a:r>
              <a:rPr lang="en-US" sz="1600" dirty="0"/>
              <a:t>('Author', </a:t>
            </a:r>
            <a:r>
              <a:rPr lang="en-US" sz="1600" dirty="0" err="1"/>
              <a:t>authorSchema</a:t>
            </a:r>
            <a:r>
              <a:rPr lang="en-US" sz="1600" dirty="0"/>
              <a:t>);</a:t>
            </a:r>
          </a:p>
          <a:p>
            <a:pPr marL="109537" indent="0">
              <a:buNone/>
            </a:pPr>
            <a:r>
              <a:rPr lang="en-US" sz="1600" dirty="0"/>
              <a:t> var Book = </a:t>
            </a:r>
            <a:r>
              <a:rPr lang="en-US" sz="1600" dirty="0" err="1"/>
              <a:t>mongoose.model</a:t>
            </a:r>
            <a:r>
              <a:rPr lang="en-US" sz="1600" dirty="0"/>
              <a:t>('Book', </a:t>
            </a:r>
            <a:r>
              <a:rPr lang="en-US" sz="1600" dirty="0" err="1"/>
              <a:t>bookSchema</a:t>
            </a:r>
            <a:r>
              <a:rPr lang="en-US" sz="1600" dirty="0"/>
              <a:t>);</a:t>
            </a:r>
          </a:p>
          <a:p>
            <a:r>
              <a:rPr lang="en-US" sz="2000" dirty="0"/>
              <a:t>We are going to create several objects: </a:t>
            </a:r>
            <a:endParaRPr lang="en-US" sz="1600" dirty="0"/>
          </a:p>
          <a:p>
            <a:pPr lvl="1"/>
            <a:r>
              <a:rPr lang="en-US" sz="1800" dirty="0"/>
              <a:t>an Author Model and several Book Models. </a:t>
            </a:r>
          </a:p>
          <a:p>
            <a:pPr lvl="1"/>
            <a:r>
              <a:rPr lang="en-US" sz="1800" dirty="0"/>
              <a:t>Once created, these objects will be persisted to MongoDB using the save method of the Model.</a:t>
            </a:r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011AF-8F4F-4213-A0A3-C213699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</a:t>
            </a:r>
          </a:p>
        </p:txBody>
      </p:sp>
    </p:spTree>
    <p:extLst>
      <p:ext uri="{BB962C8B-B14F-4D97-AF65-F5344CB8AC3E}">
        <p14:creationId xmlns:p14="http://schemas.microsoft.com/office/powerpoint/2010/main" val="418608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2AF9E-2F38-480B-95B6-2253A765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first argument is the </a:t>
            </a:r>
            <a:r>
              <a:rPr lang="en-US" sz="2400" i="1" dirty="0"/>
              <a:t>singular</a:t>
            </a:r>
            <a:r>
              <a:rPr lang="en-US" sz="2400" dirty="0"/>
              <a:t> name of the collection your model is for. </a:t>
            </a:r>
            <a:r>
              <a:rPr lang="en-US" sz="2400" b="1" dirty="0"/>
              <a:t>Mongoose automatically looks for the </a:t>
            </a:r>
            <a:r>
              <a:rPr lang="en-US" sz="2400" b="1" i="1" dirty="0"/>
              <a:t>plural</a:t>
            </a:r>
            <a:r>
              <a:rPr lang="en-US" sz="2400" b="1" dirty="0"/>
              <a:t> version of your model name.</a:t>
            </a:r>
          </a:p>
          <a:p>
            <a:pPr lvl="1"/>
            <a:r>
              <a:rPr lang="en-US" sz="2000" dirty="0"/>
              <a:t>for example, the model Tank is for the </a:t>
            </a:r>
            <a:r>
              <a:rPr lang="en-US" sz="2000" b="1" dirty="0"/>
              <a:t>tanks</a:t>
            </a:r>
            <a:r>
              <a:rPr lang="en-US" sz="2000" dirty="0"/>
              <a:t> collection in the database.</a:t>
            </a:r>
          </a:p>
          <a:p>
            <a:r>
              <a:rPr lang="en-US" sz="2400" dirty="0"/>
              <a:t>The .model() function makes a copy of schema. </a:t>
            </a:r>
          </a:p>
          <a:p>
            <a:pPr lvl="1"/>
            <a:r>
              <a:rPr lang="en-US" sz="2000" dirty="0"/>
              <a:t>Make sure that you've added everything you want to schema before calling .model()!</a:t>
            </a:r>
          </a:p>
          <a:p>
            <a:pPr lvl="1"/>
            <a:r>
              <a:rPr lang="en-US" sz="2000" dirty="0"/>
              <a:t>An instance of a model is called a document. Creating them and saving to the database is easy.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A9444-5827-45F0-95FF-6E1286F3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14086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48141F-F2C9-420A-B3FF-8B9F2B1E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Tank = </a:t>
            </a:r>
            <a:r>
              <a:rPr lang="en-US" sz="1800" dirty="0" err="1"/>
              <a:t>mongoose.model</a:t>
            </a:r>
            <a:r>
              <a:rPr lang="en-US" sz="1800" dirty="0"/>
              <a:t>('Tank', </a:t>
            </a:r>
            <a:r>
              <a:rPr lang="en-US" sz="1800" dirty="0" err="1"/>
              <a:t>yourSchema</a:t>
            </a:r>
            <a:r>
              <a:rPr lang="en-US" sz="1800" dirty="0"/>
              <a:t>);</a:t>
            </a:r>
          </a:p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small = new Tank({ size: 'small' });//instance of Model</a:t>
            </a:r>
          </a:p>
          <a:p>
            <a:pPr marL="109537" indent="0">
              <a:buNone/>
            </a:pPr>
            <a:r>
              <a:rPr lang="en-US" sz="1800" dirty="0" err="1"/>
              <a:t>small.save</a:t>
            </a:r>
            <a:r>
              <a:rPr lang="en-US" sz="1800" dirty="0"/>
              <a:t>(function (err) {</a:t>
            </a:r>
          </a:p>
          <a:p>
            <a:pPr marL="109537" indent="0">
              <a:buNone/>
            </a:pPr>
            <a:r>
              <a:rPr lang="en-US" sz="1800" dirty="0"/>
              <a:t>  if (err) return </a:t>
            </a:r>
            <a:r>
              <a:rPr lang="en-US" sz="1800" dirty="0" err="1"/>
              <a:t>handleError</a:t>
            </a:r>
            <a:r>
              <a:rPr lang="en-US" sz="1800" dirty="0"/>
              <a:t>(err);</a:t>
            </a:r>
          </a:p>
          <a:p>
            <a:pPr marL="109537" indent="0">
              <a:buNone/>
            </a:pPr>
            <a:r>
              <a:rPr lang="en-US" sz="1800" dirty="0"/>
              <a:t>  // saved!</a:t>
            </a:r>
          </a:p>
          <a:p>
            <a:pPr marL="109537" indent="0">
              <a:buNone/>
            </a:pPr>
            <a:r>
              <a:rPr lang="en-US" sz="1800" dirty="0"/>
              <a:t>}); //OR</a:t>
            </a:r>
          </a:p>
          <a:p>
            <a:pPr marL="109537" indent="0">
              <a:buNone/>
            </a:pPr>
            <a:r>
              <a:rPr lang="en-US" sz="1800" dirty="0" err="1"/>
              <a:t>Tank.create</a:t>
            </a:r>
            <a:r>
              <a:rPr lang="en-US" sz="1800" dirty="0"/>
              <a:t>({ size: 'small' }, function (err, small) {</a:t>
            </a:r>
          </a:p>
          <a:p>
            <a:pPr marL="109537" indent="0">
              <a:buNone/>
            </a:pPr>
            <a:r>
              <a:rPr lang="en-US" sz="1800" dirty="0"/>
              <a:t>  if (err) return </a:t>
            </a:r>
            <a:r>
              <a:rPr lang="en-US" sz="1800" dirty="0" err="1"/>
              <a:t>handleError</a:t>
            </a:r>
            <a:r>
              <a:rPr lang="en-US" sz="1800" dirty="0"/>
              <a:t>(err);</a:t>
            </a:r>
          </a:p>
          <a:p>
            <a:pPr marL="109537" indent="0">
              <a:buNone/>
            </a:pPr>
            <a:r>
              <a:rPr lang="en-US" sz="1800" dirty="0"/>
              <a:t>  // saved!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</a:p>
          <a:p>
            <a:pPr marL="109537" indent="0">
              <a:buNone/>
            </a:pPr>
            <a:r>
              <a:rPr lang="en-US" sz="1800" dirty="0"/>
              <a:t>// or, for inserting large batches of documents</a:t>
            </a:r>
          </a:p>
          <a:p>
            <a:pPr marL="109537" indent="0">
              <a:buNone/>
            </a:pPr>
            <a:r>
              <a:rPr lang="en-US" sz="1800" dirty="0" err="1"/>
              <a:t>Tank.insertMany</a:t>
            </a:r>
            <a:r>
              <a:rPr lang="en-US" sz="1800" dirty="0"/>
              <a:t>([{ size: 'small' }], function(err) {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C2CDF-C90C-4A24-B423-A97869C4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9145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614BF1-8F0E-44D9-B69F-AEF2E2C8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 err="1"/>
              <a:t>mongoose.connect</a:t>
            </a:r>
            <a:r>
              <a:rPr lang="en-US" sz="2000" dirty="0"/>
              <a:t>(</a:t>
            </a:r>
            <a:r>
              <a:rPr lang="en-US" sz="2000" dirty="0" err="1"/>
              <a:t>dbUrl</a:t>
            </a:r>
            <a:r>
              <a:rPr lang="en-US" sz="2000" dirty="0"/>
              <a:t>, function () {</a:t>
            </a:r>
          </a:p>
          <a:p>
            <a:pPr marL="109537" indent="0">
              <a:buNone/>
            </a:pPr>
            <a:r>
              <a:rPr lang="en-US" sz="2000" dirty="0"/>
              <a:t>console.log('connected!');</a:t>
            </a:r>
          </a:p>
          <a:p>
            <a:pPr marL="109537" indent="0">
              <a:buNone/>
            </a:pPr>
            <a:r>
              <a:rPr lang="en-US" sz="2000" dirty="0" err="1"/>
              <a:t>Team.create</a:t>
            </a:r>
            <a:r>
              <a:rPr lang="en-US" sz="2000" dirty="0"/>
              <a:t>([{name: 'Product Development'}, {</a:t>
            </a:r>
          </a:p>
          <a:p>
            <a:pPr marL="109537" indent="0">
              <a:buNone/>
            </a:pPr>
            <a:r>
              <a:rPr lang="en-US" sz="2000" dirty="0"/>
              <a:t>name: 'Dev Ops'}, {name: 'Accounting'}], </a:t>
            </a:r>
          </a:p>
          <a:p>
            <a:pPr marL="109537" indent="0">
              <a:buNone/>
            </a:pPr>
            <a:r>
              <a:rPr lang="en-US" sz="2000" dirty="0"/>
              <a:t>function (error, </a:t>
            </a:r>
            <a:r>
              <a:rPr lang="en-US" sz="2000" dirty="0" err="1"/>
              <a:t>pd</a:t>
            </a:r>
            <a:r>
              <a:rPr lang="en-US" sz="2000" dirty="0"/>
              <a:t>, </a:t>
            </a:r>
            <a:r>
              <a:rPr lang="en-US" sz="2000" dirty="0" err="1"/>
              <a:t>devops</a:t>
            </a:r>
            <a:r>
              <a:rPr lang="en-US" sz="2000" dirty="0"/>
              <a:t>, acct) {</a:t>
            </a:r>
          </a:p>
          <a:p>
            <a:pPr marL="109537" indent="0">
              <a:buNone/>
            </a:pPr>
            <a:r>
              <a:rPr lang="en-US" sz="2000" dirty="0"/>
              <a:t>if (error) {console.log(error);</a:t>
            </a:r>
          </a:p>
          <a:p>
            <a:pPr marL="109537" indent="0">
              <a:buNone/>
            </a:pPr>
            <a:r>
              <a:rPr lang="en-US" sz="2000" dirty="0"/>
              <a:t>} else {</a:t>
            </a:r>
            <a:r>
              <a:rPr lang="en-US" sz="2000" dirty="0" err="1"/>
              <a:t>console.dir</a:t>
            </a:r>
            <a:r>
              <a:rPr lang="en-US" sz="2000" dirty="0"/>
              <a:t>(</a:t>
            </a:r>
            <a:r>
              <a:rPr lang="en-US" sz="2000" dirty="0" err="1"/>
              <a:t>pd</a:t>
            </a: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 err="1"/>
              <a:t>console.dir</a:t>
            </a:r>
            <a:r>
              <a:rPr lang="en-US" sz="2000" dirty="0"/>
              <a:t>(</a:t>
            </a:r>
            <a:r>
              <a:rPr lang="en-US" sz="2000" dirty="0" err="1"/>
              <a:t>devops</a:t>
            </a: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 err="1"/>
              <a:t>console.dir</a:t>
            </a:r>
            <a:r>
              <a:rPr lang="en-US" sz="2000" dirty="0"/>
              <a:t>(acct);</a:t>
            </a:r>
          </a:p>
          <a:p>
            <a:pPr marL="109537" indent="0">
              <a:buNone/>
            </a:pPr>
            <a:r>
              <a:rPr lang="en-US" sz="2000" dirty="0" err="1"/>
              <a:t>db.close</a:t>
            </a:r>
            <a:r>
              <a:rPr lang="en-US" sz="2000" dirty="0"/>
              <a:t>();</a:t>
            </a:r>
          </a:p>
          <a:p>
            <a:pPr marL="109537" indent="0">
              <a:buNone/>
            </a:pPr>
            <a:r>
              <a:rPr lang="en-US" sz="2000" dirty="0" err="1"/>
              <a:t>process.exit</a:t>
            </a:r>
            <a:r>
              <a:rPr lang="en-US" sz="2000" dirty="0"/>
              <a:t>();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FEA6-A139-41E5-B791-9E370FD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multiple documents</a:t>
            </a:r>
          </a:p>
        </p:txBody>
      </p:sp>
    </p:spTree>
    <p:extLst>
      <p:ext uri="{BB962C8B-B14F-4D97-AF65-F5344CB8AC3E}">
        <p14:creationId xmlns:p14="http://schemas.microsoft.com/office/powerpoint/2010/main" val="192986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26104-7673-4002-811C-9E8B0A79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use create command to insert the documents one by one in loop internally.</a:t>
            </a:r>
          </a:p>
          <a:p>
            <a:r>
              <a:rPr lang="en-US" dirty="0"/>
              <a:t>As we have a reference in employee schema about team. So reference of object will be saved. </a:t>
            </a:r>
          </a:p>
          <a:p>
            <a:r>
              <a:rPr lang="en-US" dirty="0"/>
              <a:t>Keep in mind, this relationship will not contain referential integrity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New code is on next slide through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4E16C-8489-45DD-94A2-9BE9EA64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multiple documents</a:t>
            </a:r>
          </a:p>
        </p:txBody>
      </p:sp>
    </p:spTree>
    <p:extLst>
      <p:ext uri="{BB962C8B-B14F-4D97-AF65-F5344CB8AC3E}">
        <p14:creationId xmlns:p14="http://schemas.microsoft.com/office/powerpoint/2010/main" val="366026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14AA6-E00D-4AC7-B6B1-89FC0965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 keep in mind, Mongo DB is database and mongoose is a module of node. You have to install both</a:t>
            </a:r>
          </a:p>
          <a:p>
            <a:r>
              <a:rPr lang="en-US" dirty="0"/>
              <a:t>Mongoose is an Object Document Mapper (ODM). </a:t>
            </a:r>
          </a:p>
          <a:p>
            <a:r>
              <a:rPr lang="en-US" dirty="0"/>
              <a:t>This means that Mongoose allows you to define objects with a strongly-typed schema that is mapped to a MongoDB document.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4ACDD-D031-4DB1-8822-BB26FF84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3423258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597CE-7738-4D6E-A746-E9685723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4343400" cy="53768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jamieAuthor</a:t>
            </a:r>
            <a:r>
              <a:rPr lang="en-US" sz="1600" dirty="0"/>
              <a:t> = new Author {</a:t>
            </a:r>
          </a:p>
          <a:p>
            <a:pPr marL="109537" indent="0">
              <a:buNone/>
            </a:pPr>
            <a:r>
              <a:rPr lang="en-US" sz="1600" dirty="0"/>
              <a:t>    _id: new </a:t>
            </a:r>
            <a:r>
              <a:rPr lang="en-US" sz="1600" dirty="0" err="1"/>
              <a:t>mongoose.Types.ObjectId</a:t>
            </a:r>
            <a:r>
              <a:rPr lang="en-US" sz="1600" dirty="0"/>
              <a:t>(),</a:t>
            </a:r>
          </a:p>
          <a:p>
            <a:pPr marL="109537" indent="0">
              <a:buNone/>
            </a:pPr>
            <a:r>
              <a:rPr lang="en-US" sz="1600" dirty="0"/>
              <a:t>    name: {</a:t>
            </a:r>
          </a:p>
          <a:p>
            <a:pPr marL="109537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firstName</a:t>
            </a:r>
            <a:r>
              <a:rPr lang="en-US" sz="1600" dirty="0"/>
              <a:t>: 'Jamie',</a:t>
            </a:r>
          </a:p>
          <a:p>
            <a:pPr marL="109537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lastName</a:t>
            </a:r>
            <a:r>
              <a:rPr lang="en-US" sz="1600" dirty="0"/>
              <a:t>: 'Munro'</a:t>
            </a:r>
          </a:p>
          <a:p>
            <a:pPr marL="109537" indent="0">
              <a:buNone/>
            </a:pPr>
            <a:r>
              <a:rPr lang="en-US" sz="1600" dirty="0"/>
              <a:t>    },</a:t>
            </a:r>
          </a:p>
          <a:p>
            <a:pPr marL="109537" indent="0">
              <a:buNone/>
            </a:pPr>
            <a:r>
              <a:rPr lang="en-US" sz="1600" dirty="0"/>
              <a:t>    biography: 'Jamie is the author of ASP.NET MVC 5 with Bootstrap and Knockout.js.',</a:t>
            </a:r>
          </a:p>
          <a:p>
            <a:pPr marL="109537" indent="0">
              <a:buNone/>
            </a:pPr>
            <a:r>
              <a:rPr lang="en-US" sz="1600" dirty="0"/>
              <a:t>    twitter: 'https://twitter.com/</a:t>
            </a:r>
            <a:r>
              <a:rPr lang="en-US" sz="1600" dirty="0" err="1"/>
              <a:t>endyourif</a:t>
            </a:r>
            <a:r>
              <a:rPr lang="en-US" sz="1600" dirty="0"/>
              <a:t>',</a:t>
            </a:r>
          </a:p>
          <a:p>
            <a:pPr marL="109537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facebook</a:t>
            </a:r>
            <a:r>
              <a:rPr lang="en-US" sz="1600" dirty="0"/>
              <a:t>: 'https://www.facebook.com/End-Your-If-194251957252562/'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pPr marL="109537" indent="0">
              <a:buNone/>
            </a:pPr>
            <a:r>
              <a:rPr lang="en-US" sz="1600" dirty="0" err="1"/>
              <a:t>jamieAuthor.save</a:t>
            </a:r>
            <a:r>
              <a:rPr lang="en-US" sz="1600" dirty="0"/>
              <a:t>(function(err) {</a:t>
            </a:r>
          </a:p>
          <a:p>
            <a:pPr marL="109537" indent="0">
              <a:buNone/>
            </a:pPr>
            <a:r>
              <a:rPr lang="en-US" sz="1600" dirty="0"/>
              <a:t>    if (err) throw err;   </a:t>
            </a:r>
          </a:p>
          <a:p>
            <a:pPr marL="109537" indent="0">
              <a:buNone/>
            </a:pPr>
            <a:r>
              <a:rPr lang="en-US" sz="1600" dirty="0"/>
              <a:t>    console.log('Author successfully saved.');</a:t>
            </a:r>
          </a:p>
          <a:p>
            <a:pPr marL="109537" indent="0">
              <a:buNone/>
            </a:pPr>
            <a:r>
              <a:rPr lang="en-US" sz="1600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91B0D6-C5AF-41C2-831A-4BFF72CC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6C6B7-ED68-4854-887C-00A31E607BEA}"/>
              </a:ext>
            </a:extLst>
          </p:cNvPr>
          <p:cNvSpPr/>
          <p:nvPr/>
        </p:nvSpPr>
        <p:spPr>
          <a:xfrm>
            <a:off x="4724400" y="274638"/>
            <a:ext cx="4572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mvcBook</a:t>
            </a:r>
            <a:r>
              <a:rPr lang="en-US" sz="1400" dirty="0"/>
              <a:t> = new Book {</a:t>
            </a:r>
          </a:p>
          <a:p>
            <a:pPr marL="109537" indent="0">
              <a:buNone/>
            </a:pPr>
            <a:r>
              <a:rPr lang="en-US" sz="1400" dirty="0"/>
              <a:t>            _id: new </a:t>
            </a:r>
            <a:r>
              <a:rPr lang="en-US" sz="1400" dirty="0" err="1"/>
              <a:t>mongoose.Types.ObjectId</a:t>
            </a:r>
            <a:r>
              <a:rPr lang="en-US" sz="1400" dirty="0"/>
              <a:t>(),</a:t>
            </a:r>
          </a:p>
          <a:p>
            <a:pPr marL="109537" indent="0">
              <a:buNone/>
            </a:pPr>
            <a:r>
              <a:rPr lang="en-US" sz="1400" dirty="0"/>
              <a:t>            title: 'ASP.NET MVC 5 with Bootstrap and Knockout.js',</a:t>
            </a:r>
          </a:p>
          <a:p>
            <a:pPr marL="109537" indent="0">
              <a:buNone/>
            </a:pPr>
            <a:r>
              <a:rPr lang="en-US" sz="1400" dirty="0"/>
              <a:t>            author: </a:t>
            </a:r>
            <a:r>
              <a:rPr lang="en-US" sz="1400" dirty="0" err="1"/>
              <a:t>jamieAuthor</a:t>
            </a:r>
            <a:r>
              <a:rPr lang="en-US" sz="1400" dirty="0"/>
              <a:t>._id,</a:t>
            </a:r>
          </a:p>
          <a:p>
            <a:pPr marL="109537" indent="0">
              <a:buNone/>
            </a:pPr>
            <a:r>
              <a:rPr lang="en-US" sz="1400" dirty="0"/>
              <a:t>            ratings:[{</a:t>
            </a:r>
          </a:p>
          <a:p>
            <a:pPr marL="109537" indent="0">
              <a:buNone/>
            </a:pPr>
            <a:r>
              <a:rPr lang="en-US" sz="1400" dirty="0"/>
              <a:t>                summary: 'Great read'</a:t>
            </a:r>
          </a:p>
          <a:p>
            <a:pPr marL="109537" indent="0">
              <a:buNone/>
            </a:pPr>
            <a:r>
              <a:rPr lang="en-US" sz="1400" dirty="0"/>
              <a:t>            }]</a:t>
            </a:r>
          </a:p>
          <a:p>
            <a:pPr marL="109537" indent="0">
              <a:buNone/>
            </a:pPr>
            <a:r>
              <a:rPr lang="en-US" sz="1400" dirty="0"/>
              <a:t>    };</a:t>
            </a:r>
          </a:p>
          <a:p>
            <a:pPr marL="109537" indent="0">
              <a:buNone/>
            </a:pPr>
            <a:r>
              <a:rPr lang="en-US" sz="1400" dirty="0"/>
              <a:t>     </a:t>
            </a:r>
          </a:p>
          <a:p>
            <a:pPr marL="109537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mvcBook.save</a:t>
            </a:r>
            <a:r>
              <a:rPr lang="en-US" sz="1400" dirty="0"/>
              <a:t>(function(err) {</a:t>
            </a:r>
          </a:p>
          <a:p>
            <a:pPr marL="109537" indent="0">
              <a:buNone/>
            </a:pPr>
            <a:r>
              <a:rPr lang="en-US" sz="1400" dirty="0"/>
              <a:t>        if (err) throw err;</a:t>
            </a:r>
          </a:p>
          <a:p>
            <a:pPr marL="109537" indent="0">
              <a:buNone/>
            </a:pPr>
            <a:r>
              <a:rPr lang="en-US" sz="1400" dirty="0"/>
              <a:t>     </a:t>
            </a:r>
          </a:p>
          <a:p>
            <a:pPr marL="109537" indent="0">
              <a:buNone/>
            </a:pPr>
            <a:r>
              <a:rPr lang="en-US" sz="1400" dirty="0"/>
              <a:t>        console.log('Book successfully saved.');</a:t>
            </a:r>
          </a:p>
          <a:p>
            <a:pPr marL="109537" indent="0">
              <a:buNone/>
            </a:pPr>
            <a:r>
              <a:rPr lang="en-US" sz="1400" dirty="0"/>
              <a:t>    });</a:t>
            </a:r>
          </a:p>
          <a:p>
            <a:pPr marL="109537" indent="0">
              <a:buNone/>
            </a:pPr>
            <a:r>
              <a:rPr lang="en-US" sz="1400" dirty="0"/>
              <a:t>     </a:t>
            </a:r>
          </a:p>
          <a:p>
            <a:pPr marL="109537" indent="0">
              <a:buNone/>
            </a:pPr>
            <a:r>
              <a:rPr lang="en-US" sz="1400" dirty="0"/>
              <a:t>    var </a:t>
            </a:r>
            <a:r>
              <a:rPr lang="en-US" sz="1400" dirty="0" err="1"/>
              <a:t>knockoutBook</a:t>
            </a:r>
            <a:r>
              <a:rPr lang="en-US" sz="1400" dirty="0"/>
              <a:t> = new Book {</a:t>
            </a:r>
          </a:p>
          <a:p>
            <a:pPr marL="109537" indent="0">
              <a:buNone/>
            </a:pPr>
            <a:r>
              <a:rPr lang="en-US" sz="1400" dirty="0"/>
              <a:t>            _id: new </a:t>
            </a:r>
            <a:r>
              <a:rPr lang="en-US" sz="1400" dirty="0" err="1"/>
              <a:t>mongoose.Types.ObjectId</a:t>
            </a:r>
            <a:r>
              <a:rPr lang="en-US" sz="1400" dirty="0"/>
              <a:t>(),</a:t>
            </a:r>
          </a:p>
          <a:p>
            <a:pPr marL="109537" indent="0">
              <a:buNone/>
            </a:pPr>
            <a:r>
              <a:rPr lang="en-US" sz="1400" dirty="0"/>
              <a:t>            title: 'Knockout.js: Building Dynamic Client-Side Web Applications',</a:t>
            </a:r>
          </a:p>
          <a:p>
            <a:pPr marL="109537" indent="0">
              <a:buNone/>
            </a:pPr>
            <a:r>
              <a:rPr lang="en-US" sz="1400" dirty="0"/>
              <a:t>            author: </a:t>
            </a:r>
            <a:r>
              <a:rPr lang="en-US" sz="1400" dirty="0" err="1"/>
              <a:t>jamieAuthor</a:t>
            </a:r>
            <a:r>
              <a:rPr lang="en-US" sz="1400" dirty="0"/>
              <a:t>._id</a:t>
            </a:r>
          </a:p>
          <a:p>
            <a:pPr marL="109537" indent="0">
              <a:buNone/>
            </a:pPr>
            <a:r>
              <a:rPr lang="en-US" sz="1400" dirty="0"/>
              <a:t>    };</a:t>
            </a:r>
          </a:p>
          <a:p>
            <a:pPr marL="109537" indent="0">
              <a:buNone/>
            </a:pPr>
            <a:r>
              <a:rPr lang="en-US" sz="1400" dirty="0"/>
              <a:t>     </a:t>
            </a:r>
          </a:p>
          <a:p>
            <a:pPr marL="109537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knockoutBook.save</a:t>
            </a:r>
            <a:r>
              <a:rPr lang="en-US" sz="1400" dirty="0"/>
              <a:t>(function(err) {</a:t>
            </a:r>
          </a:p>
          <a:p>
            <a:pPr marL="109537" indent="0">
              <a:buNone/>
            </a:pPr>
            <a:r>
              <a:rPr lang="en-US" sz="1400" dirty="0"/>
              <a:t>        if (err) throw err;</a:t>
            </a:r>
          </a:p>
          <a:p>
            <a:pPr marL="109537" indent="0">
              <a:buNone/>
            </a:pPr>
            <a:r>
              <a:rPr lang="en-US" sz="1400" dirty="0"/>
              <a:t>     </a:t>
            </a:r>
          </a:p>
          <a:p>
            <a:pPr marL="109537" indent="0">
              <a:buNone/>
            </a:pPr>
            <a:r>
              <a:rPr lang="en-US" sz="1400" dirty="0"/>
              <a:t>        console.log('Book successfully saved.');</a:t>
            </a:r>
          </a:p>
          <a:p>
            <a:pPr marL="109537" indent="0">
              <a:buNone/>
            </a:pPr>
            <a:r>
              <a:rPr lang="en-US" sz="1400" dirty="0"/>
              <a:t>    });</a:t>
            </a:r>
          </a:p>
          <a:p>
            <a:pPr marL="109537" indent="0">
              <a:buNone/>
            </a:pPr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6942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A3CF1-1058-44D4-917B-495B08DA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3581400" cy="5072062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/>
              <a:t>Var mongoose=</a:t>
            </a:r>
            <a:r>
              <a:rPr lang="en-US" sz="1400"/>
              <a:t>require(‘mongoose’);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db</a:t>
            </a:r>
            <a:r>
              <a:rPr lang="en-US" sz="1400" dirty="0"/>
              <a:t> = </a:t>
            </a:r>
            <a:r>
              <a:rPr lang="en-US" sz="1400" dirty="0" err="1"/>
              <a:t>mongoose.connection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dbUrl</a:t>
            </a:r>
            <a:r>
              <a:rPr lang="en-US" sz="1400" dirty="0"/>
              <a:t> = '</a:t>
            </a:r>
            <a:r>
              <a:rPr lang="en-US" sz="1400" dirty="0" err="1"/>
              <a:t>mongodb</a:t>
            </a:r>
            <a:r>
              <a:rPr lang="en-US" sz="1400" dirty="0"/>
              <a:t>://localhost:27017</a:t>
            </a:r>
          </a:p>
          <a:p>
            <a:pPr marL="109537" indent="0">
              <a:buNone/>
            </a:pPr>
            <a:r>
              <a:rPr lang="en-US" sz="1400" dirty="0"/>
              <a:t>/</a:t>
            </a:r>
            <a:r>
              <a:rPr lang="en-US" sz="1400" dirty="0" err="1"/>
              <a:t>humanresources</a:t>
            </a:r>
            <a:r>
              <a:rPr lang="en-US" sz="1400" dirty="0"/>
              <a:t>';</a:t>
            </a:r>
          </a:p>
          <a:p>
            <a:pPr marL="109537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TeamSchema</a:t>
            </a:r>
            <a:r>
              <a:rPr lang="en-US" sz="1400" dirty="0"/>
              <a:t> = new </a:t>
            </a:r>
            <a:r>
              <a:rPr lang="en-US" sz="1400" dirty="0" err="1"/>
              <a:t>mongoose.schema</a:t>
            </a:r>
            <a:r>
              <a:rPr lang="en-US" sz="1400" dirty="0"/>
              <a:t>({</a:t>
            </a:r>
          </a:p>
          <a:p>
            <a:pPr marL="109537" indent="0">
              <a:buNone/>
            </a:pPr>
            <a:r>
              <a:rPr lang="en-US" sz="1400" dirty="0"/>
              <a:t>name: {</a:t>
            </a:r>
          </a:p>
          <a:p>
            <a:pPr marL="109537" indent="0">
              <a:buNone/>
            </a:pPr>
            <a:r>
              <a:rPr lang="en-US" sz="1400" dirty="0"/>
              <a:t>type: String,</a:t>
            </a:r>
          </a:p>
          <a:p>
            <a:pPr marL="109537" indent="0">
              <a:buNone/>
            </a:pPr>
            <a:r>
              <a:rPr lang="en-US" sz="1400" dirty="0"/>
              <a:t>required: true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});</a:t>
            </a:r>
          </a:p>
          <a:p>
            <a:pPr marL="109537" indent="0">
              <a:buNone/>
            </a:pPr>
            <a:r>
              <a:rPr lang="en-US" sz="1400" dirty="0"/>
              <a:t>var Team = </a:t>
            </a:r>
            <a:r>
              <a:rPr lang="en-US" sz="1400" dirty="0" err="1"/>
              <a:t>mongoose.model</a:t>
            </a:r>
            <a:r>
              <a:rPr lang="en-US" sz="1400" dirty="0"/>
              <a:t>('Team', </a:t>
            </a:r>
            <a:r>
              <a:rPr lang="en-US" sz="1400" dirty="0" err="1"/>
              <a:t>TeamSchema</a:t>
            </a:r>
            <a:r>
              <a:rPr lang="en-US" sz="1400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FC362A-0CE2-4E8F-AE05-9201EE90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 using save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4CB51-53F7-4634-B6CB-D836D52A7863}"/>
              </a:ext>
            </a:extLst>
          </p:cNvPr>
          <p:cNvSpPr/>
          <p:nvPr/>
        </p:nvSpPr>
        <p:spPr>
          <a:xfrm>
            <a:off x="4495800" y="1292530"/>
            <a:ext cx="434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sz="1600" dirty="0" err="1"/>
              <a:t>mongoose.connect</a:t>
            </a:r>
            <a:r>
              <a:rPr lang="en-US" sz="1600" dirty="0"/>
              <a:t>(</a:t>
            </a:r>
            <a:r>
              <a:rPr lang="en-US" sz="1600" dirty="0" err="1"/>
              <a:t>dbUrl</a:t>
            </a:r>
            <a:r>
              <a:rPr lang="en-US" sz="1600" dirty="0"/>
              <a:t>, function (err) {</a:t>
            </a:r>
          </a:p>
          <a:p>
            <a:pPr marL="109537" indent="0">
              <a:buNone/>
            </a:pPr>
            <a:r>
              <a:rPr lang="en-US" sz="1600" dirty="0"/>
              <a:t>if (err) {</a:t>
            </a:r>
          </a:p>
          <a:p>
            <a:pPr marL="109537" indent="0">
              <a:buNone/>
            </a:pPr>
            <a:r>
              <a:rPr lang="en-US" sz="1600" dirty="0"/>
              <a:t>return console.log('there was a problem connecting to the database!' + err);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/>
              <a:t>console.log('connected!');</a:t>
            </a:r>
          </a:p>
          <a:p>
            <a:pPr marL="109537" indent="0">
              <a:buNone/>
            </a:pPr>
            <a:r>
              <a:rPr lang="en-US" sz="1600" dirty="0"/>
              <a:t>var team = new Team({</a:t>
            </a:r>
          </a:p>
          <a:p>
            <a:pPr marL="109537" indent="0">
              <a:buNone/>
            </a:pPr>
            <a:r>
              <a:rPr lang="en-US" sz="1600" dirty="0"/>
              <a:t>name: 'Product Development'</a:t>
            </a:r>
          </a:p>
          <a:p>
            <a:pPr marL="109537" indent="0">
              <a:buNone/>
            </a:pPr>
            <a:r>
              <a:rPr lang="en-US" sz="1600" dirty="0"/>
              <a:t>});</a:t>
            </a:r>
          </a:p>
          <a:p>
            <a:pPr marL="109537" indent="0">
              <a:buNone/>
            </a:pPr>
            <a:r>
              <a:rPr lang="en-US" sz="1600" dirty="0" err="1"/>
              <a:t>team.save</a:t>
            </a:r>
            <a:r>
              <a:rPr lang="en-US" sz="1600" dirty="0"/>
              <a:t>(function (error, data) {</a:t>
            </a:r>
          </a:p>
          <a:p>
            <a:pPr marL="109537" indent="0">
              <a:buNone/>
            </a:pPr>
            <a:r>
              <a:rPr lang="en-US" sz="1600" dirty="0"/>
              <a:t>if (error) {</a:t>
            </a:r>
          </a:p>
          <a:p>
            <a:pPr marL="109537" indent="0">
              <a:buNone/>
            </a:pPr>
            <a:r>
              <a:rPr lang="en-US" sz="1600" dirty="0"/>
              <a:t>console.log(error);</a:t>
            </a:r>
          </a:p>
          <a:p>
            <a:pPr marL="109537" indent="0">
              <a:buNone/>
            </a:pPr>
            <a:r>
              <a:rPr lang="en-US" sz="1600" dirty="0"/>
              <a:t>} else {</a:t>
            </a:r>
          </a:p>
          <a:p>
            <a:pPr marL="109537" indent="0">
              <a:buNone/>
            </a:pPr>
            <a:r>
              <a:rPr lang="en-US" sz="1600" dirty="0" err="1"/>
              <a:t>console.dir</a:t>
            </a:r>
            <a:r>
              <a:rPr lang="en-US" sz="1600" dirty="0"/>
              <a:t>(data);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 err="1"/>
              <a:t>db.close</a:t>
            </a:r>
            <a:r>
              <a:rPr lang="en-US" sz="1600" dirty="0"/>
              <a:t>();</a:t>
            </a:r>
          </a:p>
          <a:p>
            <a:pPr marL="109537" indent="0">
              <a:buNone/>
            </a:pPr>
            <a:r>
              <a:rPr lang="en-US" sz="1600" dirty="0" err="1"/>
              <a:t>process.exit</a:t>
            </a:r>
            <a:r>
              <a:rPr lang="en-US" sz="1600" dirty="0"/>
              <a:t>();</a:t>
            </a:r>
          </a:p>
          <a:p>
            <a:pPr marL="109537" indent="0">
              <a:buNone/>
            </a:pPr>
            <a:r>
              <a:rPr lang="en-US" sz="1600" dirty="0"/>
              <a:t>});</a:t>
            </a:r>
          </a:p>
          <a:p>
            <a:pPr marL="109537" indent="0">
              <a:buNone/>
            </a:pPr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529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B248F5-282E-4C0D-867E-A334773B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6062662"/>
          </a:xfrm>
        </p:spPr>
        <p:txBody>
          <a:bodyPr/>
          <a:lstStyle/>
          <a:p>
            <a:r>
              <a:rPr lang="en-US" sz="2400" dirty="0"/>
              <a:t>Mongoose provides several different functions to find data for a specific Model.</a:t>
            </a:r>
          </a:p>
          <a:p>
            <a:r>
              <a:rPr lang="en-US" sz="2400" dirty="0"/>
              <a:t>The functions are find, </a:t>
            </a:r>
            <a:r>
              <a:rPr lang="en-US" sz="2400" dirty="0" err="1"/>
              <a:t>findOne</a:t>
            </a:r>
            <a:r>
              <a:rPr lang="en-US" sz="2400" dirty="0"/>
              <a:t>, and </a:t>
            </a:r>
            <a:r>
              <a:rPr lang="en-US" sz="2400" dirty="0" err="1"/>
              <a:t>findById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The find and </a:t>
            </a:r>
            <a:r>
              <a:rPr lang="en-US" sz="2000" dirty="0" err="1"/>
              <a:t>findOne</a:t>
            </a:r>
            <a:r>
              <a:rPr lang="en-US" sz="2000" dirty="0"/>
              <a:t> functions both accept an object as input allowing for complex searches</a:t>
            </a:r>
          </a:p>
          <a:p>
            <a:pPr lvl="1"/>
            <a:r>
              <a:rPr lang="en-US" sz="2000" dirty="0" err="1"/>
              <a:t>findById</a:t>
            </a:r>
            <a:r>
              <a:rPr lang="en-US" sz="2000" dirty="0"/>
              <a:t> accepts just a single value with a callback function.</a:t>
            </a:r>
          </a:p>
          <a:p>
            <a:pPr lvl="1"/>
            <a:r>
              <a:rPr lang="en-US" sz="2000" dirty="0"/>
              <a:t>Find will return all while </a:t>
            </a:r>
            <a:r>
              <a:rPr lang="en-US" sz="2000" dirty="0" err="1"/>
              <a:t>findOne</a:t>
            </a:r>
            <a:r>
              <a:rPr lang="en-US" sz="2000" dirty="0"/>
              <a:t> will return first match</a:t>
            </a:r>
          </a:p>
          <a:p>
            <a:pPr marL="2057400" lvl="8" indent="0">
              <a:buNone/>
            </a:pPr>
            <a:r>
              <a:rPr lang="en-US" dirty="0" err="1"/>
              <a:t>Team.find</a:t>
            </a:r>
            <a:r>
              <a:rPr lang="en-US" dirty="0"/>
              <a:t>({</a:t>
            </a:r>
          </a:p>
          <a:p>
            <a:pPr marL="2057400" lvl="8" indent="0">
              <a:buNone/>
            </a:pPr>
            <a:r>
              <a:rPr lang="en-US" dirty="0"/>
              <a:t>    name: /dev/</a:t>
            </a:r>
            <a:r>
              <a:rPr lang="en-US" dirty="0" err="1"/>
              <a:t>i</a:t>
            </a:r>
            <a:r>
              <a:rPr lang="en-US" dirty="0"/>
              <a:t>}).exec(function(err, books) {</a:t>
            </a:r>
          </a:p>
          <a:p>
            <a:pPr marL="2057400" lvl="8" indent="0">
              <a:buNone/>
            </a:pPr>
            <a:r>
              <a:rPr lang="en-US" dirty="0"/>
              <a:t>    if (err) throw err;</a:t>
            </a:r>
          </a:p>
          <a:p>
            <a:pPr marL="2057400" lvl="8" indent="0">
              <a:buNone/>
            </a:pPr>
            <a:r>
              <a:rPr lang="en-US" dirty="0"/>
              <a:t>     console.log(books);</a:t>
            </a:r>
          </a:p>
          <a:p>
            <a:pPr marL="2057400" lvl="8" indent="0">
              <a:buNone/>
            </a:pPr>
            <a:r>
              <a:rPr lang="en-US" dirty="0"/>
              <a:t>});</a:t>
            </a:r>
          </a:p>
          <a:p>
            <a:pPr marL="2057400" lvl="8" indent="0">
              <a:buNone/>
            </a:pPr>
            <a:r>
              <a:rPr lang="en-US" dirty="0"/>
              <a:t>Here </a:t>
            </a:r>
            <a:r>
              <a:rPr lang="en-US" dirty="0" err="1"/>
              <a:t>mvc</a:t>
            </a:r>
            <a:r>
              <a:rPr lang="en-US" dirty="0"/>
              <a:t> is case insensitive.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BE7E6-F3B4-40A1-9C6A-CAFA45B2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updating</a:t>
            </a:r>
          </a:p>
        </p:txBody>
      </p:sp>
    </p:spTree>
    <p:extLst>
      <p:ext uri="{BB962C8B-B14F-4D97-AF65-F5344CB8AC3E}">
        <p14:creationId xmlns:p14="http://schemas.microsoft.com/office/powerpoint/2010/main" val="50651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72E88-E76B-4C9F-9B73-3E12EC3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function call also be chained to other query methods, such as where, and, or, limit, sort, any, etc.</a:t>
            </a:r>
          </a:p>
          <a:p>
            <a:pPr marL="109537" indent="0">
              <a:buNone/>
            </a:pPr>
            <a:r>
              <a:rPr lang="en-US" sz="2000" dirty="0" err="1"/>
              <a:t>Book.find</a:t>
            </a:r>
            <a:r>
              <a:rPr lang="en-US" sz="2000" dirty="0"/>
              <a:t>({</a:t>
            </a:r>
          </a:p>
          <a:p>
            <a:pPr marL="109537" indent="0">
              <a:buNone/>
            </a:pPr>
            <a:r>
              <a:rPr lang="en-US" sz="2000" dirty="0"/>
              <a:t>    title: /</a:t>
            </a:r>
            <a:r>
              <a:rPr lang="en-US" sz="2000" dirty="0" err="1"/>
              <a:t>mvc</a:t>
            </a:r>
            <a:r>
              <a:rPr lang="en-US" sz="2000" dirty="0"/>
              <a:t>/</a:t>
            </a:r>
            <a:r>
              <a:rPr lang="en-US" sz="2000" dirty="0" err="1"/>
              <a:t>i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}).sort('created')</a:t>
            </a:r>
          </a:p>
          <a:p>
            <a:pPr marL="109537" indent="0">
              <a:buNone/>
            </a:pPr>
            <a:r>
              <a:rPr lang="en-US" sz="2000" dirty="0"/>
              <a:t>.limit(5)</a:t>
            </a:r>
          </a:p>
          <a:p>
            <a:pPr marL="109537" indent="0">
              <a:buNone/>
            </a:pPr>
            <a:r>
              <a:rPr lang="en-US" sz="2000" dirty="0"/>
              <a:t>.exec(function(err, books) {</a:t>
            </a:r>
          </a:p>
          <a:p>
            <a:pPr marL="109537" indent="0">
              <a:buNone/>
            </a:pPr>
            <a:r>
              <a:rPr lang="en-US" sz="2000" dirty="0"/>
              <a:t>    if (err) throw err;</a:t>
            </a:r>
          </a:p>
          <a:p>
            <a:pPr marL="109537" indent="0">
              <a:buNone/>
            </a:pPr>
            <a:r>
              <a:rPr lang="en-US" sz="2000" dirty="0"/>
              <a:t>     </a:t>
            </a:r>
          </a:p>
          <a:p>
            <a:pPr marL="109537" indent="0">
              <a:buNone/>
            </a:pPr>
            <a:r>
              <a:rPr lang="en-US" sz="2000" dirty="0"/>
              <a:t>    console.log(books);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3B6205-C016-4E10-B7EE-DA10C035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26142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F2F3FD-0778-4127-B3A3-98FFB404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findById</a:t>
            </a:r>
            <a:r>
              <a:rPr lang="en-US" dirty="0"/>
              <a:t> is executed immediately and accepts a callback function, instead of allowing for a chain of functions.</a:t>
            </a:r>
          </a:p>
          <a:p>
            <a:pPr marL="109537" indent="0">
              <a:buNone/>
            </a:pPr>
            <a:r>
              <a:rPr lang="en-US" sz="1600" dirty="0" err="1"/>
              <a:t>Author.findById</a:t>
            </a:r>
            <a:r>
              <a:rPr lang="en-US" sz="1600" dirty="0"/>
              <a:t>('59b31406beefa1082819e72f', function(err, author) {</a:t>
            </a:r>
          </a:p>
          <a:p>
            <a:pPr marL="109537" indent="0">
              <a:buNone/>
            </a:pPr>
            <a:r>
              <a:rPr lang="en-US" sz="1600" dirty="0"/>
              <a:t>    if (err) throw err;</a:t>
            </a:r>
          </a:p>
          <a:p>
            <a:pPr marL="109537" indent="0">
              <a:buNone/>
            </a:pPr>
            <a:r>
              <a:rPr lang="en-US" sz="1600" dirty="0"/>
              <a:t>    console.log(author);</a:t>
            </a:r>
          </a:p>
          <a:p>
            <a:pPr marL="109537" indent="0">
              <a:buNone/>
            </a:pPr>
            <a:r>
              <a:rPr lang="en-US" sz="1600" dirty="0"/>
              <a:t>});</a:t>
            </a:r>
          </a:p>
          <a:p>
            <a:r>
              <a:rPr lang="en-US" sz="2000" dirty="0"/>
              <a:t>Once an object has been returned, you can modify any of its properties to update it. </a:t>
            </a:r>
          </a:p>
          <a:p>
            <a:r>
              <a:rPr lang="en-US" sz="2000" dirty="0"/>
              <a:t>Once you have made the necessary changes, you call the save method, just like when you were creating the object.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94E4DD-BF53-4A87-A29F-25929961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ID</a:t>
            </a:r>
          </a:p>
        </p:txBody>
      </p:sp>
    </p:spTree>
    <p:extLst>
      <p:ext uri="{BB962C8B-B14F-4D97-AF65-F5344CB8AC3E}">
        <p14:creationId xmlns:p14="http://schemas.microsoft.com/office/powerpoint/2010/main" val="194147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CE795E-543B-4EDD-B860-9B41EFF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 err="1"/>
              <a:t>Model.findOneAndUpdate</a:t>
            </a:r>
            <a:r>
              <a:rPr lang="en-US" sz="1800" dirty="0"/>
              <a:t>({ name: 'borne' }, { name: '</a:t>
            </a:r>
            <a:r>
              <a:rPr lang="en-US" sz="1800" dirty="0" err="1"/>
              <a:t>jason</a:t>
            </a:r>
            <a:r>
              <a:rPr lang="en-US" sz="1800" dirty="0"/>
              <a:t> </a:t>
            </a:r>
            <a:r>
              <a:rPr lang="en-US" sz="1800" dirty="0" err="1"/>
              <a:t>bourne</a:t>
            </a:r>
            <a:r>
              <a:rPr lang="en-US" sz="1800"/>
              <a:t>’ },callback</a:t>
            </a:r>
            <a:r>
              <a:rPr lang="en-US" sz="1800" dirty="0"/>
              <a:t>)</a:t>
            </a:r>
          </a:p>
          <a:p>
            <a:pPr marL="109537" indent="0">
              <a:buNone/>
            </a:pPr>
            <a:r>
              <a:rPr lang="en-US" sz="1800" dirty="0" err="1"/>
              <a:t>Author.findById</a:t>
            </a:r>
            <a:r>
              <a:rPr lang="en-US" sz="1800" dirty="0"/>
              <a:t>('59b31406beefa1082819e72f', function(err, author) {</a:t>
            </a:r>
          </a:p>
          <a:p>
            <a:pPr marL="109537" indent="0">
              <a:buNone/>
            </a:pPr>
            <a:r>
              <a:rPr lang="en-US" sz="1800" dirty="0"/>
              <a:t>    if (err) throw err;</a:t>
            </a:r>
          </a:p>
          <a:p>
            <a:pPr marL="109537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author.linkedin</a:t>
            </a:r>
            <a:r>
              <a:rPr lang="en-US" sz="1800" dirty="0"/>
              <a:t> = 'https://www.linkedin.com/in/jamie-munro-8064ba1a/';</a:t>
            </a:r>
          </a:p>
          <a:p>
            <a:pPr marL="109537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author.save</a:t>
            </a:r>
            <a:r>
              <a:rPr lang="en-US" sz="1800" dirty="0"/>
              <a:t>(function(err) {</a:t>
            </a:r>
          </a:p>
          <a:p>
            <a:pPr marL="109537" indent="0">
              <a:buNone/>
            </a:pPr>
            <a:r>
              <a:rPr lang="en-US" sz="1800" dirty="0"/>
              <a:t>        if (err) throw err</a:t>
            </a:r>
          </a:p>
          <a:p>
            <a:pPr marL="109537" indent="0">
              <a:buNone/>
            </a:pPr>
            <a:r>
              <a:rPr lang="en-US" sz="1800" dirty="0"/>
              <a:t>        console.log('Author updated successfully');</a:t>
            </a:r>
          </a:p>
          <a:p>
            <a:pPr marL="109537" indent="0">
              <a:buNone/>
            </a:pPr>
            <a:r>
              <a:rPr lang="en-US" sz="1800" dirty="0"/>
              <a:t>    });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</a:p>
          <a:p>
            <a:r>
              <a:rPr lang="en-US" sz="1800" dirty="0"/>
              <a:t>After the author is successfully retrieved, the </a:t>
            </a:r>
            <a:r>
              <a:rPr lang="en-US" sz="1800" dirty="0" err="1"/>
              <a:t>linkedin</a:t>
            </a:r>
            <a:r>
              <a:rPr lang="en-US" sz="1800" dirty="0"/>
              <a:t> property is set and the save function is called. </a:t>
            </a:r>
          </a:p>
          <a:p>
            <a:r>
              <a:rPr lang="en-US" sz="1800" dirty="0"/>
              <a:t>Mongoose is able to detect that the </a:t>
            </a:r>
            <a:r>
              <a:rPr lang="en-US" sz="1800" dirty="0" err="1"/>
              <a:t>linkedin</a:t>
            </a:r>
            <a:r>
              <a:rPr lang="en-US" sz="1800" dirty="0"/>
              <a:t> property was changed, and it will send an update statement to MongoDB on only the properties that have been modified.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34C82-F56D-40CB-82B2-FF86C9ED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updating</a:t>
            </a:r>
          </a:p>
        </p:txBody>
      </p:sp>
    </p:spTree>
    <p:extLst>
      <p:ext uri="{BB962C8B-B14F-4D97-AF65-F5344CB8AC3E}">
        <p14:creationId xmlns:p14="http://schemas.microsoft.com/office/powerpoint/2010/main" val="44791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1DE7A5-7F58-4D7B-B0CF-1909392E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Mongoose also offers two additional functions that make finding an object and saving it in a single step.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findByIdAndUpdate</a:t>
            </a:r>
            <a:r>
              <a:rPr lang="en-US" sz="2400" dirty="0"/>
              <a:t> and </a:t>
            </a:r>
            <a:r>
              <a:rPr lang="en-US" sz="2400" dirty="0" err="1"/>
              <a:t>findOneAndUpdate</a:t>
            </a:r>
            <a:endParaRPr lang="en-US" sz="2400" dirty="0"/>
          </a:p>
          <a:p>
            <a:pPr marL="109537" indent="0">
              <a:buNone/>
            </a:pPr>
            <a:r>
              <a:rPr lang="en-US" sz="1800" dirty="0" err="1"/>
              <a:t>Author.findByIdAndUpdate</a:t>
            </a:r>
            <a:r>
              <a:rPr lang="en-US" sz="1800" dirty="0"/>
              <a:t>('59b31406beefa1082819e72f', </a:t>
            </a:r>
          </a:p>
          <a:p>
            <a:pPr marL="109537" indent="0">
              <a:buNone/>
            </a:pPr>
            <a:r>
              <a:rPr lang="en-US" sz="1800" dirty="0"/>
              <a:t>    { </a:t>
            </a:r>
            <a:r>
              <a:rPr lang="en-US" sz="1800" dirty="0" err="1"/>
              <a:t>linkedin</a:t>
            </a:r>
            <a:r>
              <a:rPr lang="en-US" sz="1800" dirty="0"/>
              <a:t>: 'https://www.linkedin.com/in/jamie-munro-8064ba1a/' }, </a:t>
            </a:r>
          </a:p>
          <a:p>
            <a:pPr marL="109537" indent="0">
              <a:buNone/>
            </a:pPr>
            <a:r>
              <a:rPr lang="en-US" sz="1800" dirty="0"/>
              <a:t>    function(err, author) {</a:t>
            </a:r>
          </a:p>
          <a:p>
            <a:pPr marL="109537" indent="0">
              <a:buNone/>
            </a:pPr>
            <a:r>
              <a:rPr lang="en-US" sz="1800" dirty="0"/>
              <a:t>        if (err) throw err;</a:t>
            </a:r>
          </a:p>
          <a:p>
            <a:pPr marL="109537" indent="0">
              <a:buNone/>
            </a:pPr>
            <a:r>
              <a:rPr lang="en-US" sz="1800" dirty="0"/>
              <a:t>             console.log(author);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223726-5135-4292-9E5D-AF8D7775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Step</a:t>
            </a:r>
          </a:p>
        </p:txBody>
      </p:sp>
    </p:spTree>
    <p:extLst>
      <p:ext uri="{BB962C8B-B14F-4D97-AF65-F5344CB8AC3E}">
        <p14:creationId xmlns:p14="http://schemas.microsoft.com/office/powerpoint/2010/main" val="186030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1C94A-A388-4B8C-9C83-B04DC311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</a:t>
            </a:r>
          </a:p>
          <a:p>
            <a:pPr marL="109537" indent="0">
              <a:buNone/>
            </a:pPr>
            <a:r>
              <a:rPr lang="en-US" sz="2000" dirty="0"/>
              <a:t>Models have static </a:t>
            </a:r>
            <a:r>
              <a:rPr lang="en-US" sz="2000" dirty="0" err="1"/>
              <a:t>deleteOne</a:t>
            </a:r>
            <a:r>
              <a:rPr lang="en-US" sz="2000" dirty="0"/>
              <a:t>() and </a:t>
            </a:r>
            <a:r>
              <a:rPr lang="en-US" sz="2000" dirty="0" err="1"/>
              <a:t>deleteMany</a:t>
            </a:r>
            <a:r>
              <a:rPr lang="en-US" sz="2000" dirty="0"/>
              <a:t>() functions for removing all documents matching the given filter.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Tank.deleteOne</a:t>
            </a:r>
            <a:r>
              <a:rPr lang="en-US" sz="2000" dirty="0"/>
              <a:t>({ size: 'large' }, function (err) {</a:t>
            </a:r>
          </a:p>
          <a:p>
            <a:pPr marL="109537" indent="0">
              <a:buNone/>
            </a:pPr>
            <a:r>
              <a:rPr lang="en-US" sz="2000" dirty="0"/>
              <a:t>  if (err) return </a:t>
            </a:r>
            <a:r>
              <a:rPr lang="en-US" sz="2000" dirty="0" err="1"/>
              <a:t>handleError</a:t>
            </a:r>
            <a:r>
              <a:rPr lang="en-US" sz="2000" dirty="0"/>
              <a:t>(err);</a:t>
            </a:r>
          </a:p>
          <a:p>
            <a:pPr marL="109537" indent="0">
              <a:buNone/>
            </a:pPr>
            <a:r>
              <a:rPr lang="en-US" sz="2000" dirty="0"/>
              <a:t>  // deleted at most one tank document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DFD3F-F691-4B72-B389-7B8AC459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45526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3F4E1-2399-45EA-8AD6-5A6D4B62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connection </a:t>
            </a:r>
            <a:r>
              <a:rPr lang="en-US" dirty="0" err="1"/>
              <a:t>object.close</a:t>
            </a:r>
            <a:r>
              <a:rPr lang="en-US" dirty="0"/>
              <a:t>()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 err="1"/>
              <a:t>Db.close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5BAE8-C205-4DC9-84CD-66322FEC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701886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C3E2A5-0ADA-4DC0-B346-C659A144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alternatives such as Redis1, CouchDB2, and Cassandra3.</a:t>
            </a:r>
          </a:p>
          <a:p>
            <a:r>
              <a:rPr lang="en-US" dirty="0"/>
              <a:t>SQL Based</a:t>
            </a:r>
          </a:p>
          <a:p>
            <a:pPr lvl="1"/>
            <a:r>
              <a:rPr lang="en-US" sz="2400" dirty="0"/>
              <a:t>MySQL,</a:t>
            </a:r>
            <a:r>
              <a:rPr lang="en-US" sz="400" dirty="0"/>
              <a:t>4 </a:t>
            </a:r>
            <a:r>
              <a:rPr lang="en-US" sz="2400" dirty="0"/>
              <a:t>Oracle</a:t>
            </a:r>
            <a:r>
              <a:rPr lang="en-US" sz="400" dirty="0"/>
              <a:t>5</a:t>
            </a:r>
            <a:r>
              <a:rPr lang="en-US" sz="2400" dirty="0"/>
              <a:t>, or SQL Server</a:t>
            </a:r>
          </a:p>
          <a:p>
            <a:r>
              <a:rPr lang="en-US" sz="2800" dirty="0"/>
              <a:t>BUT</a:t>
            </a:r>
          </a:p>
          <a:p>
            <a:r>
              <a:rPr lang="en-US" sz="2800" dirty="0"/>
              <a:t>It is not in </a:t>
            </a:r>
            <a:r>
              <a:rPr lang="en-US" sz="2800" b="1" dirty="0"/>
              <a:t>meanstack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90417-E186-4036-8751-7B1922B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to MongoDB</a:t>
            </a:r>
          </a:p>
        </p:txBody>
      </p:sp>
    </p:spTree>
    <p:extLst>
      <p:ext uri="{BB962C8B-B14F-4D97-AF65-F5344CB8AC3E}">
        <p14:creationId xmlns:p14="http://schemas.microsoft.com/office/powerpoint/2010/main" val="42211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B696A-EB2C-4D11-8A5B-A8FB043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to download</a:t>
            </a:r>
          </a:p>
          <a:p>
            <a:r>
              <a:rPr lang="en-US" dirty="0" err="1"/>
              <a:t>npm</a:t>
            </a:r>
            <a:r>
              <a:rPr lang="en-US" dirty="0"/>
              <a:t> install mongoose</a:t>
            </a:r>
          </a:p>
          <a:p>
            <a:r>
              <a:rPr lang="en-US" dirty="0"/>
              <a:t>Better to do it with –g option to install it globally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322926-9D9F-4757-8807-908DF64B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1321005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91B1BF-C5D2-4CFC-A087-B3921CBA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mysql</a:t>
            </a:r>
            <a:r>
              <a:rPr lang="en-US" sz="1600" dirty="0"/>
              <a:t> = require('</a:t>
            </a:r>
            <a:r>
              <a:rPr lang="en-US" sz="1600" dirty="0" err="1"/>
              <a:t>mysql</a:t>
            </a:r>
            <a:r>
              <a:rPr lang="en-US" sz="1600" dirty="0"/>
              <a:t>');</a:t>
            </a:r>
          </a:p>
          <a:p>
            <a:pPr marL="109537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connection =</a:t>
            </a:r>
          </a:p>
          <a:p>
            <a:pPr marL="109537" indent="0">
              <a:buNone/>
            </a:pPr>
            <a:r>
              <a:rPr lang="en-US" sz="1600" dirty="0" err="1"/>
              <a:t>mysql.createConnection</a:t>
            </a:r>
            <a:r>
              <a:rPr lang="en-US" sz="1600" dirty="0"/>
              <a:t>('</a:t>
            </a:r>
            <a:r>
              <a:rPr lang="en-US" sz="1600" dirty="0" err="1"/>
              <a:t>mysql</a:t>
            </a:r>
            <a:r>
              <a:rPr lang="en-US" sz="1600" dirty="0"/>
              <a:t>://user:secret@localhost:3306/</a:t>
            </a:r>
            <a:r>
              <a:rPr lang="en-US" sz="1600" dirty="0" err="1"/>
              <a:t>dbname</a:t>
            </a:r>
            <a:r>
              <a:rPr lang="en-US" sz="1600" dirty="0"/>
              <a:t>');</a:t>
            </a:r>
          </a:p>
          <a:p>
            <a:pPr marL="109537" indent="0">
              <a:buNone/>
            </a:pPr>
            <a:r>
              <a:rPr lang="en-US" sz="1600" dirty="0" err="1"/>
              <a:t>connection.connect</a:t>
            </a:r>
            <a:r>
              <a:rPr lang="en-US" sz="1600" dirty="0"/>
              <a:t>(function(error) {</a:t>
            </a:r>
          </a:p>
          <a:p>
            <a:pPr marL="109537" indent="0">
              <a:buNone/>
            </a:pPr>
            <a:r>
              <a:rPr lang="en-US" sz="1600" dirty="0"/>
              <a:t>if (error) {</a:t>
            </a:r>
          </a:p>
          <a:p>
            <a:pPr marL="109537" indent="0">
              <a:buNone/>
            </a:pPr>
            <a:r>
              <a:rPr lang="en-US" sz="1600" dirty="0"/>
              <a:t>return </a:t>
            </a:r>
            <a:r>
              <a:rPr lang="en-US" sz="1600" dirty="0" err="1"/>
              <a:t>console.error</a:t>
            </a:r>
            <a:r>
              <a:rPr lang="en-US" sz="1600" dirty="0"/>
              <a:t>(</a:t>
            </a:r>
            <a:r>
              <a:rPr lang="en-US" sz="1600" dirty="0" err="1"/>
              <a:t>error.message</a:t>
            </a:r>
            <a:r>
              <a:rPr lang="en-US" sz="1600" dirty="0"/>
              <a:t>);}</a:t>
            </a:r>
          </a:p>
          <a:p>
            <a:pPr marL="109537" indent="0">
              <a:buNone/>
            </a:pPr>
            <a:r>
              <a:rPr lang="en-US" sz="1600" dirty="0"/>
              <a:t>console.log('successfully connected!');});</a:t>
            </a:r>
          </a:p>
          <a:p>
            <a:pPr marL="109537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insertSql</a:t>
            </a:r>
            <a:r>
              <a:rPr lang="en-US" sz="1600" dirty="0"/>
              <a:t> = 'INSERT INTO Presidents (Name, Terms) VALUES' +</a:t>
            </a:r>
          </a:p>
          <a:p>
            <a:pPr marL="109537" indent="0">
              <a:buNone/>
            </a:pPr>
            <a:r>
              <a:rPr lang="en-US" sz="1600" dirty="0"/>
              <a:t>'(\'Bill Clinton\', 2),’ + '(\'George W Bush\', 2)';</a:t>
            </a:r>
          </a:p>
          <a:p>
            <a:pPr marL="109537" indent="0">
              <a:buNone/>
            </a:pPr>
            <a:r>
              <a:rPr lang="en-US" sz="1600" dirty="0" err="1"/>
              <a:t>connection.query</a:t>
            </a:r>
            <a:r>
              <a:rPr lang="en-US" sz="1600" dirty="0"/>
              <a:t>(</a:t>
            </a:r>
            <a:r>
              <a:rPr lang="en-US" sz="1600" dirty="0" err="1"/>
              <a:t>insertSql</a:t>
            </a:r>
            <a:r>
              <a:rPr lang="en-US" sz="1600" dirty="0"/>
              <a:t>, function(error, results) {</a:t>
            </a:r>
          </a:p>
          <a:p>
            <a:pPr marL="109537" indent="0">
              <a:buNone/>
            </a:pPr>
            <a:r>
              <a:rPr lang="en-US" sz="1600" dirty="0"/>
              <a:t>if (error) {</a:t>
            </a:r>
          </a:p>
          <a:p>
            <a:pPr marL="109537" indent="0">
              <a:buNone/>
            </a:pPr>
            <a:r>
              <a:rPr lang="en-US" sz="1600" dirty="0" err="1"/>
              <a:t>connection.release</a:t>
            </a:r>
            <a:r>
              <a:rPr lang="en-US" sz="1600" dirty="0"/>
              <a:t>();</a:t>
            </a:r>
          </a:p>
          <a:p>
            <a:pPr marL="109537" indent="0">
              <a:buNone/>
            </a:pPr>
            <a:r>
              <a:rPr lang="en-US" sz="1600" dirty="0"/>
              <a:t>return </a:t>
            </a:r>
            <a:r>
              <a:rPr lang="en-US" sz="1600" dirty="0" err="1"/>
              <a:t>console.error</a:t>
            </a:r>
            <a:r>
              <a:rPr lang="en-US" sz="1600" dirty="0"/>
              <a:t>(</a:t>
            </a:r>
            <a:r>
              <a:rPr lang="en-US" sz="1600" dirty="0" err="1"/>
              <a:t>error.message</a:t>
            </a:r>
            <a:r>
              <a:rPr lang="en-US" sz="1600" dirty="0"/>
              <a:t>);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BBE656-2E58-4D7C-A942-9EB0060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6098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ECCB2-39F2-430B-A67F-36890551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selectSql</a:t>
            </a:r>
            <a:r>
              <a:rPr lang="en-US" dirty="0"/>
              <a:t> = 'SELECT * FROM Presidents';</a:t>
            </a:r>
          </a:p>
          <a:p>
            <a:pPr marL="109537" indent="0">
              <a:buNone/>
            </a:pPr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selectSql</a:t>
            </a:r>
            <a:r>
              <a:rPr lang="en-US" dirty="0"/>
              <a:t>, function(error, results) {</a:t>
            </a:r>
          </a:p>
          <a:p>
            <a:pPr marL="109537" indent="0">
              <a:buNone/>
            </a:pPr>
            <a:r>
              <a:rPr lang="en-US" dirty="0"/>
              <a:t>if (error) {</a:t>
            </a:r>
          </a:p>
          <a:p>
            <a:pPr marL="109537" indent="0">
              <a:buNone/>
            </a:pPr>
            <a:r>
              <a:rPr lang="en-US" dirty="0" err="1"/>
              <a:t>connection.release</a:t>
            </a:r>
            <a:r>
              <a:rPr lang="en-US" dirty="0"/>
              <a:t>();</a:t>
            </a:r>
          </a:p>
          <a:p>
            <a:pPr marL="109537" indent="0">
              <a:buNone/>
            </a:pPr>
            <a:r>
              <a:rPr lang="en-US" dirty="0"/>
              <a:t>return </a:t>
            </a:r>
            <a:r>
              <a:rPr lang="en-US" dirty="0" err="1"/>
              <a:t>console.error</a:t>
            </a:r>
            <a:r>
              <a:rPr lang="en-US" dirty="0"/>
              <a:t>(</a:t>
            </a:r>
            <a:r>
              <a:rPr lang="en-US" dirty="0" err="1"/>
              <a:t>error.message</a:t>
            </a:r>
            <a:r>
              <a:rPr lang="en-US" dirty="0"/>
              <a:t>);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  <a:p>
            <a:pPr marL="109537" indent="0">
              <a:buNone/>
            </a:pPr>
            <a:r>
              <a:rPr lang="en-US" dirty="0"/>
              <a:t>console.log('results of SELECT:');</a:t>
            </a:r>
          </a:p>
          <a:p>
            <a:pPr marL="109537" indent="0">
              <a:buNone/>
            </a:pPr>
            <a:r>
              <a:rPr lang="en-US" dirty="0"/>
              <a:t>console.log(</a:t>
            </a:r>
            <a:r>
              <a:rPr lang="en-US" dirty="0" err="1"/>
              <a:t>JSON.stringify</a:t>
            </a:r>
            <a:r>
              <a:rPr lang="en-US" dirty="0"/>
              <a:t>(results, null, 2));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3A115-F80D-4727-847E-0A4C662E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and creating JSON</a:t>
            </a:r>
          </a:p>
        </p:txBody>
      </p:sp>
    </p:spTree>
    <p:extLst>
      <p:ext uri="{BB962C8B-B14F-4D97-AF65-F5344CB8AC3E}">
        <p14:creationId xmlns:p14="http://schemas.microsoft.com/office/powerpoint/2010/main" val="423303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89EB3B-23F7-4674-AD90-E4C71DD1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are creating DB connection</a:t>
            </a:r>
          </a:p>
          <a:p>
            <a:r>
              <a:rPr lang="en-US" dirty="0"/>
              <a:t>Connection to DB</a:t>
            </a:r>
          </a:p>
          <a:p>
            <a:r>
              <a:rPr lang="en-US" dirty="0"/>
              <a:t>Creating Schema</a:t>
            </a:r>
          </a:p>
          <a:p>
            <a:r>
              <a:rPr lang="en-US" dirty="0"/>
              <a:t>Making mongoose model</a:t>
            </a:r>
          </a:p>
          <a:p>
            <a:r>
              <a:rPr lang="en-US" dirty="0"/>
              <a:t>Inserting data or error</a:t>
            </a:r>
          </a:p>
          <a:p>
            <a:r>
              <a:rPr lang="en-US" dirty="0"/>
              <a:t>Searching and Updating</a:t>
            </a:r>
          </a:p>
          <a:p>
            <a:r>
              <a:rPr lang="en-US" dirty="0"/>
              <a:t>Closing Db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BD747-B8E3-4782-B9A2-51CB5E07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steps to connect</a:t>
            </a:r>
          </a:p>
        </p:txBody>
      </p:sp>
    </p:spTree>
    <p:extLst>
      <p:ext uri="{BB962C8B-B14F-4D97-AF65-F5344CB8AC3E}">
        <p14:creationId xmlns:p14="http://schemas.microsoft.com/office/powerpoint/2010/main" val="84788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3F1EF-34BA-4853-9E65-E97E6300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connectivity</a:t>
            </a:r>
          </a:p>
          <a:p>
            <a:pPr marL="109537" indent="0">
              <a:buNone/>
            </a:pPr>
            <a:r>
              <a:rPr lang="en-US" sz="1800" dirty="0" err="1"/>
              <a:t>mongoose.connect</a:t>
            </a:r>
            <a:r>
              <a:rPr lang="en-US" sz="1800" dirty="0"/>
              <a:t>('</a:t>
            </a:r>
            <a:r>
              <a:rPr lang="en-US" sz="1800" dirty="0" err="1"/>
              <a:t>mongodb</a:t>
            </a:r>
            <a:r>
              <a:rPr lang="en-US" sz="1800" dirty="0"/>
              <a:t>://localhost:27017/test’);</a:t>
            </a:r>
          </a:p>
          <a:p>
            <a:pPr lvl="1"/>
            <a:r>
              <a:rPr lang="en-US" sz="2000" dirty="0"/>
              <a:t>For username/password</a:t>
            </a:r>
          </a:p>
          <a:p>
            <a:pPr marL="109537" indent="0">
              <a:buNone/>
            </a:pPr>
            <a:r>
              <a:rPr lang="en-US" sz="1800" dirty="0" err="1"/>
              <a:t>mongoose.connect</a:t>
            </a:r>
            <a:r>
              <a:rPr lang="en-US" sz="1800" dirty="0"/>
              <a:t>('</a:t>
            </a:r>
            <a:r>
              <a:rPr lang="en-US" sz="1800" dirty="0" err="1"/>
              <a:t>mongodb</a:t>
            </a:r>
            <a:r>
              <a:rPr lang="en-US" sz="1800" dirty="0"/>
              <a:t>://</a:t>
            </a:r>
            <a:r>
              <a:rPr lang="en-US" sz="1800" dirty="0" err="1"/>
              <a:t>username:password@host:port</a:t>
            </a:r>
            <a:r>
              <a:rPr lang="en-US" sz="1800" dirty="0"/>
              <a:t>/database’);</a:t>
            </a:r>
          </a:p>
          <a:p>
            <a:r>
              <a:rPr lang="en-US" sz="1800" dirty="0"/>
              <a:t>First parameter is compulsory and it is DB connection as above.</a:t>
            </a:r>
          </a:p>
          <a:p>
            <a:r>
              <a:rPr lang="en-US" sz="1800" dirty="0"/>
              <a:t>The connect function accepts two other optional parameters. </a:t>
            </a:r>
          </a:p>
          <a:p>
            <a:pPr lvl="1"/>
            <a:r>
              <a:rPr lang="en-US" sz="1600" dirty="0"/>
              <a:t>The second parameter is an object of options where you can define things like the username and password, if required. </a:t>
            </a:r>
          </a:p>
          <a:p>
            <a:pPr lvl="1"/>
            <a:r>
              <a:rPr lang="en-US" sz="1600" dirty="0"/>
              <a:t>The third parameter, which can also be the second parameter if you have no options, is the callback function after attempting to connect. </a:t>
            </a:r>
          </a:p>
          <a:p>
            <a:endParaRPr lang="en-US" sz="2400" dirty="0"/>
          </a:p>
          <a:p>
            <a:pPr marL="109537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35744-4037-4C89-9723-349FD7F6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Connect</a:t>
            </a:r>
          </a:p>
        </p:txBody>
      </p:sp>
    </p:spTree>
    <p:extLst>
      <p:ext uri="{BB962C8B-B14F-4D97-AF65-F5344CB8AC3E}">
        <p14:creationId xmlns:p14="http://schemas.microsoft.com/office/powerpoint/2010/main" val="171175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9AF0F-B151-4465-9C9F-E1F29895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mongoose = require('mongoose');</a:t>
            </a:r>
          </a:p>
          <a:p>
            <a:pPr marL="109537" indent="0">
              <a:buNone/>
            </a:pPr>
            <a:r>
              <a:rPr lang="en-US" sz="2000" dirty="0" err="1"/>
              <a:t>mongoose.connect</a:t>
            </a:r>
            <a:r>
              <a:rPr lang="en-US" sz="2000" dirty="0"/>
              <a:t>('</a:t>
            </a:r>
            <a:r>
              <a:rPr lang="en-US" sz="2000" dirty="0" err="1"/>
              <a:t>mongodb</a:t>
            </a:r>
            <a:r>
              <a:rPr lang="en-US" sz="2000" dirty="0"/>
              <a:t>://localhost:27017/</a:t>
            </a:r>
            <a:r>
              <a:rPr lang="en-US" sz="2000" dirty="0" err="1"/>
              <a:t>mydb</a:t>
            </a:r>
            <a:r>
              <a:rPr lang="en-US" sz="2000" dirty="0"/>
              <a:t>', function (err) {</a:t>
            </a:r>
          </a:p>
          <a:p>
            <a:pPr marL="109537" indent="0">
              <a:buNone/>
            </a:pPr>
            <a:r>
              <a:rPr lang="en-US" sz="2000" dirty="0"/>
              <a:t>   if (err) throw err;</a:t>
            </a:r>
          </a:p>
          <a:p>
            <a:pPr marL="109537" indent="0">
              <a:buNone/>
            </a:pPr>
            <a:r>
              <a:rPr lang="en-US" sz="2000" dirty="0"/>
              <a:t>   console.log('Successfully connected');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pPr marL="109537" indent="0">
              <a:buNone/>
            </a:pPr>
            <a:r>
              <a:rPr lang="en-US" dirty="0"/>
              <a:t>If an error occurs when connecting to the database, the exception is thrown and all further processing is stopped. When no error occurs, I have logged a success message to the console.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DDC85-D0D7-42FF-BF21-DCC4EB9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5873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BE0D9F-AEB3-4943-87FF-E55EFCD3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Everything in Mongoose starts with a Schema.</a:t>
            </a:r>
          </a:p>
          <a:p>
            <a:r>
              <a:rPr lang="en-US" sz="2000" dirty="0"/>
              <a:t>Each schema maps to a MongoDB collection and defines the shape of the documents within that collection.</a:t>
            </a:r>
          </a:p>
          <a:p>
            <a:r>
              <a:rPr lang="en-US" sz="2000" dirty="0"/>
              <a:t>If you want to add additional keys later, use the </a:t>
            </a:r>
            <a:r>
              <a:rPr lang="en-US" sz="2000" dirty="0" err="1"/>
              <a:t>Schema#add</a:t>
            </a:r>
            <a:r>
              <a:rPr lang="en-US" sz="2000" dirty="0"/>
              <a:t> method.</a:t>
            </a:r>
          </a:p>
          <a:p>
            <a:pPr marL="109537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Schema = </a:t>
            </a:r>
            <a:r>
              <a:rPr lang="en-US" sz="1400" dirty="0" err="1"/>
              <a:t>mongoose.Schema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blogSchema</a:t>
            </a:r>
            <a:r>
              <a:rPr lang="en-US" sz="1400" dirty="0"/>
              <a:t> = new Schema({</a:t>
            </a:r>
          </a:p>
          <a:p>
            <a:pPr marL="109537" indent="0">
              <a:buNone/>
            </a:pPr>
            <a:r>
              <a:rPr lang="en-US" sz="1400" dirty="0"/>
              <a:t>    title:  String,</a:t>
            </a:r>
          </a:p>
          <a:p>
            <a:pPr marL="109537" indent="0">
              <a:buNone/>
            </a:pPr>
            <a:r>
              <a:rPr lang="en-US" sz="1400" dirty="0"/>
              <a:t>    author: String,</a:t>
            </a:r>
          </a:p>
          <a:p>
            <a:pPr marL="109537" indent="0">
              <a:buNone/>
            </a:pPr>
            <a:r>
              <a:rPr lang="en-US" sz="1400" dirty="0"/>
              <a:t>    body:   String,</a:t>
            </a:r>
          </a:p>
          <a:p>
            <a:pPr marL="109537" indent="0">
              <a:buNone/>
            </a:pPr>
            <a:r>
              <a:rPr lang="en-US" sz="1400" dirty="0"/>
              <a:t>    comments: [{ body: String, date: Date }],</a:t>
            </a:r>
          </a:p>
          <a:p>
            <a:pPr marL="109537" indent="0">
              <a:buNone/>
            </a:pPr>
            <a:r>
              <a:rPr lang="en-US" sz="1400" dirty="0"/>
              <a:t>    date: { type: Date, default: </a:t>
            </a:r>
            <a:r>
              <a:rPr lang="en-US" sz="1400" dirty="0" err="1"/>
              <a:t>Date.now</a:t>
            </a:r>
            <a:r>
              <a:rPr lang="en-US" sz="1400" dirty="0"/>
              <a:t> },</a:t>
            </a:r>
          </a:p>
          <a:p>
            <a:pPr marL="109537" indent="0">
              <a:buNone/>
            </a:pPr>
            <a:r>
              <a:rPr lang="en-US" sz="1400" dirty="0"/>
              <a:t>    hidden: Boolean,</a:t>
            </a:r>
          </a:p>
          <a:p>
            <a:pPr marL="109537" indent="0">
              <a:buNone/>
            </a:pPr>
            <a:r>
              <a:rPr lang="en-US" sz="1400" dirty="0"/>
              <a:t>    meta: {</a:t>
            </a:r>
          </a:p>
          <a:p>
            <a:pPr marL="109537" indent="0">
              <a:buNone/>
            </a:pPr>
            <a:r>
              <a:rPr lang="en-US" sz="1400" dirty="0"/>
              <a:t>      votes: Number,</a:t>
            </a:r>
          </a:p>
          <a:p>
            <a:pPr marL="109537" indent="0">
              <a:buNone/>
            </a:pPr>
            <a:r>
              <a:rPr lang="en-US" sz="1400" dirty="0"/>
              <a:t>      favs:  Number</a:t>
            </a:r>
          </a:p>
          <a:p>
            <a:pPr marL="109537" indent="0">
              <a:buNone/>
            </a:pPr>
            <a:r>
              <a:rPr lang="en-US" sz="1400" dirty="0"/>
              <a:t>    }</a:t>
            </a:r>
          </a:p>
          <a:p>
            <a:pPr marL="109537" indent="0">
              <a:buNone/>
            </a:pPr>
            <a:r>
              <a:rPr lang="en-US" sz="1400" dirty="0"/>
              <a:t>  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C4724-0600-4E9A-B055-0ECDBC13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Schema</a:t>
            </a:r>
          </a:p>
        </p:txBody>
      </p:sp>
    </p:spTree>
    <p:extLst>
      <p:ext uri="{BB962C8B-B14F-4D97-AF65-F5344CB8AC3E}">
        <p14:creationId xmlns:p14="http://schemas.microsoft.com/office/powerpoint/2010/main" val="307529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F8B01-5679-4027-A623-957A3A68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Schema &amp; Schema Types</a:t>
            </a:r>
          </a:p>
          <a:p>
            <a:pPr lvl="1"/>
            <a:r>
              <a:rPr lang="en-US" sz="2000" dirty="0"/>
              <a:t>It is key value pair where key is the property name and value is schema type. It supports following types.</a:t>
            </a:r>
          </a:p>
          <a:p>
            <a:pPr lvl="2"/>
            <a:r>
              <a:rPr lang="en-US" sz="1800" dirty="0"/>
              <a:t>String</a:t>
            </a:r>
          </a:p>
          <a:p>
            <a:pPr lvl="2"/>
            <a:r>
              <a:rPr lang="en-US" sz="1800" dirty="0"/>
              <a:t>Number</a:t>
            </a:r>
          </a:p>
          <a:p>
            <a:pPr lvl="2"/>
            <a:r>
              <a:rPr lang="en-US" sz="1800" dirty="0"/>
              <a:t>Date</a:t>
            </a:r>
          </a:p>
          <a:p>
            <a:pPr lvl="2"/>
            <a:r>
              <a:rPr lang="en-US" sz="1800" dirty="0"/>
              <a:t>Buffer</a:t>
            </a:r>
          </a:p>
          <a:p>
            <a:pPr lvl="2"/>
            <a:r>
              <a:rPr lang="en-US" sz="1800" dirty="0"/>
              <a:t>Mixed(Virtually anything but better to avoid using this type</a:t>
            </a:r>
          </a:p>
          <a:p>
            <a:pPr lvl="2"/>
            <a:r>
              <a:rPr lang="en-US" sz="1800" dirty="0" err="1"/>
              <a:t>ObjectId</a:t>
            </a:r>
            <a:r>
              <a:rPr lang="en-US" sz="1800" dirty="0"/>
              <a:t>( A reference to sub documents)</a:t>
            </a:r>
          </a:p>
          <a:p>
            <a:pPr lvl="2"/>
            <a:r>
              <a:rPr lang="en-US" sz="1800" dirty="0"/>
              <a:t>Array</a:t>
            </a:r>
          </a:p>
          <a:p>
            <a:pPr lvl="2"/>
            <a:r>
              <a:rPr lang="en-US" sz="1800" dirty="0"/>
              <a:t>Boolean</a:t>
            </a:r>
          </a:p>
          <a:p>
            <a:pPr lvl="2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0E5F6-74CA-4844-AC54-34865A60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Schema</a:t>
            </a:r>
          </a:p>
        </p:txBody>
      </p:sp>
    </p:spTree>
    <p:extLst>
      <p:ext uri="{BB962C8B-B14F-4D97-AF65-F5344CB8AC3E}">
        <p14:creationId xmlns:p14="http://schemas.microsoft.com/office/powerpoint/2010/main" val="339058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F8B01-5679-4027-A623-957A3A68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Schema</a:t>
            </a:r>
          </a:p>
          <a:p>
            <a:pPr lvl="1"/>
            <a:r>
              <a:rPr lang="en-US" sz="2000" dirty="0"/>
              <a:t>Each data type allows you to specify:</a:t>
            </a:r>
          </a:p>
          <a:p>
            <a:pPr lvl="1"/>
            <a:r>
              <a:rPr lang="en-US" sz="2000" dirty="0"/>
              <a:t>a default value</a:t>
            </a:r>
          </a:p>
          <a:p>
            <a:pPr lvl="1"/>
            <a:r>
              <a:rPr lang="en-US" sz="2000" dirty="0"/>
              <a:t>a custom validation function</a:t>
            </a:r>
          </a:p>
          <a:p>
            <a:pPr lvl="1"/>
            <a:r>
              <a:rPr lang="en-US" sz="2000" dirty="0"/>
              <a:t>indicate a field is required</a:t>
            </a:r>
          </a:p>
          <a:p>
            <a:pPr lvl="1"/>
            <a:r>
              <a:rPr lang="en-US" sz="2000" dirty="0"/>
              <a:t>a get function that allows you to manipulate the data before it is returned as an object</a:t>
            </a:r>
          </a:p>
          <a:p>
            <a:pPr lvl="1"/>
            <a:r>
              <a:rPr lang="en-US" sz="2000" dirty="0"/>
              <a:t>a set function that allows you to manipulate the data before it is saved to the database</a:t>
            </a:r>
          </a:p>
          <a:p>
            <a:pPr lvl="1"/>
            <a:r>
              <a:rPr lang="en-US" sz="2000" dirty="0"/>
              <a:t>create indexes to allow data to be fetched faster</a:t>
            </a:r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0E5F6-74CA-4844-AC54-34865A60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Schema</a:t>
            </a:r>
          </a:p>
        </p:txBody>
      </p:sp>
    </p:spTree>
    <p:extLst>
      <p:ext uri="{BB962C8B-B14F-4D97-AF65-F5344CB8AC3E}">
        <p14:creationId xmlns:p14="http://schemas.microsoft.com/office/powerpoint/2010/main" val="279865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2708</TotalTime>
  <Words>2781</Words>
  <Application>Microsoft Office PowerPoint</Application>
  <PresentationFormat>On-screen Show (4:3)</PresentationFormat>
  <Paragraphs>373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Node.JS</vt:lpstr>
      <vt:lpstr>Mongoose</vt:lpstr>
      <vt:lpstr>Mongoose</vt:lpstr>
      <vt:lpstr>Mongoose steps to connect</vt:lpstr>
      <vt:lpstr>Mongoose Connect</vt:lpstr>
      <vt:lpstr>Connection</vt:lpstr>
      <vt:lpstr>Mongoose Schema</vt:lpstr>
      <vt:lpstr>Mongoose Schema</vt:lpstr>
      <vt:lpstr>Mongoose Schema</vt:lpstr>
      <vt:lpstr>Defining Index</vt:lpstr>
      <vt:lpstr>example</vt:lpstr>
      <vt:lpstr>Schema</vt:lpstr>
      <vt:lpstr>Schema Example for cross reference</vt:lpstr>
      <vt:lpstr>Explanation</vt:lpstr>
      <vt:lpstr>Mongoose Model</vt:lpstr>
      <vt:lpstr>Note:</vt:lpstr>
      <vt:lpstr>Example</vt:lpstr>
      <vt:lpstr>Inserting multiple documents</vt:lpstr>
      <vt:lpstr>Inserting multiple documents</vt:lpstr>
      <vt:lpstr>Example</vt:lpstr>
      <vt:lpstr>Mongoose models using save</vt:lpstr>
      <vt:lpstr>Searching and updating</vt:lpstr>
      <vt:lpstr>Searching</vt:lpstr>
      <vt:lpstr>Search By ID</vt:lpstr>
      <vt:lpstr>Searching and updating</vt:lpstr>
      <vt:lpstr>Single Step</vt:lpstr>
      <vt:lpstr>Deleting</vt:lpstr>
      <vt:lpstr>Closing the connection</vt:lpstr>
      <vt:lpstr>Alternative to MongoDB</vt:lpstr>
      <vt:lpstr>Example</vt:lpstr>
      <vt:lpstr>Selection and creating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309</cp:revision>
  <dcterms:created xsi:type="dcterms:W3CDTF">2011-04-09T16:04:53Z</dcterms:created>
  <dcterms:modified xsi:type="dcterms:W3CDTF">2020-10-13T20:05:40Z</dcterms:modified>
</cp:coreProperties>
</file>