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308" r:id="rId4"/>
    <p:sldId id="293" r:id="rId5"/>
    <p:sldId id="258" r:id="rId6"/>
    <p:sldId id="305" r:id="rId7"/>
    <p:sldId id="30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68" r:id="rId19"/>
    <p:sldId id="306" r:id="rId20"/>
    <p:sldId id="269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4" r:id="rId32"/>
    <p:sldId id="286" r:id="rId33"/>
    <p:sldId id="287" r:id="rId34"/>
    <p:sldId id="295" r:id="rId35"/>
    <p:sldId id="288" r:id="rId36"/>
    <p:sldId id="275" r:id="rId37"/>
    <p:sldId id="289" r:id="rId38"/>
    <p:sldId id="296" r:id="rId39"/>
    <p:sldId id="291" r:id="rId40"/>
    <p:sldId id="292" r:id="rId41"/>
    <p:sldId id="276" r:id="rId42"/>
    <p:sldId id="299" r:id="rId43"/>
    <p:sldId id="300" r:id="rId44"/>
    <p:sldId id="272" r:id="rId45"/>
    <p:sldId id="309" r:id="rId46"/>
    <p:sldId id="273" r:id="rId47"/>
    <p:sldId id="307" r:id="rId48"/>
    <p:sldId id="274" r:id="rId49"/>
    <p:sldId id="297" r:id="rId50"/>
    <p:sldId id="298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1E27A8-0153-4F1D-84E2-6C0253D8BB26}">
          <p14:sldIdLst>
            <p14:sldId id="256"/>
            <p14:sldId id="257"/>
            <p14:sldId id="308"/>
            <p14:sldId id="293"/>
            <p14:sldId id="258"/>
            <p14:sldId id="305"/>
            <p14:sldId id="304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68"/>
            <p14:sldId id="306"/>
            <p14:sldId id="269"/>
            <p14:sldId id="271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4"/>
            <p14:sldId id="286"/>
            <p14:sldId id="287"/>
            <p14:sldId id="295"/>
            <p14:sldId id="288"/>
            <p14:sldId id="275"/>
            <p14:sldId id="289"/>
            <p14:sldId id="296"/>
            <p14:sldId id="291"/>
            <p14:sldId id="292"/>
            <p14:sldId id="276"/>
            <p14:sldId id="299"/>
            <p14:sldId id="300"/>
            <p14:sldId id="272"/>
            <p14:sldId id="309"/>
            <p14:sldId id="273"/>
            <p14:sldId id="307"/>
          </p14:sldIdLst>
        </p14:section>
        <p14:section name="Untitled Section" id="{690EB5FC-4E85-4822-AB79-0B832DBC3763}">
          <p14:sldIdLst>
            <p14:sldId id="274"/>
            <p14:sldId id="297"/>
            <p14:sldId id="298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>
      <p:cViewPr varScale="1">
        <p:scale>
          <a:sx n="109" d="100"/>
          <a:sy n="109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55819-B91A-4A10-8130-B6337B54D0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EB8855-C361-4E02-A2C3-5429C68CA57A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Servers: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AC7E62-AF7C-4745-BC8F-90892D272293}" type="parTrans" cxnId="{DF65F9F0-8B9D-4CDF-95F5-D6A624CBCF96}">
      <dgm:prSet/>
      <dgm:spPr/>
      <dgm:t>
        <a:bodyPr/>
        <a:lstStyle/>
        <a:p>
          <a:endParaRPr lang="en-US"/>
        </a:p>
      </dgm:t>
    </dgm:pt>
    <dgm:pt modelId="{26E91587-2B6C-47DB-A7DE-1D0909D988A5}" type="sibTrans" cxnId="{DF65F9F0-8B9D-4CDF-95F5-D6A624CBCF96}">
      <dgm:prSet/>
      <dgm:spPr/>
      <dgm:t>
        <a:bodyPr/>
        <a:lstStyle/>
        <a:p>
          <a:endParaRPr lang="en-US"/>
        </a:p>
      </dgm:t>
    </dgm:pt>
    <dgm:pt modelId="{947E9D24-F952-44CE-9DCF-45D043BA15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File and computing services</a:t>
          </a:r>
        </a:p>
      </dgm:t>
    </dgm:pt>
    <dgm:pt modelId="{F092E761-EEBE-4D04-A62B-E9FA9CEB8F03}" type="parTrans" cxnId="{2393AC8D-E73C-493B-ACCE-2B531C79B939}">
      <dgm:prSet/>
      <dgm:spPr/>
      <dgm:t>
        <a:bodyPr/>
        <a:lstStyle/>
        <a:p>
          <a:endParaRPr lang="en-US"/>
        </a:p>
      </dgm:t>
    </dgm:pt>
    <dgm:pt modelId="{249C7766-5FE7-4ADC-8099-1E59D3CBBA63}" type="sibTrans" cxnId="{2393AC8D-E73C-493B-ACCE-2B531C79B939}">
      <dgm:prSet/>
      <dgm:spPr/>
      <dgm:t>
        <a:bodyPr/>
        <a:lstStyle/>
        <a:p>
          <a:endParaRPr lang="en-US"/>
        </a:p>
      </dgm:t>
    </dgm:pt>
    <dgm:pt modelId="{A21DF04F-76D4-4213-A29B-20FEE01FCE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Availability is critical. Server failure consequences are catastrophic.</a:t>
          </a:r>
        </a:p>
      </dgm:t>
    </dgm:pt>
    <dgm:pt modelId="{390F01E2-2059-43F3-A30B-2A8798420898}" type="parTrans" cxnId="{5253ACA4-ADE5-48C5-BC6D-544C98AD2321}">
      <dgm:prSet/>
      <dgm:spPr/>
      <dgm:t>
        <a:bodyPr/>
        <a:lstStyle/>
        <a:p>
          <a:endParaRPr lang="en-US"/>
        </a:p>
      </dgm:t>
    </dgm:pt>
    <dgm:pt modelId="{558BB489-D5BC-415A-BD38-DF5FDE4B1744}" type="sibTrans" cxnId="{5253ACA4-ADE5-48C5-BC6D-544C98AD2321}">
      <dgm:prSet/>
      <dgm:spPr/>
      <dgm:t>
        <a:bodyPr/>
        <a:lstStyle/>
        <a:p>
          <a:endParaRPr lang="en-US"/>
        </a:p>
      </dgm:t>
    </dgm:pt>
    <dgm:pt modelId="{E074AA83-15CD-4579-A71E-8260A5FF529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Ability to scale up the computing capacity, memory, storage in response to increase in demand is critical</a:t>
          </a:r>
        </a:p>
      </dgm:t>
    </dgm:pt>
    <dgm:pt modelId="{1DD14073-2F5A-4C75-9D71-9A62E0016E83}" type="parTrans" cxnId="{2630E7D4-A719-4546-AD38-6E57762E6072}">
      <dgm:prSet/>
      <dgm:spPr/>
      <dgm:t>
        <a:bodyPr/>
        <a:lstStyle/>
        <a:p>
          <a:endParaRPr lang="en-US"/>
        </a:p>
      </dgm:t>
    </dgm:pt>
    <dgm:pt modelId="{00D8B103-96ED-4175-8BD8-559D0535402E}" type="sibTrans" cxnId="{2630E7D4-A719-4546-AD38-6E57762E6072}">
      <dgm:prSet/>
      <dgm:spPr/>
      <dgm:t>
        <a:bodyPr/>
        <a:lstStyle/>
        <a:p>
          <a:endParaRPr lang="en-US"/>
        </a:p>
      </dgm:t>
    </dgm:pt>
    <dgm:pt modelId="{9C3B53BF-CE68-4344-9462-255D778DC41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Throughput is important</a:t>
          </a:r>
        </a:p>
      </dgm:t>
    </dgm:pt>
    <dgm:pt modelId="{DC3D66D6-4844-4A89-A3F0-D6514B593FFC}" type="parTrans" cxnId="{C4CEA4A8-6528-468A-A8AC-D70E6E313750}">
      <dgm:prSet/>
      <dgm:spPr/>
      <dgm:t>
        <a:bodyPr/>
        <a:lstStyle/>
        <a:p>
          <a:endParaRPr lang="en-US"/>
        </a:p>
      </dgm:t>
    </dgm:pt>
    <dgm:pt modelId="{27E801EE-DBD8-4536-AAA2-BF8EE5F5971A}" type="sibTrans" cxnId="{C4CEA4A8-6528-468A-A8AC-D70E6E313750}">
      <dgm:prSet/>
      <dgm:spPr/>
      <dgm:t>
        <a:bodyPr/>
        <a:lstStyle/>
        <a:p>
          <a:endParaRPr lang="en-US"/>
        </a:p>
      </dgm:t>
    </dgm:pt>
    <dgm:pt modelId="{4903B947-8C0D-49C8-B976-BB1CA7DF5CB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Clusters/ </a:t>
          </a:r>
        </a:p>
        <a:p>
          <a:r>
            <a:rPr lang="en-GB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Warehouse-scale</a:t>
          </a:r>
          <a:r>
            <a:rPr lang="en-GB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GB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computers</a:t>
          </a:r>
          <a:r>
            <a:rPr lang="en-GB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(WSCs)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B17A50-19A0-4E8E-96EF-B542C43BF5F5}" type="parTrans" cxnId="{62CF3D9A-E546-476F-8C03-694D60D7A145}">
      <dgm:prSet/>
      <dgm:spPr/>
      <dgm:t>
        <a:bodyPr/>
        <a:lstStyle/>
        <a:p>
          <a:endParaRPr lang="en-US"/>
        </a:p>
      </dgm:t>
    </dgm:pt>
    <dgm:pt modelId="{E7F38427-6329-4FED-8DCA-25CF56C34E8A}" type="sibTrans" cxnId="{62CF3D9A-E546-476F-8C03-694D60D7A145}">
      <dgm:prSet/>
      <dgm:spPr/>
      <dgm:t>
        <a:bodyPr/>
        <a:lstStyle/>
        <a:p>
          <a:endParaRPr lang="en-US"/>
        </a:p>
      </dgm:t>
    </dgm:pt>
    <dgm:pt modelId="{9BC1EC85-E21B-4626-9E88-5A6FC7B51AB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Collection of Desktop Computers or servers that act as a single computer. Large clusters are called WSC.</a:t>
          </a:r>
        </a:p>
      </dgm:t>
    </dgm:pt>
    <dgm:pt modelId="{BE887941-3E5E-456E-9203-8CE0C554A744}" type="parTrans" cxnId="{33B032A1-D8BE-4EF2-AD3C-7C11B75EF5DF}">
      <dgm:prSet/>
      <dgm:spPr/>
      <dgm:t>
        <a:bodyPr/>
        <a:lstStyle/>
        <a:p>
          <a:endParaRPr lang="en-US"/>
        </a:p>
      </dgm:t>
    </dgm:pt>
    <dgm:pt modelId="{5E1E74A8-C652-49CA-810A-BF9EC074E954}" type="sibTrans" cxnId="{33B032A1-D8BE-4EF2-AD3C-7C11B75EF5DF}">
      <dgm:prSet/>
      <dgm:spPr/>
      <dgm:t>
        <a:bodyPr/>
        <a:lstStyle/>
        <a:p>
          <a:endParaRPr lang="en-US"/>
        </a:p>
      </dgm:t>
    </dgm:pt>
    <dgm:pt modelId="{A98E20A5-D80D-4F59-A624-6BEF0578DBC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 a result of increased usage of software as service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e.g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search engine, social networking, video viewing </a:t>
          </a:r>
        </a:p>
      </dgm:t>
    </dgm:pt>
    <dgm:pt modelId="{1C479D86-DCF3-4220-AEB9-1815E3E94804}" type="parTrans" cxnId="{C4332297-B955-4FAA-BEE6-CF39C2B38FD0}">
      <dgm:prSet/>
      <dgm:spPr/>
      <dgm:t>
        <a:bodyPr/>
        <a:lstStyle/>
        <a:p>
          <a:endParaRPr lang="en-US"/>
        </a:p>
      </dgm:t>
    </dgm:pt>
    <dgm:pt modelId="{D622B315-A249-4751-8E84-DC05D5C2B6AD}" type="sibTrans" cxnId="{C4332297-B955-4FAA-BEE6-CF39C2B38FD0}">
      <dgm:prSet/>
      <dgm:spPr/>
      <dgm:t>
        <a:bodyPr/>
        <a:lstStyle/>
        <a:p>
          <a:endParaRPr lang="en-US"/>
        </a:p>
      </dgm:t>
    </dgm:pt>
    <dgm:pt modelId="{C91DA9E3-ED3B-4731-9569-B6F427FB4C5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Similar to servers in terms of importance of availability in service, and failure causes huge losses for services such as online shopping</a:t>
          </a:r>
        </a:p>
      </dgm:t>
    </dgm:pt>
    <dgm:pt modelId="{2AF14461-B952-4176-A408-FD8AC111EC0E}" type="parTrans" cxnId="{F6880332-4CD4-43F1-98B5-53965D97BFAD}">
      <dgm:prSet/>
      <dgm:spPr/>
      <dgm:t>
        <a:bodyPr/>
        <a:lstStyle/>
        <a:p>
          <a:endParaRPr lang="en-US"/>
        </a:p>
      </dgm:t>
    </dgm:pt>
    <dgm:pt modelId="{8E371D0D-796D-4E29-8653-010EA5F65DEA}" type="sibTrans" cxnId="{F6880332-4CD4-43F1-98B5-53965D97BFAD}">
      <dgm:prSet/>
      <dgm:spPr/>
      <dgm:t>
        <a:bodyPr/>
        <a:lstStyle/>
        <a:p>
          <a:endParaRPr lang="en-US"/>
        </a:p>
      </dgm:t>
    </dgm:pt>
    <dgm:pt modelId="{9445A851-1287-4111-B76A-BDF31C05618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But different from servers in terms of scalability.  Instead of adding components to a single machine, more machines can be added</a:t>
          </a:r>
        </a:p>
      </dgm:t>
    </dgm:pt>
    <dgm:pt modelId="{8B7E5435-69C3-4226-8D73-B79BAB0255EB}" type="parTrans" cxnId="{6238D827-80F8-4971-9486-DFEA7FBD0BFF}">
      <dgm:prSet/>
      <dgm:spPr/>
      <dgm:t>
        <a:bodyPr/>
        <a:lstStyle/>
        <a:p>
          <a:endParaRPr lang="en-US"/>
        </a:p>
      </dgm:t>
    </dgm:pt>
    <dgm:pt modelId="{AB0AE413-36AE-4CC4-B0F5-9310CBDEF8CF}" type="sibTrans" cxnId="{6238D827-80F8-4971-9486-DFEA7FBD0BFF}">
      <dgm:prSet/>
      <dgm:spPr/>
      <dgm:t>
        <a:bodyPr/>
        <a:lstStyle/>
        <a:p>
          <a:endParaRPr lang="en-US"/>
        </a:p>
      </dgm:t>
    </dgm:pt>
    <dgm:pt modelId="{3C360A6E-CDA0-4E4B-950C-2EF11FC5F81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majority of the cost of a warehouse is associated with power and cooling of the computers</a:t>
          </a:r>
        </a:p>
      </dgm:t>
    </dgm:pt>
    <dgm:pt modelId="{99ED209E-F48B-4967-9FB4-0ACBEBA8AF53}" type="parTrans" cxnId="{2FB5418A-34DE-4C84-89CA-48E88EC07DF3}">
      <dgm:prSet/>
      <dgm:spPr/>
      <dgm:t>
        <a:bodyPr/>
        <a:lstStyle/>
        <a:p>
          <a:endParaRPr lang="en-US"/>
        </a:p>
      </dgm:t>
    </dgm:pt>
    <dgm:pt modelId="{067A761C-A964-4901-9866-84EEFA7A9B87}" type="sibTrans" cxnId="{2FB5418A-34DE-4C84-89CA-48E88EC07DF3}">
      <dgm:prSet/>
      <dgm:spPr/>
      <dgm:t>
        <a:bodyPr/>
        <a:lstStyle/>
        <a:p>
          <a:endParaRPr lang="en-US"/>
        </a:p>
      </dgm:t>
    </dgm:pt>
    <dgm:pt modelId="{F97E770D-788E-4CC3-A4B4-F7632ABD01A5}" type="pres">
      <dgm:prSet presAssocID="{A5455819-B91A-4A10-8130-B6337B54D0D0}" presName="linear" presStyleCnt="0">
        <dgm:presLayoutVars>
          <dgm:animLvl val="lvl"/>
          <dgm:resizeHandles val="exact"/>
        </dgm:presLayoutVars>
      </dgm:prSet>
      <dgm:spPr/>
    </dgm:pt>
    <dgm:pt modelId="{D0FD64F8-F904-41CF-B25B-988384507D2B}" type="pres">
      <dgm:prSet presAssocID="{F9EB8855-C361-4E02-A2C3-5429C68CA5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806C43-D158-4B2A-8573-759130AC63C7}" type="pres">
      <dgm:prSet presAssocID="{F9EB8855-C361-4E02-A2C3-5429C68CA57A}" presName="childText" presStyleLbl="revTx" presStyleIdx="0" presStyleCnt="2">
        <dgm:presLayoutVars>
          <dgm:bulletEnabled val="1"/>
        </dgm:presLayoutVars>
      </dgm:prSet>
      <dgm:spPr/>
    </dgm:pt>
    <dgm:pt modelId="{3B0B7AE4-207C-468D-ADF5-ECE48E8A6FFE}" type="pres">
      <dgm:prSet presAssocID="{4903B947-8C0D-49C8-B976-BB1CA7DF5C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9C24DB-D4B2-4794-BA5D-1F67EC7DD00F}" type="pres">
      <dgm:prSet presAssocID="{4903B947-8C0D-49C8-B976-BB1CA7DF5C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1E4EF18-A912-44F8-A639-57C7B5E7836C}" type="presOf" srcId="{A5455819-B91A-4A10-8130-B6337B54D0D0}" destId="{F97E770D-788E-4CC3-A4B4-F7632ABD01A5}" srcOrd="0" destOrd="0" presId="urn:microsoft.com/office/officeart/2005/8/layout/vList2"/>
    <dgm:cxn modelId="{6238D827-80F8-4971-9486-DFEA7FBD0BFF}" srcId="{4903B947-8C0D-49C8-B976-BB1CA7DF5CB9}" destId="{9445A851-1287-4111-B76A-BDF31C056182}" srcOrd="3" destOrd="0" parTransId="{8B7E5435-69C3-4226-8D73-B79BAB0255EB}" sibTransId="{AB0AE413-36AE-4CC4-B0F5-9310CBDEF8CF}"/>
    <dgm:cxn modelId="{0ADD1F29-F2B5-47E2-8BCE-8BC6C40CCBDF}" type="presOf" srcId="{3C360A6E-CDA0-4E4B-950C-2EF11FC5F817}" destId="{609C24DB-D4B2-4794-BA5D-1F67EC7DD00F}" srcOrd="0" destOrd="4" presId="urn:microsoft.com/office/officeart/2005/8/layout/vList2"/>
    <dgm:cxn modelId="{F6880332-4CD4-43F1-98B5-53965D97BFAD}" srcId="{4903B947-8C0D-49C8-B976-BB1CA7DF5CB9}" destId="{C91DA9E3-ED3B-4731-9569-B6F427FB4C5D}" srcOrd="2" destOrd="0" parTransId="{2AF14461-B952-4176-A408-FD8AC111EC0E}" sibTransId="{8E371D0D-796D-4E29-8653-010EA5F65DEA}"/>
    <dgm:cxn modelId="{3CC7E263-B99C-4C54-ADE4-8DB46C17207F}" type="presOf" srcId="{9BC1EC85-E21B-4626-9E88-5A6FC7B51AB7}" destId="{609C24DB-D4B2-4794-BA5D-1F67EC7DD00F}" srcOrd="0" destOrd="0" presId="urn:microsoft.com/office/officeart/2005/8/layout/vList2"/>
    <dgm:cxn modelId="{AB3B9A72-31D7-4D8D-99BE-29EB9E988D4C}" type="presOf" srcId="{9C3B53BF-CE68-4344-9462-255D778DC413}" destId="{14806C43-D158-4B2A-8573-759130AC63C7}" srcOrd="0" destOrd="3" presId="urn:microsoft.com/office/officeart/2005/8/layout/vList2"/>
    <dgm:cxn modelId="{46159075-C6EC-4B78-ABE4-31FF5EBE8696}" type="presOf" srcId="{F9EB8855-C361-4E02-A2C3-5429C68CA57A}" destId="{D0FD64F8-F904-41CF-B25B-988384507D2B}" srcOrd="0" destOrd="0" presId="urn:microsoft.com/office/officeart/2005/8/layout/vList2"/>
    <dgm:cxn modelId="{FCC0DF75-67A0-457C-A013-4CAB40D82FF1}" type="presOf" srcId="{E074AA83-15CD-4579-A71E-8260A5FF529D}" destId="{14806C43-D158-4B2A-8573-759130AC63C7}" srcOrd="0" destOrd="2" presId="urn:microsoft.com/office/officeart/2005/8/layout/vList2"/>
    <dgm:cxn modelId="{88069778-E7F6-483B-B8CB-A9903C14BC2D}" type="presOf" srcId="{A98E20A5-D80D-4F59-A624-6BEF0578DBC0}" destId="{609C24DB-D4B2-4794-BA5D-1F67EC7DD00F}" srcOrd="0" destOrd="1" presId="urn:microsoft.com/office/officeart/2005/8/layout/vList2"/>
    <dgm:cxn modelId="{2FB5418A-34DE-4C84-89CA-48E88EC07DF3}" srcId="{4903B947-8C0D-49C8-B976-BB1CA7DF5CB9}" destId="{3C360A6E-CDA0-4E4B-950C-2EF11FC5F817}" srcOrd="4" destOrd="0" parTransId="{99ED209E-F48B-4967-9FB4-0ACBEBA8AF53}" sibTransId="{067A761C-A964-4901-9866-84EEFA7A9B87}"/>
    <dgm:cxn modelId="{73DB688C-6614-4627-AB3E-0F2C57803FC8}" type="presOf" srcId="{947E9D24-F952-44CE-9DCF-45D043BA1528}" destId="{14806C43-D158-4B2A-8573-759130AC63C7}" srcOrd="0" destOrd="0" presId="urn:microsoft.com/office/officeart/2005/8/layout/vList2"/>
    <dgm:cxn modelId="{2393AC8D-E73C-493B-ACCE-2B531C79B939}" srcId="{F9EB8855-C361-4E02-A2C3-5429C68CA57A}" destId="{947E9D24-F952-44CE-9DCF-45D043BA1528}" srcOrd="0" destOrd="0" parTransId="{F092E761-EEBE-4D04-A62B-E9FA9CEB8F03}" sibTransId="{249C7766-5FE7-4ADC-8099-1E59D3CBBA63}"/>
    <dgm:cxn modelId="{01968090-3F93-4987-BF33-BC14F5878620}" type="presOf" srcId="{4903B947-8C0D-49C8-B976-BB1CA7DF5CB9}" destId="{3B0B7AE4-207C-468D-ADF5-ECE48E8A6FFE}" srcOrd="0" destOrd="0" presId="urn:microsoft.com/office/officeart/2005/8/layout/vList2"/>
    <dgm:cxn modelId="{C4332297-B955-4FAA-BEE6-CF39C2B38FD0}" srcId="{4903B947-8C0D-49C8-B976-BB1CA7DF5CB9}" destId="{A98E20A5-D80D-4F59-A624-6BEF0578DBC0}" srcOrd="1" destOrd="0" parTransId="{1C479D86-DCF3-4220-AEB9-1815E3E94804}" sibTransId="{D622B315-A249-4751-8E84-DC05D5C2B6AD}"/>
    <dgm:cxn modelId="{62CF3D9A-E546-476F-8C03-694D60D7A145}" srcId="{A5455819-B91A-4A10-8130-B6337B54D0D0}" destId="{4903B947-8C0D-49C8-B976-BB1CA7DF5CB9}" srcOrd="1" destOrd="0" parTransId="{D0B17A50-19A0-4E8E-96EF-B542C43BF5F5}" sibTransId="{E7F38427-6329-4FED-8DCA-25CF56C34E8A}"/>
    <dgm:cxn modelId="{33B032A1-D8BE-4EF2-AD3C-7C11B75EF5DF}" srcId="{4903B947-8C0D-49C8-B976-BB1CA7DF5CB9}" destId="{9BC1EC85-E21B-4626-9E88-5A6FC7B51AB7}" srcOrd="0" destOrd="0" parTransId="{BE887941-3E5E-456E-9203-8CE0C554A744}" sibTransId="{5E1E74A8-C652-49CA-810A-BF9EC074E954}"/>
    <dgm:cxn modelId="{5253ACA4-ADE5-48C5-BC6D-544C98AD2321}" srcId="{F9EB8855-C361-4E02-A2C3-5429C68CA57A}" destId="{A21DF04F-76D4-4213-A29B-20FEE01FCE77}" srcOrd="1" destOrd="0" parTransId="{390F01E2-2059-43F3-A30B-2A8798420898}" sibTransId="{558BB489-D5BC-415A-BD38-DF5FDE4B1744}"/>
    <dgm:cxn modelId="{C4CEA4A8-6528-468A-A8AC-D70E6E313750}" srcId="{F9EB8855-C361-4E02-A2C3-5429C68CA57A}" destId="{9C3B53BF-CE68-4344-9462-255D778DC413}" srcOrd="3" destOrd="0" parTransId="{DC3D66D6-4844-4A89-A3F0-D6514B593FFC}" sibTransId="{27E801EE-DBD8-4536-AAA2-BF8EE5F5971A}"/>
    <dgm:cxn modelId="{CA10E0BC-CD98-49CC-BDBB-809A4B651F6F}" type="presOf" srcId="{A21DF04F-76D4-4213-A29B-20FEE01FCE77}" destId="{14806C43-D158-4B2A-8573-759130AC63C7}" srcOrd="0" destOrd="1" presId="urn:microsoft.com/office/officeart/2005/8/layout/vList2"/>
    <dgm:cxn modelId="{2630E7D4-A719-4546-AD38-6E57762E6072}" srcId="{F9EB8855-C361-4E02-A2C3-5429C68CA57A}" destId="{E074AA83-15CD-4579-A71E-8260A5FF529D}" srcOrd="2" destOrd="0" parTransId="{1DD14073-2F5A-4C75-9D71-9A62E0016E83}" sibTransId="{00D8B103-96ED-4175-8BD8-559D0535402E}"/>
    <dgm:cxn modelId="{50251CE6-23CE-4014-95BA-4FD5003CC945}" type="presOf" srcId="{9445A851-1287-4111-B76A-BDF31C056182}" destId="{609C24DB-D4B2-4794-BA5D-1F67EC7DD00F}" srcOrd="0" destOrd="3" presId="urn:microsoft.com/office/officeart/2005/8/layout/vList2"/>
    <dgm:cxn modelId="{049ED7EB-A276-4C01-904A-E4AD73C08F15}" type="presOf" srcId="{C91DA9E3-ED3B-4731-9569-B6F427FB4C5D}" destId="{609C24DB-D4B2-4794-BA5D-1F67EC7DD00F}" srcOrd="0" destOrd="2" presId="urn:microsoft.com/office/officeart/2005/8/layout/vList2"/>
    <dgm:cxn modelId="{DF65F9F0-8B9D-4CDF-95F5-D6A624CBCF96}" srcId="{A5455819-B91A-4A10-8130-B6337B54D0D0}" destId="{F9EB8855-C361-4E02-A2C3-5429C68CA57A}" srcOrd="0" destOrd="0" parTransId="{1BAC7E62-AF7C-4745-BC8F-90892D272293}" sibTransId="{26E91587-2B6C-47DB-A7DE-1D0909D988A5}"/>
    <dgm:cxn modelId="{0688BE2A-58E5-4731-AB7A-D36B3724E3C9}" type="presParOf" srcId="{F97E770D-788E-4CC3-A4B4-F7632ABD01A5}" destId="{D0FD64F8-F904-41CF-B25B-988384507D2B}" srcOrd="0" destOrd="0" presId="urn:microsoft.com/office/officeart/2005/8/layout/vList2"/>
    <dgm:cxn modelId="{42EC2B37-F232-4C3D-BA35-B9EA46783E94}" type="presParOf" srcId="{F97E770D-788E-4CC3-A4B4-F7632ABD01A5}" destId="{14806C43-D158-4B2A-8573-759130AC63C7}" srcOrd="1" destOrd="0" presId="urn:microsoft.com/office/officeart/2005/8/layout/vList2"/>
    <dgm:cxn modelId="{529E0D44-4856-4969-9AD7-84B6B06B921F}" type="presParOf" srcId="{F97E770D-788E-4CC3-A4B4-F7632ABD01A5}" destId="{3B0B7AE4-207C-468D-ADF5-ECE48E8A6FFE}" srcOrd="2" destOrd="0" presId="urn:microsoft.com/office/officeart/2005/8/layout/vList2"/>
    <dgm:cxn modelId="{6AA2C360-7C26-46B8-936E-035C2F92526C}" type="presParOf" srcId="{F97E770D-788E-4CC3-A4B4-F7632ABD01A5}" destId="{609C24DB-D4B2-4794-BA5D-1F67EC7DD0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2D7990-19F3-456E-A2D5-7EE5544763A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238509-E780-41A9-8FA5-BFF34998C0D6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If an instruction set is to be successful, it must be designed to survive rapid changes in technology</a:t>
          </a:r>
          <a:r>
            <a:rPr lang="en-US" sz="2000" dirty="0"/>
            <a:t>.</a:t>
          </a:r>
        </a:p>
      </dgm:t>
    </dgm:pt>
    <dgm:pt modelId="{AE979070-6861-4334-AFED-9909928459CE}" type="parTrans" cxnId="{9808B0EC-84E9-4E1D-91AB-4AA1448259F4}">
      <dgm:prSet/>
      <dgm:spPr/>
      <dgm:t>
        <a:bodyPr/>
        <a:lstStyle/>
        <a:p>
          <a:endParaRPr lang="en-US"/>
        </a:p>
      </dgm:t>
    </dgm:pt>
    <dgm:pt modelId="{E730BDC4-A7DD-42AA-A4C9-9DEF0B5D8EBB}" type="sibTrans" cxnId="{9808B0EC-84E9-4E1D-91AB-4AA1448259F4}">
      <dgm:prSet/>
      <dgm:spPr/>
      <dgm:t>
        <a:bodyPr/>
        <a:lstStyle/>
        <a:p>
          <a:endParaRPr lang="en-US"/>
        </a:p>
      </dgm:t>
    </dgm:pt>
    <dgm:pt modelId="{54B0F18B-AE83-4668-A179-0F56D073092A}">
      <dgm:prSet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Integrated circuit logic technology: </a:t>
          </a:r>
        </a:p>
      </dgm:t>
    </dgm:pt>
    <dgm:pt modelId="{1F950258-EEC8-4A1E-8A71-3896C11666D4}" type="parTrans" cxnId="{71AE997C-1A02-4D10-807A-F555D5384C2E}">
      <dgm:prSet/>
      <dgm:spPr/>
      <dgm:t>
        <a:bodyPr/>
        <a:lstStyle/>
        <a:p>
          <a:endParaRPr lang="en-US"/>
        </a:p>
      </dgm:t>
    </dgm:pt>
    <dgm:pt modelId="{CDC2DE2D-EE7F-4DA1-97AC-80C93CAD8753}" type="sibTrans" cxnId="{71AE997C-1A02-4D10-807A-F555D5384C2E}">
      <dgm:prSet/>
      <dgm:spPr/>
      <dgm:t>
        <a:bodyPr/>
        <a:lstStyle/>
        <a:p>
          <a:endParaRPr lang="en-US"/>
        </a:p>
      </dgm:t>
    </dgm:pt>
    <dgm:pt modelId="{127C7C05-ED0B-4BBE-9DDD-CB3D3930DA7B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Transistor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density increases by about 35% per year.   Increases in die size are less predictable and slower, ranging from 10% to 20% per year. The combined effect is a growth rate in transistor count on a chip of about 40% to 55% per year. This trend is popularly known as Moore’s law.</a:t>
          </a:r>
        </a:p>
      </dgm:t>
    </dgm:pt>
    <dgm:pt modelId="{1410BCCC-E9DF-461C-9011-8CABB031D575}" type="parTrans" cxnId="{A3375D3E-5B65-4681-8BC1-BF32B0185C4E}">
      <dgm:prSet/>
      <dgm:spPr/>
      <dgm:t>
        <a:bodyPr/>
        <a:lstStyle/>
        <a:p>
          <a:endParaRPr lang="en-US"/>
        </a:p>
      </dgm:t>
    </dgm:pt>
    <dgm:pt modelId="{264BD9F6-FB4E-4054-8D07-D86A9B89C971}" type="sibTrans" cxnId="{A3375D3E-5B65-4681-8BC1-BF32B0185C4E}">
      <dgm:prSet/>
      <dgm:spPr/>
      <dgm:t>
        <a:bodyPr/>
        <a:lstStyle/>
        <a:p>
          <a:endParaRPr lang="en-US"/>
        </a:p>
      </dgm:t>
    </dgm:pt>
    <dgm:pt modelId="{CB57BFED-BF99-409B-BFBF-842664646C0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Semiconductor DRAM (dynamic random-access memory)</a:t>
          </a:r>
        </a:p>
      </dgm:t>
    </dgm:pt>
    <dgm:pt modelId="{54EB46C8-A351-4BEE-972C-DE58C9ACF0B8}" type="parTrans" cxnId="{8226483D-5DDF-45A3-9DEC-9F7027D17877}">
      <dgm:prSet/>
      <dgm:spPr/>
      <dgm:t>
        <a:bodyPr/>
        <a:lstStyle/>
        <a:p>
          <a:endParaRPr lang="en-US"/>
        </a:p>
      </dgm:t>
    </dgm:pt>
    <dgm:pt modelId="{13C31E69-5344-49BF-8633-C3A9FD297F37}" type="sibTrans" cxnId="{8226483D-5DDF-45A3-9DEC-9F7027D17877}">
      <dgm:prSet/>
      <dgm:spPr/>
      <dgm:t>
        <a:bodyPr/>
        <a:lstStyle/>
        <a:p>
          <a:endParaRPr lang="en-US"/>
        </a:p>
      </dgm:t>
    </dgm:pt>
    <dgm:pt modelId="{6F5E7AEB-F880-4DDA-BF95-A756B4DD1B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Capacity per DRAM chip has increased by about 25% to 40% per year recently, doubling roughly every two to three years. </a:t>
          </a:r>
        </a:p>
      </dgm:t>
    </dgm:pt>
    <dgm:pt modelId="{583C1B9B-D3AE-4089-965B-75265D72E568}" type="parTrans" cxnId="{AFC0A304-3487-4DBB-82E8-FD557225DBE7}">
      <dgm:prSet/>
      <dgm:spPr/>
      <dgm:t>
        <a:bodyPr/>
        <a:lstStyle/>
        <a:p>
          <a:endParaRPr lang="en-US"/>
        </a:p>
      </dgm:t>
    </dgm:pt>
    <dgm:pt modelId="{2DCFEF47-27D9-4059-BBE8-80EAD1B3F65A}" type="sibTrans" cxnId="{AFC0A304-3487-4DBB-82E8-FD557225DBE7}">
      <dgm:prSet/>
      <dgm:spPr/>
      <dgm:t>
        <a:bodyPr/>
        <a:lstStyle/>
        <a:p>
          <a:endParaRPr lang="en-US"/>
        </a:p>
      </dgm:t>
    </dgm:pt>
    <dgm:pt modelId="{5A9DDFD0-5347-4FDA-BE5B-D8DC8391FE26}" type="pres">
      <dgm:prSet presAssocID="{E12D7990-19F3-456E-A2D5-7EE5544763AA}" presName="outerComposite" presStyleCnt="0">
        <dgm:presLayoutVars>
          <dgm:chMax val="5"/>
          <dgm:dir/>
          <dgm:resizeHandles val="exact"/>
        </dgm:presLayoutVars>
      </dgm:prSet>
      <dgm:spPr/>
    </dgm:pt>
    <dgm:pt modelId="{9799E639-6408-4A9D-A1D1-35B2A2C7B946}" type="pres">
      <dgm:prSet presAssocID="{E12D7990-19F3-456E-A2D5-7EE5544763AA}" presName="dummyMaxCanvas" presStyleCnt="0">
        <dgm:presLayoutVars/>
      </dgm:prSet>
      <dgm:spPr/>
    </dgm:pt>
    <dgm:pt modelId="{33E09FA7-49EE-494F-93F7-E7387B031BEE}" type="pres">
      <dgm:prSet presAssocID="{E12D7990-19F3-456E-A2D5-7EE5544763AA}" presName="ThreeNodes_1" presStyleLbl="node1" presStyleIdx="0" presStyleCnt="3">
        <dgm:presLayoutVars>
          <dgm:bulletEnabled val="1"/>
        </dgm:presLayoutVars>
      </dgm:prSet>
      <dgm:spPr/>
    </dgm:pt>
    <dgm:pt modelId="{A4BA076B-9915-4FE3-85BE-C0024313B359}" type="pres">
      <dgm:prSet presAssocID="{E12D7990-19F3-456E-A2D5-7EE5544763AA}" presName="ThreeNodes_2" presStyleLbl="node1" presStyleIdx="1" presStyleCnt="3" custScaleX="114158">
        <dgm:presLayoutVars>
          <dgm:bulletEnabled val="1"/>
        </dgm:presLayoutVars>
      </dgm:prSet>
      <dgm:spPr/>
    </dgm:pt>
    <dgm:pt modelId="{25DE9E0A-06AC-4201-944F-65E252324186}" type="pres">
      <dgm:prSet presAssocID="{E12D7990-19F3-456E-A2D5-7EE5544763AA}" presName="ThreeNodes_3" presStyleLbl="node1" presStyleIdx="2" presStyleCnt="3">
        <dgm:presLayoutVars>
          <dgm:bulletEnabled val="1"/>
        </dgm:presLayoutVars>
      </dgm:prSet>
      <dgm:spPr/>
    </dgm:pt>
    <dgm:pt modelId="{3CFDEE5F-493C-4353-9C37-D5444FCCE5FE}" type="pres">
      <dgm:prSet presAssocID="{E12D7990-19F3-456E-A2D5-7EE5544763AA}" presName="ThreeConn_1-2" presStyleLbl="fgAccFollowNode1" presStyleIdx="0" presStyleCnt="2">
        <dgm:presLayoutVars>
          <dgm:bulletEnabled val="1"/>
        </dgm:presLayoutVars>
      </dgm:prSet>
      <dgm:spPr/>
    </dgm:pt>
    <dgm:pt modelId="{3129ABAB-621D-48A9-9E06-BF5A5ECBBC90}" type="pres">
      <dgm:prSet presAssocID="{E12D7990-19F3-456E-A2D5-7EE5544763AA}" presName="ThreeConn_2-3" presStyleLbl="fgAccFollowNode1" presStyleIdx="1" presStyleCnt="2">
        <dgm:presLayoutVars>
          <dgm:bulletEnabled val="1"/>
        </dgm:presLayoutVars>
      </dgm:prSet>
      <dgm:spPr/>
    </dgm:pt>
    <dgm:pt modelId="{BDCA35B4-BCB0-4421-A11C-41D942B850C0}" type="pres">
      <dgm:prSet presAssocID="{E12D7990-19F3-456E-A2D5-7EE5544763AA}" presName="ThreeNodes_1_text" presStyleLbl="node1" presStyleIdx="2" presStyleCnt="3">
        <dgm:presLayoutVars>
          <dgm:bulletEnabled val="1"/>
        </dgm:presLayoutVars>
      </dgm:prSet>
      <dgm:spPr/>
    </dgm:pt>
    <dgm:pt modelId="{C36FA22C-7EBD-4E4F-96FD-E14DEE24FAC4}" type="pres">
      <dgm:prSet presAssocID="{E12D7990-19F3-456E-A2D5-7EE5544763AA}" presName="ThreeNodes_2_text" presStyleLbl="node1" presStyleIdx="2" presStyleCnt="3">
        <dgm:presLayoutVars>
          <dgm:bulletEnabled val="1"/>
        </dgm:presLayoutVars>
      </dgm:prSet>
      <dgm:spPr/>
    </dgm:pt>
    <dgm:pt modelId="{6EAD5F88-3C2A-4324-ADF6-D0EB046621E5}" type="pres">
      <dgm:prSet presAssocID="{E12D7990-19F3-456E-A2D5-7EE5544763A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FC0A304-3487-4DBB-82E8-FD557225DBE7}" srcId="{CB57BFED-BF99-409B-BFBF-842664646C0D}" destId="{6F5E7AEB-F880-4DDA-BF95-A756B4DD1BA1}" srcOrd="0" destOrd="0" parTransId="{583C1B9B-D3AE-4089-965B-75265D72E568}" sibTransId="{2DCFEF47-27D9-4059-BBE8-80EAD1B3F65A}"/>
    <dgm:cxn modelId="{418B651A-61A4-487D-9AA9-8ABEF4156F0C}" type="presOf" srcId="{18238509-E780-41A9-8FA5-BFF34998C0D6}" destId="{BDCA35B4-BCB0-4421-A11C-41D942B850C0}" srcOrd="1" destOrd="0" presId="urn:microsoft.com/office/officeart/2005/8/layout/vProcess5"/>
    <dgm:cxn modelId="{EEBAC820-08FC-4AF1-9740-789D4270E961}" type="presOf" srcId="{18238509-E780-41A9-8FA5-BFF34998C0D6}" destId="{33E09FA7-49EE-494F-93F7-E7387B031BEE}" srcOrd="0" destOrd="0" presId="urn:microsoft.com/office/officeart/2005/8/layout/vProcess5"/>
    <dgm:cxn modelId="{6BE93E31-25E7-4BB5-8DDF-08C9EEFD9EAF}" type="presOf" srcId="{CB57BFED-BF99-409B-BFBF-842664646C0D}" destId="{6EAD5F88-3C2A-4324-ADF6-D0EB046621E5}" srcOrd="1" destOrd="0" presId="urn:microsoft.com/office/officeart/2005/8/layout/vProcess5"/>
    <dgm:cxn modelId="{BB09B531-83E4-44F8-84CB-8814FC06FD80}" type="presOf" srcId="{54B0F18B-AE83-4668-A179-0F56D073092A}" destId="{A4BA076B-9915-4FE3-85BE-C0024313B359}" srcOrd="0" destOrd="0" presId="urn:microsoft.com/office/officeart/2005/8/layout/vProcess5"/>
    <dgm:cxn modelId="{8226483D-5DDF-45A3-9DEC-9F7027D17877}" srcId="{E12D7990-19F3-456E-A2D5-7EE5544763AA}" destId="{CB57BFED-BF99-409B-BFBF-842664646C0D}" srcOrd="2" destOrd="0" parTransId="{54EB46C8-A351-4BEE-972C-DE58C9ACF0B8}" sibTransId="{13C31E69-5344-49BF-8633-C3A9FD297F37}"/>
    <dgm:cxn modelId="{A3375D3E-5B65-4681-8BC1-BF32B0185C4E}" srcId="{54B0F18B-AE83-4668-A179-0F56D073092A}" destId="{127C7C05-ED0B-4BBE-9DDD-CB3D3930DA7B}" srcOrd="0" destOrd="0" parTransId="{1410BCCC-E9DF-461C-9011-8CABB031D575}" sibTransId="{264BD9F6-FB4E-4054-8D07-D86A9B89C971}"/>
    <dgm:cxn modelId="{E1747558-3E5C-48AD-B78B-3C66FA875F9B}" type="presOf" srcId="{6F5E7AEB-F880-4DDA-BF95-A756B4DD1BA1}" destId="{6EAD5F88-3C2A-4324-ADF6-D0EB046621E5}" srcOrd="1" destOrd="1" presId="urn:microsoft.com/office/officeart/2005/8/layout/vProcess5"/>
    <dgm:cxn modelId="{317BF661-40B7-4758-82ED-887C863A30C6}" type="presOf" srcId="{CDC2DE2D-EE7F-4DA1-97AC-80C93CAD8753}" destId="{3129ABAB-621D-48A9-9E06-BF5A5ECBBC90}" srcOrd="0" destOrd="0" presId="urn:microsoft.com/office/officeart/2005/8/layout/vProcess5"/>
    <dgm:cxn modelId="{71AE997C-1A02-4D10-807A-F555D5384C2E}" srcId="{E12D7990-19F3-456E-A2D5-7EE5544763AA}" destId="{54B0F18B-AE83-4668-A179-0F56D073092A}" srcOrd="1" destOrd="0" parTransId="{1F950258-EEC8-4A1E-8A71-3896C11666D4}" sibTransId="{CDC2DE2D-EE7F-4DA1-97AC-80C93CAD8753}"/>
    <dgm:cxn modelId="{FAC51292-879B-48FD-802B-97B4F5A9EB22}" type="presOf" srcId="{E730BDC4-A7DD-42AA-A4C9-9DEF0B5D8EBB}" destId="{3CFDEE5F-493C-4353-9C37-D5444FCCE5FE}" srcOrd="0" destOrd="0" presId="urn:microsoft.com/office/officeart/2005/8/layout/vProcess5"/>
    <dgm:cxn modelId="{7018D8AC-22C1-4426-9588-9A0424CE8B3F}" type="presOf" srcId="{127C7C05-ED0B-4BBE-9DDD-CB3D3930DA7B}" destId="{A4BA076B-9915-4FE3-85BE-C0024313B359}" srcOrd="0" destOrd="1" presId="urn:microsoft.com/office/officeart/2005/8/layout/vProcess5"/>
    <dgm:cxn modelId="{22A9EFAF-7C59-48E4-B01B-3E5A1FBABD2B}" type="presOf" srcId="{CB57BFED-BF99-409B-BFBF-842664646C0D}" destId="{25DE9E0A-06AC-4201-944F-65E252324186}" srcOrd="0" destOrd="0" presId="urn:microsoft.com/office/officeart/2005/8/layout/vProcess5"/>
    <dgm:cxn modelId="{017B60DA-4883-45DE-A550-CD080FDB2EE9}" type="presOf" srcId="{6F5E7AEB-F880-4DDA-BF95-A756B4DD1BA1}" destId="{25DE9E0A-06AC-4201-944F-65E252324186}" srcOrd="0" destOrd="1" presId="urn:microsoft.com/office/officeart/2005/8/layout/vProcess5"/>
    <dgm:cxn modelId="{FD3967DB-049C-4B43-9F9D-F62D90C482C9}" type="presOf" srcId="{127C7C05-ED0B-4BBE-9DDD-CB3D3930DA7B}" destId="{C36FA22C-7EBD-4E4F-96FD-E14DEE24FAC4}" srcOrd="1" destOrd="1" presId="urn:microsoft.com/office/officeart/2005/8/layout/vProcess5"/>
    <dgm:cxn modelId="{A0715DDC-9374-4ADA-BABC-BCE67DA29B01}" type="presOf" srcId="{E12D7990-19F3-456E-A2D5-7EE5544763AA}" destId="{5A9DDFD0-5347-4FDA-BE5B-D8DC8391FE26}" srcOrd="0" destOrd="0" presId="urn:microsoft.com/office/officeart/2005/8/layout/vProcess5"/>
    <dgm:cxn modelId="{829391E8-0938-4EE1-939B-D4B2BFDCCE28}" type="presOf" srcId="{54B0F18B-AE83-4668-A179-0F56D073092A}" destId="{C36FA22C-7EBD-4E4F-96FD-E14DEE24FAC4}" srcOrd="1" destOrd="0" presId="urn:microsoft.com/office/officeart/2005/8/layout/vProcess5"/>
    <dgm:cxn modelId="{9808B0EC-84E9-4E1D-91AB-4AA1448259F4}" srcId="{E12D7990-19F3-456E-A2D5-7EE5544763AA}" destId="{18238509-E780-41A9-8FA5-BFF34998C0D6}" srcOrd="0" destOrd="0" parTransId="{AE979070-6861-4334-AFED-9909928459CE}" sibTransId="{E730BDC4-A7DD-42AA-A4C9-9DEF0B5D8EBB}"/>
    <dgm:cxn modelId="{178DFD61-F4CB-442B-8D53-12C83253CDE1}" type="presParOf" srcId="{5A9DDFD0-5347-4FDA-BE5B-D8DC8391FE26}" destId="{9799E639-6408-4A9D-A1D1-35B2A2C7B946}" srcOrd="0" destOrd="0" presId="urn:microsoft.com/office/officeart/2005/8/layout/vProcess5"/>
    <dgm:cxn modelId="{31DF71A2-1E30-4023-ADD4-A5E321F1766B}" type="presParOf" srcId="{5A9DDFD0-5347-4FDA-BE5B-D8DC8391FE26}" destId="{33E09FA7-49EE-494F-93F7-E7387B031BEE}" srcOrd="1" destOrd="0" presId="urn:microsoft.com/office/officeart/2005/8/layout/vProcess5"/>
    <dgm:cxn modelId="{C2791F59-6036-4739-B60A-81A353BA5773}" type="presParOf" srcId="{5A9DDFD0-5347-4FDA-BE5B-D8DC8391FE26}" destId="{A4BA076B-9915-4FE3-85BE-C0024313B359}" srcOrd="2" destOrd="0" presId="urn:microsoft.com/office/officeart/2005/8/layout/vProcess5"/>
    <dgm:cxn modelId="{37291FDA-242E-4136-BD5D-D62430F694F2}" type="presParOf" srcId="{5A9DDFD0-5347-4FDA-BE5B-D8DC8391FE26}" destId="{25DE9E0A-06AC-4201-944F-65E252324186}" srcOrd="3" destOrd="0" presId="urn:microsoft.com/office/officeart/2005/8/layout/vProcess5"/>
    <dgm:cxn modelId="{BA63E965-4DFF-4D61-B3F7-1795F84FF475}" type="presParOf" srcId="{5A9DDFD0-5347-4FDA-BE5B-D8DC8391FE26}" destId="{3CFDEE5F-493C-4353-9C37-D5444FCCE5FE}" srcOrd="4" destOrd="0" presId="urn:microsoft.com/office/officeart/2005/8/layout/vProcess5"/>
    <dgm:cxn modelId="{F484411A-769B-412A-885F-D5039E0F0C43}" type="presParOf" srcId="{5A9DDFD0-5347-4FDA-BE5B-D8DC8391FE26}" destId="{3129ABAB-621D-48A9-9E06-BF5A5ECBBC90}" srcOrd="5" destOrd="0" presId="urn:microsoft.com/office/officeart/2005/8/layout/vProcess5"/>
    <dgm:cxn modelId="{58E1F870-4B02-48FF-BFAE-80271657D1E7}" type="presParOf" srcId="{5A9DDFD0-5347-4FDA-BE5B-D8DC8391FE26}" destId="{BDCA35B4-BCB0-4421-A11C-41D942B850C0}" srcOrd="6" destOrd="0" presId="urn:microsoft.com/office/officeart/2005/8/layout/vProcess5"/>
    <dgm:cxn modelId="{F1148073-F7F9-4332-9B00-381AD6AD90CC}" type="presParOf" srcId="{5A9DDFD0-5347-4FDA-BE5B-D8DC8391FE26}" destId="{C36FA22C-7EBD-4E4F-96FD-E14DEE24FAC4}" srcOrd="7" destOrd="0" presId="urn:microsoft.com/office/officeart/2005/8/layout/vProcess5"/>
    <dgm:cxn modelId="{7297B31A-248D-4AFB-8BBE-928CD56F9F82}" type="presParOf" srcId="{5A9DDFD0-5347-4FDA-BE5B-D8DC8391FE26}" destId="{6EAD5F88-3C2A-4324-ADF6-D0EB046621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419828-2454-444E-9F31-3CE7AB1C1D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28E1C4-D4A1-4E04-9279-72AE94A7920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Static power is also becoming an important issue because leakage current flows even when a transistor is off.</a:t>
          </a:r>
        </a:p>
      </dgm:t>
    </dgm:pt>
    <dgm:pt modelId="{E0127A15-2AA0-4884-B93D-A4F75834FC22}" type="parTrans" cxnId="{6E0E9196-6007-46D7-95A2-0366BEFF6F03}">
      <dgm:prSet/>
      <dgm:spPr/>
      <dgm:t>
        <a:bodyPr/>
        <a:lstStyle/>
        <a:p>
          <a:endParaRPr lang="en-US"/>
        </a:p>
      </dgm:t>
    </dgm:pt>
    <dgm:pt modelId="{EEA00F2B-A656-42DA-B869-732C12A2BBB1}" type="sibTrans" cxnId="{6E0E9196-6007-46D7-95A2-0366BEFF6F03}">
      <dgm:prSet/>
      <dgm:spPr/>
      <dgm:t>
        <a:bodyPr/>
        <a:lstStyle/>
        <a:p>
          <a:endParaRPr lang="en-US"/>
        </a:p>
      </dgm:t>
    </dgm:pt>
    <dgm:pt modelId="{F2AA6259-5675-48CB-BF98-E457C3E8A8D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Thus increasing the number of transistors increases power even if they are idle, and leakage current increases in processors with smaller transistor sizes</a:t>
          </a:r>
        </a:p>
      </dgm:t>
    </dgm:pt>
    <dgm:pt modelId="{B24F2A0E-248E-47AB-B67C-B318EC9EDD06}" type="parTrans" cxnId="{82F6C15F-996D-4BAC-B39F-8EEEDF1462C2}">
      <dgm:prSet/>
      <dgm:spPr/>
      <dgm:t>
        <a:bodyPr/>
        <a:lstStyle/>
        <a:p>
          <a:endParaRPr lang="en-US"/>
        </a:p>
      </dgm:t>
    </dgm:pt>
    <dgm:pt modelId="{509DCAE0-7844-4677-BB57-A76B30FB4F45}" type="sibTrans" cxnId="{82F6C15F-996D-4BAC-B39F-8EEEDF1462C2}">
      <dgm:prSet/>
      <dgm:spPr/>
      <dgm:t>
        <a:bodyPr/>
        <a:lstStyle/>
        <a:p>
          <a:endParaRPr lang="en-US"/>
        </a:p>
      </dgm:t>
    </dgm:pt>
    <dgm:pt modelId="{E2243D18-8DC7-4822-B1F2-46B7E5838976}" type="pres">
      <dgm:prSet presAssocID="{28419828-2454-444E-9F31-3CE7AB1C1DAC}" presName="linear" presStyleCnt="0">
        <dgm:presLayoutVars>
          <dgm:animLvl val="lvl"/>
          <dgm:resizeHandles val="exact"/>
        </dgm:presLayoutVars>
      </dgm:prSet>
      <dgm:spPr/>
    </dgm:pt>
    <dgm:pt modelId="{83BF6F78-0BE3-43BC-AD83-E2734F53BF99}" type="pres">
      <dgm:prSet presAssocID="{E928E1C4-D4A1-4E04-9279-72AE94A792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609F10-DA80-4FA9-8071-FDB01B55D9AF}" type="pres">
      <dgm:prSet presAssocID="{EEA00F2B-A656-42DA-B869-732C12A2BBB1}" presName="spacer" presStyleCnt="0"/>
      <dgm:spPr/>
    </dgm:pt>
    <dgm:pt modelId="{22C54311-18B4-4724-88DF-BA986D84B0B0}" type="pres">
      <dgm:prSet presAssocID="{F2AA6259-5675-48CB-BF98-E457C3E8A8D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BC64A11-DBA9-493D-90E4-F27BCF7D7294}" type="presOf" srcId="{F2AA6259-5675-48CB-BF98-E457C3E8A8D8}" destId="{22C54311-18B4-4724-88DF-BA986D84B0B0}" srcOrd="0" destOrd="0" presId="urn:microsoft.com/office/officeart/2005/8/layout/vList2"/>
    <dgm:cxn modelId="{A35B185F-F599-46CA-B757-683D3A86963F}" type="presOf" srcId="{28419828-2454-444E-9F31-3CE7AB1C1DAC}" destId="{E2243D18-8DC7-4822-B1F2-46B7E5838976}" srcOrd="0" destOrd="0" presId="urn:microsoft.com/office/officeart/2005/8/layout/vList2"/>
    <dgm:cxn modelId="{82F6C15F-996D-4BAC-B39F-8EEEDF1462C2}" srcId="{28419828-2454-444E-9F31-3CE7AB1C1DAC}" destId="{F2AA6259-5675-48CB-BF98-E457C3E8A8D8}" srcOrd="1" destOrd="0" parTransId="{B24F2A0E-248E-47AB-B67C-B318EC9EDD06}" sibTransId="{509DCAE0-7844-4677-BB57-A76B30FB4F45}"/>
    <dgm:cxn modelId="{6E0E9196-6007-46D7-95A2-0366BEFF6F03}" srcId="{28419828-2454-444E-9F31-3CE7AB1C1DAC}" destId="{E928E1C4-D4A1-4E04-9279-72AE94A79204}" srcOrd="0" destOrd="0" parTransId="{E0127A15-2AA0-4884-B93D-A4F75834FC22}" sibTransId="{EEA00F2B-A656-42DA-B869-732C12A2BBB1}"/>
    <dgm:cxn modelId="{1CB932DD-4EAC-41D1-82CD-716E6015820E}" type="presOf" srcId="{E928E1C4-D4A1-4E04-9279-72AE94A79204}" destId="{83BF6F78-0BE3-43BC-AD83-E2734F53BF99}" srcOrd="0" destOrd="0" presId="urn:microsoft.com/office/officeart/2005/8/layout/vList2"/>
    <dgm:cxn modelId="{271B5C44-5380-4EBF-BC72-47A10C40A8A0}" type="presParOf" srcId="{E2243D18-8DC7-4822-B1F2-46B7E5838976}" destId="{83BF6F78-0BE3-43BC-AD83-E2734F53BF99}" srcOrd="0" destOrd="0" presId="urn:microsoft.com/office/officeart/2005/8/layout/vList2"/>
    <dgm:cxn modelId="{1D012A74-F867-4E76-91D6-5800705FE42D}" type="presParOf" srcId="{E2243D18-8DC7-4822-B1F2-46B7E5838976}" destId="{30609F10-DA80-4FA9-8071-FDB01B55D9AF}" srcOrd="1" destOrd="0" presId="urn:microsoft.com/office/officeart/2005/8/layout/vList2"/>
    <dgm:cxn modelId="{D198F940-4675-407E-BF55-8765F9D9DC97}" type="presParOf" srcId="{E2243D18-8DC7-4822-B1F2-46B7E5838976}" destId="{22C54311-18B4-4724-88DF-BA986D84B0B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BFB301-3D7E-4BEE-92AE-BFD4BCFFC3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D36F86D-B947-4F7E-BE22-C9917A332E39}">
      <dgm:prSet/>
      <dgm:spPr/>
      <dgm:t>
        <a:bodyPr/>
        <a:lstStyle/>
        <a:p>
          <a:pPr>
            <a:defRPr cap="all"/>
          </a:pPr>
          <a:r>
            <a:rPr lang="en-US" b="0" i="0"/>
            <a:t>Frequency is reduced dynamically according to the processing power.</a:t>
          </a:r>
          <a:endParaRPr lang="en-US"/>
        </a:p>
      </dgm:t>
    </dgm:pt>
    <dgm:pt modelId="{5AEB78D3-90B5-4A6B-941F-9959C95EC182}" type="parTrans" cxnId="{335F207F-B08E-439D-B1D6-AF51A14B161C}">
      <dgm:prSet/>
      <dgm:spPr/>
      <dgm:t>
        <a:bodyPr/>
        <a:lstStyle/>
        <a:p>
          <a:endParaRPr lang="en-US"/>
        </a:p>
      </dgm:t>
    </dgm:pt>
    <dgm:pt modelId="{AFC6C6EA-C33E-40EA-83EB-37FD7380386F}" type="sibTrans" cxnId="{335F207F-B08E-439D-B1D6-AF51A14B161C}">
      <dgm:prSet/>
      <dgm:spPr/>
      <dgm:t>
        <a:bodyPr/>
        <a:lstStyle/>
        <a:p>
          <a:endParaRPr lang="en-US"/>
        </a:p>
      </dgm:t>
    </dgm:pt>
    <dgm:pt modelId="{40E85437-09FA-4C03-B146-35812295AFC9}">
      <dgm:prSet/>
      <dgm:spPr/>
      <dgm:t>
        <a:bodyPr/>
        <a:lstStyle/>
        <a:p>
          <a:pPr>
            <a:defRPr cap="all"/>
          </a:pPr>
          <a:r>
            <a:rPr lang="en-US" b="0" i="0"/>
            <a:t>Voltage is also reduced dynamically according to the frequency required.</a:t>
          </a:r>
          <a:endParaRPr lang="en-US"/>
        </a:p>
      </dgm:t>
    </dgm:pt>
    <dgm:pt modelId="{0E6F4199-B7D4-4A1F-837E-879E5DCA019B}" type="parTrans" cxnId="{E8281684-8B98-4A6C-8BCF-253D572EB9F5}">
      <dgm:prSet/>
      <dgm:spPr/>
      <dgm:t>
        <a:bodyPr/>
        <a:lstStyle/>
        <a:p>
          <a:endParaRPr lang="en-US"/>
        </a:p>
      </dgm:t>
    </dgm:pt>
    <dgm:pt modelId="{F8707FC5-AC81-4810-B5EB-7337D98F85ED}" type="sibTrans" cxnId="{E8281684-8B98-4A6C-8BCF-253D572EB9F5}">
      <dgm:prSet/>
      <dgm:spPr/>
      <dgm:t>
        <a:bodyPr/>
        <a:lstStyle/>
        <a:p>
          <a:endParaRPr lang="en-US"/>
        </a:p>
      </dgm:t>
    </dgm:pt>
    <dgm:pt modelId="{A3D88DFB-332F-4555-BD1C-475D75E1F12B}" type="pres">
      <dgm:prSet presAssocID="{48BFB301-3D7E-4BEE-92AE-BFD4BCFFC38C}" presName="root" presStyleCnt="0">
        <dgm:presLayoutVars>
          <dgm:dir/>
          <dgm:resizeHandles val="exact"/>
        </dgm:presLayoutVars>
      </dgm:prSet>
      <dgm:spPr/>
    </dgm:pt>
    <dgm:pt modelId="{06AD23D4-7028-482D-A08E-8AFE8C788F13}" type="pres">
      <dgm:prSet presAssocID="{2D36F86D-B947-4F7E-BE22-C9917A332E39}" presName="compNode" presStyleCnt="0"/>
      <dgm:spPr/>
    </dgm:pt>
    <dgm:pt modelId="{D39C5BA3-4C7A-460B-BAC5-905CD136619A}" type="pres">
      <dgm:prSet presAssocID="{2D36F86D-B947-4F7E-BE22-C9917A332E39}" presName="iconBgRect" presStyleLbl="bgShp" presStyleIdx="0" presStyleCnt="2"/>
      <dgm:spPr/>
    </dgm:pt>
    <dgm:pt modelId="{110EBA32-A101-455F-B47A-5692472B3748}" type="pres">
      <dgm:prSet presAssocID="{2D36F86D-B947-4F7E-BE22-C9917A332E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Tower"/>
        </a:ext>
      </dgm:extLst>
    </dgm:pt>
    <dgm:pt modelId="{B406D7EE-3AA0-48AB-96CA-BD3C950916C6}" type="pres">
      <dgm:prSet presAssocID="{2D36F86D-B947-4F7E-BE22-C9917A332E39}" presName="spaceRect" presStyleCnt="0"/>
      <dgm:spPr/>
    </dgm:pt>
    <dgm:pt modelId="{0DE9AE8E-735C-413F-A101-92253CDEF018}" type="pres">
      <dgm:prSet presAssocID="{2D36F86D-B947-4F7E-BE22-C9917A332E39}" presName="textRect" presStyleLbl="revTx" presStyleIdx="0" presStyleCnt="2">
        <dgm:presLayoutVars>
          <dgm:chMax val="1"/>
          <dgm:chPref val="1"/>
        </dgm:presLayoutVars>
      </dgm:prSet>
      <dgm:spPr/>
    </dgm:pt>
    <dgm:pt modelId="{5CE9E189-141B-4E64-91A5-E13CDC8B9979}" type="pres">
      <dgm:prSet presAssocID="{AFC6C6EA-C33E-40EA-83EB-37FD7380386F}" presName="sibTrans" presStyleCnt="0"/>
      <dgm:spPr/>
    </dgm:pt>
    <dgm:pt modelId="{D9B11483-217E-4D8E-AB8A-D23FF8DDA36A}" type="pres">
      <dgm:prSet presAssocID="{40E85437-09FA-4C03-B146-35812295AFC9}" presName="compNode" presStyleCnt="0"/>
      <dgm:spPr/>
    </dgm:pt>
    <dgm:pt modelId="{96BD431F-793E-4F4B-A464-A39BEE16B883}" type="pres">
      <dgm:prSet presAssocID="{40E85437-09FA-4C03-B146-35812295AFC9}" presName="iconBgRect" presStyleLbl="bgShp" presStyleIdx="1" presStyleCnt="2"/>
      <dgm:spPr/>
    </dgm:pt>
    <dgm:pt modelId="{F96DAB5E-9A2E-49E4-B8FD-26AB618ED42A}" type="pres">
      <dgm:prSet presAssocID="{40E85437-09FA-4C03-B146-35812295AF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82725C57-04C1-44E5-9223-2DA5DA293074}" type="pres">
      <dgm:prSet presAssocID="{40E85437-09FA-4C03-B146-35812295AFC9}" presName="spaceRect" presStyleCnt="0"/>
      <dgm:spPr/>
    </dgm:pt>
    <dgm:pt modelId="{EBD1E4D0-7DC2-4394-8C9B-9D9EBEF54B66}" type="pres">
      <dgm:prSet presAssocID="{40E85437-09FA-4C03-B146-35812295AF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62FCD56-90C0-468F-8994-2A901BD68755}" type="presOf" srcId="{40E85437-09FA-4C03-B146-35812295AFC9}" destId="{EBD1E4D0-7DC2-4394-8C9B-9D9EBEF54B66}" srcOrd="0" destOrd="0" presId="urn:microsoft.com/office/officeart/2018/5/layout/IconCircleLabelList"/>
    <dgm:cxn modelId="{40D3B566-74CB-413C-937C-5D6E203F8769}" type="presOf" srcId="{2D36F86D-B947-4F7E-BE22-C9917A332E39}" destId="{0DE9AE8E-735C-413F-A101-92253CDEF018}" srcOrd="0" destOrd="0" presId="urn:microsoft.com/office/officeart/2018/5/layout/IconCircleLabelList"/>
    <dgm:cxn modelId="{335F207F-B08E-439D-B1D6-AF51A14B161C}" srcId="{48BFB301-3D7E-4BEE-92AE-BFD4BCFFC38C}" destId="{2D36F86D-B947-4F7E-BE22-C9917A332E39}" srcOrd="0" destOrd="0" parTransId="{5AEB78D3-90B5-4A6B-941F-9959C95EC182}" sibTransId="{AFC6C6EA-C33E-40EA-83EB-37FD7380386F}"/>
    <dgm:cxn modelId="{E8281684-8B98-4A6C-8BCF-253D572EB9F5}" srcId="{48BFB301-3D7E-4BEE-92AE-BFD4BCFFC38C}" destId="{40E85437-09FA-4C03-B146-35812295AFC9}" srcOrd="1" destOrd="0" parTransId="{0E6F4199-B7D4-4A1F-837E-879E5DCA019B}" sibTransId="{F8707FC5-AC81-4810-B5EB-7337D98F85ED}"/>
    <dgm:cxn modelId="{5CB4A2AD-E024-4811-B1CF-540BCD033727}" type="presOf" srcId="{48BFB301-3D7E-4BEE-92AE-BFD4BCFFC38C}" destId="{A3D88DFB-332F-4555-BD1C-475D75E1F12B}" srcOrd="0" destOrd="0" presId="urn:microsoft.com/office/officeart/2018/5/layout/IconCircleLabelList"/>
    <dgm:cxn modelId="{D8DA1FCE-20FA-44A3-A888-85ED9BFBB4C8}" type="presParOf" srcId="{A3D88DFB-332F-4555-BD1C-475D75E1F12B}" destId="{06AD23D4-7028-482D-A08E-8AFE8C788F13}" srcOrd="0" destOrd="0" presId="urn:microsoft.com/office/officeart/2018/5/layout/IconCircleLabelList"/>
    <dgm:cxn modelId="{F71AFBFD-9B4E-4A49-9E4F-A30D6886753A}" type="presParOf" srcId="{06AD23D4-7028-482D-A08E-8AFE8C788F13}" destId="{D39C5BA3-4C7A-460B-BAC5-905CD136619A}" srcOrd="0" destOrd="0" presId="urn:microsoft.com/office/officeart/2018/5/layout/IconCircleLabelList"/>
    <dgm:cxn modelId="{AD84D41A-BA7C-4F10-9569-C6DB60F367E7}" type="presParOf" srcId="{06AD23D4-7028-482D-A08E-8AFE8C788F13}" destId="{110EBA32-A101-455F-B47A-5692472B3748}" srcOrd="1" destOrd="0" presId="urn:microsoft.com/office/officeart/2018/5/layout/IconCircleLabelList"/>
    <dgm:cxn modelId="{8B3C2302-AD95-47E1-A153-0E96DB2A6BD6}" type="presParOf" srcId="{06AD23D4-7028-482D-A08E-8AFE8C788F13}" destId="{B406D7EE-3AA0-48AB-96CA-BD3C950916C6}" srcOrd="2" destOrd="0" presId="urn:microsoft.com/office/officeart/2018/5/layout/IconCircleLabelList"/>
    <dgm:cxn modelId="{AE2C514B-AFB3-4E3C-8B2B-A4FF50923F64}" type="presParOf" srcId="{06AD23D4-7028-482D-A08E-8AFE8C788F13}" destId="{0DE9AE8E-735C-413F-A101-92253CDEF018}" srcOrd="3" destOrd="0" presId="urn:microsoft.com/office/officeart/2018/5/layout/IconCircleLabelList"/>
    <dgm:cxn modelId="{02CC9E4D-4B90-40E9-8C75-FFF34D4F2005}" type="presParOf" srcId="{A3D88DFB-332F-4555-BD1C-475D75E1F12B}" destId="{5CE9E189-141B-4E64-91A5-E13CDC8B9979}" srcOrd="1" destOrd="0" presId="urn:microsoft.com/office/officeart/2018/5/layout/IconCircleLabelList"/>
    <dgm:cxn modelId="{DE0B5761-C824-4EAF-A72C-F25665CE19AB}" type="presParOf" srcId="{A3D88DFB-332F-4555-BD1C-475D75E1F12B}" destId="{D9B11483-217E-4D8E-AB8A-D23FF8DDA36A}" srcOrd="2" destOrd="0" presId="urn:microsoft.com/office/officeart/2018/5/layout/IconCircleLabelList"/>
    <dgm:cxn modelId="{BF870218-B06A-4EC2-8FD2-4CA4BC66D4B8}" type="presParOf" srcId="{D9B11483-217E-4D8E-AB8A-D23FF8DDA36A}" destId="{96BD431F-793E-4F4B-A464-A39BEE16B883}" srcOrd="0" destOrd="0" presId="urn:microsoft.com/office/officeart/2018/5/layout/IconCircleLabelList"/>
    <dgm:cxn modelId="{8C0C2AC5-B24A-4A7D-933F-DE190D44E4A3}" type="presParOf" srcId="{D9B11483-217E-4D8E-AB8A-D23FF8DDA36A}" destId="{F96DAB5E-9A2E-49E4-B8FD-26AB618ED42A}" srcOrd="1" destOrd="0" presId="urn:microsoft.com/office/officeart/2018/5/layout/IconCircleLabelList"/>
    <dgm:cxn modelId="{66ECC9BD-B8BD-45A8-A4EF-E672D190EDC3}" type="presParOf" srcId="{D9B11483-217E-4D8E-AB8A-D23FF8DDA36A}" destId="{82725C57-04C1-44E5-9223-2DA5DA293074}" srcOrd="2" destOrd="0" presId="urn:microsoft.com/office/officeart/2018/5/layout/IconCircleLabelList"/>
    <dgm:cxn modelId="{90661F45-D1A8-488C-9155-401AC87E4175}" type="presParOf" srcId="{D9B11483-217E-4D8E-AB8A-D23FF8DDA36A}" destId="{EBD1E4D0-7DC2-4394-8C9B-9D9EBEF54B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D64F8-F904-41CF-B25B-988384507D2B}">
      <dsp:nvSpPr>
        <dsp:cNvPr id="0" name=""/>
        <dsp:cNvSpPr/>
      </dsp:nvSpPr>
      <dsp:spPr>
        <a:xfrm>
          <a:off x="0" y="23606"/>
          <a:ext cx="5172074" cy="8833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Servers: 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22" y="66728"/>
        <a:ext cx="5085830" cy="797124"/>
      </dsp:txXfrm>
    </dsp:sp>
    <dsp:sp modelId="{14806C43-D158-4B2A-8573-759130AC63C7}">
      <dsp:nvSpPr>
        <dsp:cNvPr id="0" name=""/>
        <dsp:cNvSpPr/>
      </dsp:nvSpPr>
      <dsp:spPr>
        <a:xfrm>
          <a:off x="0" y="906975"/>
          <a:ext cx="5172074" cy="1434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21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 and computing services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Availability is critical. Server failure consequences are catastrophic.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Ability to scale up the computing capacity, memory, storage in response to increase in demand is critical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Throughput is important</a:t>
          </a:r>
        </a:p>
      </dsp:txBody>
      <dsp:txXfrm>
        <a:off x="0" y="906975"/>
        <a:ext cx="5172074" cy="1434509"/>
      </dsp:txXfrm>
    </dsp:sp>
    <dsp:sp modelId="{3B0B7AE4-207C-468D-ADF5-ECE48E8A6FFE}">
      <dsp:nvSpPr>
        <dsp:cNvPr id="0" name=""/>
        <dsp:cNvSpPr/>
      </dsp:nvSpPr>
      <dsp:spPr>
        <a:xfrm>
          <a:off x="0" y="2341484"/>
          <a:ext cx="5172074" cy="883368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Clusters/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Warehouse-scale</a:t>
          </a:r>
          <a:r>
            <a:rPr lang="en-GB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GB" sz="2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computers</a:t>
          </a:r>
          <a:r>
            <a:rPr lang="en-GB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(WSCs)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22" y="2384606"/>
        <a:ext cx="5085830" cy="797124"/>
      </dsp:txXfrm>
    </dsp:sp>
    <dsp:sp modelId="{609C24DB-D4B2-4794-BA5D-1F67EC7DD00F}">
      <dsp:nvSpPr>
        <dsp:cNvPr id="0" name=""/>
        <dsp:cNvSpPr/>
      </dsp:nvSpPr>
      <dsp:spPr>
        <a:xfrm>
          <a:off x="0" y="3224853"/>
          <a:ext cx="5172074" cy="269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21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Collection of Desktop Computers or servers that act as a single computer. Large clusters are called WSC.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a result of increased usage of software as service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e.g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search engine, social networking, video viewing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Similar to servers in terms of importance of availability in service, and failure causes huge losses for services such as online shopping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But different from servers in terms of scalability.  Instead of adding components to a single machine, more machines can be added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majority of the cost of a warehouse is associated with power and cooling of the computers</a:t>
          </a:r>
        </a:p>
      </dsp:txBody>
      <dsp:txXfrm>
        <a:off x="0" y="3224853"/>
        <a:ext cx="5172074" cy="2695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09FA7-49EE-494F-93F7-E7387B031BEE}">
      <dsp:nvSpPr>
        <dsp:cNvPr id="0" name=""/>
        <dsp:cNvSpPr/>
      </dsp:nvSpPr>
      <dsp:spPr>
        <a:xfrm>
          <a:off x="0" y="0"/>
          <a:ext cx="6995160" cy="1303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an instruction set is to be successful, it must be designed to survive rapid changes in technology</a:t>
          </a:r>
          <a:r>
            <a:rPr lang="en-US" sz="2000" kern="1200" dirty="0"/>
            <a:t>.</a:t>
          </a:r>
        </a:p>
      </dsp:txBody>
      <dsp:txXfrm>
        <a:off x="38164" y="38164"/>
        <a:ext cx="5589100" cy="1226692"/>
      </dsp:txXfrm>
    </dsp:sp>
    <dsp:sp modelId="{A4BA076B-9915-4FE3-85BE-C0024313B359}">
      <dsp:nvSpPr>
        <dsp:cNvPr id="0" name=""/>
        <dsp:cNvSpPr/>
      </dsp:nvSpPr>
      <dsp:spPr>
        <a:xfrm>
          <a:off x="122032" y="1520190"/>
          <a:ext cx="7985534" cy="1303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Integrated circuit logic technology: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Transistor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density increases by about 35% per year.   Increases in die size are less predictable and slower, ranging from 10% to 20% per year. The combined effect is a growth rate in transistor count on a chip of about 40% to 55% per year. This trend is popularly known as Moore’s law.</a:t>
          </a:r>
        </a:p>
      </dsp:txBody>
      <dsp:txXfrm>
        <a:off x="160196" y="1558354"/>
        <a:ext cx="6237724" cy="1226691"/>
      </dsp:txXfrm>
    </dsp:sp>
    <dsp:sp modelId="{25DE9E0A-06AC-4201-944F-65E252324186}">
      <dsp:nvSpPr>
        <dsp:cNvPr id="0" name=""/>
        <dsp:cNvSpPr/>
      </dsp:nvSpPr>
      <dsp:spPr>
        <a:xfrm>
          <a:off x="1234439" y="3040380"/>
          <a:ext cx="6995160" cy="1303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Semiconductor DRAM (dynamic random-access memory)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Capacity per DRAM chip has increased by about 25% to 40% per year recently, doubling roughly every two to three years. </a:t>
          </a:r>
        </a:p>
      </dsp:txBody>
      <dsp:txXfrm>
        <a:off x="1272603" y="3078544"/>
        <a:ext cx="5454649" cy="1226691"/>
      </dsp:txXfrm>
    </dsp:sp>
    <dsp:sp modelId="{3CFDEE5F-493C-4353-9C37-D5444FCCE5FE}">
      <dsp:nvSpPr>
        <dsp:cNvPr id="0" name=""/>
        <dsp:cNvSpPr/>
      </dsp:nvSpPr>
      <dsp:spPr>
        <a:xfrm>
          <a:off x="6148197" y="988123"/>
          <a:ext cx="846963" cy="8469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8764" y="988123"/>
        <a:ext cx="465829" cy="637340"/>
      </dsp:txXfrm>
    </dsp:sp>
    <dsp:sp modelId="{3129ABAB-621D-48A9-9E06-BF5A5ECBBC90}">
      <dsp:nvSpPr>
        <dsp:cNvPr id="0" name=""/>
        <dsp:cNvSpPr/>
      </dsp:nvSpPr>
      <dsp:spPr>
        <a:xfrm>
          <a:off x="6765417" y="2499626"/>
          <a:ext cx="846963" cy="84696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55984" y="2499626"/>
        <a:ext cx="465829" cy="637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F6F78-0BE3-43BC-AD83-E2734F53BF99}">
      <dsp:nvSpPr>
        <dsp:cNvPr id="0" name=""/>
        <dsp:cNvSpPr/>
      </dsp:nvSpPr>
      <dsp:spPr>
        <a:xfrm>
          <a:off x="0" y="41468"/>
          <a:ext cx="4793456" cy="25429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power is also becoming an important issue because leakage current flows even when a transistor is off.</a:t>
          </a:r>
        </a:p>
      </dsp:txBody>
      <dsp:txXfrm>
        <a:off x="124139" y="165607"/>
        <a:ext cx="4545178" cy="2294717"/>
      </dsp:txXfrm>
    </dsp:sp>
    <dsp:sp modelId="{22C54311-18B4-4724-88DF-BA986D84B0B0}">
      <dsp:nvSpPr>
        <dsp:cNvPr id="0" name=""/>
        <dsp:cNvSpPr/>
      </dsp:nvSpPr>
      <dsp:spPr>
        <a:xfrm>
          <a:off x="0" y="2662223"/>
          <a:ext cx="4793456" cy="2542995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Thus increasing the number of transistors increases power even if they are idle, and leakage current increases in processors with smaller transistor sizes</a:t>
          </a:r>
        </a:p>
      </dsp:txBody>
      <dsp:txXfrm>
        <a:off x="124139" y="2786362"/>
        <a:ext cx="4545178" cy="2294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C5BA3-4C7A-460B-BAC5-905CD136619A}">
      <dsp:nvSpPr>
        <dsp:cNvPr id="0" name=""/>
        <dsp:cNvSpPr/>
      </dsp:nvSpPr>
      <dsp:spPr>
        <a:xfrm>
          <a:off x="647534" y="23841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EBA32-A101-455F-B47A-5692472B3748}">
      <dsp:nvSpPr>
        <dsp:cNvPr id="0" name=""/>
        <dsp:cNvSpPr/>
      </dsp:nvSpPr>
      <dsp:spPr>
        <a:xfrm>
          <a:off x="1078971" y="455278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9AE8E-735C-413F-A101-92253CDEF018}">
      <dsp:nvSpPr>
        <dsp:cNvPr id="0" name=""/>
        <dsp:cNvSpPr/>
      </dsp:nvSpPr>
      <dsp:spPr>
        <a:xfrm>
          <a:off x="377" y="267884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Frequency is reduced dynamically according to the processing power.</a:t>
          </a:r>
          <a:endParaRPr lang="en-US" sz="1700" kern="1200"/>
        </a:p>
      </dsp:txBody>
      <dsp:txXfrm>
        <a:off x="377" y="2678841"/>
        <a:ext cx="3318750" cy="720000"/>
      </dsp:txXfrm>
    </dsp:sp>
    <dsp:sp modelId="{96BD431F-793E-4F4B-A464-A39BEE16B883}">
      <dsp:nvSpPr>
        <dsp:cNvPr id="0" name=""/>
        <dsp:cNvSpPr/>
      </dsp:nvSpPr>
      <dsp:spPr>
        <a:xfrm>
          <a:off x="4547065" y="23841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DAB5E-9A2E-49E4-B8FD-26AB618ED42A}">
      <dsp:nvSpPr>
        <dsp:cNvPr id="0" name=""/>
        <dsp:cNvSpPr/>
      </dsp:nvSpPr>
      <dsp:spPr>
        <a:xfrm>
          <a:off x="4978502" y="455278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1E4D0-7DC2-4394-8C9B-9D9EBEF54B66}">
      <dsp:nvSpPr>
        <dsp:cNvPr id="0" name=""/>
        <dsp:cNvSpPr/>
      </dsp:nvSpPr>
      <dsp:spPr>
        <a:xfrm>
          <a:off x="3899909" y="267884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Voltage is also reduced dynamically according to the frequency required.</a:t>
          </a:r>
          <a:endParaRPr lang="en-US" sz="1700" kern="1200"/>
        </a:p>
      </dsp:txBody>
      <dsp:txXfrm>
        <a:off x="3899909" y="2678841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65CAE-597E-4A04-B3C9-C7EC460AE2C1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ACF8-53E8-4070-9202-B270FE25E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B9C40FD-DF9E-407D-8038-95409A12CACD}" type="datetime1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F927-2E20-465E-8211-ECB5288EF8BC}" type="datetime1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047D-D57A-49D6-9DFE-1006CF504467}" type="datetime1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67D8-22C4-4B8E-9703-89EF46B2B01B}" type="datetime1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3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C344-3CF2-458E-B9B9-164C345717AA}" type="datetime1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0FDB-5276-4D23-8ADF-B243FD22D590}" type="datetime1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0B8E-262F-4A94-A02D-EC40BF930F4B}" type="datetime1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00FA0342-056E-416E-AB87-6F863FAAC9EE}" type="datetime1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B0A5-9141-48D1-9400-1275ACF8663A}" type="datetime1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8908-69EA-4A97-8A88-29E0EC6FEEE3}" type="datetime1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F0B7-11A1-4B7D-9E36-B1A28EF71943}" type="datetime1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2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EEF5-CBDE-4DBC-81ED-C0146F10DD5C}" type="datetime1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2D3A-6286-4581-8F53-9D0E5AA9C8DE}" type="datetime1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DB4F-BCB3-463E-A2B0-C35D06976947}" type="datetime1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91AA-FED6-4BC8-888B-B695F8A06B78}" type="datetime1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9604-F4F1-4BB6-80CD-29BD28F7CC7A}" type="datetime1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99E1-54B1-4801-9D81-6F960A9A1B86}" type="datetime1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708DAF1B-26D1-43CB-9FC2-9EC3FE49FE0F}" type="datetime1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D881-AF04-4CD7-B8E4-0C543F04C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26503"/>
            <a:ext cx="5717319" cy="13548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0857-2180-4D24-8062-6CC856AC0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</a:t>
            </a:r>
            <a:r>
              <a:rPr lang="it-IT" dirty="0"/>
              <a:t>: Shafia Hussain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F5759-2684-2699-E2B2-07C2F6B9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4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6AC7-AC37-4C4B-A753-9DB86DF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Dimensions of ISA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8675-4A9A-408A-B7AD-196ACAD7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8077200" cy="41910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transfer, arithmetic/Logic, Control. RISC architecture has small/basic instructions while CISC can perform complex operation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ISAs have control flow,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conditional and unconditional branches, procedure calls and returns. PC-relative addressing is normally used. MIPS conditional branches test the contents of a register while 80x86 and ARM test condition code bits (flags) that are set as a result of arithmetic/logic operations.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 ISA: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choices available; fixed length or variable. Fixed length such as MIPS and ARM are easier to decode but take more space as compared to variable length e.g. 80x86 (1 to 18 bytes).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6589C-BE0B-F129-E752-82DD52CA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6178B-791C-58CB-42C5-79BA3A210A66}"/>
              </a:ext>
            </a:extLst>
          </p:cNvPr>
          <p:cNvSpPr txBox="1"/>
          <p:nvPr/>
        </p:nvSpPr>
        <p:spPr>
          <a:xfrm>
            <a:off x="11523785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7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921B0E-FB22-437E-B189-9F340C33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Trends: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A15E4-1780-50E1-0DFC-830BABE5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2AEDE4-7748-7929-DF20-6035413A3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638470"/>
              </p:ext>
            </p:extLst>
          </p:nvPr>
        </p:nvGraphicFramePr>
        <p:xfrm>
          <a:off x="609600" y="19050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788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CF3BF-691D-4D0B-A8C9-F271C2A2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33" y="838200"/>
            <a:ext cx="3229223" cy="555363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Trends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762928C-32B9-4686-A273-4C803151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Flash 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rapidly increasing popularity has fueled its rapid growth rate in capacity. Capacity per Flash chip has increased by about 50% to 60% per year recently, doubling roughly every two years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 technology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2004, it is increasing to about 40% per year, or doubled every three years. This technology is central to server and warehouse scale storage.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5E4C0-D991-346A-307D-B4570EA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4518" y="6391838"/>
            <a:ext cx="62864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B6F15528-21DE-4FAA-801E-634DDDAF4B2B}" type="slidenum">
              <a:rPr lang="en-US" sz="900" smtClean="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12</a:t>
            </a:fld>
            <a:endParaRPr 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7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C6BF-EF72-42F5-881A-C362895F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Performance Trends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over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E5A6-EA98-4605-B06A-F01492FA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1000" y="2057400"/>
            <a:ext cx="9525000" cy="5181599"/>
          </a:xfrm>
        </p:spPr>
        <p:txBody>
          <a:bodyPr/>
          <a:lstStyle/>
          <a:p>
            <a:pPr marL="0" indent="0">
              <a:buNone/>
            </a:pPr>
            <a:r>
              <a:rPr lang="en-US" sz="2200" i="1" dirty="0"/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Bandwidth: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in given 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bytes transferred per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EC7FF-1784-45A0-B8BA-15C09459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4288"/>
            <a:ext cx="4876800" cy="397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E5A9C-43C7-4E75-BEBD-59074A47938B}"/>
              </a:ext>
            </a:extLst>
          </p:cNvPr>
          <p:cNvSpPr txBox="1"/>
          <p:nvPr/>
        </p:nvSpPr>
        <p:spPr>
          <a:xfrm>
            <a:off x="5394702" y="3221479"/>
            <a:ext cx="3408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dirty="0"/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between start 	and completion of an event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access.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DF299-25C3-4828-95F1-378BA7C8AB71}"/>
              </a:ext>
            </a:extLst>
          </p:cNvPr>
          <p:cNvSpPr txBox="1"/>
          <p:nvPr/>
        </p:nvSpPr>
        <p:spPr>
          <a:xfrm>
            <a:off x="5430952" y="4648199"/>
            <a:ext cx="272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hasn’t improved (decreased) at the same rate as bandwidth is increased.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71DD-8679-5157-2302-F6E23014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ABBC-62A2-495D-9301-FD2E4EF4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Trends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size shrink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F625-50D6-4E57-BC20-0146E138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407307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size of transistor in x or y direction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nanometer.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decrease in feature size more transistors can be accommodated on chips &amp; performance also increases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 decrease in wire width results in increase in resistance and capacitance per unit length; and signal delay for a      wire increases in proportion to the product of its resistance and                 capacitance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delay has become a major obstacle for large integrated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D8EB-3015-DFF5-C234-9165CAFF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D79D-7086-4749-9F11-A53B65F5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Power and Energy in Integrated Circuits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Concerns regarding Power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72C9-C3F9-412F-B035-9ADB6FA12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116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Power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processor draws more current than that a power supply is designed for, voltage will drop resulting in malfunction</a:t>
            </a:r>
          </a:p>
          <a:p>
            <a:pPr lvl="1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Sustained Power Consumption (TDP): </a:t>
            </a:r>
          </a:p>
          <a:p>
            <a:pPr marL="402336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consumption under maximum theoretical load. It determines the cooling requirement. If power exceeds TDP(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thermal designed power),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processors have two features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clock rate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doesn’t work then Thermal Overload Trip</a:t>
            </a:r>
          </a:p>
          <a:p>
            <a:pPr lvl="1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A may have a 20% higher average power consumption than processor B, but if A executes the task in only 70% of the time needed by B, its energy consumption will be 1.2 × 0.7 = 0.84, which is clearly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133B6-5067-5EA5-049B-3936E5FA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1"/>
            <a:ext cx="791308" cy="39007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5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749C-E2BB-4117-9690-6651DF1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7848600" cy="579438"/>
          </a:xfrm>
        </p:spPr>
        <p:txBody>
          <a:bodyPr>
            <a:normAutofit fontScale="90000"/>
          </a:bodyPr>
          <a:lstStyle/>
          <a:p>
            <a:br>
              <a:rPr lang="en-US" sz="2600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within a Microprocessor (Dynamic Power)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6333-5AAB-4F55-A81F-FE72C32F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33600"/>
            <a:ext cx="8610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required per transistor for a pulse is proportional to the product of the capacitive load driven by the transistor and the square of the voltage: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of a single transition (0→1 or 1→0) is then: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capacitive load is a function of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transistors connected to an output (fanout),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capacitance of the wires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parasitic capacitance of transistor.(</a:t>
            </a:r>
            <a:r>
              <a:rPr lang="en-GB" sz="15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mobile charges at various regions within the structure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0D506-132C-4CE1-B3B3-953F5AF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34938"/>
            <a:ext cx="4440334" cy="394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029A7-2858-48FA-BF64-9984921A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74" y="3837559"/>
            <a:ext cx="4188088" cy="329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BF4CA-C517-4112-8DBF-816345A2E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874" y="4443633"/>
            <a:ext cx="7145155" cy="41149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6E899-CD4F-8A8C-80FF-5C452BCF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3DE3B7-1988-4C03-8A9B-866ADABB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000" dirty="0">
                <a:solidFill>
                  <a:srgbClr val="EBEBEB"/>
                </a:solidFill>
              </a:rPr>
            </a:br>
            <a:br>
              <a:rPr lang="en-US" sz="2000" dirty="0">
                <a:solidFill>
                  <a:srgbClr val="EBEBEB"/>
                </a:solidFill>
              </a:rPr>
            </a:br>
            <a:r>
              <a:rPr lang="en-US" sz="28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Power and Energy in Integrated Circuits</a:t>
            </a:r>
            <a:br>
              <a:rPr lang="en-US" sz="2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within a Microprocessor (Static Power</a:t>
            </a:r>
            <a:r>
              <a:rPr lang="en-US" sz="2400" dirty="0">
                <a:solidFill>
                  <a:srgbClr val="EBEBEB"/>
                </a:solidFill>
              </a:rPr>
              <a:t>)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47C3A-2698-A891-60DE-8FC414F4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F9A4F1B-69B5-739A-1685-F6A1CA6E0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61971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62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54E2-0F4A-45AC-9580-44D0D299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815A6-E377-000C-BCFB-150F3600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899F-26E7-4CF4-AFF6-255EA9B5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2209800"/>
            <a:ext cx="2867584" cy="3810000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microprocessors today are designed to have (DVFS mechanism to) adjustable voltage, so a 15% reduction in voltage may result in a 15% reduction in frequency (since with reduction in voltage, available supply power is reduced). What would be the impact on dynamic energy and on dynamic power?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ACC2E-F70C-4DE7-8CB6-7A11125E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286000"/>
            <a:ext cx="5076301" cy="373379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1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62E5C-3C20-B689-4380-B4F3A8EB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DVFS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Dynamic Voltage and Frequency Scaling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74DC9-621E-F21E-D7F0-34D1F2A9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630AA86-0163-023B-E757-5542F4F3A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667932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4838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620146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F8C0F-5A93-4161-96A8-FBCDC186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629265"/>
            <a:ext cx="4554582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Computers</a:t>
            </a:r>
          </a:p>
        </p:txBody>
      </p:sp>
      <p:pic>
        <p:nvPicPr>
          <p:cNvPr id="7" name="Picture 6" descr="A picture containing typewriter&#10;&#10;Description automatically generated">
            <a:extLst>
              <a:ext uri="{FF2B5EF4-FFF2-40B4-BE49-F238E27FC236}">
                <a16:creationId xmlns:a16="http://schemas.microsoft.com/office/drawing/2014/main" id="{E246F249-DDE1-9CC1-47FF-895A3A0699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" r="2978" b="2"/>
          <a:stretch/>
        </p:blipFill>
        <p:spPr>
          <a:xfrm>
            <a:off x="5159283" y="474466"/>
            <a:ext cx="3618955" cy="2948940"/>
          </a:xfrm>
          <a:custGeom>
            <a:avLst/>
            <a:gdLst/>
            <a:ahLst/>
            <a:cxnLst/>
            <a:rect l="l" t="t" r="r" b="b"/>
            <a:pathLst>
              <a:path w="4825273" h="2948940">
                <a:moveTo>
                  <a:pt x="0" y="0"/>
                </a:moveTo>
                <a:lnTo>
                  <a:pt x="2646616" y="0"/>
                </a:lnTo>
                <a:lnTo>
                  <a:pt x="4664497" y="0"/>
                </a:lnTo>
                <a:lnTo>
                  <a:pt x="4825273" y="0"/>
                </a:lnTo>
                <a:lnTo>
                  <a:pt x="4825273" y="2948940"/>
                </a:lnTo>
                <a:lnTo>
                  <a:pt x="221394" y="2948940"/>
                </a:lnTo>
                <a:lnTo>
                  <a:pt x="221394" y="2876858"/>
                </a:lnTo>
                <a:lnTo>
                  <a:pt x="222335" y="2750941"/>
                </a:lnTo>
                <a:lnTo>
                  <a:pt x="221394" y="2623814"/>
                </a:lnTo>
                <a:lnTo>
                  <a:pt x="219512" y="2494871"/>
                </a:lnTo>
                <a:lnTo>
                  <a:pt x="217787" y="2365928"/>
                </a:lnTo>
                <a:lnTo>
                  <a:pt x="214023" y="2235169"/>
                </a:lnTo>
                <a:lnTo>
                  <a:pt x="210103" y="2103199"/>
                </a:lnTo>
                <a:lnTo>
                  <a:pt x="205555" y="1971229"/>
                </a:lnTo>
                <a:lnTo>
                  <a:pt x="199125" y="1838048"/>
                </a:lnTo>
                <a:lnTo>
                  <a:pt x="191441" y="1703656"/>
                </a:lnTo>
                <a:lnTo>
                  <a:pt x="184071" y="1568660"/>
                </a:lnTo>
                <a:lnTo>
                  <a:pt x="174662" y="1433663"/>
                </a:lnTo>
                <a:lnTo>
                  <a:pt x="163371" y="1296850"/>
                </a:lnTo>
                <a:lnTo>
                  <a:pt x="152080" y="1161853"/>
                </a:lnTo>
                <a:lnTo>
                  <a:pt x="139063" y="1024435"/>
                </a:lnTo>
                <a:lnTo>
                  <a:pt x="124793" y="886411"/>
                </a:lnTo>
                <a:lnTo>
                  <a:pt x="109738" y="750203"/>
                </a:lnTo>
                <a:lnTo>
                  <a:pt x="92174" y="612180"/>
                </a:lnTo>
                <a:lnTo>
                  <a:pt x="73356" y="474761"/>
                </a:lnTo>
                <a:lnTo>
                  <a:pt x="54694" y="336738"/>
                </a:lnTo>
                <a:lnTo>
                  <a:pt x="32897" y="199320"/>
                </a:lnTo>
                <a:lnTo>
                  <a:pt x="10628" y="62507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9656-B6B1-47EC-AF56-5C2BD304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3" y="2418735"/>
            <a:ext cx="4554582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PMD (Programming Mistake Detector)</a:t>
            </a: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Computers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352B4E5-DC71-276A-CA2C-8C909E1C0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" b="4"/>
          <a:stretch/>
        </p:blipFill>
        <p:spPr>
          <a:xfrm>
            <a:off x="5080882" y="3429000"/>
            <a:ext cx="3697356" cy="2948940"/>
          </a:xfrm>
          <a:custGeom>
            <a:avLst/>
            <a:gdLst/>
            <a:ahLst/>
            <a:cxnLst/>
            <a:rect l="l" t="t" r="r" b="b"/>
            <a:pathLst>
              <a:path w="4929808" h="2948940">
                <a:moveTo>
                  <a:pt x="325929" y="0"/>
                </a:moveTo>
                <a:lnTo>
                  <a:pt x="4929808" y="0"/>
                </a:lnTo>
                <a:lnTo>
                  <a:pt x="4929808" y="2948940"/>
                </a:lnTo>
                <a:lnTo>
                  <a:pt x="4769032" y="2948940"/>
                </a:lnTo>
                <a:lnTo>
                  <a:pt x="2751151" y="2948940"/>
                </a:lnTo>
                <a:lnTo>
                  <a:pt x="0" y="2948940"/>
                </a:lnTo>
                <a:lnTo>
                  <a:pt x="0" y="2948045"/>
                </a:lnTo>
                <a:lnTo>
                  <a:pt x="103291" y="2948045"/>
                </a:lnTo>
                <a:lnTo>
                  <a:pt x="112340" y="2889373"/>
                </a:lnTo>
                <a:lnTo>
                  <a:pt x="123631" y="2813097"/>
                </a:lnTo>
                <a:lnTo>
                  <a:pt x="135550" y="2722292"/>
                </a:lnTo>
                <a:lnTo>
                  <a:pt x="149820" y="2614536"/>
                </a:lnTo>
                <a:lnTo>
                  <a:pt x="164875" y="2495279"/>
                </a:lnTo>
                <a:lnTo>
                  <a:pt x="180714" y="2360888"/>
                </a:lnTo>
                <a:lnTo>
                  <a:pt x="197494" y="2214389"/>
                </a:lnTo>
                <a:lnTo>
                  <a:pt x="214273" y="2055177"/>
                </a:lnTo>
                <a:lnTo>
                  <a:pt x="231367" y="1885675"/>
                </a:lnTo>
                <a:lnTo>
                  <a:pt x="247205" y="1702854"/>
                </a:lnTo>
                <a:lnTo>
                  <a:pt x="262417" y="1511558"/>
                </a:lnTo>
                <a:lnTo>
                  <a:pt x="276217" y="1309365"/>
                </a:lnTo>
                <a:lnTo>
                  <a:pt x="289390" y="1098697"/>
                </a:lnTo>
                <a:lnTo>
                  <a:pt x="301779" y="878949"/>
                </a:lnTo>
                <a:lnTo>
                  <a:pt x="306170" y="766351"/>
                </a:lnTo>
                <a:lnTo>
                  <a:pt x="311031" y="651331"/>
                </a:lnTo>
                <a:lnTo>
                  <a:pt x="315579" y="534495"/>
                </a:lnTo>
                <a:lnTo>
                  <a:pt x="318558" y="417054"/>
                </a:lnTo>
                <a:lnTo>
                  <a:pt x="321224" y="297191"/>
                </a:lnTo>
                <a:lnTo>
                  <a:pt x="324047" y="176118"/>
                </a:lnTo>
                <a:lnTo>
                  <a:pt x="325929" y="52623"/>
                </a:lnTo>
                <a:close/>
              </a:path>
            </a:pathLst>
          </a:cu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5F95580-F763-BE61-AC11-CCF31345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1"/>
            <a:ext cx="791308" cy="39007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7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689A-25D8-4F25-BA4A-06EB9F88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Power and Energy in Integrated Circuits</a:t>
            </a:r>
            <a:br>
              <a:rPr lang="en-US" sz="20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in clock rate of microprocessors</a:t>
            </a:r>
            <a:br>
              <a:rPr lang="en-US" sz="2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0AF8C-23C1-46EA-2672-AA52A285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E5F6-08E1-44C9-9519-13D7D098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5" y="2286000"/>
            <a:ext cx="4543985" cy="37338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 increase/year from 1978 to 1986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increase/year from 1986 to 2003.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then only 2% /year.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all the power supplied is dissipated as heat, so cooling the chip is a major hurdle.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after that there is a trend shift to add multi processors on a chip (called cores) instead of increasing clock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3562-9622-4294-BAA6-32CA56E5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362200"/>
            <a:ext cx="3657600" cy="3657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39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1F9A-6503-41FD-824E-A5E35680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Principles of Computer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6653-9EA2-4F2C-A306-FCF0DB43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9800"/>
            <a:ext cx="8077200" cy="4352470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Power and Energy in Integrated Circuits</a:t>
            </a:r>
            <a:br>
              <a:rPr lang="en-US" sz="2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Levels </a:t>
            </a:r>
          </a:p>
          <a:p>
            <a:pPr lvl="2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Level (multiple threads of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Level (SIMD), pipelining</a:t>
            </a:r>
          </a:p>
          <a:p>
            <a:pPr lvl="2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design; Set Associative Cache, Carry Look Ahead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Locality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true on code and less on data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and Spatial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Common Case: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making a design trade-off, favor the frequent case over the infrequent case.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the common case works for power as well. The instruction fetch and decode unit of a processor maybe used much more frequently than a multiplier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9D792-CC02-F0BD-3524-D4D28F4D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2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Performance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will you grade one computer better in performance than the other?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 and Embedded computers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time between the start and completion of a task. Includes disk access, memory access,  I/O activities, operating system overhead,  CPU execution time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Throughput( or Bandwidth)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tasks completed per unit time.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B823-76EE-60AF-F0EF-63F181AA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4128" y="317862"/>
            <a:ext cx="628649" cy="76768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9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following changes to a computer system increase throughput, decrease response time, or both?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processor in a computer with a faster version.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additional processors to a system that uses multiple processors for separate tasks—for example, searching the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7B2BB-2B41-3CA3-8F6A-0977CE82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2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(Response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	1   / Execution Time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𝑃𝑒𝑟𝑓𝑜𝑟𝑚𝑎𝑛𝑐𝑒</m:t>
                        </m:r>
                        <m:r>
                          <a:rPr lang="en-US" b="0" i="1" baseline="-25000" dirty="0" smtClean="0">
                            <a:latin typeface="Cambria Math"/>
                          </a:rPr>
                          <m:t>𝐴</m:t>
                        </m:r>
                        <m:r>
                          <a:rPr lang="en-US" b="0" i="1" baseline="-25000" dirty="0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𝑃𝑒𝑟𝑓𝑜𝑟𝑚𝑎𝑛𝑐𝑒</m:t>
                        </m:r>
                        <m:r>
                          <a:rPr lang="en-US" b="0" i="1" baseline="-25000" dirty="0" smtClean="0">
                            <a:latin typeface="Cambria Math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𝐸𝑥𝑒𝑐𝑢𝑡𝑖𝑜𝑛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𝑇𝑖𝑚𝑒𝐵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𝐸𝑥𝑒𝑐𝑢𝑡𝑖𝑜𝑛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𝑇𝑖𝑚𝑒𝐴</m:t>
                        </m:r>
                      </m:den>
                    </m:f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</a:p>
              <a:p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is ‘n’ times Faster than 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C8F31-7B35-8D17-1629-AEBB234B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4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CPU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experiences also includes time where OS is sharing CPU for other programs, and the waiting time for I/O.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Execution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time spent working only for the particular task.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CPU Execution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CPU Time: Time Spent in the Program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CPU Time: Time spent in operating system working on behalf of program,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library, memory management (reading/writing from memory)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E8D3-5974-EAF3-88B4-145F3F60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Performance/CPU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4382" y="2489200"/>
                <a:ext cx="7898618" cy="35306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Performance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𝑅𝑒𝑠𝑝𝑜𝑛𝑠𝑒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𝑇𝑖𝑚𝑒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𝑢𝑛𝑙𝑜𝑎𝑑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𝑀𝑎𝑐h𝑖𝑛𝑒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Performance(Our Focus)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𝑈𝑠𝑒𝑟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𝐶𝑃𝑈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𝑇𝑖𝑚𝑒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2" y="2489200"/>
                <a:ext cx="7898618" cy="3530600"/>
              </a:xfrm>
              <a:blipFill>
                <a:blip r:embed="rId2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AA9C01-BDEE-FAD3-9CB8-F96618FEC994}"/>
              </a:ext>
            </a:extLst>
          </p:cNvPr>
          <p:cNvSpPr txBox="1"/>
          <p:nvPr/>
        </p:nvSpPr>
        <p:spPr>
          <a:xfrm>
            <a:off x="1219200" y="40386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only spent in program. Assume that any program in comparison  also uses the same OS features, so that common part can be neglected.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787B3-18F6-1581-E3A2-31499C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computer A runs a program in 10 seconds and computer B runs the same program in 15 seconds, how much faster is A than B?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B660F-494C-077D-3528-E607758E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4128" y="317862"/>
            <a:ext cx="628649" cy="76768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27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4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Execution Time and Clock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4382" y="2489200"/>
                <a:ext cx="7060418" cy="3530600"/>
              </a:xfrm>
            </p:spPr>
            <p:txBody>
              <a:bodyPr/>
              <a:lstStyle/>
              <a:p>
                <a:r>
                  <a:rPr lang="en-US" dirty="0"/>
                  <a:t>CPU execution time for a program</a:t>
                </a:r>
              </a:p>
              <a:p>
                <a:pPr marL="0" indent="0">
                  <a:buNone/>
                </a:pPr>
                <a:r>
                  <a:rPr lang="en-US" dirty="0"/>
                  <a:t>     = CPU clock cycles  *   Clock Cycle Time For a program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CPU execution time for a program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𝐶𝑃𝑈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𝑐𝑙𝑜𝑐𝑘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𝑐𝑦𝑐𝑙𝑒𝑠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𝑝𝑟𝑜𝑔𝑟𝑎𝑚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𝑐𝑙𝑜𝑐𝑘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𝑟𝑎𝑡𝑒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Since clock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𝐶𝑙𝑜𝑐𝑘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𝐶𝑦𝑐𝑙𝑒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𝑇𝑖𝑚𝑒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2" y="2489200"/>
                <a:ext cx="7060418" cy="3530600"/>
              </a:xfrm>
              <a:blipFill>
                <a:blip r:embed="rId2"/>
                <a:stretch>
                  <a:fillRect l="-777" t="-8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8C288-4D17-2C15-3170-F95F002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7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620146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629265"/>
            <a:ext cx="4554582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Performance</a:t>
            </a:r>
          </a:p>
        </p:txBody>
      </p:sp>
      <p:pic>
        <p:nvPicPr>
          <p:cNvPr id="6" name="Picture 5" descr="Half face clock on a wall">
            <a:extLst>
              <a:ext uri="{FF2B5EF4-FFF2-40B4-BE49-F238E27FC236}">
                <a16:creationId xmlns:a16="http://schemas.microsoft.com/office/drawing/2014/main" id="{B5F81A5B-A9A9-DC93-DAE6-95D6630E5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49" r="16715" b="1"/>
          <a:stretch/>
        </p:blipFill>
        <p:spPr>
          <a:xfrm>
            <a:off x="5080883" y="480060"/>
            <a:ext cx="3697356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C1886-3C48-029B-53C7-7DA7417E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2418735"/>
            <a:ext cx="4554582" cy="38117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clock cycle time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Decreased no of clock cycles required by a program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clock cycle time may increase no. of clock cycles required by a program and vice versa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8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47CA2A2-E475-B820-E1D8-2DED079F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Computers</a:t>
            </a:r>
            <a:endParaRPr lang="en-GB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3189F2CD-D916-B56E-8E49-148F144F0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50718"/>
              </p:ext>
            </p:extLst>
          </p:nvPr>
        </p:nvGraphicFramePr>
        <p:xfrm>
          <a:off x="3895724" y="457200"/>
          <a:ext cx="5172075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2697B-DA28-5246-7A70-7593BB06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7638" y="55035"/>
            <a:ext cx="791308" cy="55867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3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favorite program runs in 10 seconds on computer A, which has a 2 GHz clock. We are trying to help a computer designer build a computer, B, which will run this program in 6 seconds. The designer has determined that a substantial increase in the clock rate is possible, but this increase will affect the rest of the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CPU design, causing computer B to require 1.2      times as  many clock cycles as computer A for this program. What clock rate should we tell the designer to target?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E800-B0B3-EB80-519B-78FE582E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AA87-9904-4117-A768-C9FF08BF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B967-A312-49A3-A78B-961C2192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time A = CCT * Clock cycles =Clock cycles/Freq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= Clock cycles/2G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cycles A = 20G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cycles B= 1.2 * 20G = 24G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time B = Clock cycles/Freq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= Clock cycles/6 = 24G/6 = 4GHz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EDE2D-40EC-7403-90D4-801F87A0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Performance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cycle per instruction abbreviated as CPI is the average no of clock cycles required by instruction since each instruction may take different no of clock cycles.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CE2F-BBB7-FE98-602A-CE82CBF1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two implementations of the same instruction set architecture. Computer A has a clock cycle time of 250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CPI of 2.0 for some program, and computer B has a clock cycle time of 500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CPI of 1.2 for the same program. Which computer is faster for this program and by how much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2883D-9A00-4154-AFAD-91AF4A37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6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DDA5-5C63-41B6-97FD-FBDEE332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E778-F373-4046-9B7D-611E5885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89200"/>
            <a:ext cx="7696200" cy="42926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no. of instruction for both are same =I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time A= CCT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(CPI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No of Instructions)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250 n * 2 * I=  500 n * I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time B= CCT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(CPI * No of Instructions)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=500n * 1.2 * I = 600n * I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Performqnce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A/ Performance B  =	600n*I / 500n*I = 6/5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clock rate is double but performance is slightly better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E10E2-8D97-C9C9-7E72-59A3DDB5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35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CPU Performance Equation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3" y="2895600"/>
            <a:ext cx="820057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CD1AE-8737-AF8E-882E-888FF484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1AD9-6C35-4D39-9F98-C41D5A2A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Performance Equation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185C7D-B971-47C3-9FD5-E4D4A462E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42" y="2577447"/>
            <a:ext cx="5739716" cy="54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08BB3-45CD-430F-8EF1-87C0C109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86199"/>
            <a:ext cx="2590800" cy="13276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A7473-31E5-F313-7099-00B03B8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9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5490"/>
            <a:ext cx="8915400" cy="485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05424-BCC8-4A93-1DE6-26DB0298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8C60-4347-46A9-87CD-7544B6BE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8077200" cy="45720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C6E-72F6-4B47-84DD-6C8B575E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count A= 2+1+2 =5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Instruction count B= 4+1+1 =6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CPI for each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CPI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(2*1 + 1*2 +  2*3) / 5	= 2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CPI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(4*1 + 1*2 +  1*3) / 6	= 9/6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Since Processor is same so CCT is same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Exec Time A = 5 * 2 *CCT = 10 clock cycles * CCT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Exec Time B = 6 * 9/6* CCT= 9 clock cycles * CCT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59B3-EB1F-BD2D-5A1C-A7BA973F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3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Effecting performance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86000"/>
            <a:ext cx="6844949" cy="427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E24F5-D45E-F13F-7567-DF2F88AD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706465" y="1335800"/>
            <a:ext cx="6053670" cy="4186400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113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2243F-6983-41AD-ACD3-37856AC9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629265"/>
            <a:ext cx="3849329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Computers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44B2-BA5D-481E-8B9B-626DA957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3" y="1752600"/>
            <a:ext cx="3849329" cy="44778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Supercomputers: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to WSC but emphasize on 	performing computation intensive 	applications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Computers: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Programmed for a specific task, e.g. Microwave oven controller, Biometric attendance monitoring system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0DEB582-6E01-535F-F211-780023F0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31" y="481163"/>
            <a:ext cx="3621530" cy="2803813"/>
          </a:xfrm>
          <a:prstGeom prst="rect">
            <a:avLst/>
          </a:prstGeom>
        </p:spPr>
      </p:pic>
      <p:pic>
        <p:nvPicPr>
          <p:cNvPr id="7" name="Picture 6" descr="A person standing next to a row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7701E5A9-4FDB-B4BA-1D80-462034A48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85" y="3032020"/>
            <a:ext cx="3621531" cy="339274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50A04-456A-0854-1BEE-7BDD4AB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Yourself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6205"/>
            <a:ext cx="8534400" cy="399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39404-CF94-2F72-99AC-9CC27B6D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5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D1B9-2073-4228-8C27-FCEBD7C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CED68-41A7-4D46-8353-46F8FA349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68" y="1981200"/>
            <a:ext cx="8722832" cy="4495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C7C73-7DE6-6328-5829-4EFC6FC0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6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F3B6A-B05B-1B61-5B87-584A2857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C9E1-04DE-4CBA-AFCE-2CC16657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209800"/>
            <a:ext cx="7898618" cy="4495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CPI</a:t>
            </a:r>
          </a:p>
          <a:p>
            <a:pPr marL="0" indent="0"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sz="29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</a:t>
            </a:r>
            <a:r>
              <a:rPr lang="en-US" sz="2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0.25*4+0.75*1.33 = 1.9975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consider what improvement we get if FPSQR is improved which is 2% of the overall code. Since FPSQR is a part  of total FP operations we need to calculate CPI of FP operations other than FPSQR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FPSQR = 2% of code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FP operations = 25% of code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 FPSQR percentage of total FP operations=(2/25) x 100 = 8% 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0.08* (20) +0.92 *x  =4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gives x = 2.6087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means CPI of FP operations other than FPSQR = 2.6087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6DD09-2893-9840-E26A-CB9FDF8F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5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A9E7-5362-486C-BD7A-B63FCB89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52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decreasing CPI of FPSQR to 2 will result in new CPI of FP operations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FP operations  =  0.08* 2 + 0.92 * 2.6087 = 2.56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CPI of all FP operations is giving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FP operations = 2.5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4D474-57EF-D536-111A-3113BCAA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7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C74A-B521-4827-97AD-62B832A5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Amdahl’s Law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7CA0-220E-48EA-BB63-67A0958D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59176"/>
            <a:ext cx="8458200" cy="4851224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improvement to be gained from using some faster mode of execution is limited by the fraction of the time the faster mode can be used.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78DFEE-D645-897C-0B69-157F0493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4059E-F24E-4B4C-AF12-8A4B4CEF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70" y="3715239"/>
            <a:ext cx="7592230" cy="1096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366EF-94AE-494C-9098-FE174A5FCA13}"/>
              </a:ext>
            </a:extLst>
          </p:cNvPr>
          <p:cNvSpPr txBox="1"/>
          <p:nvPr/>
        </p:nvSpPr>
        <p:spPr>
          <a:xfrm>
            <a:off x="762000" y="5334000"/>
            <a:ext cx="792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Unaffected Execution time</a:t>
            </a:r>
            <a:r>
              <a:rPr lang="en-US" baseline="-25000" dirty="0"/>
              <a:t> </a:t>
            </a:r>
            <a:r>
              <a:rPr lang="en-US" dirty="0"/>
              <a:t>= Execution </a:t>
            </a:r>
            <a:r>
              <a:rPr lang="en-US" dirty="0" err="1"/>
              <a:t>time</a:t>
            </a:r>
            <a:r>
              <a:rPr lang="en-US" baseline="-25000" dirty="0" err="1"/>
              <a:t>old</a:t>
            </a:r>
            <a:r>
              <a:rPr lang="en-US" baseline="-25000" dirty="0"/>
              <a:t> </a:t>
            </a:r>
            <a:r>
              <a:rPr lang="en-US" dirty="0"/>
              <a:t>- Execution </a:t>
            </a:r>
            <a:r>
              <a:rPr lang="en-US" dirty="0" err="1"/>
              <a:t>time</a:t>
            </a:r>
            <a:r>
              <a:rPr lang="en-US" baseline="-25000" dirty="0" err="1"/>
              <a:t>old</a:t>
            </a:r>
            <a:r>
              <a:rPr lang="en-US" baseline="-25000" dirty="0"/>
              <a:t> </a:t>
            </a:r>
            <a:r>
              <a:rPr lang="en-US" dirty="0"/>
              <a:t>* </a:t>
            </a:r>
            <a:r>
              <a:rPr lang="en-US" dirty="0" err="1"/>
              <a:t>Fraction</a:t>
            </a:r>
            <a:r>
              <a:rPr lang="en-US" baseline="-25000" dirty="0" err="1"/>
              <a:t>enhanced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42476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94C-3C87-AC64-8B95-FF1171B4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5EB4-6840-1007-8120-F8FDCBB8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09800"/>
            <a:ext cx="81534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New Exec time for the </a:t>
            </a:r>
            <a:r>
              <a:rPr lang="en-US" dirty="0" err="1"/>
              <a:t>fraction</a:t>
            </a:r>
            <a:r>
              <a:rPr lang="en-US" baseline="-25000" dirty="0" err="1"/>
              <a:t>enhanced</a:t>
            </a:r>
            <a:r>
              <a:rPr lang="en-US" baseline="-25000" dirty="0"/>
              <a:t>  </a:t>
            </a:r>
            <a:r>
              <a:rPr lang="en-US" dirty="0"/>
              <a:t>= Execution </a:t>
            </a:r>
            <a:r>
              <a:rPr lang="en-US" dirty="0" err="1"/>
              <a:t>time</a:t>
            </a:r>
            <a:r>
              <a:rPr lang="en-US" baseline="-25000" dirty="0" err="1"/>
              <a:t>old</a:t>
            </a:r>
            <a:r>
              <a:rPr lang="en-US" baseline="-25000" dirty="0"/>
              <a:t> </a:t>
            </a:r>
            <a:r>
              <a:rPr lang="en-US" dirty="0"/>
              <a:t>* </a:t>
            </a:r>
            <a:r>
              <a:rPr lang="en-US" dirty="0" err="1"/>
              <a:t>Fraction</a:t>
            </a:r>
            <a:r>
              <a:rPr lang="en-US" baseline="-25000" dirty="0" err="1"/>
              <a:t>enhanced</a:t>
            </a:r>
            <a:r>
              <a:rPr lang="en-US" baseline="-25000" dirty="0"/>
              <a:t> </a:t>
            </a:r>
            <a:r>
              <a:rPr lang="en-US" dirty="0"/>
              <a:t>/Speedup</a:t>
            </a:r>
          </a:p>
          <a:p>
            <a:pPr marL="0" indent="0">
              <a:buNone/>
            </a:pPr>
            <a:r>
              <a:rPr lang="en-US" dirty="0"/>
              <a:t>Execution Time </a:t>
            </a:r>
            <a:r>
              <a:rPr lang="en-US" baseline="-25000" dirty="0"/>
              <a:t>new</a:t>
            </a:r>
            <a:r>
              <a:rPr lang="en-US" dirty="0"/>
              <a:t> = Unaffected Execution time + New Exec time for the </a:t>
            </a:r>
            <a:r>
              <a:rPr lang="en-US" dirty="0" err="1"/>
              <a:t>fraction</a:t>
            </a:r>
            <a:r>
              <a:rPr lang="en-US" baseline="-25000" dirty="0" err="1"/>
              <a:t>enhanced</a:t>
            </a:r>
            <a:r>
              <a:rPr lang="en-US" baseline="-250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7E46-F6DA-CC12-89C1-D2FEFF42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CFB94-324B-AE3A-80EF-38486F7D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05" y="3810000"/>
            <a:ext cx="6426823" cy="695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6E78B-2B6F-7100-783C-66A3BF88BA34}"/>
              </a:ext>
            </a:extLst>
          </p:cNvPr>
          <p:cNvSpPr txBox="1"/>
          <p:nvPr/>
        </p:nvSpPr>
        <p:spPr>
          <a:xfrm>
            <a:off x="1066800" y="4616325"/>
            <a:ext cx="6611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Fraction</a:t>
            </a:r>
            <a:r>
              <a:rPr lang="en-US" baseline="-25000" dirty="0" err="1"/>
              <a:t>enhanced</a:t>
            </a:r>
            <a:r>
              <a:rPr lang="en-US" baseline="-25000" dirty="0"/>
              <a:t> </a:t>
            </a:r>
            <a:r>
              <a:rPr lang="en-US" dirty="0"/>
              <a:t>is fraction of  code affected by enhancement</a:t>
            </a:r>
            <a:endParaRPr lang="en-US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C1B4AB-400C-3765-BCF9-CAC63D8C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421530"/>
            <a:ext cx="4618842" cy="8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23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F50E-CE50-4335-AD97-78F7A56A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110BF-26B9-4563-A781-F3EDBBB10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59" y="2209800"/>
            <a:ext cx="8564081" cy="1573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DCBB4-0B4B-40FD-8875-7292A688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70" y="4495800"/>
            <a:ext cx="6521210" cy="1143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F44DAA-7586-4F3A-6807-5EFF7BCE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7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E5E6-320A-8571-6CF9-56A755E1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7E8566-A688-2312-AA4B-AE6EE713465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		=  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1−0.4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		=1 /( 0.6 + 0.04) </a:t>
                </a:r>
              </a:p>
              <a:p>
                <a:r>
                  <a:rPr lang="en-US" dirty="0"/>
                  <a:t>		=1 / (0.64)   = 1.56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27E8566-A688-2312-AA4B-AE6EE713465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C511-C552-DB40-45BA-382BCAF8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7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4B0F-E2BE-4052-B988-0A96733C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B0B1A-ACF0-4578-B465-62F5F129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09800"/>
            <a:ext cx="8458199" cy="43524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BA8DD-713E-DF83-B120-F6E234B0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2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04997-BC72-4572-B0A8-6A9CE8516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305800" cy="6324600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sz="2200" dirty="0"/>
                  <a:t>Improving square root</a:t>
                </a:r>
              </a:p>
              <a:p>
                <a:pPr marL="0" indent="0">
                  <a:buNone/>
                </a:pPr>
                <a:r>
                  <a:rPr lang="en-US" sz="2200" dirty="0"/>
                  <a:t>Floating point square root is 20% of </a:t>
                </a:r>
                <a:r>
                  <a:rPr lang="en-US" sz="2200" dirty="0" err="1"/>
                  <a:t>of</a:t>
                </a:r>
                <a:r>
                  <a:rPr lang="en-US" sz="2200" dirty="0"/>
                  <a:t> overall execution time.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Now applying </a:t>
                </a:r>
                <a:r>
                  <a:rPr lang="en-US" sz="2200" dirty="0" err="1"/>
                  <a:t>Amdhal’s</a:t>
                </a:r>
                <a:r>
                  <a:rPr lang="en-US" sz="2200" dirty="0"/>
                  <a:t> Law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	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1−0.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		=1 /( 1-0.2 + 0.2/10) </a:t>
                </a:r>
              </a:p>
              <a:p>
                <a:pPr marL="0" indent="0">
                  <a:buNone/>
                </a:pPr>
                <a:r>
                  <a:rPr lang="en-US" sz="2200" dirty="0"/>
                  <a:t>		=1 / (0.8 + 0.02 )   = 1.22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04997-BC72-4572-B0A8-6A9CE8516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305800" cy="6324600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272D710-2856-4D8E-9F4C-ECB9D740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00400"/>
            <a:ext cx="6521210" cy="1143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61C46-C229-36AD-467C-D660B3D9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C9EB-5327-4B82-B7BE-740D4775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21" y="859893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720D-9FFF-4B18-ADAC-5C0AB0FD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9800"/>
            <a:ext cx="8686800" cy="457302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5D86BA-C8CC-D7DD-EE28-618C8AC67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37265"/>
              </p:ext>
            </p:extLst>
          </p:nvPr>
        </p:nvGraphicFramePr>
        <p:xfrm>
          <a:off x="114300" y="2485144"/>
          <a:ext cx="3429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737082266"/>
                    </a:ext>
                  </a:extLst>
                </a:gridCol>
              </a:tblGrid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13013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17398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Programming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58294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64635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Instruction Set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82034"/>
                  </a:ext>
                </a:extLst>
              </a:tr>
              <a:tr h="597219">
                <a:tc>
                  <a:txBody>
                    <a:bodyPr/>
                    <a:lstStyle/>
                    <a:p>
                      <a:r>
                        <a:rPr lang="en-US" dirty="0" err="1"/>
                        <a:t>Microacrhitecture</a:t>
                      </a:r>
                      <a:r>
                        <a:rPr lang="en-US" dirty="0"/>
                        <a:t>/Organization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09278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Register Transfer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1433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Gates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87376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03801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86166"/>
                  </a:ext>
                </a:extLst>
              </a:tr>
              <a:tr h="350100"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310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BF7054-C1E0-7469-4882-144250968142}"/>
              </a:ext>
            </a:extLst>
          </p:cNvPr>
          <p:cNvSpPr txBox="1"/>
          <p:nvPr/>
        </p:nvSpPr>
        <p:spPr>
          <a:xfrm>
            <a:off x="3597586" y="2440057"/>
            <a:ext cx="508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gives the different layers upon which the final  Application is built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D9BC746-BEA0-EB6F-74E1-7971B555C659}"/>
              </a:ext>
            </a:extLst>
          </p:cNvPr>
          <p:cNvSpPr/>
          <p:nvPr/>
        </p:nvSpPr>
        <p:spPr>
          <a:xfrm>
            <a:off x="3546613" y="4042166"/>
            <a:ext cx="3810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A3D4-CDB1-F6E8-08BF-8445478E0EA6}"/>
              </a:ext>
            </a:extLst>
          </p:cNvPr>
          <p:cNvSpPr txBox="1"/>
          <p:nvPr/>
        </p:nvSpPr>
        <p:spPr>
          <a:xfrm>
            <a:off x="3829050" y="4290500"/>
            <a:ext cx="17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01BAA-F04A-858B-2803-03E349B9BCCB}"/>
              </a:ext>
            </a:extLst>
          </p:cNvPr>
          <p:cNvSpPr txBox="1"/>
          <p:nvPr/>
        </p:nvSpPr>
        <p:spPr>
          <a:xfrm>
            <a:off x="3737113" y="3124200"/>
            <a:ext cx="508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Suggest how to improve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98244-38AC-0406-5E57-6A4F070BF8E8}"/>
              </a:ext>
            </a:extLst>
          </p:cNvPr>
          <p:cNvSpPr txBox="1"/>
          <p:nvPr/>
        </p:nvSpPr>
        <p:spPr>
          <a:xfrm>
            <a:off x="3543300" y="5520469"/>
            <a:ext cx="385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Restrict what can be done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0B29E9-4821-CAF7-E851-DFABCA78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9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669B5-0697-D8B8-3ECC-BD472F7C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8A4D-B4BD-4E32-AFA4-E9EB9DD0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  Improving all FP operation by a factor 1.6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1852F-2B2C-2540-F226-A06CB57A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EFA45-C2FC-4EAC-90B4-816A1167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78" y="2538663"/>
            <a:ext cx="652121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404FD2-6D3C-4AC9-A3A3-4CD7990AE6E6}"/>
                  </a:ext>
                </a:extLst>
              </p:cNvPr>
              <p:cNvSpPr/>
              <p:nvPr/>
            </p:nvSpPr>
            <p:spPr>
              <a:xfrm>
                <a:off x="1934358" y="3962400"/>
                <a:ext cx="4876800" cy="1373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1−0.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1.6</m:t>
                            </m:r>
                          </m:den>
                        </m:f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		=1 /( 0.8125) </a:t>
                </a:r>
              </a:p>
              <a:p>
                <a:r>
                  <a:rPr lang="en-US" dirty="0"/>
                  <a:t>		= 1.23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404FD2-6D3C-4AC9-A3A3-4CD7990AE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58" y="3962400"/>
                <a:ext cx="4876800" cy="1373133"/>
              </a:xfrm>
              <a:prstGeom prst="rect">
                <a:avLst/>
              </a:prstGeom>
              <a:blipFill>
                <a:blip r:embed="rId3"/>
                <a:stretch>
                  <a:fillRect l="-1000" b="-6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22B8A5C-3064-4CEB-83E3-76F2BF1E52A3}"/>
              </a:ext>
            </a:extLst>
          </p:cNvPr>
          <p:cNvSpPr txBox="1"/>
          <p:nvPr/>
        </p:nvSpPr>
        <p:spPr>
          <a:xfrm>
            <a:off x="1342242" y="56504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get more overall improvement in part b</a:t>
            </a:r>
          </a:p>
        </p:txBody>
      </p:sp>
    </p:spTree>
    <p:extLst>
      <p:ext uri="{BB962C8B-B14F-4D97-AF65-F5344CB8AC3E}">
        <p14:creationId xmlns:p14="http://schemas.microsoft.com/office/powerpoint/2010/main" val="3605909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FBA68E-FA8C-05D5-B979-A8B5655F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787918-ED48-409F-AECD-5CC1E08C6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817" y="2162736"/>
            <a:ext cx="7747783" cy="30188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E4E3A-B460-1984-F003-AF275874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61009-3D92-496E-8447-E455D2D9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17" y="5353943"/>
            <a:ext cx="8024008" cy="9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68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26063FB-3F0E-E46D-4A8C-531B542C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01EA-CE55-4B66-BD3C-6E958E3A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59EF6-D349-333D-858A-7FC1C59B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57048-FC35-42B5-ACB0-7DAF1A5E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95" y="2089371"/>
            <a:ext cx="652121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440AA0-379B-41CB-9D0F-37A29F04F329}"/>
                  </a:ext>
                </a:extLst>
              </p:cNvPr>
              <p:cNvSpPr/>
              <p:nvPr/>
            </p:nvSpPr>
            <p:spPr>
              <a:xfrm>
                <a:off x="2933700" y="3042283"/>
                <a:ext cx="3276600" cy="867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440AA0-379B-41CB-9D0F-37A29F04F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3042283"/>
                <a:ext cx="3276600" cy="867673"/>
              </a:xfrm>
              <a:prstGeom prst="rect">
                <a:avLst/>
              </a:prstGeom>
              <a:blipFill>
                <a:blip r:embed="rId3"/>
                <a:stretch>
                  <a:fillRect l="-3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7F952B-96B3-448E-8865-17C71336E665}"/>
              </a:ext>
            </a:extLst>
          </p:cNvPr>
          <p:cNvSpPr txBox="1"/>
          <p:nvPr/>
        </p:nvSpPr>
        <p:spPr>
          <a:xfrm>
            <a:off x="2971800" y="385508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D58AD-7D48-4D93-8890-D9416D39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20" y="4245321"/>
            <a:ext cx="652121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64DA3A-4A4B-45A3-91C5-D3FCA1F7D5BE}"/>
                  </a:ext>
                </a:extLst>
              </p:cNvPr>
              <p:cNvSpPr/>
              <p:nvPr/>
            </p:nvSpPr>
            <p:spPr>
              <a:xfrm>
                <a:off x="2734025" y="5333388"/>
                <a:ext cx="3276600" cy="867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+0.1∗1.5 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64DA3A-4A4B-45A3-91C5-D3FCA1F7D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025" y="5333388"/>
                <a:ext cx="3276600" cy="867673"/>
              </a:xfrm>
              <a:prstGeom prst="rect">
                <a:avLst/>
              </a:prstGeom>
              <a:blipFill>
                <a:blip r:embed="rId4"/>
                <a:stretch>
                  <a:fillRect l="-3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7E6BC67-3CD0-4EAD-90BB-D89D70B8D612}"/>
              </a:ext>
            </a:extLst>
          </p:cNvPr>
          <p:cNvSpPr txBox="1"/>
          <p:nvPr/>
        </p:nvSpPr>
        <p:spPr>
          <a:xfrm>
            <a:off x="2971800" y="624287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1.0526</a:t>
            </a:r>
          </a:p>
        </p:txBody>
      </p:sp>
    </p:spTree>
    <p:extLst>
      <p:ext uri="{BB962C8B-B14F-4D97-AF65-F5344CB8AC3E}">
        <p14:creationId xmlns:p14="http://schemas.microsoft.com/office/powerpoint/2010/main" val="886697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58F8AD-540E-CEAC-63D7-C4DEDBE1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1AE0-0B5B-415A-9258-A266DA7C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lphaLcParenR" startAt="3"/>
            </a:pPr>
            <a:r>
              <a:rPr lang="en-US" sz="2200" dirty="0"/>
              <a:t>Execution Time </a:t>
            </a:r>
            <a:r>
              <a:rPr lang="en-US" sz="2200" baseline="-25000" dirty="0"/>
              <a:t>new</a:t>
            </a:r>
            <a:r>
              <a:rPr lang="en-US" sz="2200" dirty="0"/>
              <a:t> = Execution Time </a:t>
            </a:r>
            <a:r>
              <a:rPr lang="en-US" sz="2200" baseline="-25000" dirty="0"/>
              <a:t>old</a:t>
            </a:r>
            <a:r>
              <a:rPr lang="en-US" sz="2200" dirty="0"/>
              <a:t> / Speedup</a:t>
            </a:r>
            <a:r>
              <a:rPr lang="en-US" sz="2200" baseline="-25000" dirty="0"/>
              <a:t> Overall</a:t>
            </a:r>
          </a:p>
          <a:p>
            <a:pPr marL="457200" indent="-457200">
              <a:buAutoNum type="alphaLcParenR" startAt="3"/>
            </a:pPr>
            <a:endParaRPr lang="en-US" sz="2200" baseline="-25000" dirty="0"/>
          </a:p>
          <a:p>
            <a:pPr marL="0" indent="0">
              <a:buNone/>
            </a:pPr>
            <a:r>
              <a:rPr lang="en-US" sz="2200" baseline="-25000" dirty="0"/>
              <a:t>	</a:t>
            </a:r>
            <a:r>
              <a:rPr lang="en-US" sz="2200" dirty="0"/>
              <a:t>Assume</a:t>
            </a:r>
            <a:r>
              <a:rPr lang="en-US" sz="2200" baseline="-25000" dirty="0"/>
              <a:t> </a:t>
            </a:r>
            <a:r>
              <a:rPr lang="en-US" sz="2200" dirty="0"/>
              <a:t>Execution Time </a:t>
            </a:r>
            <a:r>
              <a:rPr lang="en-US" sz="2200" baseline="-25000" dirty="0"/>
              <a:t>new </a:t>
            </a:r>
            <a:r>
              <a:rPr lang="en-US" sz="2200" dirty="0"/>
              <a:t>= x  / 1.0526</a:t>
            </a:r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r>
              <a:rPr lang="en-US" sz="2200" baseline="-25000" dirty="0"/>
              <a:t>	</a:t>
            </a:r>
            <a:r>
              <a:rPr lang="en-US" sz="2200" dirty="0"/>
              <a:t>Execution Time </a:t>
            </a:r>
            <a:r>
              <a:rPr lang="en-US" sz="2200" baseline="-25000" dirty="0"/>
              <a:t>new </a:t>
            </a:r>
            <a:r>
              <a:rPr lang="en-US" sz="2200" dirty="0"/>
              <a:t>= 0.95 x</a:t>
            </a:r>
          </a:p>
          <a:p>
            <a:pPr marL="0" indent="0">
              <a:buNone/>
            </a:pPr>
            <a:r>
              <a:rPr lang="en-US" sz="2200" dirty="0"/>
              <a:t>			( </a:t>
            </a:r>
            <a:r>
              <a:rPr lang="en-US" sz="2200" dirty="0" err="1"/>
              <a:t>i.e</a:t>
            </a:r>
            <a:r>
              <a:rPr lang="en-US" sz="2200" dirty="0"/>
              <a:t> (0.7 + 0.1 + 0.15)x)</a:t>
            </a:r>
          </a:p>
          <a:p>
            <a:pPr marL="0" indent="0">
              <a:buNone/>
            </a:pPr>
            <a:r>
              <a:rPr lang="en-US" sz="2200" dirty="0"/>
              <a:t>% of floating point =  0.1 x /0.95 x   *100 = 10.53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of data access 0.15x/0.95x  *100 =  15.7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3D165-DDF2-7364-0CBE-24C493CE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DF51-D30C-53B2-9BA3-702B4B16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BE2F-AE7C-1B60-90DC-316E69B4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Computer to maximize performance and energy efficiency while staying within cost , power and availability constraints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54D4-C957-00C8-3C8A-0EC5A406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2489-0EEF-DD99-167E-1E3F1FD8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2124-8BFA-52A7-77EC-3E581120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09800"/>
            <a:ext cx="8153400" cy="4648200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task has many aspects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Design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Organization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Design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2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 design :   Multistage process to fabricate an electronic circuits, starting from a single slice of silicon</a:t>
            </a:r>
          </a:p>
          <a:p>
            <a:pPr lvl="2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</a:t>
            </a:r>
          </a:p>
          <a:p>
            <a:pPr lvl="3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Mounting the silicon circuit on a plastic base and connecting the tiny circuit inputs and outputs to externally accessible pins or pads with high quality bonding wires. </a:t>
            </a:r>
          </a:p>
          <a:p>
            <a:pPr lvl="2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lvl="2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Decades ago Computer Architecture only referred to Instruction set design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 designer must have knowledge of all the steps because the challenges in the other steps pose limits to the design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7AE8-78B8-D5C1-6484-DA437B42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5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CF20-FC97-448B-B7D5-241B5DD0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528F-0BA6-40B3-AE0C-3AF8497D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407307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visible instruction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Dimensions of ISA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of ISA</a:t>
            </a:r>
          </a:p>
          <a:p>
            <a:pPr marL="1188720" lvl="3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 Architecture</a:t>
            </a:r>
          </a:p>
          <a:p>
            <a:pPr lvl="4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Register-Memory ISA : 80x86</a:t>
            </a:r>
          </a:p>
          <a:p>
            <a:pPr lvl="4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Load/Store ISA:  ARM(</a:t>
            </a:r>
            <a:r>
              <a:rPr lang="en-GB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RISC Machine</a:t>
            </a:r>
            <a:r>
              <a:rPr lang="en-GB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MIPS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addressing: </a:t>
            </a:r>
          </a:p>
          <a:p>
            <a:pPr marL="1188720" lvl="3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current architectures use byte addressing. Some require that objects must be aligned. An access to an object of size s bytes at byte address A is aligned if A mod s =0. </a:t>
            </a:r>
          </a:p>
          <a:p>
            <a:pPr marL="1188720" lvl="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41E7-E188-9C97-AC94-ADFF620D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0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587-A01E-4580-B963-5AE947E2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Dimensions of ISA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8B9C-BEBD-4437-992B-3EBD27B0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7784124" cy="44958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operands are specified in instruction. The difference is how memory is accessed.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in MIPS modes are register, immediate and displacement. 80x86 support these plus others with no register (absolute address), two registers.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and Size of operands: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ISA normally support these different size of operands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(ASCII character), 16-bit (Unicode character or half word), 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32-bit (integer or word), 64-bit (double word or long integer),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IEEE 754 floating point in 32-bit (single precision) and 64-bit (double precision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3EC9F-E942-1041-DD84-213EBBEA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10626</TotalTime>
  <Words>2942</Words>
  <Application>Microsoft Macintosh PowerPoint</Application>
  <PresentationFormat>On-screen Show (4:3)</PresentationFormat>
  <Paragraphs>383</Paragraphs>
  <Slides>53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 Boardroom</vt:lpstr>
      <vt:lpstr>Technology Trends</vt:lpstr>
      <vt:lpstr>Types of Computers</vt:lpstr>
      <vt:lpstr>Types of Computers</vt:lpstr>
      <vt:lpstr>Types of Computers</vt:lpstr>
      <vt:lpstr>Computer Architecture</vt:lpstr>
      <vt:lpstr>Computer Architecture</vt:lpstr>
      <vt:lpstr>Computer Architecture</vt:lpstr>
      <vt:lpstr>Instruction Set Architecture</vt:lpstr>
      <vt:lpstr> Different Dimensions of ISA </vt:lpstr>
      <vt:lpstr> Different Dimensions of ISA </vt:lpstr>
      <vt:lpstr>Technology Trends:</vt:lpstr>
      <vt:lpstr>Technology Trends</vt:lpstr>
      <vt:lpstr>Performance Trends   Bandwidth over Latency</vt:lpstr>
      <vt:lpstr>Performance Trends  Transistor size shrink effect</vt:lpstr>
      <vt:lpstr> Trends in Power and Energy in Integrated Circuits Three Concerns regarding Power </vt:lpstr>
      <vt:lpstr> Energy and Power within a Microprocessor (Dynamic Power)</vt:lpstr>
      <vt:lpstr>  Trends in Power and Energy in Integrated Circuits     Energy and Power within a Microprocessor (Static Power)</vt:lpstr>
      <vt:lpstr>Example</vt:lpstr>
      <vt:lpstr>DVFS Dynamic Voltage and Frequency Scaling</vt:lpstr>
      <vt:lpstr>Trends in Power and Energy in Integrated Circuits Growth in clock rate of microprocessors </vt:lpstr>
      <vt:lpstr>Quantitative Principles of Computer Design</vt:lpstr>
      <vt:lpstr>Defining Performance</vt:lpstr>
      <vt:lpstr>Check Yourself</vt:lpstr>
      <vt:lpstr>Performance (Response Time)</vt:lpstr>
      <vt:lpstr>User CPU Time</vt:lpstr>
      <vt:lpstr>System Performance/CPU Performance</vt:lpstr>
      <vt:lpstr>Example 1</vt:lpstr>
      <vt:lpstr>CPU Execution Time and Clock Cycle</vt:lpstr>
      <vt:lpstr>Improving Performance</vt:lpstr>
      <vt:lpstr>Example 2</vt:lpstr>
      <vt:lpstr>Solution</vt:lpstr>
      <vt:lpstr>Instruction Performance</vt:lpstr>
      <vt:lpstr>Example 3</vt:lpstr>
      <vt:lpstr>Solution</vt:lpstr>
      <vt:lpstr>Classic CPU Performance Equation</vt:lpstr>
      <vt:lpstr>CPU Performance Equation</vt:lpstr>
      <vt:lpstr>Example 4</vt:lpstr>
      <vt:lpstr>Solution</vt:lpstr>
      <vt:lpstr>Factors Effecting performance</vt:lpstr>
      <vt:lpstr>Check Yourself</vt:lpstr>
      <vt:lpstr>Example</vt:lpstr>
      <vt:lpstr>PowerPoint Presentation</vt:lpstr>
      <vt:lpstr>PowerPoint Presentation</vt:lpstr>
      <vt:lpstr>Amdahl’s Law</vt:lpstr>
      <vt:lpstr>Continued….</vt:lpstr>
      <vt:lpstr>Example</vt:lpstr>
      <vt:lpstr>PowerPoint Presentation</vt:lpstr>
      <vt:lpstr>Example</vt:lpstr>
      <vt:lpstr>PowerPoint Presentation</vt:lpstr>
      <vt:lpstr>PowerPoint Presentation</vt:lpstr>
      <vt:lpstr>Example: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Trends</dc:title>
  <dc:creator>Khiyam Iftikhar</dc:creator>
  <cp:lastModifiedBy>Aaiza Irfan</cp:lastModifiedBy>
  <cp:revision>246</cp:revision>
  <dcterms:created xsi:type="dcterms:W3CDTF">2020-02-25T13:34:00Z</dcterms:created>
  <dcterms:modified xsi:type="dcterms:W3CDTF">2023-05-08T17:07:47Z</dcterms:modified>
</cp:coreProperties>
</file>