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7" r:id="rId24"/>
    <p:sldId id="278" r:id="rId25"/>
    <p:sldId id="279" r:id="rId26"/>
    <p:sldId id="281"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2" r:id="rId48"/>
    <p:sldId id="30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0246F9-CB6C-4542-B207-2DE86582C976}">
          <p14:sldIdLst>
            <p14:sldId id="256"/>
            <p14:sldId id="303"/>
            <p14:sldId id="257"/>
            <p14:sldId id="258"/>
          </p14:sldIdLst>
        </p14:section>
        <p14:section name="Dependencies" id="{77F3F0AC-A810-41C7-B853-CCFB099B1D69}">
          <p14:sldIdLst>
            <p14:sldId id="259"/>
            <p14:sldId id="260"/>
            <p14:sldId id="261"/>
            <p14:sldId id="262"/>
            <p14:sldId id="263"/>
            <p14:sldId id="264"/>
            <p14:sldId id="265"/>
          </p14:sldIdLst>
        </p14:section>
        <p14:section name="Imroving ILP using Static Scheduling" id="{A932B0CC-5A36-470D-A46D-B118CEEB21DF}">
          <p14:sldIdLst>
            <p14:sldId id="266"/>
            <p14:sldId id="267"/>
            <p14:sldId id="268"/>
            <p14:sldId id="269"/>
            <p14:sldId id="270"/>
            <p14:sldId id="272"/>
            <p14:sldId id="271"/>
            <p14:sldId id="273"/>
            <p14:sldId id="274"/>
          </p14:sldIdLst>
        </p14:section>
        <p14:section name="Improving ILP using branch Prediction" id="{644988DA-0F70-408C-9F00-FD03878C48EE}">
          <p14:sldIdLst>
            <p14:sldId id="275"/>
            <p14:sldId id="276"/>
            <p14:sldId id="277"/>
            <p14:sldId id="278"/>
            <p14:sldId id="279"/>
            <p14:sldId id="281"/>
            <p14:sldId id="280"/>
            <p14:sldId id="282"/>
            <p14:sldId id="283"/>
          </p14:sldIdLst>
        </p14:section>
        <p14:section name="Dynamic Scheduling" id="{D3310011-C104-4EE8-9030-16B2E2588ECE}">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2"/>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p:cViewPr varScale="1">
        <p:scale>
          <a:sx n="85" d="100"/>
          <a:sy n="85" d="100"/>
        </p:scale>
        <p:origin x="140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3B5E7C-4F4F-43F6-89E1-E61FF492976A}" type="doc">
      <dgm:prSet loTypeId="urn:microsoft.com/office/officeart/2016/7/layout/BasicLinearProcessNumbered" loCatId="process" qsTypeId="urn:microsoft.com/office/officeart/2005/8/quickstyle/simple4" qsCatId="simple" csTypeId="urn:microsoft.com/office/officeart/2005/8/colors/colorful1" csCatId="colorful"/>
      <dgm:spPr/>
      <dgm:t>
        <a:bodyPr/>
        <a:lstStyle/>
        <a:p>
          <a:endParaRPr lang="en-US"/>
        </a:p>
      </dgm:t>
    </dgm:pt>
    <dgm:pt modelId="{37919F64-A4A0-4F0F-8370-6088869C488F}">
      <dgm:prSet custT="1"/>
      <dgm:spPr/>
      <dgm:t>
        <a:bodyPr/>
        <a:lstStyle/>
        <a:p>
          <a:r>
            <a:rPr lang="en-US" sz="1400" b="1" i="0" dirty="0">
              <a:latin typeface="Times New Roman" panose="02020603050405020304" pitchFamily="18" charset="0"/>
              <a:cs typeface="Times New Roman" panose="02020603050405020304" pitchFamily="18" charset="0"/>
            </a:rPr>
            <a:t>Decrease in the amount of overhead amortized with each unroll</a:t>
          </a:r>
          <a:endParaRPr lang="en-US" sz="1400" b="1" dirty="0">
            <a:latin typeface="Times New Roman" panose="02020603050405020304" pitchFamily="18" charset="0"/>
            <a:cs typeface="Times New Roman" panose="02020603050405020304" pitchFamily="18" charset="0"/>
          </a:endParaRPr>
        </a:p>
      </dgm:t>
    </dgm:pt>
    <dgm:pt modelId="{556293F6-5AB6-486B-9ACB-2D93837DB4A5}" type="parTrans" cxnId="{6F8B25E0-C409-47AB-A178-AD7B816C38DD}">
      <dgm:prSet/>
      <dgm:spPr/>
      <dgm:t>
        <a:bodyPr/>
        <a:lstStyle/>
        <a:p>
          <a:endParaRPr lang="en-US"/>
        </a:p>
      </dgm:t>
    </dgm:pt>
    <dgm:pt modelId="{75D40463-5F65-4D64-87FC-D9B621C153E2}" type="sibTrans" cxnId="{6F8B25E0-C409-47AB-A178-AD7B816C38DD}">
      <dgm:prSet phldrT="1" phldr="0"/>
      <dgm:spPr/>
      <dgm:t>
        <a:bodyPr/>
        <a:lstStyle/>
        <a:p>
          <a:r>
            <a:rPr lang="en-US"/>
            <a:t>1</a:t>
          </a:r>
        </a:p>
      </dgm:t>
    </dgm:pt>
    <dgm:pt modelId="{C55C95DC-606F-4A3A-A02F-3B1F275DA4D2}">
      <dgm:prSet custT="1"/>
      <dgm:spPr/>
      <dgm:t>
        <a:bodyPr/>
        <a:lstStyle/>
        <a:p>
          <a:r>
            <a:rPr lang="en-US" sz="1200" b="0" i="0" dirty="0">
              <a:latin typeface="Times New Roman" panose="02020603050405020304" pitchFamily="18" charset="0"/>
              <a:cs typeface="Times New Roman" panose="02020603050405020304" pitchFamily="18" charset="0"/>
            </a:rPr>
            <a:t>For example if Loop is unrolled 8 times, the new time for each iteration is 3.25 as compared to 3.5 for 4 times unroll</a:t>
          </a:r>
          <a:endParaRPr lang="en-US" sz="1200" dirty="0">
            <a:latin typeface="Times New Roman" panose="02020603050405020304" pitchFamily="18" charset="0"/>
            <a:cs typeface="Times New Roman" panose="02020603050405020304" pitchFamily="18" charset="0"/>
          </a:endParaRPr>
        </a:p>
      </dgm:t>
    </dgm:pt>
    <dgm:pt modelId="{1407CC86-DF85-475D-82AB-4D4E221888BE}" type="parTrans" cxnId="{E80E1F09-57E3-40C2-B212-8FC01B0A8F07}">
      <dgm:prSet/>
      <dgm:spPr/>
      <dgm:t>
        <a:bodyPr/>
        <a:lstStyle/>
        <a:p>
          <a:endParaRPr lang="en-US"/>
        </a:p>
      </dgm:t>
    </dgm:pt>
    <dgm:pt modelId="{C85C57D5-0F5B-4E4D-870A-98B038CD7904}" type="sibTrans" cxnId="{E80E1F09-57E3-40C2-B212-8FC01B0A8F07}">
      <dgm:prSet/>
      <dgm:spPr/>
      <dgm:t>
        <a:bodyPr/>
        <a:lstStyle/>
        <a:p>
          <a:endParaRPr lang="en-US"/>
        </a:p>
      </dgm:t>
    </dgm:pt>
    <dgm:pt modelId="{8C7305C9-D08B-46ED-B905-0DA98E201E20}">
      <dgm:prSet custT="1"/>
      <dgm:spPr/>
      <dgm:t>
        <a:bodyPr/>
        <a:lstStyle/>
        <a:p>
          <a:r>
            <a:rPr lang="en-US" sz="1800" b="1" i="0" dirty="0">
              <a:latin typeface="Times New Roman" panose="02020603050405020304" pitchFamily="18" charset="0"/>
              <a:cs typeface="Times New Roman" panose="02020603050405020304" pitchFamily="18" charset="0"/>
            </a:rPr>
            <a:t>Code size limitations</a:t>
          </a:r>
          <a:endParaRPr lang="en-US" sz="1800" b="1" dirty="0">
            <a:latin typeface="Times New Roman" panose="02020603050405020304" pitchFamily="18" charset="0"/>
            <a:cs typeface="Times New Roman" panose="02020603050405020304" pitchFamily="18" charset="0"/>
          </a:endParaRPr>
        </a:p>
      </dgm:t>
    </dgm:pt>
    <dgm:pt modelId="{253BAF7A-BF8D-4825-95D5-4174EA5FDECA}" type="parTrans" cxnId="{3851E275-2823-403E-B46E-F51B0827C4BB}">
      <dgm:prSet/>
      <dgm:spPr/>
      <dgm:t>
        <a:bodyPr/>
        <a:lstStyle/>
        <a:p>
          <a:endParaRPr lang="en-US"/>
        </a:p>
      </dgm:t>
    </dgm:pt>
    <dgm:pt modelId="{5BE5CECA-DC70-4312-8FDA-DEE869D09A2C}" type="sibTrans" cxnId="{3851E275-2823-403E-B46E-F51B0827C4BB}">
      <dgm:prSet phldrT="2" phldr="0"/>
      <dgm:spPr/>
      <dgm:t>
        <a:bodyPr/>
        <a:lstStyle/>
        <a:p>
          <a:r>
            <a:rPr lang="en-US"/>
            <a:t>2</a:t>
          </a:r>
        </a:p>
      </dgm:t>
    </dgm:pt>
    <dgm:pt modelId="{53EE763D-B782-4A9B-83A5-CFF71B5E83B8}">
      <dgm:prSet custT="1"/>
      <dgm:spPr/>
      <dgm:t>
        <a:bodyPr/>
        <a:lstStyle/>
        <a:p>
          <a:r>
            <a:rPr lang="en-US" sz="1600" b="0" i="0" dirty="0">
              <a:latin typeface="Times New Roman" panose="02020603050405020304" pitchFamily="18" charset="0"/>
              <a:cs typeface="Times New Roman" panose="02020603050405020304" pitchFamily="18" charset="0"/>
            </a:rPr>
            <a:t>Code size increases which may result in instruction cache miss</a:t>
          </a:r>
          <a:endParaRPr lang="en-US" sz="1600" dirty="0">
            <a:latin typeface="Times New Roman" panose="02020603050405020304" pitchFamily="18" charset="0"/>
            <a:cs typeface="Times New Roman" panose="02020603050405020304" pitchFamily="18" charset="0"/>
          </a:endParaRPr>
        </a:p>
      </dgm:t>
    </dgm:pt>
    <dgm:pt modelId="{00EEBFF4-F28F-4127-8CF4-3358E8955972}" type="parTrans" cxnId="{FCBC5672-A055-4F21-A538-C3A85860E2ED}">
      <dgm:prSet/>
      <dgm:spPr/>
      <dgm:t>
        <a:bodyPr/>
        <a:lstStyle/>
        <a:p>
          <a:endParaRPr lang="en-US"/>
        </a:p>
      </dgm:t>
    </dgm:pt>
    <dgm:pt modelId="{00C764F8-296F-459C-8D44-84D7BD06297B}" type="sibTrans" cxnId="{FCBC5672-A055-4F21-A538-C3A85860E2ED}">
      <dgm:prSet/>
      <dgm:spPr/>
      <dgm:t>
        <a:bodyPr/>
        <a:lstStyle/>
        <a:p>
          <a:endParaRPr lang="en-US"/>
        </a:p>
      </dgm:t>
    </dgm:pt>
    <dgm:pt modelId="{3BC64888-46BD-42DC-8315-38401806FD57}">
      <dgm:prSet custT="1"/>
      <dgm:spPr/>
      <dgm:t>
        <a:bodyPr/>
        <a:lstStyle/>
        <a:p>
          <a:r>
            <a:rPr lang="en-US" sz="1800" b="1" i="0" dirty="0">
              <a:latin typeface="Times New Roman" panose="02020603050405020304" pitchFamily="18" charset="0"/>
              <a:cs typeface="Times New Roman" panose="02020603050405020304" pitchFamily="18" charset="0"/>
            </a:rPr>
            <a:t>Register Pressure</a:t>
          </a:r>
          <a:endParaRPr lang="en-US" sz="1800" b="1" dirty="0">
            <a:latin typeface="Times New Roman" panose="02020603050405020304" pitchFamily="18" charset="0"/>
            <a:cs typeface="Times New Roman" panose="02020603050405020304" pitchFamily="18" charset="0"/>
          </a:endParaRPr>
        </a:p>
      </dgm:t>
    </dgm:pt>
    <dgm:pt modelId="{F4D1524D-6762-4206-A3AF-E4494F6AA5CB}" type="parTrans" cxnId="{05FF8006-62BC-4F1D-9817-5F283C5EAA47}">
      <dgm:prSet/>
      <dgm:spPr/>
      <dgm:t>
        <a:bodyPr/>
        <a:lstStyle/>
        <a:p>
          <a:endParaRPr lang="en-US"/>
        </a:p>
      </dgm:t>
    </dgm:pt>
    <dgm:pt modelId="{65EBAB44-844C-4970-AC22-B69E374FC990}" type="sibTrans" cxnId="{05FF8006-62BC-4F1D-9817-5F283C5EAA47}">
      <dgm:prSet phldrT="3" phldr="0"/>
      <dgm:spPr/>
      <dgm:t>
        <a:bodyPr/>
        <a:lstStyle/>
        <a:p>
          <a:r>
            <a:rPr lang="en-US"/>
            <a:t>3</a:t>
          </a:r>
        </a:p>
      </dgm:t>
    </dgm:pt>
    <dgm:pt modelId="{843959C9-00BC-41FC-8190-505E07B506D8}">
      <dgm:prSet custT="1"/>
      <dgm:spPr/>
      <dgm:t>
        <a:bodyPr/>
        <a:lstStyle/>
        <a:p>
          <a:r>
            <a:rPr lang="en-US" sz="1600" b="0" i="0" dirty="0">
              <a:latin typeface="Times New Roman" panose="02020603050405020304" pitchFamily="18" charset="0"/>
              <a:cs typeface="Times New Roman" panose="02020603050405020304" pitchFamily="18" charset="0"/>
            </a:rPr>
            <a:t>Since loop unrolling increases register usage so it may result in shortage of registers</a:t>
          </a:r>
          <a:endParaRPr lang="en-US" sz="1600" dirty="0">
            <a:latin typeface="Times New Roman" panose="02020603050405020304" pitchFamily="18" charset="0"/>
            <a:cs typeface="Times New Roman" panose="02020603050405020304" pitchFamily="18" charset="0"/>
          </a:endParaRPr>
        </a:p>
      </dgm:t>
    </dgm:pt>
    <dgm:pt modelId="{40567E5A-375F-4205-9D60-8E971A5FF3EE}" type="parTrans" cxnId="{60AC1AEE-8E00-4B57-A170-1F9906DD5CC0}">
      <dgm:prSet/>
      <dgm:spPr/>
      <dgm:t>
        <a:bodyPr/>
        <a:lstStyle/>
        <a:p>
          <a:endParaRPr lang="en-US"/>
        </a:p>
      </dgm:t>
    </dgm:pt>
    <dgm:pt modelId="{4809AB45-1DC5-45F4-AD56-FC6A72A8BA0C}" type="sibTrans" cxnId="{60AC1AEE-8E00-4B57-A170-1F9906DD5CC0}">
      <dgm:prSet/>
      <dgm:spPr/>
      <dgm:t>
        <a:bodyPr/>
        <a:lstStyle/>
        <a:p>
          <a:endParaRPr lang="en-US"/>
        </a:p>
      </dgm:t>
    </dgm:pt>
    <dgm:pt modelId="{B7C25965-F93D-4063-B76A-FAD3644EDE5D}" type="pres">
      <dgm:prSet presAssocID="{713B5E7C-4F4F-43F6-89E1-E61FF492976A}" presName="Name0" presStyleCnt="0">
        <dgm:presLayoutVars>
          <dgm:animLvl val="lvl"/>
          <dgm:resizeHandles val="exact"/>
        </dgm:presLayoutVars>
      </dgm:prSet>
      <dgm:spPr/>
    </dgm:pt>
    <dgm:pt modelId="{C223FACD-C68B-4ADE-85BB-EED64DB5617E}" type="pres">
      <dgm:prSet presAssocID="{37919F64-A4A0-4F0F-8370-6088869C488F}" presName="compositeNode" presStyleCnt="0">
        <dgm:presLayoutVars>
          <dgm:bulletEnabled val="1"/>
        </dgm:presLayoutVars>
      </dgm:prSet>
      <dgm:spPr/>
    </dgm:pt>
    <dgm:pt modelId="{D4B28F61-56D8-4796-8665-718785F5C3AE}" type="pres">
      <dgm:prSet presAssocID="{37919F64-A4A0-4F0F-8370-6088869C488F}" presName="bgRect" presStyleLbl="bgAccFollowNode1" presStyleIdx="0" presStyleCnt="3"/>
      <dgm:spPr/>
    </dgm:pt>
    <dgm:pt modelId="{605FB753-00A3-4F08-852D-36E217CB749A}" type="pres">
      <dgm:prSet presAssocID="{75D40463-5F65-4D64-87FC-D9B621C153E2}" presName="sibTransNodeCircle" presStyleLbl="alignNode1" presStyleIdx="0" presStyleCnt="6">
        <dgm:presLayoutVars>
          <dgm:chMax val="0"/>
          <dgm:bulletEnabled/>
        </dgm:presLayoutVars>
      </dgm:prSet>
      <dgm:spPr/>
    </dgm:pt>
    <dgm:pt modelId="{806079D2-E751-4AB6-83A0-71B76BDF6FCD}" type="pres">
      <dgm:prSet presAssocID="{37919F64-A4A0-4F0F-8370-6088869C488F}" presName="bottomLine" presStyleLbl="alignNode1" presStyleIdx="1" presStyleCnt="6">
        <dgm:presLayoutVars/>
      </dgm:prSet>
      <dgm:spPr/>
    </dgm:pt>
    <dgm:pt modelId="{E52904A4-7CE8-436A-8331-EA41669F943D}" type="pres">
      <dgm:prSet presAssocID="{37919F64-A4A0-4F0F-8370-6088869C488F}" presName="nodeText" presStyleLbl="bgAccFollowNode1" presStyleIdx="0" presStyleCnt="3">
        <dgm:presLayoutVars>
          <dgm:bulletEnabled val="1"/>
        </dgm:presLayoutVars>
      </dgm:prSet>
      <dgm:spPr/>
    </dgm:pt>
    <dgm:pt modelId="{ED518F66-C90C-4387-9854-1945B5E77108}" type="pres">
      <dgm:prSet presAssocID="{75D40463-5F65-4D64-87FC-D9B621C153E2}" presName="sibTrans" presStyleCnt="0"/>
      <dgm:spPr/>
    </dgm:pt>
    <dgm:pt modelId="{B9912BEC-A1DC-4AED-9456-15EFA4EE0552}" type="pres">
      <dgm:prSet presAssocID="{8C7305C9-D08B-46ED-B905-0DA98E201E20}" presName="compositeNode" presStyleCnt="0">
        <dgm:presLayoutVars>
          <dgm:bulletEnabled val="1"/>
        </dgm:presLayoutVars>
      </dgm:prSet>
      <dgm:spPr/>
    </dgm:pt>
    <dgm:pt modelId="{07A3CBE4-A136-443A-8FFD-C686F95BDCB5}" type="pres">
      <dgm:prSet presAssocID="{8C7305C9-D08B-46ED-B905-0DA98E201E20}" presName="bgRect" presStyleLbl="bgAccFollowNode1" presStyleIdx="1" presStyleCnt="3" custLinFactNeighborX="-121" custLinFactNeighborY="-566"/>
      <dgm:spPr/>
    </dgm:pt>
    <dgm:pt modelId="{5502EC32-19E9-4CF1-AC73-024B9BC11F1B}" type="pres">
      <dgm:prSet presAssocID="{5BE5CECA-DC70-4312-8FDA-DEE869D09A2C}" presName="sibTransNodeCircle" presStyleLbl="alignNode1" presStyleIdx="2" presStyleCnt="6">
        <dgm:presLayoutVars>
          <dgm:chMax val="0"/>
          <dgm:bulletEnabled/>
        </dgm:presLayoutVars>
      </dgm:prSet>
      <dgm:spPr/>
    </dgm:pt>
    <dgm:pt modelId="{64356AAD-7CFF-4841-97DA-9CF14523A3B1}" type="pres">
      <dgm:prSet presAssocID="{8C7305C9-D08B-46ED-B905-0DA98E201E20}" presName="bottomLine" presStyleLbl="alignNode1" presStyleIdx="3" presStyleCnt="6">
        <dgm:presLayoutVars/>
      </dgm:prSet>
      <dgm:spPr/>
    </dgm:pt>
    <dgm:pt modelId="{2A1E19E7-5AA0-43D3-B698-80ED6B96D453}" type="pres">
      <dgm:prSet presAssocID="{8C7305C9-D08B-46ED-B905-0DA98E201E20}" presName="nodeText" presStyleLbl="bgAccFollowNode1" presStyleIdx="1" presStyleCnt="3">
        <dgm:presLayoutVars>
          <dgm:bulletEnabled val="1"/>
        </dgm:presLayoutVars>
      </dgm:prSet>
      <dgm:spPr/>
    </dgm:pt>
    <dgm:pt modelId="{5E9B4783-ED23-4583-82DB-A990E4609712}" type="pres">
      <dgm:prSet presAssocID="{5BE5CECA-DC70-4312-8FDA-DEE869D09A2C}" presName="sibTrans" presStyleCnt="0"/>
      <dgm:spPr/>
    </dgm:pt>
    <dgm:pt modelId="{B469957E-E764-48AD-9EB4-DE886F279D44}" type="pres">
      <dgm:prSet presAssocID="{3BC64888-46BD-42DC-8315-38401806FD57}" presName="compositeNode" presStyleCnt="0">
        <dgm:presLayoutVars>
          <dgm:bulletEnabled val="1"/>
        </dgm:presLayoutVars>
      </dgm:prSet>
      <dgm:spPr/>
    </dgm:pt>
    <dgm:pt modelId="{4D633E9A-641E-45A5-8798-6397D194FCF0}" type="pres">
      <dgm:prSet presAssocID="{3BC64888-46BD-42DC-8315-38401806FD57}" presName="bgRect" presStyleLbl="bgAccFollowNode1" presStyleIdx="2" presStyleCnt="3"/>
      <dgm:spPr/>
    </dgm:pt>
    <dgm:pt modelId="{E514E46F-2FDD-4493-9039-0B9852D0FACB}" type="pres">
      <dgm:prSet presAssocID="{65EBAB44-844C-4970-AC22-B69E374FC990}" presName="sibTransNodeCircle" presStyleLbl="alignNode1" presStyleIdx="4" presStyleCnt="6">
        <dgm:presLayoutVars>
          <dgm:chMax val="0"/>
          <dgm:bulletEnabled/>
        </dgm:presLayoutVars>
      </dgm:prSet>
      <dgm:spPr/>
    </dgm:pt>
    <dgm:pt modelId="{CB7B279E-C189-405E-A9DF-D2DE992E5D43}" type="pres">
      <dgm:prSet presAssocID="{3BC64888-46BD-42DC-8315-38401806FD57}" presName="bottomLine" presStyleLbl="alignNode1" presStyleIdx="5" presStyleCnt="6">
        <dgm:presLayoutVars/>
      </dgm:prSet>
      <dgm:spPr/>
    </dgm:pt>
    <dgm:pt modelId="{719C3478-3ECD-4C8D-A903-2148436314D1}" type="pres">
      <dgm:prSet presAssocID="{3BC64888-46BD-42DC-8315-38401806FD57}" presName="nodeText" presStyleLbl="bgAccFollowNode1" presStyleIdx="2" presStyleCnt="3">
        <dgm:presLayoutVars>
          <dgm:bulletEnabled val="1"/>
        </dgm:presLayoutVars>
      </dgm:prSet>
      <dgm:spPr/>
    </dgm:pt>
  </dgm:ptLst>
  <dgm:cxnLst>
    <dgm:cxn modelId="{272C2E05-29C7-40D4-834A-197788A2A35C}" type="presOf" srcId="{713B5E7C-4F4F-43F6-89E1-E61FF492976A}" destId="{B7C25965-F93D-4063-B76A-FAD3644EDE5D}" srcOrd="0" destOrd="0" presId="urn:microsoft.com/office/officeart/2016/7/layout/BasicLinearProcessNumbered"/>
    <dgm:cxn modelId="{05FF8006-62BC-4F1D-9817-5F283C5EAA47}" srcId="{713B5E7C-4F4F-43F6-89E1-E61FF492976A}" destId="{3BC64888-46BD-42DC-8315-38401806FD57}" srcOrd="2" destOrd="0" parTransId="{F4D1524D-6762-4206-A3AF-E4494F6AA5CB}" sibTransId="{65EBAB44-844C-4970-AC22-B69E374FC990}"/>
    <dgm:cxn modelId="{E80E1F09-57E3-40C2-B212-8FC01B0A8F07}" srcId="{37919F64-A4A0-4F0F-8370-6088869C488F}" destId="{C55C95DC-606F-4A3A-A02F-3B1F275DA4D2}" srcOrd="0" destOrd="0" parTransId="{1407CC86-DF85-475D-82AB-4D4E221888BE}" sibTransId="{C85C57D5-0F5B-4E4D-870A-98B038CD7904}"/>
    <dgm:cxn modelId="{3A5DD70B-F29A-4892-82D5-EF59B493EB9C}" type="presOf" srcId="{8C7305C9-D08B-46ED-B905-0DA98E201E20}" destId="{07A3CBE4-A136-443A-8FFD-C686F95BDCB5}" srcOrd="0" destOrd="0" presId="urn:microsoft.com/office/officeart/2016/7/layout/BasicLinearProcessNumbered"/>
    <dgm:cxn modelId="{58C7E61A-5636-485A-B8DB-EAC1DA584960}" type="presOf" srcId="{3BC64888-46BD-42DC-8315-38401806FD57}" destId="{719C3478-3ECD-4C8D-A903-2148436314D1}" srcOrd="1" destOrd="0" presId="urn:microsoft.com/office/officeart/2016/7/layout/BasicLinearProcessNumbered"/>
    <dgm:cxn modelId="{0864033C-7C11-47D4-B725-AF3D0EC8C0F6}" type="presOf" srcId="{843959C9-00BC-41FC-8190-505E07B506D8}" destId="{719C3478-3ECD-4C8D-A903-2148436314D1}" srcOrd="0" destOrd="1" presId="urn:microsoft.com/office/officeart/2016/7/layout/BasicLinearProcessNumbered"/>
    <dgm:cxn modelId="{CD56126A-8A09-4168-B1CF-0ABEC130C494}" type="presOf" srcId="{37919F64-A4A0-4F0F-8370-6088869C488F}" destId="{E52904A4-7CE8-436A-8331-EA41669F943D}" srcOrd="1" destOrd="0" presId="urn:microsoft.com/office/officeart/2016/7/layout/BasicLinearProcessNumbered"/>
    <dgm:cxn modelId="{7212456E-DEF8-43BD-AE79-6B07A9F96CB2}" type="presOf" srcId="{C55C95DC-606F-4A3A-A02F-3B1F275DA4D2}" destId="{E52904A4-7CE8-436A-8331-EA41669F943D}" srcOrd="0" destOrd="1" presId="urn:microsoft.com/office/officeart/2016/7/layout/BasicLinearProcessNumbered"/>
    <dgm:cxn modelId="{FCBC5672-A055-4F21-A538-C3A85860E2ED}" srcId="{8C7305C9-D08B-46ED-B905-0DA98E201E20}" destId="{53EE763D-B782-4A9B-83A5-CFF71B5E83B8}" srcOrd="0" destOrd="0" parTransId="{00EEBFF4-F28F-4127-8CF4-3358E8955972}" sibTransId="{00C764F8-296F-459C-8D44-84D7BD06297B}"/>
    <dgm:cxn modelId="{3851E275-2823-403E-B46E-F51B0827C4BB}" srcId="{713B5E7C-4F4F-43F6-89E1-E61FF492976A}" destId="{8C7305C9-D08B-46ED-B905-0DA98E201E20}" srcOrd="1" destOrd="0" parTransId="{253BAF7A-BF8D-4825-95D5-4174EA5FDECA}" sibTransId="{5BE5CECA-DC70-4312-8FDA-DEE869D09A2C}"/>
    <dgm:cxn modelId="{95250A76-0F3B-4CA4-B3B0-22CE42160CDC}" type="presOf" srcId="{65EBAB44-844C-4970-AC22-B69E374FC990}" destId="{E514E46F-2FDD-4493-9039-0B9852D0FACB}" srcOrd="0" destOrd="0" presId="urn:microsoft.com/office/officeart/2016/7/layout/BasicLinearProcessNumbered"/>
    <dgm:cxn modelId="{D8091B9E-6DCA-4195-85A6-25BF52270D86}" type="presOf" srcId="{37919F64-A4A0-4F0F-8370-6088869C488F}" destId="{D4B28F61-56D8-4796-8665-718785F5C3AE}" srcOrd="0" destOrd="0" presId="urn:microsoft.com/office/officeart/2016/7/layout/BasicLinearProcessNumbered"/>
    <dgm:cxn modelId="{3F692EA3-AA4B-47E1-9428-4F7948CF7509}" type="presOf" srcId="{3BC64888-46BD-42DC-8315-38401806FD57}" destId="{4D633E9A-641E-45A5-8798-6397D194FCF0}" srcOrd="0" destOrd="0" presId="urn:microsoft.com/office/officeart/2016/7/layout/BasicLinearProcessNumbered"/>
    <dgm:cxn modelId="{6F8B25E0-C409-47AB-A178-AD7B816C38DD}" srcId="{713B5E7C-4F4F-43F6-89E1-E61FF492976A}" destId="{37919F64-A4A0-4F0F-8370-6088869C488F}" srcOrd="0" destOrd="0" parTransId="{556293F6-5AB6-486B-9ACB-2D93837DB4A5}" sibTransId="{75D40463-5F65-4D64-87FC-D9B621C153E2}"/>
    <dgm:cxn modelId="{60AC1AEE-8E00-4B57-A170-1F9906DD5CC0}" srcId="{3BC64888-46BD-42DC-8315-38401806FD57}" destId="{843959C9-00BC-41FC-8190-505E07B506D8}" srcOrd="0" destOrd="0" parTransId="{40567E5A-375F-4205-9D60-8E971A5FF3EE}" sibTransId="{4809AB45-1DC5-45F4-AD56-FC6A72A8BA0C}"/>
    <dgm:cxn modelId="{2B4226F6-CC3B-4F5D-9FC1-25C429024619}" type="presOf" srcId="{8C7305C9-D08B-46ED-B905-0DA98E201E20}" destId="{2A1E19E7-5AA0-43D3-B698-80ED6B96D453}" srcOrd="1" destOrd="0" presId="urn:microsoft.com/office/officeart/2016/7/layout/BasicLinearProcessNumbered"/>
    <dgm:cxn modelId="{F59174F6-9DF6-4E92-A7D3-3E1566F50F7E}" type="presOf" srcId="{75D40463-5F65-4D64-87FC-D9B621C153E2}" destId="{605FB753-00A3-4F08-852D-36E217CB749A}" srcOrd="0" destOrd="0" presId="urn:microsoft.com/office/officeart/2016/7/layout/BasicLinearProcessNumbered"/>
    <dgm:cxn modelId="{99C825F8-0311-47F8-BD92-742ED23C602F}" type="presOf" srcId="{53EE763D-B782-4A9B-83A5-CFF71B5E83B8}" destId="{2A1E19E7-5AA0-43D3-B698-80ED6B96D453}" srcOrd="0" destOrd="1" presId="urn:microsoft.com/office/officeart/2016/7/layout/BasicLinearProcessNumbered"/>
    <dgm:cxn modelId="{36E2DDFE-46AA-491C-BABE-4037C78651C3}" type="presOf" srcId="{5BE5CECA-DC70-4312-8FDA-DEE869D09A2C}" destId="{5502EC32-19E9-4CF1-AC73-024B9BC11F1B}" srcOrd="0" destOrd="0" presId="urn:microsoft.com/office/officeart/2016/7/layout/BasicLinearProcessNumbered"/>
    <dgm:cxn modelId="{29394E6E-1413-4AC3-9600-FABE31E08927}" type="presParOf" srcId="{B7C25965-F93D-4063-B76A-FAD3644EDE5D}" destId="{C223FACD-C68B-4ADE-85BB-EED64DB5617E}" srcOrd="0" destOrd="0" presId="urn:microsoft.com/office/officeart/2016/7/layout/BasicLinearProcessNumbered"/>
    <dgm:cxn modelId="{CD2ECBB0-4890-44C3-B2A1-10B6607C94CB}" type="presParOf" srcId="{C223FACD-C68B-4ADE-85BB-EED64DB5617E}" destId="{D4B28F61-56D8-4796-8665-718785F5C3AE}" srcOrd="0" destOrd="0" presId="urn:microsoft.com/office/officeart/2016/7/layout/BasicLinearProcessNumbered"/>
    <dgm:cxn modelId="{3E40708D-4D0B-4548-A518-1EFA0CB18D4D}" type="presParOf" srcId="{C223FACD-C68B-4ADE-85BB-EED64DB5617E}" destId="{605FB753-00A3-4F08-852D-36E217CB749A}" srcOrd="1" destOrd="0" presId="urn:microsoft.com/office/officeart/2016/7/layout/BasicLinearProcessNumbered"/>
    <dgm:cxn modelId="{480714E6-ECDD-4899-B201-E67C93E62564}" type="presParOf" srcId="{C223FACD-C68B-4ADE-85BB-EED64DB5617E}" destId="{806079D2-E751-4AB6-83A0-71B76BDF6FCD}" srcOrd="2" destOrd="0" presId="urn:microsoft.com/office/officeart/2016/7/layout/BasicLinearProcessNumbered"/>
    <dgm:cxn modelId="{C693A44B-8E3C-4ECB-856E-E46D65926667}" type="presParOf" srcId="{C223FACD-C68B-4ADE-85BB-EED64DB5617E}" destId="{E52904A4-7CE8-436A-8331-EA41669F943D}" srcOrd="3" destOrd="0" presId="urn:microsoft.com/office/officeart/2016/7/layout/BasicLinearProcessNumbered"/>
    <dgm:cxn modelId="{281C0D00-6107-4331-9403-83FDE5BFD022}" type="presParOf" srcId="{B7C25965-F93D-4063-B76A-FAD3644EDE5D}" destId="{ED518F66-C90C-4387-9854-1945B5E77108}" srcOrd="1" destOrd="0" presId="urn:microsoft.com/office/officeart/2016/7/layout/BasicLinearProcessNumbered"/>
    <dgm:cxn modelId="{E2B29FDC-89E1-47D6-92A1-EE9157A4535A}" type="presParOf" srcId="{B7C25965-F93D-4063-B76A-FAD3644EDE5D}" destId="{B9912BEC-A1DC-4AED-9456-15EFA4EE0552}" srcOrd="2" destOrd="0" presId="urn:microsoft.com/office/officeart/2016/7/layout/BasicLinearProcessNumbered"/>
    <dgm:cxn modelId="{28E181F8-9C93-4766-8873-DCEFF374DEAC}" type="presParOf" srcId="{B9912BEC-A1DC-4AED-9456-15EFA4EE0552}" destId="{07A3CBE4-A136-443A-8FFD-C686F95BDCB5}" srcOrd="0" destOrd="0" presId="urn:microsoft.com/office/officeart/2016/7/layout/BasicLinearProcessNumbered"/>
    <dgm:cxn modelId="{F311FC50-3B6A-499E-8331-3AFEA6554C5B}" type="presParOf" srcId="{B9912BEC-A1DC-4AED-9456-15EFA4EE0552}" destId="{5502EC32-19E9-4CF1-AC73-024B9BC11F1B}" srcOrd="1" destOrd="0" presId="urn:microsoft.com/office/officeart/2016/7/layout/BasicLinearProcessNumbered"/>
    <dgm:cxn modelId="{C765E0CA-AD83-42B7-BE31-55FBE18E948F}" type="presParOf" srcId="{B9912BEC-A1DC-4AED-9456-15EFA4EE0552}" destId="{64356AAD-7CFF-4841-97DA-9CF14523A3B1}" srcOrd="2" destOrd="0" presId="urn:microsoft.com/office/officeart/2016/7/layout/BasicLinearProcessNumbered"/>
    <dgm:cxn modelId="{BFF6666A-B17C-436C-8828-4B3CC6CB2E6D}" type="presParOf" srcId="{B9912BEC-A1DC-4AED-9456-15EFA4EE0552}" destId="{2A1E19E7-5AA0-43D3-B698-80ED6B96D453}" srcOrd="3" destOrd="0" presId="urn:microsoft.com/office/officeart/2016/7/layout/BasicLinearProcessNumbered"/>
    <dgm:cxn modelId="{559B6A72-F5A6-480F-8543-31061EBECA02}" type="presParOf" srcId="{B7C25965-F93D-4063-B76A-FAD3644EDE5D}" destId="{5E9B4783-ED23-4583-82DB-A990E4609712}" srcOrd="3" destOrd="0" presId="urn:microsoft.com/office/officeart/2016/7/layout/BasicLinearProcessNumbered"/>
    <dgm:cxn modelId="{DBF74687-937F-4865-81EF-B27287916814}" type="presParOf" srcId="{B7C25965-F93D-4063-B76A-FAD3644EDE5D}" destId="{B469957E-E764-48AD-9EB4-DE886F279D44}" srcOrd="4" destOrd="0" presId="urn:microsoft.com/office/officeart/2016/7/layout/BasicLinearProcessNumbered"/>
    <dgm:cxn modelId="{8097A40D-4A67-4ECF-B2F5-9163BCFCEE9E}" type="presParOf" srcId="{B469957E-E764-48AD-9EB4-DE886F279D44}" destId="{4D633E9A-641E-45A5-8798-6397D194FCF0}" srcOrd="0" destOrd="0" presId="urn:microsoft.com/office/officeart/2016/7/layout/BasicLinearProcessNumbered"/>
    <dgm:cxn modelId="{DD01DA6B-97DA-4D79-B85F-D89EC46987DB}" type="presParOf" srcId="{B469957E-E764-48AD-9EB4-DE886F279D44}" destId="{E514E46F-2FDD-4493-9039-0B9852D0FACB}" srcOrd="1" destOrd="0" presId="urn:microsoft.com/office/officeart/2016/7/layout/BasicLinearProcessNumbered"/>
    <dgm:cxn modelId="{B9DE4282-F930-412F-A8D2-6D64ECB912B1}" type="presParOf" srcId="{B469957E-E764-48AD-9EB4-DE886F279D44}" destId="{CB7B279E-C189-405E-A9DF-D2DE992E5D43}" srcOrd="2" destOrd="0" presId="urn:microsoft.com/office/officeart/2016/7/layout/BasicLinearProcessNumbered"/>
    <dgm:cxn modelId="{57501581-4654-472E-893A-99782A69DC69}" type="presParOf" srcId="{B469957E-E764-48AD-9EB4-DE886F279D44}" destId="{719C3478-3ECD-4C8D-A903-2148436314D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B6A2F-E51C-4A20-B50D-31557C7BB91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30C591A-658E-4BC9-973B-95CD6CF3024E}">
      <dgm:prSet custT="1"/>
      <dgm:spPr/>
      <dgm:t>
        <a:bodyPr/>
        <a:lstStyle/>
        <a:p>
          <a:r>
            <a:rPr lang="en-US" sz="1200" dirty="0">
              <a:latin typeface="Times New Roman" panose="02020603050405020304" pitchFamily="18" charset="0"/>
              <a:cs typeface="Times New Roman" panose="02020603050405020304" pitchFamily="18" charset="0"/>
            </a:rPr>
            <a:t>In the code there is WAW hazard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3</a:t>
          </a:r>
          <a:r>
            <a:rPr lang="en-US" sz="1200" baseline="30000" dirty="0">
              <a:latin typeface="Times New Roman" panose="02020603050405020304" pitchFamily="18" charset="0"/>
              <a:cs typeface="Times New Roman" panose="02020603050405020304" pitchFamily="18" charset="0"/>
            </a:rPr>
            <a:t>rd</a:t>
          </a:r>
          <a:r>
            <a:rPr lang="en-US" sz="1200" dirty="0">
              <a:latin typeface="Times New Roman" panose="02020603050405020304" pitchFamily="18" charset="0"/>
              <a:cs typeface="Times New Roman" panose="02020603050405020304" pitchFamily="18" charset="0"/>
            </a:rPr>
            <a:t> and WAR hazard between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and 3</a:t>
          </a:r>
          <a:r>
            <a:rPr lang="en-US" sz="1200" baseline="30000" dirty="0">
              <a:latin typeface="Times New Roman" panose="02020603050405020304" pitchFamily="18" charset="0"/>
              <a:cs typeface="Times New Roman" panose="02020603050405020304" pitchFamily="18" charset="0"/>
            </a:rPr>
            <a:t>rd</a:t>
          </a:r>
          <a:endParaRPr lang="en-US" sz="1200" dirty="0">
            <a:latin typeface="Times New Roman" panose="02020603050405020304" pitchFamily="18" charset="0"/>
            <a:cs typeface="Times New Roman" panose="02020603050405020304" pitchFamily="18" charset="0"/>
          </a:endParaRPr>
        </a:p>
      </dgm:t>
    </dgm:pt>
    <dgm:pt modelId="{A9389BCE-2632-4B75-A519-4EB001FA47FD}" type="parTrans" cxnId="{B2C7C8EF-AE07-46C9-B99A-422CC25C087A}">
      <dgm:prSet/>
      <dgm:spPr/>
      <dgm:t>
        <a:bodyPr/>
        <a:lstStyle/>
        <a:p>
          <a:endParaRPr lang="en-US"/>
        </a:p>
      </dgm:t>
    </dgm:pt>
    <dgm:pt modelId="{A9C07014-3961-4D9C-98AD-80B9BCDB2CEC}" type="sibTrans" cxnId="{B2C7C8EF-AE07-46C9-B99A-422CC25C087A}">
      <dgm:prSet/>
      <dgm:spPr/>
      <dgm:t>
        <a:bodyPr/>
        <a:lstStyle/>
        <a:p>
          <a:endParaRPr lang="en-US"/>
        </a:p>
      </dgm:t>
    </dgm:pt>
    <dgm:pt modelId="{D3A06E32-5BF9-4855-B851-A082BB67008F}">
      <dgm:prSet custT="1"/>
      <dgm:spPr/>
      <dgm:t>
        <a:bodyPr/>
        <a:lstStyle/>
        <a:p>
          <a:r>
            <a:rPr lang="en-US" sz="1400" dirty="0">
              <a:latin typeface="Times New Roman" panose="02020603050405020304" pitchFamily="18" charset="0"/>
              <a:cs typeface="Times New Roman" panose="02020603050405020304" pitchFamily="18" charset="0"/>
            </a:rPr>
            <a:t>Dynamic handling also makes </a:t>
          </a:r>
          <a:r>
            <a:rPr lang="en-US" sz="1400" u="sng" dirty="0">
              <a:latin typeface="Times New Roman" panose="02020603050405020304" pitchFamily="18" charset="0"/>
              <a:cs typeface="Times New Roman" panose="02020603050405020304" pitchFamily="18" charset="0"/>
            </a:rPr>
            <a:t>Exception handling</a:t>
          </a:r>
          <a:r>
            <a:rPr lang="en-US" sz="1400" dirty="0">
              <a:latin typeface="Times New Roman" panose="02020603050405020304" pitchFamily="18" charset="0"/>
              <a:cs typeface="Times New Roman" panose="02020603050405020304" pitchFamily="18" charset="0"/>
            </a:rPr>
            <a:t> difficult.</a:t>
          </a:r>
        </a:p>
      </dgm:t>
    </dgm:pt>
    <dgm:pt modelId="{D134BB95-1452-46CF-8B07-CE380E815C19}" type="parTrans" cxnId="{CA4847B8-9140-4A73-ABEA-B5B168A8169D}">
      <dgm:prSet/>
      <dgm:spPr/>
      <dgm:t>
        <a:bodyPr/>
        <a:lstStyle/>
        <a:p>
          <a:endParaRPr lang="en-US"/>
        </a:p>
      </dgm:t>
    </dgm:pt>
    <dgm:pt modelId="{3283E28C-DA2A-4CC9-A80D-BB712E2E9754}" type="sibTrans" cxnId="{CA4847B8-9140-4A73-ABEA-B5B168A8169D}">
      <dgm:prSet/>
      <dgm:spPr/>
      <dgm:t>
        <a:bodyPr/>
        <a:lstStyle/>
        <a:p>
          <a:endParaRPr lang="en-US"/>
        </a:p>
      </dgm:t>
    </dgm:pt>
    <dgm:pt modelId="{6F948434-B0E1-49D8-A354-76E8664437B5}">
      <dgm:prSet custT="1"/>
      <dgm:spPr/>
      <dgm:t>
        <a:bodyPr/>
        <a:lstStyle/>
        <a:p>
          <a:r>
            <a:rPr lang="en-US" sz="1200" dirty="0">
              <a:latin typeface="Times New Roman" panose="02020603050405020304" pitchFamily="18" charset="0"/>
              <a:cs typeface="Times New Roman" panose="02020603050405020304" pitchFamily="18" charset="0"/>
            </a:rPr>
            <a:t>Exception behavior must be preserved </a:t>
          </a:r>
          <a:r>
            <a:rPr lang="en-US" sz="1200" dirty="0" err="1">
              <a:latin typeface="Times New Roman" panose="02020603050405020304" pitchFamily="18" charset="0"/>
              <a:cs typeface="Times New Roman" panose="02020603050405020304" pitchFamily="18" charset="0"/>
            </a:rPr>
            <a:t>i.e</a:t>
          </a:r>
          <a:r>
            <a:rPr lang="en-US" sz="1200" dirty="0">
              <a:latin typeface="Times New Roman" panose="02020603050405020304" pitchFamily="18" charset="0"/>
              <a:cs typeface="Times New Roman" panose="02020603050405020304" pitchFamily="18" charset="0"/>
            </a:rPr>
            <a:t> exception should arise the same way they would arise in in-order processor.</a:t>
          </a:r>
        </a:p>
      </dgm:t>
    </dgm:pt>
    <dgm:pt modelId="{3736BBF8-069F-4F36-9296-3951A3B5A3B1}" type="parTrans" cxnId="{93603D6A-021C-4334-ABA4-3CB76196F036}">
      <dgm:prSet/>
      <dgm:spPr/>
      <dgm:t>
        <a:bodyPr/>
        <a:lstStyle/>
        <a:p>
          <a:endParaRPr lang="en-US"/>
        </a:p>
      </dgm:t>
    </dgm:pt>
    <dgm:pt modelId="{197DE54C-2E95-4DE3-BA31-95B6E43C9809}" type="sibTrans" cxnId="{93603D6A-021C-4334-ABA4-3CB76196F036}">
      <dgm:prSet/>
      <dgm:spPr/>
      <dgm:t>
        <a:bodyPr/>
        <a:lstStyle/>
        <a:p>
          <a:endParaRPr lang="en-US"/>
        </a:p>
      </dgm:t>
    </dgm:pt>
    <dgm:pt modelId="{98185331-ABCB-4EE2-BA01-1A30B75E4149}">
      <dgm:prSet custT="1"/>
      <dgm:spPr/>
      <dgm:t>
        <a:bodyPr/>
        <a:lstStyle/>
        <a:p>
          <a:r>
            <a:rPr lang="en-US" sz="900" dirty="0">
              <a:latin typeface="Times New Roman" panose="02020603050405020304" pitchFamily="18" charset="0"/>
              <a:cs typeface="Times New Roman" panose="02020603050405020304" pitchFamily="18" charset="0"/>
            </a:rPr>
            <a:t>It could also generate imprecise exceptions i.e. processor state does not look exactly as if the instructions were executed sequentially in strict program order so difficult to resume</a:t>
          </a:r>
        </a:p>
      </dgm:t>
    </dgm:pt>
    <dgm:pt modelId="{6E148BA3-6EC9-4EB2-BEB8-E079D8255616}" type="parTrans" cxnId="{7607CD9D-D81D-41A0-97E7-B5922A1E8646}">
      <dgm:prSet/>
      <dgm:spPr/>
      <dgm:t>
        <a:bodyPr/>
        <a:lstStyle/>
        <a:p>
          <a:endParaRPr lang="en-US"/>
        </a:p>
      </dgm:t>
    </dgm:pt>
    <dgm:pt modelId="{43EC5B53-D9C7-463A-9BB7-3C2FC3B5F359}" type="sibTrans" cxnId="{7607CD9D-D81D-41A0-97E7-B5922A1E8646}">
      <dgm:prSet/>
      <dgm:spPr/>
      <dgm:t>
        <a:bodyPr/>
        <a:lstStyle/>
        <a:p>
          <a:endParaRPr lang="en-US"/>
        </a:p>
      </dgm:t>
    </dgm:pt>
    <dgm:pt modelId="{BD955208-F809-47E2-BD0F-565D7B1AB0C3}">
      <dgm:prSet custT="1"/>
      <dgm:spPr/>
      <dgm:t>
        <a:bodyPr/>
        <a:lstStyle/>
        <a:p>
          <a:r>
            <a:rPr lang="en-US" sz="1000" dirty="0">
              <a:latin typeface="Times New Roman" panose="02020603050405020304" pitchFamily="18" charset="0"/>
              <a:cs typeface="Times New Roman" panose="02020603050405020304" pitchFamily="18" charset="0"/>
            </a:rPr>
            <a:t>The pipeline may have already completed instructions that are later in program order than the instruction causing the exception.</a:t>
          </a:r>
        </a:p>
      </dgm:t>
    </dgm:pt>
    <dgm:pt modelId="{F8B8056A-65EF-4315-B41C-6F8F2A20975E}" type="parTrans" cxnId="{413323A9-27C3-4774-91F9-2F0632D34BA9}">
      <dgm:prSet/>
      <dgm:spPr/>
      <dgm:t>
        <a:bodyPr/>
        <a:lstStyle/>
        <a:p>
          <a:endParaRPr lang="en-US"/>
        </a:p>
      </dgm:t>
    </dgm:pt>
    <dgm:pt modelId="{E6DC8894-A228-4898-B80C-BE535C26C17D}" type="sibTrans" cxnId="{413323A9-27C3-4774-91F9-2F0632D34BA9}">
      <dgm:prSet/>
      <dgm:spPr/>
      <dgm:t>
        <a:bodyPr/>
        <a:lstStyle/>
        <a:p>
          <a:endParaRPr lang="en-US"/>
        </a:p>
      </dgm:t>
    </dgm:pt>
    <dgm:pt modelId="{D361BD20-8C11-4D25-B8F9-B9E8A4EC16E0}">
      <dgm:prSet/>
      <dgm:spPr/>
      <dgm:t>
        <a:bodyPr/>
        <a:lstStyle/>
        <a:p>
          <a:r>
            <a:rPr lang="en-US" dirty="0">
              <a:latin typeface="Times New Roman" panose="02020603050405020304" pitchFamily="18" charset="0"/>
              <a:cs typeface="Times New Roman" panose="02020603050405020304" pitchFamily="18" charset="0"/>
            </a:rPr>
            <a:t>The pipeline may have not yet completed some instructions that are earlier in program order than the instruction causing the exception</a:t>
          </a:r>
          <a:r>
            <a:rPr lang="en-US" dirty="0"/>
            <a:t>.</a:t>
          </a:r>
        </a:p>
      </dgm:t>
    </dgm:pt>
    <dgm:pt modelId="{EB7D94A1-F431-4E59-8544-B450F30D341C}" type="parTrans" cxnId="{6178587F-1BB6-4F73-BBC0-37A297012126}">
      <dgm:prSet/>
      <dgm:spPr/>
      <dgm:t>
        <a:bodyPr/>
        <a:lstStyle/>
        <a:p>
          <a:endParaRPr lang="en-US"/>
        </a:p>
      </dgm:t>
    </dgm:pt>
    <dgm:pt modelId="{B0672C59-030A-4C28-A190-6D901D03F8E1}" type="sibTrans" cxnId="{6178587F-1BB6-4F73-BBC0-37A297012126}">
      <dgm:prSet/>
      <dgm:spPr/>
      <dgm:t>
        <a:bodyPr/>
        <a:lstStyle/>
        <a:p>
          <a:endParaRPr lang="en-US"/>
        </a:p>
      </dgm:t>
    </dgm:pt>
    <dgm:pt modelId="{E973B495-CD9B-4EE9-A988-ED5910E8BB01}" type="pres">
      <dgm:prSet presAssocID="{8FEB6A2F-E51C-4A20-B50D-31557C7BB916}" presName="hierChild1" presStyleCnt="0">
        <dgm:presLayoutVars>
          <dgm:chPref val="1"/>
          <dgm:dir/>
          <dgm:animOne val="branch"/>
          <dgm:animLvl val="lvl"/>
          <dgm:resizeHandles/>
        </dgm:presLayoutVars>
      </dgm:prSet>
      <dgm:spPr/>
    </dgm:pt>
    <dgm:pt modelId="{E57F3031-BC12-434B-AE11-C6FA149F32FE}" type="pres">
      <dgm:prSet presAssocID="{230C591A-658E-4BC9-973B-95CD6CF3024E}" presName="hierRoot1" presStyleCnt="0"/>
      <dgm:spPr/>
    </dgm:pt>
    <dgm:pt modelId="{88FECD96-8433-4092-8D35-10ECF67B92FE}" type="pres">
      <dgm:prSet presAssocID="{230C591A-658E-4BC9-973B-95CD6CF3024E}" presName="composite" presStyleCnt="0"/>
      <dgm:spPr/>
    </dgm:pt>
    <dgm:pt modelId="{A53F9637-CB26-4719-919D-9908DDCC604C}" type="pres">
      <dgm:prSet presAssocID="{230C591A-658E-4BC9-973B-95CD6CF3024E}" presName="background" presStyleLbl="node0" presStyleIdx="0" presStyleCnt="4"/>
      <dgm:spPr/>
    </dgm:pt>
    <dgm:pt modelId="{1E953834-F883-4ED4-88A0-BDFD550F57C2}" type="pres">
      <dgm:prSet presAssocID="{230C591A-658E-4BC9-973B-95CD6CF3024E}" presName="text" presStyleLbl="fgAcc0" presStyleIdx="0" presStyleCnt="4">
        <dgm:presLayoutVars>
          <dgm:chPref val="3"/>
        </dgm:presLayoutVars>
      </dgm:prSet>
      <dgm:spPr/>
    </dgm:pt>
    <dgm:pt modelId="{6A6B2E0D-E902-463C-8A6B-B9920EC6A019}" type="pres">
      <dgm:prSet presAssocID="{230C591A-658E-4BC9-973B-95CD6CF3024E}" presName="hierChild2" presStyleCnt="0"/>
      <dgm:spPr/>
    </dgm:pt>
    <dgm:pt modelId="{1054C5C1-1C5E-4351-8317-9FCE45C65C1B}" type="pres">
      <dgm:prSet presAssocID="{D3A06E32-5BF9-4855-B851-A082BB67008F}" presName="hierRoot1" presStyleCnt="0"/>
      <dgm:spPr/>
    </dgm:pt>
    <dgm:pt modelId="{CFC4BB45-8175-4817-987D-23355CD2BF9B}" type="pres">
      <dgm:prSet presAssocID="{D3A06E32-5BF9-4855-B851-A082BB67008F}" presName="composite" presStyleCnt="0"/>
      <dgm:spPr/>
    </dgm:pt>
    <dgm:pt modelId="{CD4DFE37-0F06-41FF-8F48-5F5018EA74B6}" type="pres">
      <dgm:prSet presAssocID="{D3A06E32-5BF9-4855-B851-A082BB67008F}" presName="background" presStyleLbl="node0" presStyleIdx="1" presStyleCnt="4"/>
      <dgm:spPr/>
    </dgm:pt>
    <dgm:pt modelId="{67D32D8A-D01F-4F88-82C9-9F266B51DA91}" type="pres">
      <dgm:prSet presAssocID="{D3A06E32-5BF9-4855-B851-A082BB67008F}" presName="text" presStyleLbl="fgAcc0" presStyleIdx="1" presStyleCnt="4">
        <dgm:presLayoutVars>
          <dgm:chPref val="3"/>
        </dgm:presLayoutVars>
      </dgm:prSet>
      <dgm:spPr/>
    </dgm:pt>
    <dgm:pt modelId="{A8CDDD73-AC60-47F8-BCA1-2F35A424B34F}" type="pres">
      <dgm:prSet presAssocID="{D3A06E32-5BF9-4855-B851-A082BB67008F}" presName="hierChild2" presStyleCnt="0"/>
      <dgm:spPr/>
    </dgm:pt>
    <dgm:pt modelId="{3DDE5A80-C10D-4951-8E9F-D57006DAA734}" type="pres">
      <dgm:prSet presAssocID="{6F948434-B0E1-49D8-A354-76E8664437B5}" presName="hierRoot1" presStyleCnt="0"/>
      <dgm:spPr/>
    </dgm:pt>
    <dgm:pt modelId="{08ADE5D2-DBBB-42E7-A6DF-3A4C295C4BDF}" type="pres">
      <dgm:prSet presAssocID="{6F948434-B0E1-49D8-A354-76E8664437B5}" presName="composite" presStyleCnt="0"/>
      <dgm:spPr/>
    </dgm:pt>
    <dgm:pt modelId="{9F981295-E98B-47E6-B041-EB9102A41163}" type="pres">
      <dgm:prSet presAssocID="{6F948434-B0E1-49D8-A354-76E8664437B5}" presName="background" presStyleLbl="node0" presStyleIdx="2" presStyleCnt="4"/>
      <dgm:spPr/>
    </dgm:pt>
    <dgm:pt modelId="{B3725C63-15DC-48CC-81D2-5A82072DA1B6}" type="pres">
      <dgm:prSet presAssocID="{6F948434-B0E1-49D8-A354-76E8664437B5}" presName="text" presStyleLbl="fgAcc0" presStyleIdx="2" presStyleCnt="4">
        <dgm:presLayoutVars>
          <dgm:chPref val="3"/>
        </dgm:presLayoutVars>
      </dgm:prSet>
      <dgm:spPr/>
    </dgm:pt>
    <dgm:pt modelId="{B61F433D-B91F-4FCC-8EDC-4FAC9DF2A470}" type="pres">
      <dgm:prSet presAssocID="{6F948434-B0E1-49D8-A354-76E8664437B5}" presName="hierChild2" presStyleCnt="0"/>
      <dgm:spPr/>
    </dgm:pt>
    <dgm:pt modelId="{C44197AA-47A2-42FF-BB41-8663E1219006}" type="pres">
      <dgm:prSet presAssocID="{98185331-ABCB-4EE2-BA01-1A30B75E4149}" presName="hierRoot1" presStyleCnt="0"/>
      <dgm:spPr/>
    </dgm:pt>
    <dgm:pt modelId="{C9382AC3-8CFB-442E-BCBE-5266DD4D85B9}" type="pres">
      <dgm:prSet presAssocID="{98185331-ABCB-4EE2-BA01-1A30B75E4149}" presName="composite" presStyleCnt="0"/>
      <dgm:spPr/>
    </dgm:pt>
    <dgm:pt modelId="{741047D1-2430-4C76-91B8-C01129010265}" type="pres">
      <dgm:prSet presAssocID="{98185331-ABCB-4EE2-BA01-1A30B75E4149}" presName="background" presStyleLbl="node0" presStyleIdx="3" presStyleCnt="4"/>
      <dgm:spPr/>
    </dgm:pt>
    <dgm:pt modelId="{F299E317-2CB2-4219-8EB8-91AFBEC58604}" type="pres">
      <dgm:prSet presAssocID="{98185331-ABCB-4EE2-BA01-1A30B75E4149}" presName="text" presStyleLbl="fgAcc0" presStyleIdx="3" presStyleCnt="4">
        <dgm:presLayoutVars>
          <dgm:chPref val="3"/>
        </dgm:presLayoutVars>
      </dgm:prSet>
      <dgm:spPr/>
    </dgm:pt>
    <dgm:pt modelId="{3808A416-37A9-4101-86CF-0EBACA369484}" type="pres">
      <dgm:prSet presAssocID="{98185331-ABCB-4EE2-BA01-1A30B75E4149}" presName="hierChild2" presStyleCnt="0"/>
      <dgm:spPr/>
    </dgm:pt>
    <dgm:pt modelId="{61567E91-B04C-4EA0-BE8A-8B70C2D435C1}" type="pres">
      <dgm:prSet presAssocID="{F8B8056A-65EF-4315-B41C-6F8F2A20975E}" presName="Name10" presStyleLbl="parChTrans1D2" presStyleIdx="0" presStyleCnt="2"/>
      <dgm:spPr/>
    </dgm:pt>
    <dgm:pt modelId="{1A92F045-E4A2-4080-8D7E-474D3D02D1CA}" type="pres">
      <dgm:prSet presAssocID="{BD955208-F809-47E2-BD0F-565D7B1AB0C3}" presName="hierRoot2" presStyleCnt="0"/>
      <dgm:spPr/>
    </dgm:pt>
    <dgm:pt modelId="{F8E1C0D5-7ADD-40D3-92B5-4D0ACC41A8EB}" type="pres">
      <dgm:prSet presAssocID="{BD955208-F809-47E2-BD0F-565D7B1AB0C3}" presName="composite2" presStyleCnt="0"/>
      <dgm:spPr/>
    </dgm:pt>
    <dgm:pt modelId="{294F8CC5-4CFA-4893-B0EA-CA0673B8FDBD}" type="pres">
      <dgm:prSet presAssocID="{BD955208-F809-47E2-BD0F-565D7B1AB0C3}" presName="background2" presStyleLbl="node2" presStyleIdx="0" presStyleCnt="2"/>
      <dgm:spPr/>
    </dgm:pt>
    <dgm:pt modelId="{94C1A79B-D35D-4CE3-8584-E24997510DB3}" type="pres">
      <dgm:prSet presAssocID="{BD955208-F809-47E2-BD0F-565D7B1AB0C3}" presName="text2" presStyleLbl="fgAcc2" presStyleIdx="0" presStyleCnt="2">
        <dgm:presLayoutVars>
          <dgm:chPref val="3"/>
        </dgm:presLayoutVars>
      </dgm:prSet>
      <dgm:spPr/>
    </dgm:pt>
    <dgm:pt modelId="{2328DC8F-102C-47EA-9ACE-F86CB43F98E4}" type="pres">
      <dgm:prSet presAssocID="{BD955208-F809-47E2-BD0F-565D7B1AB0C3}" presName="hierChild3" presStyleCnt="0"/>
      <dgm:spPr/>
    </dgm:pt>
    <dgm:pt modelId="{8164493D-72B6-495F-BBB8-6965822DD9EA}" type="pres">
      <dgm:prSet presAssocID="{EB7D94A1-F431-4E59-8544-B450F30D341C}" presName="Name10" presStyleLbl="parChTrans1D2" presStyleIdx="1" presStyleCnt="2"/>
      <dgm:spPr/>
    </dgm:pt>
    <dgm:pt modelId="{DBFA234E-FCF9-4F3A-A81D-4C72CFCECA83}" type="pres">
      <dgm:prSet presAssocID="{D361BD20-8C11-4D25-B8F9-B9E8A4EC16E0}" presName="hierRoot2" presStyleCnt="0"/>
      <dgm:spPr/>
    </dgm:pt>
    <dgm:pt modelId="{981BACD0-7992-4DAA-AA53-E5B371FFEA99}" type="pres">
      <dgm:prSet presAssocID="{D361BD20-8C11-4D25-B8F9-B9E8A4EC16E0}" presName="composite2" presStyleCnt="0"/>
      <dgm:spPr/>
    </dgm:pt>
    <dgm:pt modelId="{BBB83D85-5328-40C2-8E9A-322C261DF4CD}" type="pres">
      <dgm:prSet presAssocID="{D361BD20-8C11-4D25-B8F9-B9E8A4EC16E0}" presName="background2" presStyleLbl="node2" presStyleIdx="1" presStyleCnt="2"/>
      <dgm:spPr/>
    </dgm:pt>
    <dgm:pt modelId="{7C02BE1C-F011-4F6E-BDA9-BF22C0605446}" type="pres">
      <dgm:prSet presAssocID="{D361BD20-8C11-4D25-B8F9-B9E8A4EC16E0}" presName="text2" presStyleLbl="fgAcc2" presStyleIdx="1" presStyleCnt="2">
        <dgm:presLayoutVars>
          <dgm:chPref val="3"/>
        </dgm:presLayoutVars>
      </dgm:prSet>
      <dgm:spPr/>
    </dgm:pt>
    <dgm:pt modelId="{759B689F-4AB9-4D68-BD0F-BAD17F04BAA6}" type="pres">
      <dgm:prSet presAssocID="{D361BD20-8C11-4D25-B8F9-B9E8A4EC16E0}" presName="hierChild3" presStyleCnt="0"/>
      <dgm:spPr/>
    </dgm:pt>
  </dgm:ptLst>
  <dgm:cxnLst>
    <dgm:cxn modelId="{E1B6831B-242D-4C2B-A857-C8545C42D742}" type="presOf" srcId="{6F948434-B0E1-49D8-A354-76E8664437B5}" destId="{B3725C63-15DC-48CC-81D2-5A82072DA1B6}" srcOrd="0" destOrd="0" presId="urn:microsoft.com/office/officeart/2005/8/layout/hierarchy1"/>
    <dgm:cxn modelId="{FCF47832-9698-4151-B83D-2A823FC8CF0D}" type="presOf" srcId="{8FEB6A2F-E51C-4A20-B50D-31557C7BB916}" destId="{E973B495-CD9B-4EE9-A988-ED5910E8BB01}" srcOrd="0" destOrd="0" presId="urn:microsoft.com/office/officeart/2005/8/layout/hierarchy1"/>
    <dgm:cxn modelId="{73192D41-08BA-444F-AAC5-3FBD01E533A5}" type="presOf" srcId="{D3A06E32-5BF9-4855-B851-A082BB67008F}" destId="{67D32D8A-D01F-4F88-82C9-9F266B51DA91}" srcOrd="0" destOrd="0" presId="urn:microsoft.com/office/officeart/2005/8/layout/hierarchy1"/>
    <dgm:cxn modelId="{93603D6A-021C-4334-ABA4-3CB76196F036}" srcId="{8FEB6A2F-E51C-4A20-B50D-31557C7BB916}" destId="{6F948434-B0E1-49D8-A354-76E8664437B5}" srcOrd="2" destOrd="0" parTransId="{3736BBF8-069F-4F36-9296-3951A3B5A3B1}" sibTransId="{197DE54C-2E95-4DE3-BA31-95B6E43C9809}"/>
    <dgm:cxn modelId="{B99E9272-51F4-41DF-A7F7-3C26890D97BE}" type="presOf" srcId="{D361BD20-8C11-4D25-B8F9-B9E8A4EC16E0}" destId="{7C02BE1C-F011-4F6E-BDA9-BF22C0605446}" srcOrd="0" destOrd="0" presId="urn:microsoft.com/office/officeart/2005/8/layout/hierarchy1"/>
    <dgm:cxn modelId="{6178587F-1BB6-4F73-BBC0-37A297012126}" srcId="{98185331-ABCB-4EE2-BA01-1A30B75E4149}" destId="{D361BD20-8C11-4D25-B8F9-B9E8A4EC16E0}" srcOrd="1" destOrd="0" parTransId="{EB7D94A1-F431-4E59-8544-B450F30D341C}" sibTransId="{B0672C59-030A-4C28-A190-6D901D03F8E1}"/>
    <dgm:cxn modelId="{CABC4586-7E27-45DE-99EC-84CA6DF4B7B2}" type="presOf" srcId="{BD955208-F809-47E2-BD0F-565D7B1AB0C3}" destId="{94C1A79B-D35D-4CE3-8584-E24997510DB3}" srcOrd="0" destOrd="0" presId="urn:microsoft.com/office/officeart/2005/8/layout/hierarchy1"/>
    <dgm:cxn modelId="{9BB6D58E-447C-45AE-8B70-6B37D9C935BC}" type="presOf" srcId="{230C591A-658E-4BC9-973B-95CD6CF3024E}" destId="{1E953834-F883-4ED4-88A0-BDFD550F57C2}" srcOrd="0" destOrd="0" presId="urn:microsoft.com/office/officeart/2005/8/layout/hierarchy1"/>
    <dgm:cxn modelId="{BAF7C791-B745-4B8C-98C4-A05055DFE2E3}" type="presOf" srcId="{F8B8056A-65EF-4315-B41C-6F8F2A20975E}" destId="{61567E91-B04C-4EA0-BE8A-8B70C2D435C1}" srcOrd="0" destOrd="0" presId="urn:microsoft.com/office/officeart/2005/8/layout/hierarchy1"/>
    <dgm:cxn modelId="{7607CD9D-D81D-41A0-97E7-B5922A1E8646}" srcId="{8FEB6A2F-E51C-4A20-B50D-31557C7BB916}" destId="{98185331-ABCB-4EE2-BA01-1A30B75E4149}" srcOrd="3" destOrd="0" parTransId="{6E148BA3-6EC9-4EB2-BEB8-E079D8255616}" sibTransId="{43EC5B53-D9C7-463A-9BB7-3C2FC3B5F359}"/>
    <dgm:cxn modelId="{413323A9-27C3-4774-91F9-2F0632D34BA9}" srcId="{98185331-ABCB-4EE2-BA01-1A30B75E4149}" destId="{BD955208-F809-47E2-BD0F-565D7B1AB0C3}" srcOrd="0" destOrd="0" parTransId="{F8B8056A-65EF-4315-B41C-6F8F2A20975E}" sibTransId="{E6DC8894-A228-4898-B80C-BE535C26C17D}"/>
    <dgm:cxn modelId="{DCB540AC-222F-4706-8B89-33C2BEA264E3}" type="presOf" srcId="{EB7D94A1-F431-4E59-8544-B450F30D341C}" destId="{8164493D-72B6-495F-BBB8-6965822DD9EA}" srcOrd="0" destOrd="0" presId="urn:microsoft.com/office/officeart/2005/8/layout/hierarchy1"/>
    <dgm:cxn modelId="{7FF4C5B6-9D8B-47C3-9CE2-11B2E99E5204}" type="presOf" srcId="{98185331-ABCB-4EE2-BA01-1A30B75E4149}" destId="{F299E317-2CB2-4219-8EB8-91AFBEC58604}" srcOrd="0" destOrd="0" presId="urn:microsoft.com/office/officeart/2005/8/layout/hierarchy1"/>
    <dgm:cxn modelId="{CA4847B8-9140-4A73-ABEA-B5B168A8169D}" srcId="{8FEB6A2F-E51C-4A20-B50D-31557C7BB916}" destId="{D3A06E32-5BF9-4855-B851-A082BB67008F}" srcOrd="1" destOrd="0" parTransId="{D134BB95-1452-46CF-8B07-CE380E815C19}" sibTransId="{3283E28C-DA2A-4CC9-A80D-BB712E2E9754}"/>
    <dgm:cxn modelId="{B2C7C8EF-AE07-46C9-B99A-422CC25C087A}" srcId="{8FEB6A2F-E51C-4A20-B50D-31557C7BB916}" destId="{230C591A-658E-4BC9-973B-95CD6CF3024E}" srcOrd="0" destOrd="0" parTransId="{A9389BCE-2632-4B75-A519-4EB001FA47FD}" sibTransId="{A9C07014-3961-4D9C-98AD-80B9BCDB2CEC}"/>
    <dgm:cxn modelId="{599A18DA-5E0A-4033-8AB5-8AAAE77622F4}" type="presParOf" srcId="{E973B495-CD9B-4EE9-A988-ED5910E8BB01}" destId="{E57F3031-BC12-434B-AE11-C6FA149F32FE}" srcOrd="0" destOrd="0" presId="urn:microsoft.com/office/officeart/2005/8/layout/hierarchy1"/>
    <dgm:cxn modelId="{8B405BEA-E02E-4C97-A69E-88204EFDA8E0}" type="presParOf" srcId="{E57F3031-BC12-434B-AE11-C6FA149F32FE}" destId="{88FECD96-8433-4092-8D35-10ECF67B92FE}" srcOrd="0" destOrd="0" presId="urn:microsoft.com/office/officeart/2005/8/layout/hierarchy1"/>
    <dgm:cxn modelId="{D3ABE8F5-5F98-4599-8BA7-7FEB65F1386F}" type="presParOf" srcId="{88FECD96-8433-4092-8D35-10ECF67B92FE}" destId="{A53F9637-CB26-4719-919D-9908DDCC604C}" srcOrd="0" destOrd="0" presId="urn:microsoft.com/office/officeart/2005/8/layout/hierarchy1"/>
    <dgm:cxn modelId="{61468A89-3866-427A-A214-A7DF53A4FDB8}" type="presParOf" srcId="{88FECD96-8433-4092-8D35-10ECF67B92FE}" destId="{1E953834-F883-4ED4-88A0-BDFD550F57C2}" srcOrd="1" destOrd="0" presId="urn:microsoft.com/office/officeart/2005/8/layout/hierarchy1"/>
    <dgm:cxn modelId="{60CD0D98-C54A-44A0-9F6D-016319834F28}" type="presParOf" srcId="{E57F3031-BC12-434B-AE11-C6FA149F32FE}" destId="{6A6B2E0D-E902-463C-8A6B-B9920EC6A019}" srcOrd="1" destOrd="0" presId="urn:microsoft.com/office/officeart/2005/8/layout/hierarchy1"/>
    <dgm:cxn modelId="{24C820FF-FE37-4C6D-8C13-69E36A91DB98}" type="presParOf" srcId="{E973B495-CD9B-4EE9-A988-ED5910E8BB01}" destId="{1054C5C1-1C5E-4351-8317-9FCE45C65C1B}" srcOrd="1" destOrd="0" presId="urn:microsoft.com/office/officeart/2005/8/layout/hierarchy1"/>
    <dgm:cxn modelId="{70E6FA11-9780-4300-95A1-88D0F0D80FB6}" type="presParOf" srcId="{1054C5C1-1C5E-4351-8317-9FCE45C65C1B}" destId="{CFC4BB45-8175-4817-987D-23355CD2BF9B}" srcOrd="0" destOrd="0" presId="urn:microsoft.com/office/officeart/2005/8/layout/hierarchy1"/>
    <dgm:cxn modelId="{19EDDF47-9FF0-4F83-8325-2A3DDF01AFBE}" type="presParOf" srcId="{CFC4BB45-8175-4817-987D-23355CD2BF9B}" destId="{CD4DFE37-0F06-41FF-8F48-5F5018EA74B6}" srcOrd="0" destOrd="0" presId="urn:microsoft.com/office/officeart/2005/8/layout/hierarchy1"/>
    <dgm:cxn modelId="{5CA91F17-8B6E-421F-93EC-CB90B4CD41E8}" type="presParOf" srcId="{CFC4BB45-8175-4817-987D-23355CD2BF9B}" destId="{67D32D8A-D01F-4F88-82C9-9F266B51DA91}" srcOrd="1" destOrd="0" presId="urn:microsoft.com/office/officeart/2005/8/layout/hierarchy1"/>
    <dgm:cxn modelId="{C8CF45DD-E36A-4A3B-AAB5-E0EF5E9C2F2C}" type="presParOf" srcId="{1054C5C1-1C5E-4351-8317-9FCE45C65C1B}" destId="{A8CDDD73-AC60-47F8-BCA1-2F35A424B34F}" srcOrd="1" destOrd="0" presId="urn:microsoft.com/office/officeart/2005/8/layout/hierarchy1"/>
    <dgm:cxn modelId="{C7EC9E19-6581-4E8B-80F5-21F84EA2225B}" type="presParOf" srcId="{E973B495-CD9B-4EE9-A988-ED5910E8BB01}" destId="{3DDE5A80-C10D-4951-8E9F-D57006DAA734}" srcOrd="2" destOrd="0" presId="urn:microsoft.com/office/officeart/2005/8/layout/hierarchy1"/>
    <dgm:cxn modelId="{EB5F1045-8CCC-4C90-B55C-915B77C33425}" type="presParOf" srcId="{3DDE5A80-C10D-4951-8E9F-D57006DAA734}" destId="{08ADE5D2-DBBB-42E7-A6DF-3A4C295C4BDF}" srcOrd="0" destOrd="0" presId="urn:microsoft.com/office/officeart/2005/8/layout/hierarchy1"/>
    <dgm:cxn modelId="{BA784926-BE64-4D57-89F0-D962827623A7}" type="presParOf" srcId="{08ADE5D2-DBBB-42E7-A6DF-3A4C295C4BDF}" destId="{9F981295-E98B-47E6-B041-EB9102A41163}" srcOrd="0" destOrd="0" presId="urn:microsoft.com/office/officeart/2005/8/layout/hierarchy1"/>
    <dgm:cxn modelId="{9FDB0130-D356-4F89-9C3B-425A985E5377}" type="presParOf" srcId="{08ADE5D2-DBBB-42E7-A6DF-3A4C295C4BDF}" destId="{B3725C63-15DC-48CC-81D2-5A82072DA1B6}" srcOrd="1" destOrd="0" presId="urn:microsoft.com/office/officeart/2005/8/layout/hierarchy1"/>
    <dgm:cxn modelId="{D92154E0-1E6D-420C-8E28-622B3BC793D5}" type="presParOf" srcId="{3DDE5A80-C10D-4951-8E9F-D57006DAA734}" destId="{B61F433D-B91F-4FCC-8EDC-4FAC9DF2A470}" srcOrd="1" destOrd="0" presId="urn:microsoft.com/office/officeart/2005/8/layout/hierarchy1"/>
    <dgm:cxn modelId="{80C3FC62-A8CF-4CCA-B4FB-8DA2BBE462EA}" type="presParOf" srcId="{E973B495-CD9B-4EE9-A988-ED5910E8BB01}" destId="{C44197AA-47A2-42FF-BB41-8663E1219006}" srcOrd="3" destOrd="0" presId="urn:microsoft.com/office/officeart/2005/8/layout/hierarchy1"/>
    <dgm:cxn modelId="{743DB71B-87D0-4585-A1F5-8B23F3A57E99}" type="presParOf" srcId="{C44197AA-47A2-42FF-BB41-8663E1219006}" destId="{C9382AC3-8CFB-442E-BCBE-5266DD4D85B9}" srcOrd="0" destOrd="0" presId="urn:microsoft.com/office/officeart/2005/8/layout/hierarchy1"/>
    <dgm:cxn modelId="{D6C4EF22-B0FE-4774-BB97-0E8359F24E8B}" type="presParOf" srcId="{C9382AC3-8CFB-442E-BCBE-5266DD4D85B9}" destId="{741047D1-2430-4C76-91B8-C01129010265}" srcOrd="0" destOrd="0" presId="urn:microsoft.com/office/officeart/2005/8/layout/hierarchy1"/>
    <dgm:cxn modelId="{8737CCAF-7AA9-4609-B178-5525A776DF0F}" type="presParOf" srcId="{C9382AC3-8CFB-442E-BCBE-5266DD4D85B9}" destId="{F299E317-2CB2-4219-8EB8-91AFBEC58604}" srcOrd="1" destOrd="0" presId="urn:microsoft.com/office/officeart/2005/8/layout/hierarchy1"/>
    <dgm:cxn modelId="{54E27355-46F8-4254-BCC8-266478168418}" type="presParOf" srcId="{C44197AA-47A2-42FF-BB41-8663E1219006}" destId="{3808A416-37A9-4101-86CF-0EBACA369484}" srcOrd="1" destOrd="0" presId="urn:microsoft.com/office/officeart/2005/8/layout/hierarchy1"/>
    <dgm:cxn modelId="{2BA76891-A0C3-4172-A70E-8B3B975AF658}" type="presParOf" srcId="{3808A416-37A9-4101-86CF-0EBACA369484}" destId="{61567E91-B04C-4EA0-BE8A-8B70C2D435C1}" srcOrd="0" destOrd="0" presId="urn:microsoft.com/office/officeart/2005/8/layout/hierarchy1"/>
    <dgm:cxn modelId="{4799FEEB-B0CE-4D77-9789-C31225A88BC1}" type="presParOf" srcId="{3808A416-37A9-4101-86CF-0EBACA369484}" destId="{1A92F045-E4A2-4080-8D7E-474D3D02D1CA}" srcOrd="1" destOrd="0" presId="urn:microsoft.com/office/officeart/2005/8/layout/hierarchy1"/>
    <dgm:cxn modelId="{6E0E170C-934D-480F-8079-842D54482120}" type="presParOf" srcId="{1A92F045-E4A2-4080-8D7E-474D3D02D1CA}" destId="{F8E1C0D5-7ADD-40D3-92B5-4D0ACC41A8EB}" srcOrd="0" destOrd="0" presId="urn:microsoft.com/office/officeart/2005/8/layout/hierarchy1"/>
    <dgm:cxn modelId="{66DF69D3-5DB0-4534-AD1A-3DAE6CABC84E}" type="presParOf" srcId="{F8E1C0D5-7ADD-40D3-92B5-4D0ACC41A8EB}" destId="{294F8CC5-4CFA-4893-B0EA-CA0673B8FDBD}" srcOrd="0" destOrd="0" presId="urn:microsoft.com/office/officeart/2005/8/layout/hierarchy1"/>
    <dgm:cxn modelId="{14055025-6C77-4E77-ACB4-DEBE100E30DA}" type="presParOf" srcId="{F8E1C0D5-7ADD-40D3-92B5-4D0ACC41A8EB}" destId="{94C1A79B-D35D-4CE3-8584-E24997510DB3}" srcOrd="1" destOrd="0" presId="urn:microsoft.com/office/officeart/2005/8/layout/hierarchy1"/>
    <dgm:cxn modelId="{0FE66BA2-93C3-41B7-BEBB-7412B84C3174}" type="presParOf" srcId="{1A92F045-E4A2-4080-8D7E-474D3D02D1CA}" destId="{2328DC8F-102C-47EA-9ACE-F86CB43F98E4}" srcOrd="1" destOrd="0" presId="urn:microsoft.com/office/officeart/2005/8/layout/hierarchy1"/>
    <dgm:cxn modelId="{9C6C5DBA-EFAE-46B0-8B47-6D2D14FE4891}" type="presParOf" srcId="{3808A416-37A9-4101-86CF-0EBACA369484}" destId="{8164493D-72B6-495F-BBB8-6965822DD9EA}" srcOrd="2" destOrd="0" presId="urn:microsoft.com/office/officeart/2005/8/layout/hierarchy1"/>
    <dgm:cxn modelId="{36B39E79-A2E2-465A-8DC4-CCE4195CCE84}" type="presParOf" srcId="{3808A416-37A9-4101-86CF-0EBACA369484}" destId="{DBFA234E-FCF9-4F3A-A81D-4C72CFCECA83}" srcOrd="3" destOrd="0" presId="urn:microsoft.com/office/officeart/2005/8/layout/hierarchy1"/>
    <dgm:cxn modelId="{734ACCD9-BA92-4E27-8BD0-8C6E11710E86}" type="presParOf" srcId="{DBFA234E-FCF9-4F3A-A81D-4C72CFCECA83}" destId="{981BACD0-7992-4DAA-AA53-E5B371FFEA99}" srcOrd="0" destOrd="0" presId="urn:microsoft.com/office/officeart/2005/8/layout/hierarchy1"/>
    <dgm:cxn modelId="{C5A2F8E0-D136-4C83-83C7-8DCC288C9740}" type="presParOf" srcId="{981BACD0-7992-4DAA-AA53-E5B371FFEA99}" destId="{BBB83D85-5328-40C2-8E9A-322C261DF4CD}" srcOrd="0" destOrd="0" presId="urn:microsoft.com/office/officeart/2005/8/layout/hierarchy1"/>
    <dgm:cxn modelId="{30EC5BC6-BE2E-47B4-ADBD-F56A1B974EBC}" type="presParOf" srcId="{981BACD0-7992-4DAA-AA53-E5B371FFEA99}" destId="{7C02BE1C-F011-4F6E-BDA9-BF22C0605446}" srcOrd="1" destOrd="0" presId="urn:microsoft.com/office/officeart/2005/8/layout/hierarchy1"/>
    <dgm:cxn modelId="{AEDF3E4C-9391-4428-A6F1-3537AAAD9B9C}" type="presParOf" srcId="{DBFA234E-FCF9-4F3A-A81D-4C72CFCECA83}" destId="{759B689F-4AB9-4D68-BD0F-BAD17F04BAA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353A7E-DFD8-4DE7-B50C-19C2F6DA5B0C}"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436A2D5-9760-4DA0-9C88-9BF62FC9E361}">
      <dgm:prSet/>
      <dgm:spPr/>
      <dgm:t>
        <a:bodyPr/>
        <a:lstStyle/>
        <a:p>
          <a:r>
            <a:rPr lang="en-US" dirty="0"/>
            <a:t>The description is for RISC-V processor which has slight differences as compared to IBM 360</a:t>
          </a:r>
        </a:p>
      </dgm:t>
    </dgm:pt>
    <dgm:pt modelId="{3F3C2441-E841-4EE2-A2A2-449F5B6B691B}" type="parTrans" cxnId="{3E57F046-E415-4AE2-93AE-DB273593607D}">
      <dgm:prSet/>
      <dgm:spPr/>
      <dgm:t>
        <a:bodyPr/>
        <a:lstStyle/>
        <a:p>
          <a:endParaRPr lang="en-US"/>
        </a:p>
      </dgm:t>
    </dgm:pt>
    <dgm:pt modelId="{06DC713F-27D2-4E19-A021-D52181BDA177}" type="sibTrans" cxnId="{3E57F046-E415-4AE2-93AE-DB273593607D}">
      <dgm:prSet/>
      <dgm:spPr/>
      <dgm:t>
        <a:bodyPr/>
        <a:lstStyle/>
        <a:p>
          <a:endParaRPr lang="en-US"/>
        </a:p>
      </dgm:t>
    </dgm:pt>
    <dgm:pt modelId="{0D00BD29-88A9-4ABC-B0C7-3A68DB885D0E}">
      <dgm:prSet/>
      <dgm:spPr/>
      <dgm:t>
        <a:bodyPr/>
        <a:lstStyle/>
        <a:p>
          <a:r>
            <a:rPr lang="en-US"/>
            <a:t>IBM 360 also had register-memory instructions.</a:t>
          </a:r>
        </a:p>
      </dgm:t>
    </dgm:pt>
    <dgm:pt modelId="{6727E28B-41CA-4EA8-BFDA-6DE5294270FF}" type="parTrans" cxnId="{1957A660-2AAF-42B3-AF11-4CCA4BC77B2B}">
      <dgm:prSet/>
      <dgm:spPr/>
      <dgm:t>
        <a:bodyPr/>
        <a:lstStyle/>
        <a:p>
          <a:endParaRPr lang="en-US"/>
        </a:p>
      </dgm:t>
    </dgm:pt>
    <dgm:pt modelId="{729377A8-26C3-4D24-B819-2CF719659494}" type="sibTrans" cxnId="{1957A660-2AAF-42B3-AF11-4CCA4BC77B2B}">
      <dgm:prSet/>
      <dgm:spPr/>
      <dgm:t>
        <a:bodyPr/>
        <a:lstStyle/>
        <a:p>
          <a:endParaRPr lang="en-US"/>
        </a:p>
      </dgm:t>
    </dgm:pt>
    <dgm:pt modelId="{997D7843-9965-4C7D-B4D5-D7156FFD94DE}">
      <dgm:prSet/>
      <dgm:spPr/>
      <dgm:t>
        <a:bodyPr/>
        <a:lstStyle/>
        <a:p>
          <a:r>
            <a:rPr lang="en-US"/>
            <a:t>IBM 360 had pipelined functional units while RISC-V has multiple functional units</a:t>
          </a:r>
        </a:p>
      </dgm:t>
    </dgm:pt>
    <dgm:pt modelId="{09709EB2-D6FC-4C01-8BC1-BE8F64BD5105}" type="parTrans" cxnId="{E5709A05-7056-4014-95A1-CE499D35A459}">
      <dgm:prSet/>
      <dgm:spPr/>
      <dgm:t>
        <a:bodyPr/>
        <a:lstStyle/>
        <a:p>
          <a:endParaRPr lang="en-US"/>
        </a:p>
      </dgm:t>
    </dgm:pt>
    <dgm:pt modelId="{596AB346-AC03-4940-A7BA-42CDB22086E6}" type="sibTrans" cxnId="{E5709A05-7056-4014-95A1-CE499D35A459}">
      <dgm:prSet/>
      <dgm:spPr/>
      <dgm:t>
        <a:bodyPr/>
        <a:lstStyle/>
        <a:p>
          <a:endParaRPr lang="en-US"/>
        </a:p>
      </dgm:t>
    </dgm:pt>
    <dgm:pt modelId="{A243D21B-9D5A-4F8B-AB75-042B7F0EEED8}">
      <dgm:prSet/>
      <dgm:spPr/>
      <dgm:t>
        <a:bodyPr/>
        <a:lstStyle/>
        <a:p>
          <a:r>
            <a:rPr lang="en-US"/>
            <a:t>Each functional unit has a reservation station which consists of multiple fields described later.</a:t>
          </a:r>
        </a:p>
      </dgm:t>
    </dgm:pt>
    <dgm:pt modelId="{7A371279-D77D-44E7-A279-64AEAE9CBA07}" type="parTrans" cxnId="{ACDFE706-73E6-4DA7-A007-741352405181}">
      <dgm:prSet/>
      <dgm:spPr/>
      <dgm:t>
        <a:bodyPr/>
        <a:lstStyle/>
        <a:p>
          <a:endParaRPr lang="en-US"/>
        </a:p>
      </dgm:t>
    </dgm:pt>
    <dgm:pt modelId="{F7216944-7486-4039-B89B-51A05EEAADC4}" type="sibTrans" cxnId="{ACDFE706-73E6-4DA7-A007-741352405181}">
      <dgm:prSet/>
      <dgm:spPr/>
      <dgm:t>
        <a:bodyPr/>
        <a:lstStyle/>
        <a:p>
          <a:endParaRPr lang="en-US"/>
        </a:p>
      </dgm:t>
    </dgm:pt>
    <dgm:pt modelId="{85834C82-7950-4A47-99B0-67CF07204ACE}">
      <dgm:prSet/>
      <dgm:spPr/>
      <dgm:t>
        <a:bodyPr/>
        <a:lstStyle/>
        <a:p>
          <a:r>
            <a:rPr lang="en-US"/>
            <a:t>Memory unit has load and store buffers</a:t>
          </a:r>
        </a:p>
      </dgm:t>
    </dgm:pt>
    <dgm:pt modelId="{B9A259BC-730C-4725-AE80-35068A993A8E}" type="parTrans" cxnId="{DAA653A2-C09E-48E1-B007-E0E379517198}">
      <dgm:prSet/>
      <dgm:spPr/>
      <dgm:t>
        <a:bodyPr/>
        <a:lstStyle/>
        <a:p>
          <a:endParaRPr lang="en-US"/>
        </a:p>
      </dgm:t>
    </dgm:pt>
    <dgm:pt modelId="{7C15297B-5F5B-4864-90EC-571DAB80A715}" type="sibTrans" cxnId="{DAA653A2-C09E-48E1-B007-E0E379517198}">
      <dgm:prSet/>
      <dgm:spPr/>
      <dgm:t>
        <a:bodyPr/>
        <a:lstStyle/>
        <a:p>
          <a:endParaRPr lang="en-US"/>
        </a:p>
      </dgm:t>
    </dgm:pt>
    <dgm:pt modelId="{BD502094-2863-442D-B35C-94B36B8933A0}">
      <dgm:prSet/>
      <dgm:spPr/>
      <dgm:t>
        <a:bodyPr/>
        <a:lstStyle/>
        <a:p>
          <a:r>
            <a:rPr lang="en-US"/>
            <a:t>The outputs from functional units goes to a Comman Data Bus (CDB) which is connected to Resvation Stations, Store Buffers and the register file</a:t>
          </a:r>
        </a:p>
      </dgm:t>
    </dgm:pt>
    <dgm:pt modelId="{04948187-A04B-421C-9622-7D6A85B54942}" type="parTrans" cxnId="{5C2DE5AB-B06F-40F5-AA2D-CA226D733199}">
      <dgm:prSet/>
      <dgm:spPr/>
      <dgm:t>
        <a:bodyPr/>
        <a:lstStyle/>
        <a:p>
          <a:endParaRPr lang="en-US"/>
        </a:p>
      </dgm:t>
    </dgm:pt>
    <dgm:pt modelId="{73F76879-8E3B-4CA9-9A04-4C15A7C57E3D}" type="sibTrans" cxnId="{5C2DE5AB-B06F-40F5-AA2D-CA226D733199}">
      <dgm:prSet/>
      <dgm:spPr/>
      <dgm:t>
        <a:bodyPr/>
        <a:lstStyle/>
        <a:p>
          <a:endParaRPr lang="en-US"/>
        </a:p>
      </dgm:t>
    </dgm:pt>
    <dgm:pt modelId="{C50805EE-1656-4C45-AD34-1BC47E1E1A49}" type="pres">
      <dgm:prSet presAssocID="{9F353A7E-DFD8-4DE7-B50C-19C2F6DA5B0C}" presName="Name0" presStyleCnt="0">
        <dgm:presLayoutVars>
          <dgm:dir/>
          <dgm:animLvl val="lvl"/>
          <dgm:resizeHandles val="exact"/>
        </dgm:presLayoutVars>
      </dgm:prSet>
      <dgm:spPr/>
    </dgm:pt>
    <dgm:pt modelId="{D7123466-3BCC-4CBA-B011-F20D0DC7AED7}" type="pres">
      <dgm:prSet presAssocID="{BD502094-2863-442D-B35C-94B36B8933A0}" presName="boxAndChildren" presStyleCnt="0"/>
      <dgm:spPr/>
    </dgm:pt>
    <dgm:pt modelId="{CA20B7F3-5335-491B-8EAB-CE6334C40EF9}" type="pres">
      <dgm:prSet presAssocID="{BD502094-2863-442D-B35C-94B36B8933A0}" presName="parentTextBox" presStyleLbl="node1" presStyleIdx="0" presStyleCnt="4"/>
      <dgm:spPr/>
    </dgm:pt>
    <dgm:pt modelId="{78C92899-2F41-49D0-9608-780F4B5777F7}" type="pres">
      <dgm:prSet presAssocID="{7C15297B-5F5B-4864-90EC-571DAB80A715}" presName="sp" presStyleCnt="0"/>
      <dgm:spPr/>
    </dgm:pt>
    <dgm:pt modelId="{18A90A08-A215-4064-8672-FE94E005AEC3}" type="pres">
      <dgm:prSet presAssocID="{85834C82-7950-4A47-99B0-67CF07204ACE}" presName="arrowAndChildren" presStyleCnt="0"/>
      <dgm:spPr/>
    </dgm:pt>
    <dgm:pt modelId="{F7F59A51-28E4-462B-B638-65670FCDB025}" type="pres">
      <dgm:prSet presAssocID="{85834C82-7950-4A47-99B0-67CF07204ACE}" presName="parentTextArrow" presStyleLbl="node1" presStyleIdx="1" presStyleCnt="4"/>
      <dgm:spPr/>
    </dgm:pt>
    <dgm:pt modelId="{63FCFDC1-6B9F-4D5A-89CC-9DE1C3F7194A}" type="pres">
      <dgm:prSet presAssocID="{F7216944-7486-4039-B89B-51A05EEAADC4}" presName="sp" presStyleCnt="0"/>
      <dgm:spPr/>
    </dgm:pt>
    <dgm:pt modelId="{1B753417-E43D-42CD-94D5-22D2FCCC1BDC}" type="pres">
      <dgm:prSet presAssocID="{A243D21B-9D5A-4F8B-AB75-042B7F0EEED8}" presName="arrowAndChildren" presStyleCnt="0"/>
      <dgm:spPr/>
    </dgm:pt>
    <dgm:pt modelId="{B87A3363-56A2-4425-8FE6-22B185BBF030}" type="pres">
      <dgm:prSet presAssocID="{A243D21B-9D5A-4F8B-AB75-042B7F0EEED8}" presName="parentTextArrow" presStyleLbl="node1" presStyleIdx="2" presStyleCnt="4"/>
      <dgm:spPr/>
    </dgm:pt>
    <dgm:pt modelId="{D7FF0537-CE68-4E63-84E4-67F9DA4576F7}" type="pres">
      <dgm:prSet presAssocID="{06DC713F-27D2-4E19-A021-D52181BDA177}" presName="sp" presStyleCnt="0"/>
      <dgm:spPr/>
    </dgm:pt>
    <dgm:pt modelId="{CFE68D22-A62C-4C0E-BE66-737555422E39}" type="pres">
      <dgm:prSet presAssocID="{9436A2D5-9760-4DA0-9C88-9BF62FC9E361}" presName="arrowAndChildren" presStyleCnt="0"/>
      <dgm:spPr/>
    </dgm:pt>
    <dgm:pt modelId="{D136A4BD-7228-4BF3-82AB-5351860C0B97}" type="pres">
      <dgm:prSet presAssocID="{9436A2D5-9760-4DA0-9C88-9BF62FC9E361}" presName="parentTextArrow" presStyleLbl="node1" presStyleIdx="2" presStyleCnt="4"/>
      <dgm:spPr/>
    </dgm:pt>
    <dgm:pt modelId="{940CC620-B288-4F51-B8AE-38739BEF9F76}" type="pres">
      <dgm:prSet presAssocID="{9436A2D5-9760-4DA0-9C88-9BF62FC9E361}" presName="arrow" presStyleLbl="node1" presStyleIdx="3" presStyleCnt="4"/>
      <dgm:spPr/>
    </dgm:pt>
    <dgm:pt modelId="{5B3715A3-38C5-4377-BD6D-EFD735158B5E}" type="pres">
      <dgm:prSet presAssocID="{9436A2D5-9760-4DA0-9C88-9BF62FC9E361}" presName="descendantArrow" presStyleCnt="0"/>
      <dgm:spPr/>
    </dgm:pt>
    <dgm:pt modelId="{BE37E98F-FE6E-4489-940B-6F18323C36E2}" type="pres">
      <dgm:prSet presAssocID="{0D00BD29-88A9-4ABC-B0C7-3A68DB885D0E}" presName="childTextArrow" presStyleLbl="fgAccFollowNode1" presStyleIdx="0" presStyleCnt="2">
        <dgm:presLayoutVars>
          <dgm:bulletEnabled val="1"/>
        </dgm:presLayoutVars>
      </dgm:prSet>
      <dgm:spPr/>
    </dgm:pt>
    <dgm:pt modelId="{03F41D97-6EF8-4DE6-9DBB-DB30A0461CD7}" type="pres">
      <dgm:prSet presAssocID="{997D7843-9965-4C7D-B4D5-D7156FFD94DE}" presName="childTextArrow" presStyleLbl="fgAccFollowNode1" presStyleIdx="1" presStyleCnt="2">
        <dgm:presLayoutVars>
          <dgm:bulletEnabled val="1"/>
        </dgm:presLayoutVars>
      </dgm:prSet>
      <dgm:spPr/>
    </dgm:pt>
  </dgm:ptLst>
  <dgm:cxnLst>
    <dgm:cxn modelId="{E5709A05-7056-4014-95A1-CE499D35A459}" srcId="{9436A2D5-9760-4DA0-9C88-9BF62FC9E361}" destId="{997D7843-9965-4C7D-B4D5-D7156FFD94DE}" srcOrd="1" destOrd="0" parTransId="{09709EB2-D6FC-4C01-8BC1-BE8F64BD5105}" sibTransId="{596AB346-AC03-4940-A7BA-42CDB22086E6}"/>
    <dgm:cxn modelId="{ACDFE706-73E6-4DA7-A007-741352405181}" srcId="{9F353A7E-DFD8-4DE7-B50C-19C2F6DA5B0C}" destId="{A243D21B-9D5A-4F8B-AB75-042B7F0EEED8}" srcOrd="1" destOrd="0" parTransId="{7A371279-D77D-44E7-A279-64AEAE9CBA07}" sibTransId="{F7216944-7486-4039-B89B-51A05EEAADC4}"/>
    <dgm:cxn modelId="{3FA9AD14-6C15-4030-8C91-E38B06252686}" type="presOf" srcId="{9436A2D5-9760-4DA0-9C88-9BF62FC9E361}" destId="{940CC620-B288-4F51-B8AE-38739BEF9F76}" srcOrd="1" destOrd="0" presId="urn:microsoft.com/office/officeart/2005/8/layout/process4"/>
    <dgm:cxn modelId="{1957A660-2AAF-42B3-AF11-4CCA4BC77B2B}" srcId="{9436A2D5-9760-4DA0-9C88-9BF62FC9E361}" destId="{0D00BD29-88A9-4ABC-B0C7-3A68DB885D0E}" srcOrd="0" destOrd="0" parTransId="{6727E28B-41CA-4EA8-BFDA-6DE5294270FF}" sibTransId="{729377A8-26C3-4D24-B819-2CF719659494}"/>
    <dgm:cxn modelId="{3E57F046-E415-4AE2-93AE-DB273593607D}" srcId="{9F353A7E-DFD8-4DE7-B50C-19C2F6DA5B0C}" destId="{9436A2D5-9760-4DA0-9C88-9BF62FC9E361}" srcOrd="0" destOrd="0" parTransId="{3F3C2441-E841-4EE2-A2A2-449F5B6B691B}" sibTransId="{06DC713F-27D2-4E19-A021-D52181BDA177}"/>
    <dgm:cxn modelId="{C375A34D-EFC3-46AB-B82B-C9F844E24CA3}" type="presOf" srcId="{0D00BD29-88A9-4ABC-B0C7-3A68DB885D0E}" destId="{BE37E98F-FE6E-4489-940B-6F18323C36E2}" srcOrd="0" destOrd="0" presId="urn:microsoft.com/office/officeart/2005/8/layout/process4"/>
    <dgm:cxn modelId="{42925A4F-8F60-46ED-94D8-F2FB5021F5A4}" type="presOf" srcId="{997D7843-9965-4C7D-B4D5-D7156FFD94DE}" destId="{03F41D97-6EF8-4DE6-9DBB-DB30A0461CD7}" srcOrd="0" destOrd="0" presId="urn:microsoft.com/office/officeart/2005/8/layout/process4"/>
    <dgm:cxn modelId="{6A26CF7D-FF3D-4C29-AEAB-D75E5455EC37}" type="presOf" srcId="{9F353A7E-DFD8-4DE7-B50C-19C2F6DA5B0C}" destId="{C50805EE-1656-4C45-AD34-1BC47E1E1A49}" srcOrd="0" destOrd="0" presId="urn:microsoft.com/office/officeart/2005/8/layout/process4"/>
    <dgm:cxn modelId="{A34CF99C-A2D6-4178-B1AF-E3F0F931EE66}" type="presOf" srcId="{A243D21B-9D5A-4F8B-AB75-042B7F0EEED8}" destId="{B87A3363-56A2-4425-8FE6-22B185BBF030}" srcOrd="0" destOrd="0" presId="urn:microsoft.com/office/officeart/2005/8/layout/process4"/>
    <dgm:cxn modelId="{DAA653A2-C09E-48E1-B007-E0E379517198}" srcId="{9F353A7E-DFD8-4DE7-B50C-19C2F6DA5B0C}" destId="{85834C82-7950-4A47-99B0-67CF07204ACE}" srcOrd="2" destOrd="0" parTransId="{B9A259BC-730C-4725-AE80-35068A993A8E}" sibTransId="{7C15297B-5F5B-4864-90EC-571DAB80A715}"/>
    <dgm:cxn modelId="{5C2DE5AB-B06F-40F5-AA2D-CA226D733199}" srcId="{9F353A7E-DFD8-4DE7-B50C-19C2F6DA5B0C}" destId="{BD502094-2863-442D-B35C-94B36B8933A0}" srcOrd="3" destOrd="0" parTransId="{04948187-A04B-421C-9622-7D6A85B54942}" sibTransId="{73F76879-8E3B-4CA9-9A04-4C15A7C57E3D}"/>
    <dgm:cxn modelId="{D94861B0-98D9-4AC1-BAD8-3ED7C7AC9D9A}" type="presOf" srcId="{85834C82-7950-4A47-99B0-67CF07204ACE}" destId="{F7F59A51-28E4-462B-B638-65670FCDB025}" srcOrd="0" destOrd="0" presId="urn:microsoft.com/office/officeart/2005/8/layout/process4"/>
    <dgm:cxn modelId="{782BAFCD-6939-4FBA-A7F4-704F4BF974D4}" type="presOf" srcId="{9436A2D5-9760-4DA0-9C88-9BF62FC9E361}" destId="{D136A4BD-7228-4BF3-82AB-5351860C0B97}" srcOrd="0" destOrd="0" presId="urn:microsoft.com/office/officeart/2005/8/layout/process4"/>
    <dgm:cxn modelId="{F1C9B5D5-359A-4A78-A691-3BC0C5E1FF5A}" type="presOf" srcId="{BD502094-2863-442D-B35C-94B36B8933A0}" destId="{CA20B7F3-5335-491B-8EAB-CE6334C40EF9}" srcOrd="0" destOrd="0" presId="urn:microsoft.com/office/officeart/2005/8/layout/process4"/>
    <dgm:cxn modelId="{903CD2F3-C906-47C0-B4E1-37FA2FC8BBF5}" type="presParOf" srcId="{C50805EE-1656-4C45-AD34-1BC47E1E1A49}" destId="{D7123466-3BCC-4CBA-B011-F20D0DC7AED7}" srcOrd="0" destOrd="0" presId="urn:microsoft.com/office/officeart/2005/8/layout/process4"/>
    <dgm:cxn modelId="{67463648-8A01-4839-BA0A-ECE3BB09CFB9}" type="presParOf" srcId="{D7123466-3BCC-4CBA-B011-F20D0DC7AED7}" destId="{CA20B7F3-5335-491B-8EAB-CE6334C40EF9}" srcOrd="0" destOrd="0" presId="urn:microsoft.com/office/officeart/2005/8/layout/process4"/>
    <dgm:cxn modelId="{30580F67-59F0-4838-9E52-87FCD4471469}" type="presParOf" srcId="{C50805EE-1656-4C45-AD34-1BC47E1E1A49}" destId="{78C92899-2F41-49D0-9608-780F4B5777F7}" srcOrd="1" destOrd="0" presId="urn:microsoft.com/office/officeart/2005/8/layout/process4"/>
    <dgm:cxn modelId="{519CEEED-8181-4CA4-9192-CE98BE6D2FDE}" type="presParOf" srcId="{C50805EE-1656-4C45-AD34-1BC47E1E1A49}" destId="{18A90A08-A215-4064-8672-FE94E005AEC3}" srcOrd="2" destOrd="0" presId="urn:microsoft.com/office/officeart/2005/8/layout/process4"/>
    <dgm:cxn modelId="{8C4D912F-ACE0-443C-B284-801EFB41E5CC}" type="presParOf" srcId="{18A90A08-A215-4064-8672-FE94E005AEC3}" destId="{F7F59A51-28E4-462B-B638-65670FCDB025}" srcOrd="0" destOrd="0" presId="urn:microsoft.com/office/officeart/2005/8/layout/process4"/>
    <dgm:cxn modelId="{03A3B94E-8696-4ECE-8F27-5D2D317E0273}" type="presParOf" srcId="{C50805EE-1656-4C45-AD34-1BC47E1E1A49}" destId="{63FCFDC1-6B9F-4D5A-89CC-9DE1C3F7194A}" srcOrd="3" destOrd="0" presId="urn:microsoft.com/office/officeart/2005/8/layout/process4"/>
    <dgm:cxn modelId="{062BBA2B-CE27-4C9D-8825-531D4616E918}" type="presParOf" srcId="{C50805EE-1656-4C45-AD34-1BC47E1E1A49}" destId="{1B753417-E43D-42CD-94D5-22D2FCCC1BDC}" srcOrd="4" destOrd="0" presId="urn:microsoft.com/office/officeart/2005/8/layout/process4"/>
    <dgm:cxn modelId="{C0393D5C-3DDA-4D89-ADBE-7676144E80A9}" type="presParOf" srcId="{1B753417-E43D-42CD-94D5-22D2FCCC1BDC}" destId="{B87A3363-56A2-4425-8FE6-22B185BBF030}" srcOrd="0" destOrd="0" presId="urn:microsoft.com/office/officeart/2005/8/layout/process4"/>
    <dgm:cxn modelId="{593703A7-E01E-4C8A-9707-CEF5FDEADBB1}" type="presParOf" srcId="{C50805EE-1656-4C45-AD34-1BC47E1E1A49}" destId="{D7FF0537-CE68-4E63-84E4-67F9DA4576F7}" srcOrd="5" destOrd="0" presId="urn:microsoft.com/office/officeart/2005/8/layout/process4"/>
    <dgm:cxn modelId="{B14559F1-3129-4974-85DD-C1518D9CF46D}" type="presParOf" srcId="{C50805EE-1656-4C45-AD34-1BC47E1E1A49}" destId="{CFE68D22-A62C-4C0E-BE66-737555422E39}" srcOrd="6" destOrd="0" presId="urn:microsoft.com/office/officeart/2005/8/layout/process4"/>
    <dgm:cxn modelId="{46075CE9-6984-4143-A7D1-6D18976CCF7C}" type="presParOf" srcId="{CFE68D22-A62C-4C0E-BE66-737555422E39}" destId="{D136A4BD-7228-4BF3-82AB-5351860C0B97}" srcOrd="0" destOrd="0" presId="urn:microsoft.com/office/officeart/2005/8/layout/process4"/>
    <dgm:cxn modelId="{55559B16-853F-47CA-90D3-081E56C593D5}" type="presParOf" srcId="{CFE68D22-A62C-4C0E-BE66-737555422E39}" destId="{940CC620-B288-4F51-B8AE-38739BEF9F76}" srcOrd="1" destOrd="0" presId="urn:microsoft.com/office/officeart/2005/8/layout/process4"/>
    <dgm:cxn modelId="{2E40E5C6-FCCA-4A6E-9DDA-7E73D4728395}" type="presParOf" srcId="{CFE68D22-A62C-4C0E-BE66-737555422E39}" destId="{5B3715A3-38C5-4377-BD6D-EFD735158B5E}" srcOrd="2" destOrd="0" presId="urn:microsoft.com/office/officeart/2005/8/layout/process4"/>
    <dgm:cxn modelId="{B305818A-9080-4E60-B161-A1ED16159CC3}" type="presParOf" srcId="{5B3715A3-38C5-4377-BD6D-EFD735158B5E}" destId="{BE37E98F-FE6E-4489-940B-6F18323C36E2}" srcOrd="0" destOrd="0" presId="urn:microsoft.com/office/officeart/2005/8/layout/process4"/>
    <dgm:cxn modelId="{B2A377F6-14AE-43B3-9B93-478E697657E3}" type="presParOf" srcId="{5B3715A3-38C5-4377-BD6D-EFD735158B5E}" destId="{03F41D97-6EF8-4DE6-9DBB-DB30A0461CD7}"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28F61-56D8-4796-8665-718785F5C3AE}">
      <dsp:nvSpPr>
        <dsp:cNvPr id="0" name=""/>
        <dsp:cNvSpPr/>
      </dsp:nvSpPr>
      <dsp:spPr>
        <a:xfrm>
          <a:off x="0" y="132177"/>
          <a:ext cx="2255949" cy="3158328"/>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5883" tIns="330200" rIns="175883" bIns="3302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Decrease in the amount of overhead amortized with each unroll</a:t>
          </a:r>
          <a:endParaRPr lang="en-US" sz="1400" b="1"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b="0" i="0" kern="1200" dirty="0">
              <a:latin typeface="Times New Roman" panose="02020603050405020304" pitchFamily="18" charset="0"/>
              <a:cs typeface="Times New Roman" panose="02020603050405020304" pitchFamily="18" charset="0"/>
            </a:rPr>
            <a:t>For example if Loop is unrolled 8 times, the new time for each iteration is 3.25 as compared to 3.5 for 4 times unroll</a:t>
          </a:r>
          <a:endParaRPr lang="en-US" sz="1200" kern="1200" dirty="0">
            <a:latin typeface="Times New Roman" panose="02020603050405020304" pitchFamily="18" charset="0"/>
            <a:cs typeface="Times New Roman" panose="02020603050405020304" pitchFamily="18" charset="0"/>
          </a:endParaRPr>
        </a:p>
      </dsp:txBody>
      <dsp:txXfrm>
        <a:off x="0" y="1332342"/>
        <a:ext cx="2255949" cy="1894997"/>
      </dsp:txXfrm>
    </dsp:sp>
    <dsp:sp modelId="{605FB753-00A3-4F08-852D-36E217CB749A}">
      <dsp:nvSpPr>
        <dsp:cNvPr id="0" name=""/>
        <dsp:cNvSpPr/>
      </dsp:nvSpPr>
      <dsp:spPr>
        <a:xfrm>
          <a:off x="654225" y="448010"/>
          <a:ext cx="947498" cy="947498"/>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871" tIns="12700" rIns="73871"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792983" y="586768"/>
        <a:ext cx="669982" cy="669982"/>
      </dsp:txXfrm>
    </dsp:sp>
    <dsp:sp modelId="{806079D2-E751-4AB6-83A0-71B76BDF6FCD}">
      <dsp:nvSpPr>
        <dsp:cNvPr id="0" name=""/>
        <dsp:cNvSpPr/>
      </dsp:nvSpPr>
      <dsp:spPr>
        <a:xfrm>
          <a:off x="0" y="3290433"/>
          <a:ext cx="2255949" cy="72"/>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7A3CBE4-A136-443A-8FFD-C686F95BDCB5}">
      <dsp:nvSpPr>
        <dsp:cNvPr id="0" name=""/>
        <dsp:cNvSpPr/>
      </dsp:nvSpPr>
      <dsp:spPr>
        <a:xfrm>
          <a:off x="2478814" y="114301"/>
          <a:ext cx="2255949" cy="3158328"/>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5883" tIns="330200" rIns="175883" bIns="330200" numCol="1" spcCol="1270" anchor="t" anchorCtr="0">
          <a:noAutofit/>
        </a:bodyPr>
        <a:lstStyle/>
        <a:p>
          <a:pPr marL="0" lvl="0" indent="0" algn="l" defTabSz="800100">
            <a:lnSpc>
              <a:spcPct val="9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Code size limitations</a:t>
          </a:r>
          <a:endParaRPr lang="en-US" sz="1800" b="1"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b="0" i="0" kern="1200" dirty="0">
              <a:latin typeface="Times New Roman" panose="02020603050405020304" pitchFamily="18" charset="0"/>
              <a:cs typeface="Times New Roman" panose="02020603050405020304" pitchFamily="18" charset="0"/>
            </a:rPr>
            <a:t>Code size increases which may result in instruction cache miss</a:t>
          </a:r>
          <a:endParaRPr lang="en-US" sz="1600" kern="1200" dirty="0">
            <a:latin typeface="Times New Roman" panose="02020603050405020304" pitchFamily="18" charset="0"/>
            <a:cs typeface="Times New Roman" panose="02020603050405020304" pitchFamily="18" charset="0"/>
          </a:endParaRPr>
        </a:p>
      </dsp:txBody>
      <dsp:txXfrm>
        <a:off x="2478814" y="1314465"/>
        <a:ext cx="2255949" cy="1894997"/>
      </dsp:txXfrm>
    </dsp:sp>
    <dsp:sp modelId="{5502EC32-19E9-4CF1-AC73-024B9BC11F1B}">
      <dsp:nvSpPr>
        <dsp:cNvPr id="0" name=""/>
        <dsp:cNvSpPr/>
      </dsp:nvSpPr>
      <dsp:spPr>
        <a:xfrm>
          <a:off x="3135769" y="448010"/>
          <a:ext cx="947498" cy="947498"/>
        </a:xfrm>
        <a:prstGeom prst="ellips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871" tIns="12700" rIns="73871"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3274527" y="586768"/>
        <a:ext cx="669982" cy="669982"/>
      </dsp:txXfrm>
    </dsp:sp>
    <dsp:sp modelId="{64356AAD-7CFF-4841-97DA-9CF14523A3B1}">
      <dsp:nvSpPr>
        <dsp:cNvPr id="0" name=""/>
        <dsp:cNvSpPr/>
      </dsp:nvSpPr>
      <dsp:spPr>
        <a:xfrm>
          <a:off x="2481543" y="3290433"/>
          <a:ext cx="2255949" cy="72"/>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D633E9A-641E-45A5-8798-6397D194FCF0}">
      <dsp:nvSpPr>
        <dsp:cNvPr id="0" name=""/>
        <dsp:cNvSpPr/>
      </dsp:nvSpPr>
      <dsp:spPr>
        <a:xfrm>
          <a:off x="4963087" y="132177"/>
          <a:ext cx="2255949" cy="3158328"/>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5883" tIns="330200" rIns="175883" bIns="330200" numCol="1" spcCol="1270" anchor="t" anchorCtr="0">
          <a:noAutofit/>
        </a:bodyPr>
        <a:lstStyle/>
        <a:p>
          <a:pPr marL="0" lvl="0" indent="0" algn="l" defTabSz="800100">
            <a:lnSpc>
              <a:spcPct val="9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Register Pressure</a:t>
          </a:r>
          <a:endParaRPr lang="en-US" sz="1800" b="1"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b="0" i="0" kern="1200" dirty="0">
              <a:latin typeface="Times New Roman" panose="02020603050405020304" pitchFamily="18" charset="0"/>
              <a:cs typeface="Times New Roman" panose="02020603050405020304" pitchFamily="18" charset="0"/>
            </a:rPr>
            <a:t>Since loop unrolling increases register usage so it may result in shortage of registers</a:t>
          </a:r>
          <a:endParaRPr lang="en-US" sz="1600" kern="1200" dirty="0">
            <a:latin typeface="Times New Roman" panose="02020603050405020304" pitchFamily="18" charset="0"/>
            <a:cs typeface="Times New Roman" panose="02020603050405020304" pitchFamily="18" charset="0"/>
          </a:endParaRPr>
        </a:p>
      </dsp:txBody>
      <dsp:txXfrm>
        <a:off x="4963087" y="1332342"/>
        <a:ext cx="2255949" cy="1894997"/>
      </dsp:txXfrm>
    </dsp:sp>
    <dsp:sp modelId="{E514E46F-2FDD-4493-9039-0B9852D0FACB}">
      <dsp:nvSpPr>
        <dsp:cNvPr id="0" name=""/>
        <dsp:cNvSpPr/>
      </dsp:nvSpPr>
      <dsp:spPr>
        <a:xfrm>
          <a:off x="5617313" y="448010"/>
          <a:ext cx="947498" cy="947498"/>
        </a:xfrm>
        <a:prstGeom prst="ellips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871" tIns="12700" rIns="73871"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5756071" y="586768"/>
        <a:ext cx="669982" cy="669982"/>
      </dsp:txXfrm>
    </dsp:sp>
    <dsp:sp modelId="{CB7B279E-C189-405E-A9DF-D2DE992E5D43}">
      <dsp:nvSpPr>
        <dsp:cNvPr id="0" name=""/>
        <dsp:cNvSpPr/>
      </dsp:nvSpPr>
      <dsp:spPr>
        <a:xfrm>
          <a:off x="4963087" y="3290433"/>
          <a:ext cx="2255949" cy="72"/>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4493D-72B6-495F-BBB8-6965822DD9EA}">
      <dsp:nvSpPr>
        <dsp:cNvPr id="0" name=""/>
        <dsp:cNvSpPr/>
      </dsp:nvSpPr>
      <dsp:spPr>
        <a:xfrm>
          <a:off x="6387437" y="1542955"/>
          <a:ext cx="936439" cy="445660"/>
        </a:xfrm>
        <a:custGeom>
          <a:avLst/>
          <a:gdLst/>
          <a:ahLst/>
          <a:cxnLst/>
          <a:rect l="0" t="0" r="0" b="0"/>
          <a:pathLst>
            <a:path>
              <a:moveTo>
                <a:pt x="0" y="0"/>
              </a:moveTo>
              <a:lnTo>
                <a:pt x="0" y="303704"/>
              </a:lnTo>
              <a:lnTo>
                <a:pt x="936439" y="303704"/>
              </a:lnTo>
              <a:lnTo>
                <a:pt x="936439" y="44566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567E91-B04C-4EA0-BE8A-8B70C2D435C1}">
      <dsp:nvSpPr>
        <dsp:cNvPr id="0" name=""/>
        <dsp:cNvSpPr/>
      </dsp:nvSpPr>
      <dsp:spPr>
        <a:xfrm>
          <a:off x="5450997" y="1542955"/>
          <a:ext cx="936439" cy="445660"/>
        </a:xfrm>
        <a:custGeom>
          <a:avLst/>
          <a:gdLst/>
          <a:ahLst/>
          <a:cxnLst/>
          <a:rect l="0" t="0" r="0" b="0"/>
          <a:pathLst>
            <a:path>
              <a:moveTo>
                <a:pt x="936439" y="0"/>
              </a:moveTo>
              <a:lnTo>
                <a:pt x="936439" y="303704"/>
              </a:lnTo>
              <a:lnTo>
                <a:pt x="0" y="303704"/>
              </a:lnTo>
              <a:lnTo>
                <a:pt x="0" y="44566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3F9637-CB26-4719-919D-9908DDCC604C}">
      <dsp:nvSpPr>
        <dsp:cNvPr id="0" name=""/>
        <dsp:cNvSpPr/>
      </dsp:nvSpPr>
      <dsp:spPr>
        <a:xfrm>
          <a:off x="2622" y="569909"/>
          <a:ext cx="1532355" cy="9730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953834-F883-4ED4-88A0-BDFD550F57C2}">
      <dsp:nvSpPr>
        <dsp:cNvPr id="0" name=""/>
        <dsp:cNvSpPr/>
      </dsp:nvSpPr>
      <dsp:spPr>
        <a:xfrm>
          <a:off x="172884" y="731657"/>
          <a:ext cx="1532355" cy="9730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In the code there is WAW hazard between 1</a:t>
          </a:r>
          <a:r>
            <a:rPr lang="en-US" sz="1200" kern="1200" baseline="30000" dirty="0">
              <a:latin typeface="Times New Roman" panose="02020603050405020304" pitchFamily="18" charset="0"/>
              <a:cs typeface="Times New Roman" panose="02020603050405020304" pitchFamily="18" charset="0"/>
            </a:rPr>
            <a:t>st</a:t>
          </a:r>
          <a:r>
            <a:rPr lang="en-US" sz="1200" kern="1200" dirty="0">
              <a:latin typeface="Times New Roman" panose="02020603050405020304" pitchFamily="18" charset="0"/>
              <a:cs typeface="Times New Roman" panose="02020603050405020304" pitchFamily="18" charset="0"/>
            </a:rPr>
            <a:t> and 3</a:t>
          </a:r>
          <a:r>
            <a:rPr lang="en-US" sz="1200" kern="1200" baseline="30000" dirty="0">
              <a:latin typeface="Times New Roman" panose="02020603050405020304" pitchFamily="18" charset="0"/>
              <a:cs typeface="Times New Roman" panose="02020603050405020304" pitchFamily="18" charset="0"/>
            </a:rPr>
            <a:t>rd</a:t>
          </a:r>
          <a:r>
            <a:rPr lang="en-US" sz="1200" kern="1200" dirty="0">
              <a:latin typeface="Times New Roman" panose="02020603050405020304" pitchFamily="18" charset="0"/>
              <a:cs typeface="Times New Roman" panose="02020603050405020304" pitchFamily="18" charset="0"/>
            </a:rPr>
            <a:t> and WAR hazard between 2</a:t>
          </a:r>
          <a:r>
            <a:rPr lang="en-US" sz="1200" kern="1200" baseline="30000" dirty="0">
              <a:latin typeface="Times New Roman" panose="02020603050405020304" pitchFamily="18" charset="0"/>
              <a:cs typeface="Times New Roman" panose="02020603050405020304" pitchFamily="18" charset="0"/>
            </a:rPr>
            <a:t>nd</a:t>
          </a:r>
          <a:r>
            <a:rPr lang="en-US" sz="1200" kern="1200" dirty="0">
              <a:latin typeface="Times New Roman" panose="02020603050405020304" pitchFamily="18" charset="0"/>
              <a:cs typeface="Times New Roman" panose="02020603050405020304" pitchFamily="18" charset="0"/>
            </a:rPr>
            <a:t> and 3</a:t>
          </a:r>
          <a:r>
            <a:rPr lang="en-US" sz="1200" kern="1200" baseline="30000" dirty="0">
              <a:latin typeface="Times New Roman" panose="02020603050405020304" pitchFamily="18" charset="0"/>
              <a:cs typeface="Times New Roman" panose="02020603050405020304" pitchFamily="18" charset="0"/>
            </a:rPr>
            <a:t>rd</a:t>
          </a:r>
          <a:endParaRPr lang="en-US" sz="1200" kern="1200" dirty="0">
            <a:latin typeface="Times New Roman" panose="02020603050405020304" pitchFamily="18" charset="0"/>
            <a:cs typeface="Times New Roman" panose="02020603050405020304" pitchFamily="18" charset="0"/>
          </a:endParaRPr>
        </a:p>
      </dsp:txBody>
      <dsp:txXfrm>
        <a:off x="201384" y="760157"/>
        <a:ext cx="1475355" cy="916045"/>
      </dsp:txXfrm>
    </dsp:sp>
    <dsp:sp modelId="{CD4DFE37-0F06-41FF-8F48-5F5018EA74B6}">
      <dsp:nvSpPr>
        <dsp:cNvPr id="0" name=""/>
        <dsp:cNvSpPr/>
      </dsp:nvSpPr>
      <dsp:spPr>
        <a:xfrm>
          <a:off x="1875501" y="569909"/>
          <a:ext cx="1532355" cy="9730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D32D8A-D01F-4F88-82C9-9F266B51DA91}">
      <dsp:nvSpPr>
        <dsp:cNvPr id="0" name=""/>
        <dsp:cNvSpPr/>
      </dsp:nvSpPr>
      <dsp:spPr>
        <a:xfrm>
          <a:off x="2045763" y="731657"/>
          <a:ext cx="1532355" cy="9730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Dynamic handling also makes </a:t>
          </a:r>
          <a:r>
            <a:rPr lang="en-US" sz="1400" u="sng" kern="1200" dirty="0">
              <a:latin typeface="Times New Roman" panose="02020603050405020304" pitchFamily="18" charset="0"/>
              <a:cs typeface="Times New Roman" panose="02020603050405020304" pitchFamily="18" charset="0"/>
            </a:rPr>
            <a:t>Exception handling</a:t>
          </a:r>
          <a:r>
            <a:rPr lang="en-US" sz="1400" kern="1200" dirty="0">
              <a:latin typeface="Times New Roman" panose="02020603050405020304" pitchFamily="18" charset="0"/>
              <a:cs typeface="Times New Roman" panose="02020603050405020304" pitchFamily="18" charset="0"/>
            </a:rPr>
            <a:t> difficult.</a:t>
          </a:r>
        </a:p>
      </dsp:txBody>
      <dsp:txXfrm>
        <a:off x="2074263" y="760157"/>
        <a:ext cx="1475355" cy="916045"/>
      </dsp:txXfrm>
    </dsp:sp>
    <dsp:sp modelId="{9F981295-E98B-47E6-B041-EB9102A41163}">
      <dsp:nvSpPr>
        <dsp:cNvPr id="0" name=""/>
        <dsp:cNvSpPr/>
      </dsp:nvSpPr>
      <dsp:spPr>
        <a:xfrm>
          <a:off x="3748380" y="569909"/>
          <a:ext cx="1532355" cy="9730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725C63-15DC-48CC-81D2-5A82072DA1B6}">
      <dsp:nvSpPr>
        <dsp:cNvPr id="0" name=""/>
        <dsp:cNvSpPr/>
      </dsp:nvSpPr>
      <dsp:spPr>
        <a:xfrm>
          <a:off x="3918642" y="731657"/>
          <a:ext cx="1532355" cy="9730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Exception behavior must be preserved </a:t>
          </a:r>
          <a:r>
            <a:rPr lang="en-US" sz="1200" kern="1200" dirty="0" err="1">
              <a:latin typeface="Times New Roman" panose="02020603050405020304" pitchFamily="18" charset="0"/>
              <a:cs typeface="Times New Roman" panose="02020603050405020304" pitchFamily="18" charset="0"/>
            </a:rPr>
            <a:t>i.e</a:t>
          </a:r>
          <a:r>
            <a:rPr lang="en-US" sz="1200" kern="1200" dirty="0">
              <a:latin typeface="Times New Roman" panose="02020603050405020304" pitchFamily="18" charset="0"/>
              <a:cs typeface="Times New Roman" panose="02020603050405020304" pitchFamily="18" charset="0"/>
            </a:rPr>
            <a:t> exception should arise the same way they would arise in in-order processor.</a:t>
          </a:r>
        </a:p>
      </dsp:txBody>
      <dsp:txXfrm>
        <a:off x="3947142" y="760157"/>
        <a:ext cx="1475355" cy="916045"/>
      </dsp:txXfrm>
    </dsp:sp>
    <dsp:sp modelId="{741047D1-2430-4C76-91B8-C01129010265}">
      <dsp:nvSpPr>
        <dsp:cNvPr id="0" name=""/>
        <dsp:cNvSpPr/>
      </dsp:nvSpPr>
      <dsp:spPr>
        <a:xfrm>
          <a:off x="5621259" y="569909"/>
          <a:ext cx="1532355" cy="9730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99E317-2CB2-4219-8EB8-91AFBEC58604}">
      <dsp:nvSpPr>
        <dsp:cNvPr id="0" name=""/>
        <dsp:cNvSpPr/>
      </dsp:nvSpPr>
      <dsp:spPr>
        <a:xfrm>
          <a:off x="5791521" y="731657"/>
          <a:ext cx="1532355" cy="9730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It could also generate imprecise exceptions i.e. processor state does not look exactly as if the instructions were executed sequentially in strict program order so difficult to resume</a:t>
          </a:r>
        </a:p>
      </dsp:txBody>
      <dsp:txXfrm>
        <a:off x="5820021" y="760157"/>
        <a:ext cx="1475355" cy="916045"/>
      </dsp:txXfrm>
    </dsp:sp>
    <dsp:sp modelId="{294F8CC5-4CFA-4893-B0EA-CA0673B8FDBD}">
      <dsp:nvSpPr>
        <dsp:cNvPr id="0" name=""/>
        <dsp:cNvSpPr/>
      </dsp:nvSpPr>
      <dsp:spPr>
        <a:xfrm>
          <a:off x="4684820" y="1988615"/>
          <a:ext cx="1532355" cy="9730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1A79B-D35D-4CE3-8584-E24997510DB3}">
      <dsp:nvSpPr>
        <dsp:cNvPr id="0" name=""/>
        <dsp:cNvSpPr/>
      </dsp:nvSpPr>
      <dsp:spPr>
        <a:xfrm>
          <a:off x="4855081" y="2150363"/>
          <a:ext cx="1532355" cy="9730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The pipeline may have already completed instructions that are later in program order than the instruction causing the exception.</a:t>
          </a:r>
        </a:p>
      </dsp:txBody>
      <dsp:txXfrm>
        <a:off x="4883581" y="2178863"/>
        <a:ext cx="1475355" cy="916045"/>
      </dsp:txXfrm>
    </dsp:sp>
    <dsp:sp modelId="{BBB83D85-5328-40C2-8E9A-322C261DF4CD}">
      <dsp:nvSpPr>
        <dsp:cNvPr id="0" name=""/>
        <dsp:cNvSpPr/>
      </dsp:nvSpPr>
      <dsp:spPr>
        <a:xfrm>
          <a:off x="6557699" y="1988615"/>
          <a:ext cx="1532355" cy="9730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2BE1C-F011-4F6E-BDA9-BF22C0605446}">
      <dsp:nvSpPr>
        <dsp:cNvPr id="0" name=""/>
        <dsp:cNvSpPr/>
      </dsp:nvSpPr>
      <dsp:spPr>
        <a:xfrm>
          <a:off x="6727960" y="2150363"/>
          <a:ext cx="1532355" cy="9730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The pipeline may have not yet completed some instructions that are earlier in program order than the instruction causing the exception</a:t>
          </a:r>
          <a:r>
            <a:rPr lang="en-US" sz="1000" kern="1200" dirty="0"/>
            <a:t>.</a:t>
          </a:r>
        </a:p>
      </dsp:txBody>
      <dsp:txXfrm>
        <a:off x="6756460" y="2178863"/>
        <a:ext cx="1475355" cy="916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0B7F3-5335-491B-8EAB-CE6334C40EF9}">
      <dsp:nvSpPr>
        <dsp:cNvPr id="0" name=""/>
        <dsp:cNvSpPr/>
      </dsp:nvSpPr>
      <dsp:spPr>
        <a:xfrm>
          <a:off x="0" y="4303420"/>
          <a:ext cx="4793456" cy="94148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 outputs from functional units goes to a Comman Data Bus (CDB) which is connected to Resvation Stations, Store Buffers and the register file</a:t>
          </a:r>
        </a:p>
      </dsp:txBody>
      <dsp:txXfrm>
        <a:off x="0" y="4303420"/>
        <a:ext cx="4793456" cy="941483"/>
      </dsp:txXfrm>
    </dsp:sp>
    <dsp:sp modelId="{F7F59A51-28E4-462B-B638-65670FCDB025}">
      <dsp:nvSpPr>
        <dsp:cNvPr id="0" name=""/>
        <dsp:cNvSpPr/>
      </dsp:nvSpPr>
      <dsp:spPr>
        <a:xfrm rot="10800000">
          <a:off x="0" y="2869541"/>
          <a:ext cx="4793456" cy="1448001"/>
        </a:xfrm>
        <a:prstGeom prst="upArrowCallou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Memory unit has load and store buffers</a:t>
          </a:r>
        </a:p>
      </dsp:txBody>
      <dsp:txXfrm rot="10800000">
        <a:off x="0" y="2869541"/>
        <a:ext cx="4793456" cy="940868"/>
      </dsp:txXfrm>
    </dsp:sp>
    <dsp:sp modelId="{B87A3363-56A2-4425-8FE6-22B185BBF030}">
      <dsp:nvSpPr>
        <dsp:cNvPr id="0" name=""/>
        <dsp:cNvSpPr/>
      </dsp:nvSpPr>
      <dsp:spPr>
        <a:xfrm rot="10800000">
          <a:off x="0" y="1435662"/>
          <a:ext cx="4793456" cy="1448001"/>
        </a:xfrm>
        <a:prstGeom prst="upArrowCallou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Each functional unit has a reservation station which consists of multiple fields described later.</a:t>
          </a:r>
        </a:p>
      </dsp:txBody>
      <dsp:txXfrm rot="10800000">
        <a:off x="0" y="1435662"/>
        <a:ext cx="4793456" cy="940868"/>
      </dsp:txXfrm>
    </dsp:sp>
    <dsp:sp modelId="{940CC620-B288-4F51-B8AE-38739BEF9F76}">
      <dsp:nvSpPr>
        <dsp:cNvPr id="0" name=""/>
        <dsp:cNvSpPr/>
      </dsp:nvSpPr>
      <dsp:spPr>
        <a:xfrm rot="10800000">
          <a:off x="0" y="1783"/>
          <a:ext cx="4793456" cy="1448001"/>
        </a:xfrm>
        <a:prstGeom prst="upArrowCallou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 description is for RISC-V processor which has slight differences as compared to IBM 360</a:t>
          </a:r>
        </a:p>
      </dsp:txBody>
      <dsp:txXfrm rot="-10800000">
        <a:off x="0" y="1783"/>
        <a:ext cx="4793456" cy="508248"/>
      </dsp:txXfrm>
    </dsp:sp>
    <dsp:sp modelId="{BE37E98F-FE6E-4489-940B-6F18323C36E2}">
      <dsp:nvSpPr>
        <dsp:cNvPr id="0" name=""/>
        <dsp:cNvSpPr/>
      </dsp:nvSpPr>
      <dsp:spPr>
        <a:xfrm>
          <a:off x="0" y="510032"/>
          <a:ext cx="2396728" cy="43295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a:t>IBM 360 also had register-memory instructions.</a:t>
          </a:r>
        </a:p>
      </dsp:txBody>
      <dsp:txXfrm>
        <a:off x="0" y="510032"/>
        <a:ext cx="2396728" cy="432952"/>
      </dsp:txXfrm>
    </dsp:sp>
    <dsp:sp modelId="{03F41D97-6EF8-4DE6-9DBB-DB30A0461CD7}">
      <dsp:nvSpPr>
        <dsp:cNvPr id="0" name=""/>
        <dsp:cNvSpPr/>
      </dsp:nvSpPr>
      <dsp:spPr>
        <a:xfrm>
          <a:off x="2396728" y="510032"/>
          <a:ext cx="2396728" cy="432952"/>
        </a:xfrm>
        <a:prstGeom prst="rect">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a:t>IBM 360 had pipelined functional units while RISC-V has multiple functional units</a:t>
          </a:r>
        </a:p>
      </dsp:txBody>
      <dsp:txXfrm>
        <a:off x="2396728" y="510032"/>
        <a:ext cx="2396728" cy="43295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FED7C-B454-4CE2-8145-FDB4F1EF260B}" type="datetimeFigureOut">
              <a:rPr lang="en-US" smtClean="0"/>
              <a:t>3/1/2023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1937D-F445-4714-8C76-6AEB1297390F}" type="slidenum">
              <a:rPr lang="en-US" smtClean="0"/>
              <a:t>‹#›</a:t>
            </a:fld>
            <a:endParaRPr lang="en-US"/>
          </a:p>
        </p:txBody>
      </p:sp>
    </p:spTree>
    <p:extLst>
      <p:ext uri="{BB962C8B-B14F-4D97-AF65-F5344CB8AC3E}">
        <p14:creationId xmlns:p14="http://schemas.microsoft.com/office/powerpoint/2010/main" val="320322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31937D-F445-4714-8C76-6AEB1297390F}" type="slidenum">
              <a:rPr lang="en-US" smtClean="0"/>
              <a:t>11</a:t>
            </a:fld>
            <a:endParaRPr lang="en-US"/>
          </a:p>
        </p:txBody>
      </p:sp>
    </p:spTree>
    <p:extLst>
      <p:ext uri="{BB962C8B-B14F-4D97-AF65-F5344CB8AC3E}">
        <p14:creationId xmlns:p14="http://schemas.microsoft.com/office/powerpoint/2010/main" val="678837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510A050-0BCC-48DE-9FF8-84A1F762F4FB}" type="datetime1">
              <a:rPr lang="en-US" smtClean="0"/>
              <a:t>3/1/2023</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7329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DE1BF-C8EF-4700-A083-1E32AB305CE9}"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0239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DCC0B5-1171-4526-AF5B-ED5AAD9B8C1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380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793B9D-A361-4959-A522-A6D8D7DBD6B3}"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2740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80B61F-5E6C-40C4-87C8-A66D2E99B77D}"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19926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26A012-E0FD-4331-BA1D-DD016B4BA872}"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39071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180735-F734-42E7-B1CF-10E8B1DC5744}"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32172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70A4C720-132B-4FA3-8DF1-A0E6D01A1AAD}" type="datetime1">
              <a:rPr lang="en-US" smtClean="0"/>
              <a:t>3/1/2023</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7621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AC47D-BDEF-4647-B575-3E51C4E1D87B}" type="datetime1">
              <a:rPr lang="en-US" smtClean="0"/>
              <a:t>3/1/2023</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1929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7D137-4BA1-4446-87C4-BF99AF0608C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037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E4CED-875E-4FF4-BB5B-B19BEB92A498}"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3874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AA589-FE46-4FB2-8BB5-0280A3122801}"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6090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7DBFA4-45FA-440D-A287-3DBD2791F844}"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9166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500E91-BCCE-4C83-AA84-7C02E8302392}"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3997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C65098EE-9020-4E58-A478-8D3E2E364E6F}"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316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2144E-74E8-4AED-AFBF-5943704CFA55}"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5716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F3C4E-23BF-4879-8C28-24FAAAB7176C}"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3119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6A356E59-0504-4A3E-AD39-1117649BC43B}" type="datetime1">
              <a:rPr lang="en-US" smtClean="0"/>
              <a:t>3/1/2023</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7326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F20-97AA-47A4-8F2A-98AEE08D8D8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Instruction Level Parallelism</a:t>
            </a:r>
          </a:p>
        </p:txBody>
      </p:sp>
      <p:sp>
        <p:nvSpPr>
          <p:cNvPr id="3" name="Subtitle 2">
            <a:extLst>
              <a:ext uri="{FF2B5EF4-FFF2-40B4-BE49-F238E27FC236}">
                <a16:creationId xmlns:a16="http://schemas.microsoft.com/office/drawing/2014/main" id="{58BAC94A-61A3-4C01-A989-EE6137C54B00}"/>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Prepared by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shafia</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hussain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466781A-81CF-6924-A793-57C886D9A9BE}"/>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73181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8139-9EE0-446A-A710-703B54AAD9E5}"/>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Data Dependencies and Hazards</a:t>
            </a:r>
          </a:p>
        </p:txBody>
      </p:sp>
      <p:sp>
        <p:nvSpPr>
          <p:cNvPr id="3" name="Content Placeholder 2">
            <a:extLst>
              <a:ext uri="{FF2B5EF4-FFF2-40B4-BE49-F238E27FC236}">
                <a16:creationId xmlns:a16="http://schemas.microsoft.com/office/drawing/2014/main" id="{E482DE28-B828-448E-80EA-6DEB48F2562C}"/>
              </a:ext>
            </a:extLst>
          </p:cNvPr>
          <p:cNvSpPr>
            <a:spLocks noGrp="1"/>
          </p:cNvSpPr>
          <p:nvPr>
            <p:ph idx="1"/>
          </p:nvPr>
        </p:nvSpPr>
        <p:spPr>
          <a:xfrm>
            <a:off x="685800" y="2133600"/>
            <a:ext cx="8051018" cy="4428670"/>
          </a:xfrm>
        </p:spPr>
        <p:txBody>
          <a:bodyPr>
            <a:noAutofit/>
          </a:bodyPr>
          <a:lstStyle/>
          <a:p>
            <a:r>
              <a:rPr lang="en-US" dirty="0">
                <a:latin typeface="Times New Roman" panose="02020603050405020304" pitchFamily="18" charset="0"/>
                <a:cs typeface="Times New Roman" panose="02020603050405020304" pitchFamily="18" charset="0"/>
              </a:rPr>
              <a:t>A hazard exists whenever there is dependence between instructions, and they are close enough that the overlap during execution would change the outcome of program. The hazard names actually tell the policy to avoid the hazard.</a:t>
            </a:r>
          </a:p>
          <a:p>
            <a:r>
              <a:rPr lang="en-US" dirty="0">
                <a:latin typeface="Times New Roman" panose="02020603050405020304" pitchFamily="18" charset="0"/>
                <a:cs typeface="Times New Roman" panose="02020603050405020304" pitchFamily="18" charset="0"/>
              </a:rPr>
              <a:t>Consider instruction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precedes j. The possible data hazards are</a:t>
            </a:r>
          </a:p>
          <a:p>
            <a:r>
              <a:rPr lang="en-US" dirty="0">
                <a:latin typeface="Times New Roman" panose="02020603050405020304" pitchFamily="18" charset="0"/>
                <a:cs typeface="Times New Roman" panose="02020603050405020304" pitchFamily="18" charset="0"/>
              </a:rPr>
              <a:t>■ RAW (read after write)—j tries to read a source before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writes it, so j incorrectly gets the old value. </a:t>
            </a:r>
          </a:p>
          <a:p>
            <a:r>
              <a:rPr lang="en-US" dirty="0">
                <a:latin typeface="Times New Roman" panose="02020603050405020304" pitchFamily="18" charset="0"/>
                <a:cs typeface="Times New Roman" panose="02020603050405020304" pitchFamily="18" charset="0"/>
              </a:rPr>
              <a:t>■ WAW (write after write)—j writes an operand before it is written by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The writes end up being performed in the wrong order, leaving the value written by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rather than the value written by j in the destination. Present only in pipelines that write in more than one pipe stage or allow an instruction to proceed even when a previous instruction is stalled.</a:t>
            </a:r>
          </a:p>
          <a:p>
            <a:r>
              <a:rPr lang="en-US" dirty="0">
                <a:latin typeface="Times New Roman" panose="02020603050405020304" pitchFamily="18" charset="0"/>
                <a:cs typeface="Times New Roman" panose="02020603050405020304" pitchFamily="18" charset="0"/>
              </a:rPr>
              <a:t>■ WAR (write after read)—j tries to write a destination before it is read by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so I incorrectly gets the new value. Occurs when instructions are reordered</a:t>
            </a:r>
          </a:p>
        </p:txBody>
      </p:sp>
      <p:sp>
        <p:nvSpPr>
          <p:cNvPr id="4" name="Slide Number Placeholder 3">
            <a:extLst>
              <a:ext uri="{FF2B5EF4-FFF2-40B4-BE49-F238E27FC236}">
                <a16:creationId xmlns:a16="http://schemas.microsoft.com/office/drawing/2014/main" id="{7BCD9D53-3E87-A572-E664-0884D6D73264}"/>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20649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FEC6-B791-4CD7-93E8-9443F2E39BF9}"/>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Control Dependence</a:t>
            </a:r>
          </a:p>
        </p:txBody>
      </p:sp>
      <p:sp>
        <p:nvSpPr>
          <p:cNvPr id="3" name="Content Placeholder 2">
            <a:extLst>
              <a:ext uri="{FF2B5EF4-FFF2-40B4-BE49-F238E27FC236}">
                <a16:creationId xmlns:a16="http://schemas.microsoft.com/office/drawing/2014/main" id="{5C36F605-6F84-4DDB-B9E6-374ABCD6FF43}"/>
              </a:ext>
            </a:extLst>
          </p:cNvPr>
          <p:cNvSpPr>
            <a:spLocks noGrp="1"/>
          </p:cNvSpPr>
          <p:nvPr>
            <p:ph idx="1"/>
          </p:nvPr>
        </p:nvSpPr>
        <p:spPr>
          <a:xfrm>
            <a:off x="685800" y="2209800"/>
            <a:ext cx="7784124" cy="4445000"/>
          </a:xfrm>
        </p:spPr>
        <p:txBody>
          <a:bodyPr>
            <a:normAutofit/>
          </a:bodyPr>
          <a:lstStyle/>
          <a:p>
            <a:r>
              <a:rPr lang="en-US" sz="2000" dirty="0">
                <a:latin typeface="Times New Roman" panose="02020603050405020304" pitchFamily="18" charset="0"/>
                <a:cs typeface="Times New Roman" panose="02020603050405020304" pitchFamily="18" charset="0"/>
              </a:rPr>
              <a:t>Determines correct order of instructions</a:t>
            </a:r>
          </a:p>
          <a:p>
            <a:r>
              <a:rPr lang="en-US" sz="2000" dirty="0">
                <a:latin typeface="Times New Roman" panose="02020603050405020304" pitchFamily="18" charset="0"/>
                <a:cs typeface="Times New Roman" panose="02020603050405020304" pitchFamily="18" charset="0"/>
              </a:rPr>
              <a:t>In general, two constraints are imposed by control dependences:</a:t>
            </a:r>
          </a:p>
          <a:p>
            <a:pPr lvl="1"/>
            <a:r>
              <a:rPr lang="en-US" sz="2000" dirty="0">
                <a:latin typeface="Times New Roman" panose="02020603050405020304" pitchFamily="18" charset="0"/>
                <a:cs typeface="Times New Roman" panose="02020603050405020304" pitchFamily="18" charset="0"/>
              </a:rPr>
              <a:t>	 An instruction that is control-dependent on a branch cannot be moved before the branch so that its execution is no longer controlled by the branch. </a:t>
            </a:r>
          </a:p>
          <a:p>
            <a:pPr lvl="1"/>
            <a:r>
              <a:rPr lang="en-US" sz="2000" dirty="0">
                <a:latin typeface="Times New Roman" panose="02020603050405020304" pitchFamily="18" charset="0"/>
                <a:cs typeface="Times New Roman" panose="02020603050405020304" pitchFamily="18" charset="0"/>
              </a:rPr>
              <a:t> An instruction that is not control-dependent on a branch cannot be moved after the branch so that its execution is controlled by the branch. </a:t>
            </a:r>
          </a:p>
          <a:p>
            <a:r>
              <a:rPr lang="en-US" sz="2000" dirty="0">
                <a:latin typeface="Times New Roman" panose="02020603050405020304" pitchFamily="18" charset="0"/>
                <a:cs typeface="Times New Roman" panose="02020603050405020304" pitchFamily="18" charset="0"/>
              </a:rPr>
              <a:t>In order execution processors automatically ensure that control dependences are also preserved.</a:t>
            </a:r>
          </a:p>
          <a:p>
            <a:pPr marL="0" indent="0">
              <a:buNone/>
            </a:pPr>
            <a:endParaRPr lang="en-US" dirty="0"/>
          </a:p>
        </p:txBody>
      </p:sp>
      <p:sp>
        <p:nvSpPr>
          <p:cNvPr id="4" name="Slide Number Placeholder 3">
            <a:extLst>
              <a:ext uri="{FF2B5EF4-FFF2-40B4-BE49-F238E27FC236}">
                <a16:creationId xmlns:a16="http://schemas.microsoft.com/office/drawing/2014/main" id="{13BC6043-5702-EAF2-DFFA-19A9F2487FDB}"/>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27870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9445-7543-4FD7-BC28-1573B0CC71F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Instruction Scheduling</a:t>
            </a:r>
          </a:p>
        </p:txBody>
      </p:sp>
      <p:sp>
        <p:nvSpPr>
          <p:cNvPr id="3" name="Content Placeholder 2">
            <a:extLst>
              <a:ext uri="{FF2B5EF4-FFF2-40B4-BE49-F238E27FC236}">
                <a16:creationId xmlns:a16="http://schemas.microsoft.com/office/drawing/2014/main" id="{3CC842A9-3118-4C1D-B1AA-8D99CDFEF6FD}"/>
              </a:ext>
            </a:extLst>
          </p:cNvPr>
          <p:cNvSpPr>
            <a:spLocks noGrp="1"/>
          </p:cNvSpPr>
          <p:nvPr>
            <p:ph idx="1"/>
          </p:nvPr>
        </p:nvSpPr>
        <p:spPr>
          <a:xfrm>
            <a:off x="685800" y="2133600"/>
            <a:ext cx="8077200" cy="4292600"/>
          </a:xfrm>
        </p:spPr>
        <p:txBody>
          <a:bodyPr>
            <a:normAutofit/>
          </a:bodyPr>
          <a:lstStyle/>
          <a:p>
            <a:r>
              <a:rPr lang="en-US" sz="2000" dirty="0">
                <a:latin typeface="Times New Roman" panose="02020603050405020304" pitchFamily="18" charset="0"/>
                <a:cs typeface="Times New Roman" panose="02020603050405020304" pitchFamily="18" charset="0"/>
              </a:rPr>
              <a:t>To reorder instruction for exploiting max ILP while maintaining program correctness, two properties must be preserved</a:t>
            </a:r>
          </a:p>
          <a:p>
            <a:pPr lvl="1"/>
            <a:r>
              <a:rPr lang="en-US" sz="2000" dirty="0">
                <a:latin typeface="Times New Roman" panose="02020603050405020304" pitchFamily="18" charset="0"/>
                <a:cs typeface="Times New Roman" panose="02020603050405020304" pitchFamily="18" charset="0"/>
              </a:rPr>
              <a:t>Dataflow</a:t>
            </a:r>
          </a:p>
          <a:p>
            <a:pPr lvl="1"/>
            <a:r>
              <a:rPr lang="en-US" sz="2000" dirty="0">
                <a:latin typeface="Times New Roman" panose="02020603050405020304" pitchFamily="18" charset="0"/>
                <a:cs typeface="Times New Roman" panose="02020603050405020304" pitchFamily="18" charset="0"/>
              </a:rPr>
              <a:t>Exception : An unexpected event e.g. Overflow, invalid memory access</a:t>
            </a:r>
          </a:p>
          <a:p>
            <a:pPr marL="457200" lvl="1" indent="0">
              <a:buNone/>
            </a:pPr>
            <a:r>
              <a:rPr lang="en-US" sz="2000" dirty="0">
                <a:latin typeface="Times New Roman" panose="02020603050405020304" pitchFamily="18" charset="0"/>
                <a:cs typeface="Times New Roman" panose="02020603050405020304" pitchFamily="18" charset="0"/>
              </a:rPr>
              <a:t>These two can be preserved by maintaining </a:t>
            </a:r>
          </a:p>
          <a:p>
            <a:pPr lvl="1"/>
            <a:r>
              <a:rPr lang="en-US" sz="2000" dirty="0">
                <a:latin typeface="Times New Roman" panose="02020603050405020304" pitchFamily="18" charset="0"/>
                <a:cs typeface="Times New Roman" panose="02020603050405020304" pitchFamily="18" charset="0"/>
              </a:rPr>
              <a:t>data dependencies.</a:t>
            </a:r>
          </a:p>
          <a:p>
            <a:pPr lvl="1"/>
            <a:r>
              <a:rPr lang="en-US" sz="2000" dirty="0">
                <a:latin typeface="Times New Roman" panose="02020603050405020304" pitchFamily="18" charset="0"/>
                <a:cs typeface="Times New Roman" panose="02020603050405020304" pitchFamily="18" charset="0"/>
              </a:rPr>
              <a:t>control dependencies.</a:t>
            </a:r>
          </a:p>
          <a:p>
            <a:pPr marL="457200" lvl="1" indent="0">
              <a:buNone/>
            </a:pPr>
            <a:r>
              <a:rPr lang="en-US" sz="2000" dirty="0">
                <a:latin typeface="Times New Roman" panose="02020603050405020304" pitchFamily="18" charset="0"/>
                <a:cs typeface="Times New Roman" panose="02020603050405020304" pitchFamily="18" charset="0"/>
              </a:rPr>
              <a:t>If some technique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value prediction is reliable we can maintain correctness without maintaining data dependency</a:t>
            </a:r>
          </a:p>
        </p:txBody>
      </p:sp>
      <p:sp>
        <p:nvSpPr>
          <p:cNvPr id="4" name="Slide Number Placeholder 3">
            <a:extLst>
              <a:ext uri="{FF2B5EF4-FFF2-40B4-BE49-F238E27FC236}">
                <a16:creationId xmlns:a16="http://schemas.microsoft.com/office/drawing/2014/main" id="{E82CC654-54CF-8CA7-CE79-431327CED74F}"/>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79210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B269-03ED-4BF4-A555-903834F3BBC9}"/>
              </a:ext>
            </a:extLst>
          </p:cNvPr>
          <p:cNvSpPr>
            <a:spLocks noGrp="1"/>
          </p:cNvSpPr>
          <p:nvPr>
            <p:ph type="title"/>
          </p:nvPr>
        </p:nvSpPr>
        <p:spPr/>
        <p:txBody>
          <a:bodyPr/>
          <a:lstStyle/>
          <a:p>
            <a:r>
              <a:rPr lang="en-US" dirty="0"/>
              <a:t>Example (Control Dependency)</a:t>
            </a:r>
          </a:p>
        </p:txBody>
      </p:sp>
      <p:pic>
        <p:nvPicPr>
          <p:cNvPr id="4" name="Content Placeholder 3">
            <a:extLst>
              <a:ext uri="{FF2B5EF4-FFF2-40B4-BE49-F238E27FC236}">
                <a16:creationId xmlns:a16="http://schemas.microsoft.com/office/drawing/2014/main" id="{3752D5C4-F796-41CE-8944-D8B59294E18E}"/>
              </a:ext>
            </a:extLst>
          </p:cNvPr>
          <p:cNvPicPr>
            <a:picLocks noGrp="1" noChangeAspect="1"/>
          </p:cNvPicPr>
          <p:nvPr>
            <p:ph idx="1"/>
          </p:nvPr>
        </p:nvPicPr>
        <p:blipFill>
          <a:blip r:embed="rId2"/>
          <a:stretch>
            <a:fillRect/>
          </a:stretch>
        </p:blipFill>
        <p:spPr>
          <a:xfrm>
            <a:off x="3302227" y="3919764"/>
            <a:ext cx="1469571" cy="669471"/>
          </a:xfrm>
          <a:prstGeom prst="rect">
            <a:avLst/>
          </a:prstGeom>
        </p:spPr>
      </p:pic>
      <p:sp>
        <p:nvSpPr>
          <p:cNvPr id="3" name="Slide Number Placeholder 2">
            <a:extLst>
              <a:ext uri="{FF2B5EF4-FFF2-40B4-BE49-F238E27FC236}">
                <a16:creationId xmlns:a16="http://schemas.microsoft.com/office/drawing/2014/main" id="{C893680A-E3D8-6D0C-9375-2C927B70E958}"/>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5" name="TextBox 4">
            <a:extLst>
              <a:ext uri="{FF2B5EF4-FFF2-40B4-BE49-F238E27FC236}">
                <a16:creationId xmlns:a16="http://schemas.microsoft.com/office/drawing/2014/main" id="{1B91AEE0-3AE5-4BE6-A482-791258DF1667}"/>
              </a:ext>
            </a:extLst>
          </p:cNvPr>
          <p:cNvSpPr txBox="1"/>
          <p:nvPr/>
        </p:nvSpPr>
        <p:spPr>
          <a:xfrm>
            <a:off x="990600" y="2028251"/>
            <a:ext cx="7696200" cy="181578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we don’t maintain data dependency of x2 we may change program result</a:t>
            </a:r>
          </a:p>
          <a:p>
            <a:pPr marL="285750" indent="-285750">
              <a:buFont typeface="Arial" panose="020B0604020202020204" pitchFamily="34" charset="0"/>
              <a:buChar char="•"/>
            </a:pPr>
            <a:r>
              <a:rPr lang="en-US" dirty="0"/>
              <a:t>If we don’t consider the control dependency of </a:t>
            </a:r>
            <a:r>
              <a:rPr lang="en-US" dirty="0" err="1"/>
              <a:t>ld</a:t>
            </a:r>
            <a:r>
              <a:rPr lang="en-US" dirty="0"/>
              <a:t> instruction and move it above </a:t>
            </a:r>
            <a:r>
              <a:rPr lang="en-US" dirty="0" err="1"/>
              <a:t>beq</a:t>
            </a:r>
            <a:r>
              <a:rPr lang="en-US" dirty="0"/>
              <a:t>, it may generate an exception because </a:t>
            </a:r>
            <a:r>
              <a:rPr lang="en-US" dirty="0" err="1"/>
              <a:t>ld</a:t>
            </a:r>
            <a:r>
              <a:rPr lang="en-US" dirty="0"/>
              <a:t> should only run for x2 ≠ x0</a:t>
            </a:r>
          </a:p>
        </p:txBody>
      </p:sp>
      <p:sp>
        <p:nvSpPr>
          <p:cNvPr id="6" name="TextBox 5">
            <a:extLst>
              <a:ext uri="{FF2B5EF4-FFF2-40B4-BE49-F238E27FC236}">
                <a16:creationId xmlns:a16="http://schemas.microsoft.com/office/drawing/2014/main" id="{A012CC03-9202-40FA-B73E-A90B525A633D}"/>
              </a:ext>
            </a:extLst>
          </p:cNvPr>
          <p:cNvSpPr txBox="1"/>
          <p:nvPr/>
        </p:nvSpPr>
        <p:spPr>
          <a:xfrm>
            <a:off x="865970" y="2028251"/>
            <a:ext cx="2743200" cy="461665"/>
          </a:xfrm>
          <a:prstGeom prst="rect">
            <a:avLst/>
          </a:prstGeom>
          <a:noFill/>
        </p:spPr>
        <p:txBody>
          <a:bodyPr wrap="square" rtlCol="0">
            <a:spAutoFit/>
          </a:bodyPr>
          <a:lstStyle/>
          <a:p>
            <a:r>
              <a:rPr lang="en-US" sz="2400" b="1" dirty="0"/>
              <a:t>New Exception</a:t>
            </a:r>
            <a:r>
              <a:rPr lang="en-US" sz="2400" dirty="0"/>
              <a:t> </a:t>
            </a:r>
          </a:p>
        </p:txBody>
      </p:sp>
      <p:sp>
        <p:nvSpPr>
          <p:cNvPr id="8" name="TextBox 7">
            <a:extLst>
              <a:ext uri="{FF2B5EF4-FFF2-40B4-BE49-F238E27FC236}">
                <a16:creationId xmlns:a16="http://schemas.microsoft.com/office/drawing/2014/main" id="{7185C5BD-E37E-4125-99ED-A26C7C3B7BFC}"/>
              </a:ext>
            </a:extLst>
          </p:cNvPr>
          <p:cNvSpPr txBox="1"/>
          <p:nvPr/>
        </p:nvSpPr>
        <p:spPr>
          <a:xfrm>
            <a:off x="591458" y="3778369"/>
            <a:ext cx="2438400" cy="830997"/>
          </a:xfrm>
          <a:prstGeom prst="rect">
            <a:avLst/>
          </a:prstGeom>
          <a:noFill/>
        </p:spPr>
        <p:txBody>
          <a:bodyPr wrap="square" rtlCol="0">
            <a:spAutoFit/>
          </a:bodyPr>
          <a:lstStyle/>
          <a:p>
            <a:r>
              <a:rPr lang="en-US" sz="2400" b="1" dirty="0"/>
              <a:t>Wrong Dataflow</a:t>
            </a:r>
          </a:p>
        </p:txBody>
      </p:sp>
      <p:pic>
        <p:nvPicPr>
          <p:cNvPr id="9" name="Picture 8">
            <a:extLst>
              <a:ext uri="{FF2B5EF4-FFF2-40B4-BE49-F238E27FC236}">
                <a16:creationId xmlns:a16="http://schemas.microsoft.com/office/drawing/2014/main" id="{586AF162-CF1D-4422-8910-AF01CB3074B8}"/>
              </a:ext>
            </a:extLst>
          </p:cNvPr>
          <p:cNvPicPr>
            <a:picLocks noChangeAspect="1"/>
          </p:cNvPicPr>
          <p:nvPr/>
        </p:nvPicPr>
        <p:blipFill>
          <a:blip r:embed="rId3"/>
          <a:stretch>
            <a:fillRect/>
          </a:stretch>
        </p:blipFill>
        <p:spPr>
          <a:xfrm>
            <a:off x="3302227" y="4762131"/>
            <a:ext cx="2013732" cy="1029901"/>
          </a:xfrm>
          <a:prstGeom prst="rect">
            <a:avLst/>
          </a:prstGeom>
        </p:spPr>
      </p:pic>
      <p:sp>
        <p:nvSpPr>
          <p:cNvPr id="10" name="TextBox 9">
            <a:extLst>
              <a:ext uri="{FF2B5EF4-FFF2-40B4-BE49-F238E27FC236}">
                <a16:creationId xmlns:a16="http://schemas.microsoft.com/office/drawing/2014/main" id="{9DCDEA77-9CE7-4C96-9E3D-072D56D72281}"/>
              </a:ext>
            </a:extLst>
          </p:cNvPr>
          <p:cNvSpPr txBox="1"/>
          <p:nvPr/>
        </p:nvSpPr>
        <p:spPr>
          <a:xfrm>
            <a:off x="1295400" y="5867400"/>
            <a:ext cx="6553200" cy="646331"/>
          </a:xfrm>
          <a:prstGeom prst="rect">
            <a:avLst/>
          </a:prstGeom>
          <a:noFill/>
        </p:spPr>
        <p:txBody>
          <a:bodyPr wrap="square" rtlCol="0">
            <a:spAutoFit/>
          </a:bodyPr>
          <a:lstStyle/>
          <a:p>
            <a:r>
              <a:rPr lang="en-US" dirty="0"/>
              <a:t>X1 may come from sub or from add. So without preserving control dependencies,  data flow may be wrong</a:t>
            </a:r>
          </a:p>
        </p:txBody>
      </p:sp>
    </p:spTree>
    <p:extLst>
      <p:ext uri="{BB962C8B-B14F-4D97-AF65-F5344CB8AC3E}">
        <p14:creationId xmlns:p14="http://schemas.microsoft.com/office/powerpoint/2010/main" val="265227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B1D4-DBCC-44F0-8AE5-57761C69CC3E}"/>
              </a:ext>
            </a:extLst>
          </p:cNvPr>
          <p:cNvSpPr>
            <a:spLocks noGrp="1"/>
          </p:cNvSpPr>
          <p:nvPr>
            <p:ph type="title"/>
          </p:nvPr>
        </p:nvSpPr>
        <p:spPr/>
        <p:txBody>
          <a:bodyPr/>
          <a:lstStyle/>
          <a:p>
            <a:r>
              <a:rPr lang="en-US" dirty="0"/>
              <a:t>Example (Control Dependency)</a:t>
            </a:r>
          </a:p>
        </p:txBody>
      </p:sp>
      <p:sp>
        <p:nvSpPr>
          <p:cNvPr id="3" name="Content Placeholder 2">
            <a:extLst>
              <a:ext uri="{FF2B5EF4-FFF2-40B4-BE49-F238E27FC236}">
                <a16:creationId xmlns:a16="http://schemas.microsoft.com/office/drawing/2014/main" id="{49525ECB-11D6-4C94-8121-0FE57C45EF8F}"/>
              </a:ext>
            </a:extLst>
          </p:cNvPr>
          <p:cNvSpPr>
            <a:spLocks noGrp="1"/>
          </p:cNvSpPr>
          <p:nvPr>
            <p:ph idx="1"/>
          </p:nvPr>
        </p:nvSpPr>
        <p:spPr>
          <a:xfrm>
            <a:off x="864382" y="2489200"/>
            <a:ext cx="7822418" cy="4292600"/>
          </a:xfrm>
        </p:spPr>
        <p:txBody>
          <a:bodyPr>
            <a:normAutofit/>
          </a:bodyPr>
          <a:lstStyle/>
          <a:p>
            <a:r>
              <a:rPr lang="en-US" dirty="0"/>
              <a:t>Sometimes program can correctly run while violating the control dependencies</a:t>
            </a:r>
          </a:p>
          <a:p>
            <a:endParaRPr lang="en-US" dirty="0"/>
          </a:p>
          <a:p>
            <a:endParaRPr lang="en-US" dirty="0"/>
          </a:p>
          <a:p>
            <a:endParaRPr lang="en-US" dirty="0"/>
          </a:p>
          <a:p>
            <a:endParaRPr lang="en-US" dirty="0"/>
          </a:p>
          <a:p>
            <a:r>
              <a:rPr lang="en-US" dirty="0"/>
              <a:t>Suppose x4 is unused after skip,(cause </a:t>
            </a:r>
            <a:r>
              <a:rPr lang="en-US" b="1" dirty="0"/>
              <a:t>otherwise</a:t>
            </a:r>
            <a:r>
              <a:rPr lang="en-US" dirty="0"/>
              <a:t> it maybe </a:t>
            </a:r>
            <a:r>
              <a:rPr lang="en-US" dirty="0" err="1"/>
              <a:t>dest</a:t>
            </a:r>
            <a:r>
              <a:rPr lang="en-US" dirty="0"/>
              <a:t> of any instruction before add and operand of any </a:t>
            </a:r>
            <a:r>
              <a:rPr lang="en-US" dirty="0" err="1"/>
              <a:t>inst</a:t>
            </a:r>
            <a:r>
              <a:rPr lang="en-US" dirty="0"/>
              <a:t> after or) then sub can be moved before </a:t>
            </a:r>
            <a:r>
              <a:rPr lang="en-US" dirty="0" err="1"/>
              <a:t>beq</a:t>
            </a:r>
            <a:r>
              <a:rPr lang="en-US" dirty="0"/>
              <a:t>. If branch is true then result of sub instruction remains unused</a:t>
            </a:r>
          </a:p>
          <a:p>
            <a:endParaRPr lang="en-US" dirty="0"/>
          </a:p>
        </p:txBody>
      </p:sp>
      <p:sp>
        <p:nvSpPr>
          <p:cNvPr id="5" name="Slide Number Placeholder 4">
            <a:extLst>
              <a:ext uri="{FF2B5EF4-FFF2-40B4-BE49-F238E27FC236}">
                <a16:creationId xmlns:a16="http://schemas.microsoft.com/office/drawing/2014/main" id="{3F6E0885-50D6-BE4E-854B-0B05C7625D57}"/>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4" name="Picture 3">
            <a:extLst>
              <a:ext uri="{FF2B5EF4-FFF2-40B4-BE49-F238E27FC236}">
                <a16:creationId xmlns:a16="http://schemas.microsoft.com/office/drawing/2014/main" id="{F8D634DD-5DF0-403C-B602-81D20C95730D}"/>
              </a:ext>
            </a:extLst>
          </p:cNvPr>
          <p:cNvPicPr>
            <a:picLocks noChangeAspect="1"/>
          </p:cNvPicPr>
          <p:nvPr/>
        </p:nvPicPr>
        <p:blipFill>
          <a:blip r:embed="rId2"/>
          <a:stretch>
            <a:fillRect/>
          </a:stretch>
        </p:blipFill>
        <p:spPr>
          <a:xfrm>
            <a:off x="3200400" y="3124200"/>
            <a:ext cx="4131131" cy="1662432"/>
          </a:xfrm>
          <a:prstGeom prst="rect">
            <a:avLst/>
          </a:prstGeom>
        </p:spPr>
      </p:pic>
    </p:spTree>
    <p:extLst>
      <p:ext uri="{BB962C8B-B14F-4D97-AF65-F5344CB8AC3E}">
        <p14:creationId xmlns:p14="http://schemas.microsoft.com/office/powerpoint/2010/main" val="224658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9598-33FF-4194-8B07-17EF8A9B3CD6}"/>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Basic Compiler Techniques of Static Scheduling: </a:t>
            </a:r>
            <a:r>
              <a:rPr lang="en-US" sz="2700" dirty="0">
                <a:latin typeface="Times New Roman" panose="02020603050405020304" pitchFamily="18" charset="0"/>
                <a:cs typeface="Times New Roman" panose="02020603050405020304" pitchFamily="18" charset="0"/>
              </a:rPr>
              <a:t>Loop Transformation</a:t>
            </a:r>
          </a:p>
        </p:txBody>
      </p:sp>
      <p:pic>
        <p:nvPicPr>
          <p:cNvPr id="10" name="Content Placeholder 9">
            <a:extLst>
              <a:ext uri="{FF2B5EF4-FFF2-40B4-BE49-F238E27FC236}">
                <a16:creationId xmlns:a16="http://schemas.microsoft.com/office/drawing/2014/main" id="{5D560E78-7367-4541-9803-9DD04270754B}"/>
              </a:ext>
            </a:extLst>
          </p:cNvPr>
          <p:cNvPicPr>
            <a:picLocks noGrp="1" noChangeAspect="1"/>
          </p:cNvPicPr>
          <p:nvPr>
            <p:ph idx="1"/>
          </p:nvPr>
        </p:nvPicPr>
        <p:blipFill>
          <a:blip r:embed="rId2"/>
          <a:stretch>
            <a:fillRect/>
          </a:stretch>
        </p:blipFill>
        <p:spPr>
          <a:xfrm>
            <a:off x="1219200" y="2255959"/>
            <a:ext cx="6210300" cy="1790700"/>
          </a:xfrm>
          <a:prstGeom prst="rect">
            <a:avLst/>
          </a:prstGeom>
        </p:spPr>
      </p:pic>
      <p:sp>
        <p:nvSpPr>
          <p:cNvPr id="3" name="Slide Number Placeholder 2">
            <a:extLst>
              <a:ext uri="{FF2B5EF4-FFF2-40B4-BE49-F238E27FC236}">
                <a16:creationId xmlns:a16="http://schemas.microsoft.com/office/drawing/2014/main" id="{9EB42ACE-5C9A-AA38-9683-04C46D110231}"/>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Picture 5">
            <a:extLst>
              <a:ext uri="{FF2B5EF4-FFF2-40B4-BE49-F238E27FC236}">
                <a16:creationId xmlns:a16="http://schemas.microsoft.com/office/drawing/2014/main" id="{734906BA-93FE-4349-9D5E-5B39CDD90EF0}"/>
              </a:ext>
            </a:extLst>
          </p:cNvPr>
          <p:cNvPicPr>
            <a:picLocks noChangeAspect="1"/>
          </p:cNvPicPr>
          <p:nvPr/>
        </p:nvPicPr>
        <p:blipFill>
          <a:blip r:embed="rId3"/>
          <a:stretch>
            <a:fillRect/>
          </a:stretch>
        </p:blipFill>
        <p:spPr>
          <a:xfrm>
            <a:off x="1600200" y="4046659"/>
            <a:ext cx="4724400" cy="830141"/>
          </a:xfrm>
          <a:prstGeom prst="rect">
            <a:avLst/>
          </a:prstGeom>
        </p:spPr>
      </p:pic>
      <p:sp>
        <p:nvSpPr>
          <p:cNvPr id="7" name="TextBox 6">
            <a:extLst>
              <a:ext uri="{FF2B5EF4-FFF2-40B4-BE49-F238E27FC236}">
                <a16:creationId xmlns:a16="http://schemas.microsoft.com/office/drawing/2014/main" id="{2516F42C-5ACD-4C65-86E0-2F7CFD36DF8B}"/>
              </a:ext>
            </a:extLst>
          </p:cNvPr>
          <p:cNvSpPr txBox="1"/>
          <p:nvPr/>
        </p:nvSpPr>
        <p:spPr>
          <a:xfrm>
            <a:off x="762000" y="4876800"/>
            <a:ext cx="76200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Assume the code above runs on RISC-V pipeline with functional unit latencies given in the table above.</a:t>
            </a:r>
          </a:p>
          <a:p>
            <a:r>
              <a:rPr lang="en-US" dirty="0">
                <a:latin typeface="Times New Roman" panose="02020603050405020304" pitchFamily="18" charset="0"/>
                <a:cs typeface="Times New Roman" panose="02020603050405020304" pitchFamily="18" charset="0"/>
              </a:rPr>
              <a:t>Assume all the functional units are fully pipelined or replicated so that there is no structural hazard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New instruction can be issued in each clock cycle)</a:t>
            </a:r>
          </a:p>
        </p:txBody>
      </p:sp>
    </p:spTree>
    <p:extLst>
      <p:ext uri="{BB962C8B-B14F-4D97-AF65-F5344CB8AC3E}">
        <p14:creationId xmlns:p14="http://schemas.microsoft.com/office/powerpoint/2010/main" val="2638265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D0CD29B-0CA0-2C96-E4C2-2DE92A201109}"/>
              </a:ext>
            </a:extLst>
          </p:cNvPr>
          <p:cNvSpPr>
            <a:spLocks noGrp="1"/>
          </p:cNvSpPr>
          <p:nvPr>
            <p:ph type="title"/>
          </p:nvPr>
        </p:nvSpPr>
        <p:spPr/>
        <p:txBody>
          <a:bodyPr/>
          <a:lstStyle/>
          <a:p>
            <a:r>
              <a:rPr lang="en-GB" dirty="0"/>
              <a:t>   </a:t>
            </a:r>
          </a:p>
        </p:txBody>
      </p:sp>
      <p:sp>
        <p:nvSpPr>
          <p:cNvPr id="3" name="Content Placeholder 2">
            <a:extLst>
              <a:ext uri="{FF2B5EF4-FFF2-40B4-BE49-F238E27FC236}">
                <a16:creationId xmlns:a16="http://schemas.microsoft.com/office/drawing/2014/main" id="{CEADF7F6-A646-4017-95F2-05D03197B063}"/>
              </a:ext>
            </a:extLst>
          </p:cNvPr>
          <p:cNvSpPr>
            <a:spLocks noGrp="1"/>
          </p:cNvSpPr>
          <p:nvPr>
            <p:ph idx="1"/>
          </p:nvPr>
        </p:nvSpPr>
        <p:spPr/>
        <p:txBody>
          <a:bodyPr/>
          <a:lstStyle/>
          <a:p>
            <a:pPr marL="0" indent="0">
              <a:buNone/>
            </a:pPr>
            <a:r>
              <a:rPr lang="en-US" sz="2400" dirty="0"/>
              <a:t>Without any transformation applied, the compiled code is as follows</a:t>
            </a:r>
          </a:p>
          <a:p>
            <a:pPr marL="0" indent="0">
              <a:buNone/>
            </a:pPr>
            <a:endParaRPr lang="en-US" dirty="0"/>
          </a:p>
        </p:txBody>
      </p:sp>
      <p:sp>
        <p:nvSpPr>
          <p:cNvPr id="2" name="Slide Number Placeholder 1">
            <a:extLst>
              <a:ext uri="{FF2B5EF4-FFF2-40B4-BE49-F238E27FC236}">
                <a16:creationId xmlns:a16="http://schemas.microsoft.com/office/drawing/2014/main" id="{5711AB26-1F3C-CF83-B679-CA92744EDBC4}"/>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4" name="Picture 3">
            <a:extLst>
              <a:ext uri="{FF2B5EF4-FFF2-40B4-BE49-F238E27FC236}">
                <a16:creationId xmlns:a16="http://schemas.microsoft.com/office/drawing/2014/main" id="{DE0D42E1-5DE1-4159-8770-DE1147D551CC}"/>
              </a:ext>
            </a:extLst>
          </p:cNvPr>
          <p:cNvPicPr>
            <a:picLocks noChangeAspect="1"/>
          </p:cNvPicPr>
          <p:nvPr/>
        </p:nvPicPr>
        <p:blipFill>
          <a:blip r:embed="rId2"/>
          <a:stretch>
            <a:fillRect/>
          </a:stretch>
        </p:blipFill>
        <p:spPr>
          <a:xfrm>
            <a:off x="674076" y="338819"/>
            <a:ext cx="7080536" cy="2009297"/>
          </a:xfrm>
          <a:prstGeom prst="rect">
            <a:avLst/>
          </a:prstGeom>
        </p:spPr>
      </p:pic>
      <p:sp>
        <p:nvSpPr>
          <p:cNvPr id="5" name="TextBox 4">
            <a:extLst>
              <a:ext uri="{FF2B5EF4-FFF2-40B4-BE49-F238E27FC236}">
                <a16:creationId xmlns:a16="http://schemas.microsoft.com/office/drawing/2014/main" id="{3814A901-B521-45A5-91E4-4EFF8C0E8199}"/>
              </a:ext>
            </a:extLst>
          </p:cNvPr>
          <p:cNvSpPr txBox="1"/>
          <p:nvPr/>
        </p:nvSpPr>
        <p:spPr>
          <a:xfrm>
            <a:off x="737382" y="3182182"/>
            <a:ext cx="7492218" cy="369332"/>
          </a:xfrm>
          <a:prstGeom prst="rect">
            <a:avLst/>
          </a:prstGeom>
          <a:noFill/>
        </p:spPr>
        <p:txBody>
          <a:bodyPr wrap="square" rtlCol="0">
            <a:spAutoFit/>
          </a:bodyPr>
          <a:lstStyle/>
          <a:p>
            <a:r>
              <a:rPr lang="en-US" dirty="0"/>
              <a:t>The code will run on </a:t>
            </a:r>
            <a:r>
              <a:rPr lang="en-US"/>
              <a:t>RISC-V pipeline </a:t>
            </a:r>
            <a:r>
              <a:rPr lang="en-US" dirty="0"/>
              <a:t>the following way (use the latency table)</a:t>
            </a:r>
          </a:p>
        </p:txBody>
      </p:sp>
      <p:pic>
        <p:nvPicPr>
          <p:cNvPr id="6" name="Picture 5">
            <a:extLst>
              <a:ext uri="{FF2B5EF4-FFF2-40B4-BE49-F238E27FC236}">
                <a16:creationId xmlns:a16="http://schemas.microsoft.com/office/drawing/2014/main" id="{732A57AD-B449-4E15-A21F-F7A48EF1E63A}"/>
              </a:ext>
            </a:extLst>
          </p:cNvPr>
          <p:cNvPicPr>
            <a:picLocks noChangeAspect="1"/>
          </p:cNvPicPr>
          <p:nvPr/>
        </p:nvPicPr>
        <p:blipFill>
          <a:blip r:embed="rId3"/>
          <a:stretch>
            <a:fillRect/>
          </a:stretch>
        </p:blipFill>
        <p:spPr>
          <a:xfrm>
            <a:off x="1676400" y="3778883"/>
            <a:ext cx="6130666" cy="2650013"/>
          </a:xfrm>
          <a:prstGeom prst="rect">
            <a:avLst/>
          </a:prstGeom>
        </p:spPr>
      </p:pic>
    </p:spTree>
    <p:extLst>
      <p:ext uri="{BB962C8B-B14F-4D97-AF65-F5344CB8AC3E}">
        <p14:creationId xmlns:p14="http://schemas.microsoft.com/office/powerpoint/2010/main" val="3104592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C5B598-B5F5-4F4B-A172-879645E17181}"/>
              </a:ext>
            </a:extLst>
          </p:cNvPr>
          <p:cNvSpPr txBox="1"/>
          <p:nvPr/>
        </p:nvSpPr>
        <p:spPr>
          <a:xfrm>
            <a:off x="533400" y="2413337"/>
            <a:ext cx="6172200" cy="1015663"/>
          </a:xfrm>
          <a:prstGeom prst="rect">
            <a:avLst/>
          </a:prstGeom>
          <a:noFill/>
        </p:spPr>
        <p:txBody>
          <a:bodyPr wrap="square" rtlCol="0">
            <a:spAutoFit/>
          </a:bodyPr>
          <a:lstStyle/>
          <a:p>
            <a:pPr algn="ctr"/>
            <a:r>
              <a:rPr lang="en-US" sz="3000" dirty="0"/>
              <a:t>Scheduled Code</a:t>
            </a:r>
          </a:p>
          <a:p>
            <a:pPr algn="ctr"/>
            <a:r>
              <a:rPr lang="en-US" sz="3000" dirty="0"/>
              <a:t>(Reordered)</a:t>
            </a:r>
          </a:p>
        </p:txBody>
      </p:sp>
      <p:sp>
        <p:nvSpPr>
          <p:cNvPr id="6" name="TextBox 5">
            <a:extLst>
              <a:ext uri="{FF2B5EF4-FFF2-40B4-BE49-F238E27FC236}">
                <a16:creationId xmlns:a16="http://schemas.microsoft.com/office/drawing/2014/main" id="{D3FE4B55-5F83-4827-8370-4BECC2182183}"/>
              </a:ext>
            </a:extLst>
          </p:cNvPr>
          <p:cNvSpPr txBox="1"/>
          <p:nvPr/>
        </p:nvSpPr>
        <p:spPr>
          <a:xfrm>
            <a:off x="1081596" y="4038600"/>
            <a:ext cx="6477000" cy="369332"/>
          </a:xfrm>
          <a:prstGeom prst="rect">
            <a:avLst/>
          </a:prstGeom>
          <a:noFill/>
        </p:spPr>
        <p:txBody>
          <a:bodyPr wrap="square" rtlCol="0">
            <a:spAutoFit/>
          </a:bodyPr>
          <a:lstStyle/>
          <a:p>
            <a:r>
              <a:rPr lang="en-US" dirty="0"/>
              <a:t>The </a:t>
            </a:r>
            <a:r>
              <a:rPr lang="en-US" dirty="0" err="1"/>
              <a:t>addi</a:t>
            </a:r>
            <a:r>
              <a:rPr lang="en-US" dirty="0"/>
              <a:t> instruction is moved up before </a:t>
            </a:r>
            <a:r>
              <a:rPr lang="en-US" dirty="0" err="1"/>
              <a:t>fadd.d</a:t>
            </a:r>
            <a:endParaRPr lang="en-US" dirty="0"/>
          </a:p>
        </p:txBody>
      </p:sp>
      <p:sp>
        <p:nvSpPr>
          <p:cNvPr id="3" name="Title 2">
            <a:extLst>
              <a:ext uri="{FF2B5EF4-FFF2-40B4-BE49-F238E27FC236}">
                <a16:creationId xmlns:a16="http://schemas.microsoft.com/office/drawing/2014/main" id="{640C6719-97EE-F6EC-A28B-D6E7FEA888EE}"/>
              </a:ext>
            </a:extLst>
          </p:cNvPr>
          <p:cNvSpPr>
            <a:spLocks noGrp="1"/>
          </p:cNvSpPr>
          <p:nvPr>
            <p:ph type="title"/>
          </p:nvPr>
        </p:nvSpPr>
        <p:spPr/>
        <p:txBody>
          <a:bodyPr/>
          <a:lstStyle/>
          <a:p>
            <a:endParaRPr lang="en-GB" dirty="0"/>
          </a:p>
        </p:txBody>
      </p:sp>
      <p:pic>
        <p:nvPicPr>
          <p:cNvPr id="9" name="Content Placeholder 8">
            <a:extLst>
              <a:ext uri="{FF2B5EF4-FFF2-40B4-BE49-F238E27FC236}">
                <a16:creationId xmlns:a16="http://schemas.microsoft.com/office/drawing/2014/main" id="{F09EF7F0-3B5D-4F2F-98F9-47B54A4ECE32}"/>
              </a:ext>
            </a:extLst>
          </p:cNvPr>
          <p:cNvPicPr>
            <a:picLocks noGrp="1" noChangeAspect="1"/>
          </p:cNvPicPr>
          <p:nvPr>
            <p:ph idx="1"/>
          </p:nvPr>
        </p:nvPicPr>
        <p:blipFill>
          <a:blip r:embed="rId2"/>
          <a:stretch>
            <a:fillRect/>
          </a:stretch>
        </p:blipFill>
        <p:spPr>
          <a:xfrm>
            <a:off x="2057400" y="4705655"/>
            <a:ext cx="3552825" cy="1504950"/>
          </a:xfrm>
          <a:prstGeom prst="rect">
            <a:avLst/>
          </a:prstGeom>
        </p:spPr>
      </p:pic>
      <p:sp>
        <p:nvSpPr>
          <p:cNvPr id="2" name="Slide Number Placeholder 1">
            <a:extLst>
              <a:ext uri="{FF2B5EF4-FFF2-40B4-BE49-F238E27FC236}">
                <a16:creationId xmlns:a16="http://schemas.microsoft.com/office/drawing/2014/main" id="{946C0A5C-D66A-B94B-42FF-CF9AAA338CB7}"/>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777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A9B7-1C76-477A-BD00-6818573742FA}"/>
              </a:ext>
            </a:extLst>
          </p:cNvPr>
          <p:cNvSpPr>
            <a:spLocks noGrp="1"/>
          </p:cNvSpPr>
          <p:nvPr>
            <p:ph type="title"/>
          </p:nvPr>
        </p:nvSpPr>
        <p:spPr>
          <a:xfrm>
            <a:off x="865970" y="927098"/>
            <a:ext cx="7058830" cy="923330"/>
          </a:xfrm>
        </p:spPr>
        <p:txBody>
          <a:bodyPr>
            <a:noAutofit/>
          </a:bodyPr>
          <a:lstStyle/>
          <a:p>
            <a:r>
              <a:rPr lang="en-US" sz="2800" dirty="0">
                <a:latin typeface="Times New Roman" panose="02020603050405020304" pitchFamily="18" charset="0"/>
                <a:cs typeface="Times New Roman" panose="02020603050405020304" pitchFamily="18" charset="0"/>
              </a:rPr>
              <a:t>Loop Transformation: Loop Unrolling Without Scheduling (reordering)</a:t>
            </a:r>
          </a:p>
        </p:txBody>
      </p:sp>
      <p:sp>
        <p:nvSpPr>
          <p:cNvPr id="3" name="Content Placeholder 2">
            <a:extLst>
              <a:ext uri="{FF2B5EF4-FFF2-40B4-BE49-F238E27FC236}">
                <a16:creationId xmlns:a16="http://schemas.microsoft.com/office/drawing/2014/main" id="{E872B2C6-D8C2-44A6-9CEB-2201FDA3C4C4}"/>
              </a:ext>
            </a:extLst>
          </p:cNvPr>
          <p:cNvSpPr>
            <a:spLocks noGrp="1"/>
          </p:cNvSpPr>
          <p:nvPr>
            <p:ph idx="1"/>
          </p:nvPr>
        </p:nvSpPr>
        <p:spPr>
          <a:xfrm>
            <a:off x="1219200" y="2124892"/>
            <a:ext cx="6248400" cy="1473200"/>
          </a:xfrm>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Replicate the loop body </a:t>
            </a:r>
          </a:p>
          <a:p>
            <a:r>
              <a:rPr lang="en-US" sz="2200" dirty="0">
                <a:latin typeface="Times New Roman" panose="02020603050405020304" pitchFamily="18" charset="0"/>
                <a:cs typeface="Times New Roman" panose="02020603050405020304" pitchFamily="18" charset="0"/>
              </a:rPr>
              <a:t>Reduces or eliminates the branch instruction</a:t>
            </a:r>
          </a:p>
          <a:p>
            <a:r>
              <a:rPr lang="en-US" sz="2200" dirty="0">
                <a:latin typeface="Times New Roman" panose="02020603050405020304" pitchFamily="18" charset="0"/>
                <a:cs typeface="Times New Roman" panose="02020603050405020304" pitchFamily="18" charset="0"/>
              </a:rPr>
              <a:t>Following is a  code with loop unrolling </a:t>
            </a:r>
            <a:r>
              <a:rPr lang="en-US" sz="2200" u="sng" dirty="0">
                <a:latin typeface="Times New Roman" panose="02020603050405020304" pitchFamily="18" charset="0"/>
                <a:cs typeface="Times New Roman" panose="02020603050405020304" pitchFamily="18" charset="0"/>
              </a:rPr>
              <a:t>without scheduling</a:t>
            </a:r>
          </a:p>
          <a:p>
            <a:endParaRPr lang="en-US" sz="2200" dirty="0"/>
          </a:p>
        </p:txBody>
      </p:sp>
      <p:sp>
        <p:nvSpPr>
          <p:cNvPr id="5" name="Slide Number Placeholder 4">
            <a:extLst>
              <a:ext uri="{FF2B5EF4-FFF2-40B4-BE49-F238E27FC236}">
                <a16:creationId xmlns:a16="http://schemas.microsoft.com/office/drawing/2014/main" id="{ACB2FE56-DDF0-A6F9-930D-1AC6FD9F18F2}"/>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4" name="Picture 3">
            <a:extLst>
              <a:ext uri="{FF2B5EF4-FFF2-40B4-BE49-F238E27FC236}">
                <a16:creationId xmlns:a16="http://schemas.microsoft.com/office/drawing/2014/main" id="{B37C7897-8C25-44DD-8074-7D041AC5E727}"/>
              </a:ext>
            </a:extLst>
          </p:cNvPr>
          <p:cNvPicPr>
            <a:picLocks noChangeAspect="1"/>
          </p:cNvPicPr>
          <p:nvPr/>
        </p:nvPicPr>
        <p:blipFill>
          <a:blip r:embed="rId2"/>
          <a:stretch>
            <a:fillRect/>
          </a:stretch>
        </p:blipFill>
        <p:spPr>
          <a:xfrm>
            <a:off x="3124200" y="3276600"/>
            <a:ext cx="3581400" cy="2281063"/>
          </a:xfrm>
          <a:prstGeom prst="rect">
            <a:avLst/>
          </a:prstGeom>
        </p:spPr>
      </p:pic>
      <p:sp>
        <p:nvSpPr>
          <p:cNvPr id="6" name="TextBox 5">
            <a:extLst>
              <a:ext uri="{FF2B5EF4-FFF2-40B4-BE49-F238E27FC236}">
                <a16:creationId xmlns:a16="http://schemas.microsoft.com/office/drawing/2014/main" id="{629D5B5A-C13D-42C1-9E1D-275877DC3005}"/>
              </a:ext>
            </a:extLst>
          </p:cNvPr>
          <p:cNvSpPr txBox="1"/>
          <p:nvPr/>
        </p:nvSpPr>
        <p:spPr>
          <a:xfrm>
            <a:off x="685800" y="5638800"/>
            <a:ext cx="79248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4 </a:t>
            </a:r>
            <a:r>
              <a:rPr lang="en-US" dirty="0" err="1">
                <a:latin typeface="Times New Roman" panose="02020603050405020304" pitchFamily="18" charset="0"/>
                <a:cs typeface="Times New Roman" panose="02020603050405020304" pitchFamily="18" charset="0"/>
              </a:rPr>
              <a:t>fld</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fadd</a:t>
            </a:r>
            <a:r>
              <a:rPr lang="en-US" dirty="0">
                <a:latin typeface="Times New Roman" panose="02020603050405020304" pitchFamily="18" charset="0"/>
                <a:cs typeface="Times New Roman" panose="02020603050405020304" pitchFamily="18" charset="0"/>
              </a:rPr>
              <a:t> stalls and 8 </a:t>
            </a:r>
            <a:r>
              <a:rPr lang="en-US" dirty="0" err="1">
                <a:latin typeface="Times New Roman" panose="02020603050405020304" pitchFamily="18" charset="0"/>
                <a:cs typeface="Times New Roman" panose="02020603050405020304" pitchFamily="18" charset="0"/>
              </a:rPr>
              <a:t>fadd</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fsd</a:t>
            </a:r>
            <a:r>
              <a:rPr lang="en-US" dirty="0">
                <a:latin typeface="Times New Roman" panose="02020603050405020304" pitchFamily="18" charset="0"/>
                <a:cs typeface="Times New Roman" panose="02020603050405020304" pitchFamily="18" charset="0"/>
              </a:rPr>
              <a:t> stalls, total cycles are 14+12=26. Which means that 26/4=6.5 cycles for each iteration . (Compared to 8 per each iteration of original . Because 6 instructions are reduced in total; 3 </a:t>
            </a:r>
            <a:r>
              <a:rPr lang="en-US" dirty="0" err="1">
                <a:latin typeface="Times New Roman" panose="02020603050405020304" pitchFamily="18" charset="0"/>
                <a:cs typeface="Times New Roman" panose="02020603050405020304" pitchFamily="18" charset="0"/>
              </a:rPr>
              <a:t>addi</a:t>
            </a:r>
            <a:r>
              <a:rPr lang="en-US" dirty="0">
                <a:latin typeface="Times New Roman" panose="02020603050405020304" pitchFamily="18" charset="0"/>
                <a:cs typeface="Times New Roman" panose="02020603050405020304" pitchFamily="18" charset="0"/>
              </a:rPr>
              <a:t> and 3 </a:t>
            </a:r>
            <a:r>
              <a:rPr lang="en-US" dirty="0" err="1">
                <a:latin typeface="Times New Roman" panose="02020603050405020304" pitchFamily="18" charset="0"/>
                <a:cs typeface="Times New Roman" panose="02020603050405020304" pitchFamily="18" charset="0"/>
              </a:rPr>
              <a:t>bne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712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FA6D420-27D3-43F6-9F26-02DD88209718}"/>
              </a:ext>
            </a:extLst>
          </p:cNvPr>
          <p:cNvSpPr>
            <a:spLocks noGrp="1"/>
          </p:cNvSpPr>
          <p:nvPr>
            <p:ph type="title"/>
          </p:nvPr>
        </p:nvSpPr>
        <p:spPr>
          <a:xfrm>
            <a:off x="866216" y="973668"/>
            <a:ext cx="2206657" cy="1020232"/>
          </a:xfrm>
        </p:spPr>
        <p:txBody>
          <a:bodyPr vert="horz" lIns="91440" tIns="45720" rIns="91440" bIns="45720" rtlCol="0" anchor="ctr">
            <a:normAutofit/>
          </a:bodyPr>
          <a:lstStyle/>
          <a:p>
            <a:pPr>
              <a:lnSpc>
                <a:spcPct val="90000"/>
              </a:lnSpc>
            </a:pPr>
            <a:r>
              <a:rPr lang="en-US" sz="2000" b="0" i="0" kern="1200">
                <a:solidFill>
                  <a:srgbClr val="EBEBEB"/>
                </a:solidFill>
                <a:latin typeface="+mj-lt"/>
                <a:ea typeface="+mj-ea"/>
                <a:cs typeface="+mj-cs"/>
              </a:rPr>
              <a:t>Loop Unrolling with scheduling</a:t>
            </a:r>
          </a:p>
        </p:txBody>
      </p:sp>
      <p:pic>
        <p:nvPicPr>
          <p:cNvPr id="7" name="Content Placeholder 6">
            <a:extLst>
              <a:ext uri="{FF2B5EF4-FFF2-40B4-BE49-F238E27FC236}">
                <a16:creationId xmlns:a16="http://schemas.microsoft.com/office/drawing/2014/main" id="{24F2943F-E6AE-4759-8A70-70851797CDA9}"/>
              </a:ext>
            </a:extLst>
          </p:cNvPr>
          <p:cNvPicPr>
            <a:picLocks noGrp="1" noChangeAspect="1"/>
          </p:cNvPicPr>
          <p:nvPr>
            <p:ph idx="1"/>
          </p:nvPr>
        </p:nvPicPr>
        <p:blipFill>
          <a:blip r:embed="rId2"/>
          <a:stretch>
            <a:fillRect/>
          </a:stretch>
        </p:blipFill>
        <p:spPr>
          <a:xfrm>
            <a:off x="3916930" y="803751"/>
            <a:ext cx="4751700" cy="5250498"/>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314325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177165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D5D8FDA9-4F1A-45C0-A4A4-DDCB264A613E}"/>
              </a:ext>
            </a:extLst>
          </p:cNvPr>
          <p:cNvSpPr txBox="1"/>
          <p:nvPr/>
        </p:nvSpPr>
        <p:spPr>
          <a:xfrm>
            <a:off x="866216" y="2120900"/>
            <a:ext cx="2350294"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Scheduled Loop unrolling code takes 14 cycles for 4 iterations which means 14/4 = 3.5 cycles for single iteration whereas original code took 8 cycles</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 name="Slide Number Placeholder 2">
            <a:extLst>
              <a:ext uri="{FF2B5EF4-FFF2-40B4-BE49-F238E27FC236}">
                <a16:creationId xmlns:a16="http://schemas.microsoft.com/office/drawing/2014/main" id="{D2B2108F-EB6B-51D7-7D0F-3B15ED7637D7}"/>
              </a:ext>
            </a:extLst>
          </p:cNvPr>
          <p:cNvSpPr>
            <a:spLocks noGrp="1"/>
          </p:cNvSpPr>
          <p:nvPr>
            <p:ph type="sldNum" sz="quarter" idx="12"/>
          </p:nvPr>
        </p:nvSpPr>
        <p:spPr>
          <a:xfrm>
            <a:off x="7764405" y="295729"/>
            <a:ext cx="628649" cy="767687"/>
          </a:xfrm>
        </p:spPr>
        <p:txBody>
          <a:bodyPr vert="horz" lIns="91440" tIns="45720" rIns="91440" bIns="45720" rtlCol="0" anchor="b">
            <a:normAutofit/>
          </a:bodyPr>
          <a:lstStyle/>
          <a:p>
            <a:pPr defTabSz="914400">
              <a:spcAft>
                <a:spcPts val="600"/>
              </a:spcAft>
            </a:pPr>
            <a:fld id="{B6F15528-21DE-4FAA-801E-634DDDAF4B2B}" type="slidenum">
              <a:rPr lang="en-US">
                <a:solidFill>
                  <a:srgbClr val="FFFFFF"/>
                </a:solidFill>
              </a:rPr>
              <a:pPr defTabSz="914400">
                <a:spcAft>
                  <a:spcPts val="600"/>
                </a:spcAft>
              </a:pPr>
              <a:t>19</a:t>
            </a:fld>
            <a:endParaRPr lang="en-US">
              <a:solidFill>
                <a:srgbClr val="FFFFFF"/>
              </a:solidFill>
            </a:endParaRPr>
          </a:p>
        </p:txBody>
      </p:sp>
    </p:spTree>
    <p:extLst>
      <p:ext uri="{BB962C8B-B14F-4D97-AF65-F5344CB8AC3E}">
        <p14:creationId xmlns:p14="http://schemas.microsoft.com/office/powerpoint/2010/main" val="34632604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AD36-9DD6-2368-DFA0-8FF2DD10B6CC}"/>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What is ILP</a:t>
            </a:r>
          </a:p>
        </p:txBody>
      </p:sp>
      <p:sp>
        <p:nvSpPr>
          <p:cNvPr id="3" name="Content Placeholder 2">
            <a:extLst>
              <a:ext uri="{FF2B5EF4-FFF2-40B4-BE49-F238E27FC236}">
                <a16:creationId xmlns:a16="http://schemas.microsoft.com/office/drawing/2014/main" id="{B2C60767-9295-9DF6-2C67-10E3445E059B}"/>
              </a:ext>
            </a:extLst>
          </p:cNvPr>
          <p:cNvSpPr>
            <a:spLocks noGrp="1"/>
          </p:cNvSpPr>
          <p:nvPr>
            <p:ph idx="1"/>
          </p:nvPr>
        </p:nvSpPr>
        <p:spPr>
          <a:xfrm>
            <a:off x="1324390" y="2170112"/>
            <a:ext cx="6981409" cy="4002088"/>
          </a:xfrm>
        </p:spPr>
        <p:txBody>
          <a:bodyPr/>
          <a:lstStyle/>
          <a:p>
            <a:pPr marL="0" indent="0">
              <a:buNone/>
            </a:pPr>
            <a:r>
              <a:rPr lang="en-US" sz="2400" i="0" dirty="0">
                <a:solidFill>
                  <a:srgbClr val="202124"/>
                </a:solidFill>
                <a:effectLst/>
                <a:latin typeface="Times New Roman" panose="02020603050405020304" pitchFamily="18" charset="0"/>
                <a:cs typeface="Times New Roman" panose="02020603050405020304" pitchFamily="18" charset="0"/>
              </a:rPr>
              <a:t>Instruction-level parallelism (ILP) is the parallel or simultaneous execution of a sequence of instructions in a computer program.</a:t>
            </a:r>
          </a:p>
          <a:p>
            <a:pPr marL="0" indent="0">
              <a:buNone/>
            </a:pPr>
            <a:endParaRPr lang="en-US" dirty="0">
              <a:solidFill>
                <a:srgbClr val="202124"/>
              </a:solidFill>
              <a:latin typeface="arial" panose="020B0604020202020204" pitchFamily="34" charset="0"/>
            </a:endParaRPr>
          </a:p>
          <a:p>
            <a:pPr marL="0" indent="0">
              <a:buNone/>
            </a:pPr>
            <a:endParaRPr lang="en-US" b="0" i="0" dirty="0">
              <a:solidFill>
                <a:srgbClr val="202124"/>
              </a:solidFill>
              <a:effectLst/>
              <a:latin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C26EEFA8-1428-29E2-4D5C-8EA61C496CB1}"/>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1026" name="Picture 2" descr="c02f017">
            <a:extLst>
              <a:ext uri="{FF2B5EF4-FFF2-40B4-BE49-F238E27FC236}">
                <a16:creationId xmlns:a16="http://schemas.microsoft.com/office/drawing/2014/main" id="{55E2E724-840B-B406-FADB-CD31E0BB5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733800"/>
            <a:ext cx="571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28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7DACB87-DE53-4E47-A742-0A44CC12A708}"/>
              </a:ext>
            </a:extLst>
          </p:cNvPr>
          <p:cNvSpPr>
            <a:spLocks noGrp="1"/>
          </p:cNvSpPr>
          <p:nvPr>
            <p:ph type="title"/>
          </p:nvPr>
        </p:nvSpPr>
        <p:spPr>
          <a:xfrm>
            <a:off x="866215" y="973668"/>
            <a:ext cx="6571060" cy="706964"/>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Loop Unrolling Limitation</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7D55AD3C-6EC9-817C-B1F6-26D8A4A26F27}"/>
              </a:ext>
            </a:extLst>
          </p:cNvPr>
          <p:cNvSpPr>
            <a:spLocks noGrp="1"/>
          </p:cNvSpPr>
          <p:nvPr>
            <p:ph type="sldNum" sz="quarter" idx="12"/>
          </p:nvPr>
        </p:nvSpPr>
        <p:spPr>
          <a:xfrm>
            <a:off x="7764405" y="295729"/>
            <a:ext cx="628649" cy="767687"/>
          </a:xfrm>
        </p:spPr>
        <p:txBody>
          <a:bodyPr>
            <a:normAutofit/>
          </a:bodyPr>
          <a:lstStyle/>
          <a:p>
            <a:pPr>
              <a:spcAft>
                <a:spcPts val="600"/>
              </a:spcAft>
            </a:pPr>
            <a:fld id="{B6F15528-21DE-4FAA-801E-634DDDAF4B2B}" type="slidenum">
              <a:rPr lang="en-US">
                <a:solidFill>
                  <a:srgbClr val="FFFFFF"/>
                </a:solidFill>
              </a:rPr>
              <a:pPr>
                <a:spcAft>
                  <a:spcPts val="600"/>
                </a:spcAft>
              </a:pPr>
              <a:t>20</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32837192-524A-2198-E9FD-E1457EE14513}"/>
              </a:ext>
            </a:extLst>
          </p:cNvPr>
          <p:cNvGraphicFramePr>
            <a:graphicFrameLocks noGrp="1"/>
          </p:cNvGraphicFramePr>
          <p:nvPr>
            <p:ph idx="1"/>
            <p:extLst>
              <p:ext uri="{D42A27DB-BD31-4B8C-83A1-F6EECF244321}">
                <p14:modId xmlns:p14="http://schemas.microsoft.com/office/powerpoint/2010/main" val="1757292501"/>
              </p:ext>
            </p:extLst>
          </p:nvPr>
        </p:nvGraphicFramePr>
        <p:xfrm>
          <a:off x="965200" y="2324100"/>
          <a:ext cx="7219037"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544527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1F09-E095-4BFB-AE90-34C8383C825B}"/>
              </a:ext>
            </a:extLst>
          </p:cNvPr>
          <p:cNvSpPr>
            <a:spLocks noGrp="1"/>
          </p:cNvSpPr>
          <p:nvPr>
            <p:ph type="title"/>
          </p:nvPr>
        </p:nvSpPr>
        <p:spPr>
          <a:xfrm>
            <a:off x="865970" y="927098"/>
            <a:ext cx="6906430" cy="767687"/>
          </a:xfrm>
        </p:spPr>
        <p:txBody>
          <a:bodyPr>
            <a:noAutofit/>
          </a:bodyPr>
          <a:lstStyle/>
          <a:p>
            <a:r>
              <a:rPr lang="en-US" dirty="0">
                <a:latin typeface="Times New Roman" panose="02020603050405020304" pitchFamily="18" charset="0"/>
                <a:cs typeface="Times New Roman" panose="02020603050405020304" pitchFamily="18" charset="0"/>
              </a:rPr>
              <a:t>Reducing Branch Costs With Branch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Prediction</a:t>
            </a:r>
          </a:p>
        </p:txBody>
      </p:sp>
      <p:sp>
        <p:nvSpPr>
          <p:cNvPr id="3" name="Content Placeholder 2">
            <a:extLst>
              <a:ext uri="{FF2B5EF4-FFF2-40B4-BE49-F238E27FC236}">
                <a16:creationId xmlns:a16="http://schemas.microsoft.com/office/drawing/2014/main" id="{53848EAF-B6CB-4B3C-BC7C-30C38B232C79}"/>
              </a:ext>
            </a:extLst>
          </p:cNvPr>
          <p:cNvSpPr>
            <a:spLocks noGrp="1"/>
          </p:cNvSpPr>
          <p:nvPr>
            <p:ph idx="1"/>
          </p:nvPr>
        </p:nvSpPr>
        <p:spPr>
          <a:xfrm>
            <a:off x="685800" y="2489200"/>
            <a:ext cx="8153400" cy="3987800"/>
          </a:xfrm>
        </p:spPr>
        <p:txBody>
          <a:bodyPr>
            <a:noAutofit/>
          </a:bodyPr>
          <a:lstStyle/>
          <a:p>
            <a:r>
              <a:rPr lang="en-US" sz="2400" dirty="0">
                <a:latin typeface="Times New Roman" panose="02020603050405020304" pitchFamily="18" charset="0"/>
                <a:cs typeface="Times New Roman" panose="02020603050405020304" pitchFamily="18" charset="0"/>
              </a:rPr>
              <a:t>Branch misprediction results in flushing the instruction fetched, so great emphasis should be given to improve prediction.</a:t>
            </a:r>
          </a:p>
          <a:p>
            <a:r>
              <a:rPr lang="en-US" sz="2400" dirty="0">
                <a:latin typeface="Times New Roman" panose="02020603050405020304" pitchFamily="18" charset="0"/>
                <a:cs typeface="Times New Roman" panose="02020603050405020304" pitchFamily="18" charset="0"/>
              </a:rPr>
              <a:t>Types of Prediction</a:t>
            </a:r>
          </a:p>
          <a:p>
            <a:pPr lvl="1"/>
            <a:r>
              <a:rPr lang="en-US" sz="2400" dirty="0">
                <a:latin typeface="Times New Roman" panose="02020603050405020304" pitchFamily="18" charset="0"/>
                <a:cs typeface="Times New Roman" panose="02020603050405020304" pitchFamily="18" charset="0"/>
              </a:rPr>
              <a:t>Fixed: Processor will follow one of the rules always either Predict Taken or Predict not Taken</a:t>
            </a:r>
          </a:p>
          <a:p>
            <a:pPr lvl="1"/>
            <a:r>
              <a:rPr lang="en-US" sz="2400" dirty="0">
                <a:latin typeface="Times New Roman" panose="02020603050405020304" pitchFamily="18" charset="0"/>
                <a:cs typeface="Times New Roman" panose="02020603050405020304" pitchFamily="18" charset="0"/>
              </a:rPr>
              <a:t>Static: Processors have branch instructions that also indicate the result (their name as well as opcode). So Compiler or programmer can use them as a hint for processor if the result of branch is known</a:t>
            </a:r>
          </a:p>
        </p:txBody>
      </p:sp>
      <p:sp>
        <p:nvSpPr>
          <p:cNvPr id="4" name="Slide Number Placeholder 3">
            <a:extLst>
              <a:ext uri="{FF2B5EF4-FFF2-40B4-BE49-F238E27FC236}">
                <a16:creationId xmlns:a16="http://schemas.microsoft.com/office/drawing/2014/main" id="{44D175FA-EA03-86AE-67D1-24F822038729}"/>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05574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60868" y="1590205"/>
            <a:ext cx="6053670" cy="3677591"/>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620146"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5" name="Title 4">
            <a:extLst>
              <a:ext uri="{FF2B5EF4-FFF2-40B4-BE49-F238E27FC236}">
                <a16:creationId xmlns:a16="http://schemas.microsoft.com/office/drawing/2014/main" id="{DD7A067A-C4DF-E8D7-1FEC-641530172950}"/>
              </a:ext>
            </a:extLst>
          </p:cNvPr>
          <p:cNvSpPr>
            <a:spLocks noGrp="1"/>
          </p:cNvSpPr>
          <p:nvPr>
            <p:ph type="title"/>
          </p:nvPr>
        </p:nvSpPr>
        <p:spPr>
          <a:xfrm>
            <a:off x="750946" y="629265"/>
            <a:ext cx="4282958" cy="666135"/>
          </a:xfrm>
        </p:spPr>
        <p:txBody>
          <a:bodyPr>
            <a:normAutofit fontScale="90000"/>
          </a:bodyPr>
          <a:lstStyle/>
          <a:p>
            <a:r>
              <a:rPr lang="en-US" sz="3200" dirty="0">
                <a:solidFill>
                  <a:srgbClr val="FFFFFE"/>
                </a:solidFill>
                <a:latin typeface="Times New Roman" panose="02020603050405020304" pitchFamily="18" charset="0"/>
                <a:cs typeface="Times New Roman" panose="02020603050405020304" pitchFamily="18" charset="0"/>
              </a:rPr>
              <a:t>Types of Prediction</a:t>
            </a:r>
            <a:br>
              <a:rPr lang="en-US" sz="3200" dirty="0">
                <a:solidFill>
                  <a:srgbClr val="FFFFFE"/>
                </a:solidFill>
              </a:rPr>
            </a:br>
            <a:endParaRPr lang="en-GB" dirty="0">
              <a:solidFill>
                <a:srgbClr val="FFFFFE"/>
              </a:solidFill>
            </a:endParaRPr>
          </a:p>
        </p:txBody>
      </p:sp>
      <p:sp>
        <p:nvSpPr>
          <p:cNvPr id="19" name="Rectangle 18">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314325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177165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43B4267-0BD1-4C29-8A32-1D90A2097481}"/>
              </a:ext>
            </a:extLst>
          </p:cNvPr>
          <p:cNvSpPr>
            <a:spLocks noGrp="1"/>
          </p:cNvSpPr>
          <p:nvPr>
            <p:ph idx="1"/>
          </p:nvPr>
        </p:nvSpPr>
        <p:spPr>
          <a:xfrm>
            <a:off x="479323" y="1923077"/>
            <a:ext cx="4554582" cy="4307397"/>
          </a:xfrm>
        </p:spPr>
        <p:txBody>
          <a:bodyPr anchor="ctr">
            <a:normAutofit fontScale="85000" lnSpcReduction="20000"/>
          </a:bodyPr>
          <a:lstStyle/>
          <a:p>
            <a:pPr lvl="1">
              <a:lnSpc>
                <a:spcPct val="90000"/>
              </a:lnSpc>
            </a:pPr>
            <a:r>
              <a:rPr lang="en-US" sz="2200" dirty="0">
                <a:solidFill>
                  <a:srgbClr val="FFFFFE"/>
                </a:solidFill>
                <a:latin typeface="Times New Roman" panose="02020603050405020304" pitchFamily="18" charset="0"/>
                <a:cs typeface="Times New Roman" panose="02020603050405020304" pitchFamily="18" charset="0"/>
              </a:rPr>
              <a:t>Dynamic: Maintain record of previous branches and predict next on the basis of these</a:t>
            </a:r>
          </a:p>
          <a:p>
            <a:pPr lvl="2">
              <a:lnSpc>
                <a:spcPct val="90000"/>
              </a:lnSpc>
            </a:pPr>
            <a:r>
              <a:rPr lang="en-US" sz="2200" dirty="0">
                <a:solidFill>
                  <a:srgbClr val="FFFFFE"/>
                </a:solidFill>
                <a:latin typeface="Times New Roman" panose="02020603050405020304" pitchFamily="18" charset="0"/>
                <a:cs typeface="Times New Roman" panose="02020603050405020304" pitchFamily="18" charset="0"/>
              </a:rPr>
              <a:t>Saturating Counter: Allocates an n-bit counter for each branch to save the state of branch results. The counter increments or decrements on a misprediction</a:t>
            </a:r>
          </a:p>
          <a:p>
            <a:pPr lvl="3">
              <a:lnSpc>
                <a:spcPct val="90000"/>
              </a:lnSpc>
            </a:pPr>
            <a:r>
              <a:rPr lang="en-US" sz="2200" dirty="0">
                <a:solidFill>
                  <a:srgbClr val="FFFFFE"/>
                </a:solidFill>
                <a:latin typeface="Times New Roman" panose="02020603050405020304" pitchFamily="18" charset="0"/>
                <a:cs typeface="Times New Roman" panose="02020603050405020304" pitchFamily="18" charset="0"/>
              </a:rPr>
              <a:t>1-bit counter: 0 means Not taken and 1 means taken. Good for Loops but is very limited.</a:t>
            </a:r>
          </a:p>
          <a:p>
            <a:pPr lvl="3">
              <a:lnSpc>
                <a:spcPct val="90000"/>
              </a:lnSpc>
            </a:pPr>
            <a:endParaRPr lang="en-US" sz="2200" dirty="0">
              <a:solidFill>
                <a:srgbClr val="FFFFFE"/>
              </a:solidFill>
              <a:latin typeface="Times New Roman" panose="02020603050405020304" pitchFamily="18" charset="0"/>
              <a:cs typeface="Times New Roman" panose="02020603050405020304" pitchFamily="18" charset="0"/>
            </a:endParaRPr>
          </a:p>
          <a:p>
            <a:pPr lvl="3">
              <a:lnSpc>
                <a:spcPct val="90000"/>
              </a:lnSpc>
            </a:pPr>
            <a:r>
              <a:rPr lang="en-US" sz="2200" dirty="0">
                <a:solidFill>
                  <a:srgbClr val="FFFFFE"/>
                </a:solidFill>
                <a:latin typeface="Times New Roman" panose="02020603050405020304" pitchFamily="18" charset="0"/>
                <a:cs typeface="Times New Roman" panose="02020603050405020304" pitchFamily="18" charset="0"/>
              </a:rPr>
              <a:t>2-bit Predictor: Better than 1-bit </a:t>
            </a:r>
          </a:p>
          <a:p>
            <a:pPr marL="1371600" lvl="3" indent="0">
              <a:lnSpc>
                <a:spcPct val="90000"/>
              </a:lnSpc>
              <a:buNone/>
            </a:pPr>
            <a:r>
              <a:rPr lang="en-US" sz="2200" dirty="0">
                <a:solidFill>
                  <a:srgbClr val="FFFFFE"/>
                </a:solidFill>
                <a:latin typeface="Times New Roman" panose="02020603050405020304" pitchFamily="18" charset="0"/>
                <a:cs typeface="Times New Roman" panose="02020603050405020304" pitchFamily="18" charset="0"/>
              </a:rPr>
              <a:t>	but needs improvement. E.g. has 50% accuracy</a:t>
            </a:r>
          </a:p>
          <a:p>
            <a:pPr marL="1371600" lvl="3" indent="0">
              <a:lnSpc>
                <a:spcPct val="90000"/>
              </a:lnSpc>
              <a:buNone/>
            </a:pPr>
            <a:r>
              <a:rPr lang="en-US" sz="2200" dirty="0">
                <a:solidFill>
                  <a:srgbClr val="FFFFFE"/>
                </a:solidFill>
                <a:latin typeface="Times New Roman" panose="02020603050405020304" pitchFamily="18" charset="0"/>
                <a:cs typeface="Times New Roman" panose="02020603050405020304" pitchFamily="18" charset="0"/>
              </a:rPr>
              <a:t>       if the branch alternated between True and False.</a:t>
            </a:r>
          </a:p>
          <a:p>
            <a:pPr lvl="3">
              <a:lnSpc>
                <a:spcPct val="90000"/>
              </a:lnSpc>
            </a:pPr>
            <a:endParaRPr lang="en-US" sz="2200" dirty="0">
              <a:solidFill>
                <a:srgbClr val="FFFFFE"/>
              </a:solidFill>
              <a:latin typeface="Times New Roman" panose="02020603050405020304" pitchFamily="18" charset="0"/>
              <a:cs typeface="Times New Roman" panose="02020603050405020304" pitchFamily="18" charset="0"/>
            </a:endParaRPr>
          </a:p>
          <a:p>
            <a:pPr lvl="3">
              <a:lnSpc>
                <a:spcPct val="90000"/>
              </a:lnSpc>
            </a:pPr>
            <a:endParaRPr lang="en-US" sz="1700" dirty="0">
              <a:solidFill>
                <a:srgbClr val="FFFFFE"/>
              </a:solidFill>
            </a:endParaRPr>
          </a:p>
          <a:p>
            <a:pPr lvl="3">
              <a:lnSpc>
                <a:spcPct val="90000"/>
              </a:lnSpc>
            </a:pPr>
            <a:endParaRPr lang="en-US" sz="1700" dirty="0">
              <a:solidFill>
                <a:srgbClr val="FFFFFE"/>
              </a:solidFill>
            </a:endParaRPr>
          </a:p>
          <a:p>
            <a:pPr lvl="2">
              <a:lnSpc>
                <a:spcPct val="90000"/>
              </a:lnSpc>
            </a:pPr>
            <a:endParaRPr lang="en-US" sz="1700" dirty="0">
              <a:solidFill>
                <a:srgbClr val="FFFFFE"/>
              </a:solidFill>
            </a:endParaRPr>
          </a:p>
        </p:txBody>
      </p:sp>
      <p:pic>
        <p:nvPicPr>
          <p:cNvPr id="4" name="Picture 3">
            <a:extLst>
              <a:ext uri="{FF2B5EF4-FFF2-40B4-BE49-F238E27FC236}">
                <a16:creationId xmlns:a16="http://schemas.microsoft.com/office/drawing/2014/main" id="{B004693E-6A00-46B3-8B59-D7CBADB603C5}"/>
              </a:ext>
            </a:extLst>
          </p:cNvPr>
          <p:cNvPicPr>
            <a:picLocks noChangeAspect="1"/>
          </p:cNvPicPr>
          <p:nvPr/>
        </p:nvPicPr>
        <p:blipFill>
          <a:blip r:embed="rId2"/>
          <a:stretch>
            <a:fillRect/>
          </a:stretch>
        </p:blipFill>
        <p:spPr>
          <a:xfrm>
            <a:off x="5563669" y="1205570"/>
            <a:ext cx="3377832" cy="1897465"/>
          </a:xfrm>
          <a:prstGeom prst="rect">
            <a:avLst/>
          </a:prstGeom>
        </p:spPr>
      </p:pic>
      <p:sp>
        <p:nvSpPr>
          <p:cNvPr id="2" name="Slide Number Placeholder 1">
            <a:extLst>
              <a:ext uri="{FF2B5EF4-FFF2-40B4-BE49-F238E27FC236}">
                <a16:creationId xmlns:a16="http://schemas.microsoft.com/office/drawing/2014/main" id="{4BFAF7FC-7502-E633-DF83-B00B16699A0D}"/>
              </a:ext>
            </a:extLst>
          </p:cNvPr>
          <p:cNvSpPr>
            <a:spLocks noGrp="1"/>
          </p:cNvSpPr>
          <p:nvPr>
            <p:ph type="sldNum" sz="quarter" idx="12"/>
          </p:nvPr>
        </p:nvSpPr>
        <p:spPr>
          <a:xfrm>
            <a:off x="7764405" y="295729"/>
            <a:ext cx="628649" cy="767687"/>
          </a:xfrm>
        </p:spPr>
        <p:txBody>
          <a:bodyPr>
            <a:normAutofit/>
          </a:bodyPr>
          <a:lstStyle/>
          <a:p>
            <a:pPr>
              <a:spcAft>
                <a:spcPts val="600"/>
              </a:spcAft>
            </a:pPr>
            <a:fld id="{B6F15528-21DE-4FAA-801E-634DDDAF4B2B}" type="slidenum">
              <a:rPr lang="en-US">
                <a:solidFill>
                  <a:srgbClr val="FFFFFE"/>
                </a:solidFill>
              </a:rPr>
              <a:pPr>
                <a:spcAft>
                  <a:spcPts val="600"/>
                </a:spcAft>
              </a:pPr>
              <a:t>22</a:t>
            </a:fld>
            <a:endParaRPr lang="en-US">
              <a:solidFill>
                <a:srgbClr val="FFFFFE"/>
              </a:solidFill>
            </a:endParaRPr>
          </a:p>
        </p:txBody>
      </p:sp>
      <p:pic>
        <p:nvPicPr>
          <p:cNvPr id="6" name="Picture 5" descr="A close up of a mans face&#10;&#10;Description automatically generated">
            <a:extLst>
              <a:ext uri="{FF2B5EF4-FFF2-40B4-BE49-F238E27FC236}">
                <a16:creationId xmlns:a16="http://schemas.microsoft.com/office/drawing/2014/main" id="{8C71F7CE-829B-4631-82BF-A6580ECE4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3668" y="3505200"/>
            <a:ext cx="3580331" cy="1981199"/>
          </a:xfrm>
          <a:prstGeom prst="rect">
            <a:avLst/>
          </a:prstGeom>
        </p:spPr>
      </p:pic>
    </p:spTree>
    <p:extLst>
      <p:ext uri="{BB962C8B-B14F-4D97-AF65-F5344CB8AC3E}">
        <p14:creationId xmlns:p14="http://schemas.microsoft.com/office/powerpoint/2010/main" val="2594261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2F9A6-185C-683B-4F8E-993C63AF9668}"/>
              </a:ext>
            </a:extLst>
          </p:cNvPr>
          <p:cNvSpPr>
            <a:spLocks noGrp="1"/>
          </p:cNvSpPr>
          <p:nvPr>
            <p:ph type="title"/>
          </p:nvPr>
        </p:nvSpPr>
        <p:spPr>
          <a:xfrm>
            <a:off x="839229" y="1063417"/>
            <a:ext cx="7058830" cy="709865"/>
          </a:xfrm>
        </p:spPr>
        <p:txBody>
          <a:bodyPr/>
          <a:lstStyle/>
          <a:p>
            <a:r>
              <a:rPr lang="en-US" dirty="0">
                <a:latin typeface="Times New Roman" panose="02020603050405020304" pitchFamily="18" charset="0"/>
                <a:cs typeface="Times New Roman" panose="02020603050405020304" pitchFamily="18" charset="0"/>
              </a:rPr>
              <a:t>Two-level or correlating Predictor: </a:t>
            </a:r>
            <a:br>
              <a:rPr lang="en-US"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FC0E06-891E-4251-8DFA-D097002C1E69}"/>
              </a:ext>
            </a:extLst>
          </p:cNvPr>
          <p:cNvSpPr>
            <a:spLocks noGrp="1"/>
          </p:cNvSpPr>
          <p:nvPr>
            <p:ph idx="1"/>
          </p:nvPr>
        </p:nvSpPr>
        <p:spPr>
          <a:xfrm>
            <a:off x="864382" y="2489200"/>
            <a:ext cx="7746218" cy="3987800"/>
          </a:xfrm>
        </p:spPr>
        <p:txBody>
          <a:bodyPr>
            <a:normAutofit fontScale="92500" lnSpcReduction="10000"/>
          </a:bodyPr>
          <a:lstStyle/>
          <a:p>
            <a:pPr lvl="1"/>
            <a:r>
              <a:rPr lang="en-US" sz="2200" dirty="0">
                <a:latin typeface="Times New Roman" panose="02020603050405020304" pitchFamily="18" charset="0"/>
                <a:cs typeface="Times New Roman" panose="02020603050405020304" pitchFamily="18" charset="0"/>
              </a:rPr>
              <a:t>Also works good when a branch result depends upon previous branch instructions. A (</a:t>
            </a:r>
            <a:r>
              <a:rPr lang="en-US" sz="2200" dirty="0" err="1">
                <a:latin typeface="Times New Roman" panose="02020603050405020304" pitchFamily="18" charset="0"/>
                <a:cs typeface="Times New Roman" panose="02020603050405020304" pitchFamily="18" charset="0"/>
              </a:rPr>
              <a:t>m,n</a:t>
            </a:r>
            <a:r>
              <a:rPr lang="en-US" sz="2200" dirty="0">
                <a:latin typeface="Times New Roman" panose="02020603050405020304" pitchFamily="18" charset="0"/>
                <a:cs typeface="Times New Roman" panose="02020603050405020304" pitchFamily="18" charset="0"/>
              </a:rPr>
              <a:t>) two level predictor, considers the behavior of last m branches to predict. Since last m branches can have 2</a:t>
            </a:r>
            <a:r>
              <a:rPr lang="en-US" sz="2200" baseline="30000" dirty="0">
                <a:latin typeface="Times New Roman" panose="02020603050405020304" pitchFamily="18" charset="0"/>
                <a:cs typeface="Times New Roman" panose="02020603050405020304" pitchFamily="18" charset="0"/>
              </a:rPr>
              <a:t>m </a:t>
            </a:r>
            <a:r>
              <a:rPr lang="en-US" sz="2200" dirty="0">
                <a:latin typeface="Times New Roman" panose="02020603050405020304" pitchFamily="18" charset="0"/>
                <a:cs typeface="Times New Roman" panose="02020603050405020304" pitchFamily="18" charset="0"/>
              </a:rPr>
              <a:t>scenarios, so it uses a predictor for each scenario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2</a:t>
            </a:r>
            <a:r>
              <a:rPr lang="en-US" sz="2200" baseline="30000" dirty="0">
                <a:latin typeface="Times New Roman" panose="02020603050405020304" pitchFamily="18" charset="0"/>
                <a:cs typeface="Times New Roman" panose="02020603050405020304" pitchFamily="18" charset="0"/>
              </a:rPr>
              <a:t>m </a:t>
            </a:r>
            <a:r>
              <a:rPr lang="en-US" sz="2200" dirty="0">
                <a:latin typeface="Times New Roman" panose="02020603050405020304" pitchFamily="18" charset="0"/>
                <a:cs typeface="Times New Roman" panose="02020603050405020304" pitchFamily="18" charset="0"/>
              </a:rPr>
              <a:t>predictors. The predictor size is n-bits.</a:t>
            </a:r>
          </a:p>
          <a:p>
            <a:pPr lvl="1"/>
            <a:r>
              <a:rPr lang="en-US" sz="2200" dirty="0">
                <a:latin typeface="Times New Roman" panose="02020603050405020304" pitchFamily="18" charset="0"/>
                <a:cs typeface="Times New Roman" panose="02020603050405020304" pitchFamily="18" charset="0"/>
              </a:rPr>
              <a:t>Last m branches could be other branches, or the last two instances of current branch.</a:t>
            </a:r>
          </a:p>
          <a:p>
            <a:pPr marL="457200" lvl="1" indent="0">
              <a:buNone/>
            </a:pPr>
            <a:r>
              <a:rPr lang="en-US" sz="2200" dirty="0">
                <a:latin typeface="Times New Roman" panose="02020603050405020304" pitchFamily="18" charset="0"/>
                <a:cs typeface="Times New Roman" panose="02020603050405020304" pitchFamily="18" charset="0"/>
              </a:rPr>
              <a:t>	For example a (2,1) predictor predicts on the basis of last two branches which can be 00 (both no taken), 01, 10, 11(both taken). So there is a predictor for each scenario and of size 1-bit . We can see that if a branch alternates between taken and not taken, it’s prediction result will come from the predictors 01 and 10. They may give one misprediction but then onwards the prediction will be right</a:t>
            </a:r>
          </a:p>
          <a:p>
            <a:endParaRPr lang="en-US" dirty="0"/>
          </a:p>
        </p:txBody>
      </p:sp>
      <p:sp>
        <p:nvSpPr>
          <p:cNvPr id="2" name="Slide Number Placeholder 1">
            <a:extLst>
              <a:ext uri="{FF2B5EF4-FFF2-40B4-BE49-F238E27FC236}">
                <a16:creationId xmlns:a16="http://schemas.microsoft.com/office/drawing/2014/main" id="{84691414-7EED-19D0-2698-1F7453D56441}"/>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38052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8CBE5C-6849-885D-45AB-93A8005B6B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r>
              <a:rPr lang="it-IT"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967C6C5-3E93-46DB-AEFE-32C391DE8774}"/>
              </a:ext>
            </a:extLst>
          </p:cNvPr>
          <p:cNvPicPr>
            <a:picLocks noGrp="1" noChangeAspect="1"/>
          </p:cNvPicPr>
          <p:nvPr>
            <p:ph idx="1"/>
          </p:nvPr>
        </p:nvPicPr>
        <p:blipFill>
          <a:blip r:embed="rId2"/>
          <a:stretch>
            <a:fillRect/>
          </a:stretch>
        </p:blipFill>
        <p:spPr>
          <a:xfrm>
            <a:off x="1229292" y="5110843"/>
            <a:ext cx="2808514" cy="1747157"/>
          </a:xfrm>
          <a:prstGeom prst="rect">
            <a:avLst/>
          </a:prstGeom>
        </p:spPr>
      </p:pic>
      <p:sp>
        <p:nvSpPr>
          <p:cNvPr id="2" name="Slide Number Placeholder 1">
            <a:extLst>
              <a:ext uri="{FF2B5EF4-FFF2-40B4-BE49-F238E27FC236}">
                <a16:creationId xmlns:a16="http://schemas.microsoft.com/office/drawing/2014/main" id="{EEEEEDEE-53B2-3BEB-CF3A-8E5CF4EF7BF8}"/>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Box 4">
            <a:extLst>
              <a:ext uri="{FF2B5EF4-FFF2-40B4-BE49-F238E27FC236}">
                <a16:creationId xmlns:a16="http://schemas.microsoft.com/office/drawing/2014/main" id="{B80E2CEE-602B-48A4-B90D-3D2741CCE5EE}"/>
              </a:ext>
            </a:extLst>
          </p:cNvPr>
          <p:cNvSpPr txBox="1"/>
          <p:nvPr/>
        </p:nvSpPr>
        <p:spPr>
          <a:xfrm>
            <a:off x="865970" y="2008822"/>
            <a:ext cx="792480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 of a (2,2) branch predictor (16 different (2,2) predictors ) is shown in figure given below.</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has 2-bit Global Branch History Register because m=2 and thus 4 predictors for each branch.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name </a:t>
            </a:r>
            <a:r>
              <a:rPr lang="en-US">
                <a:latin typeface="Times New Roman" panose="02020603050405020304" pitchFamily="18" charset="0"/>
                <a:cs typeface="Times New Roman" panose="02020603050405020304" pitchFamily="18" charset="0"/>
              </a:rPr>
              <a:t>is GBH </a:t>
            </a:r>
            <a:r>
              <a:rPr lang="en-US" dirty="0">
                <a:latin typeface="Times New Roman" panose="02020603050405020304" pitchFamily="18" charset="0"/>
                <a:cs typeface="Times New Roman" panose="02020603050405020304" pitchFamily="18" charset="0"/>
              </a:rPr>
              <a:t>because it is shared by all branches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predictors are of size 2-bit as n=2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supports 16 different branches and low order 4 bits of branch address are used to select horizontal location while 2-bit GBH is used to access the predictor</a:t>
            </a:r>
          </a:p>
        </p:txBody>
      </p:sp>
      <p:sp>
        <p:nvSpPr>
          <p:cNvPr id="7" name="TextBox 6">
            <a:extLst>
              <a:ext uri="{FF2B5EF4-FFF2-40B4-BE49-F238E27FC236}">
                <a16:creationId xmlns:a16="http://schemas.microsoft.com/office/drawing/2014/main" id="{1B937CF8-E2EA-4AE5-B029-29E39354B1A7}"/>
              </a:ext>
            </a:extLst>
          </p:cNvPr>
          <p:cNvSpPr txBox="1"/>
          <p:nvPr/>
        </p:nvSpPr>
        <p:spPr>
          <a:xfrm>
            <a:off x="4391830" y="4805220"/>
            <a:ext cx="38862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number of bits in an</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 predictor is</a:t>
            </a:r>
          </a:p>
          <a:p>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x  n x Number of prediction entries</a:t>
            </a:r>
          </a:p>
          <a:p>
            <a:endParaRPr lang="en-US" dirty="0"/>
          </a:p>
          <a:p>
            <a:endParaRPr lang="en-US" dirty="0"/>
          </a:p>
          <a:p>
            <a:r>
              <a:rPr lang="en-US" dirty="0"/>
              <a:t>A 2-bit predictor with no global history is simply a (0,2) predictor.</a:t>
            </a:r>
          </a:p>
        </p:txBody>
      </p:sp>
    </p:spTree>
    <p:extLst>
      <p:ext uri="{BB962C8B-B14F-4D97-AF65-F5344CB8AC3E}">
        <p14:creationId xmlns:p14="http://schemas.microsoft.com/office/powerpoint/2010/main" val="3650928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4AE1-2A70-469E-B045-E80BDFCE889A}"/>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Example:</a:t>
            </a:r>
          </a:p>
        </p:txBody>
      </p:sp>
      <p:pic>
        <p:nvPicPr>
          <p:cNvPr id="4" name="Content Placeholder 3">
            <a:extLst>
              <a:ext uri="{FF2B5EF4-FFF2-40B4-BE49-F238E27FC236}">
                <a16:creationId xmlns:a16="http://schemas.microsoft.com/office/drawing/2014/main" id="{4C483A22-8426-4CE8-BC54-99B593FB978B}"/>
              </a:ext>
            </a:extLst>
          </p:cNvPr>
          <p:cNvPicPr>
            <a:picLocks noGrp="1" noChangeAspect="1"/>
          </p:cNvPicPr>
          <p:nvPr>
            <p:ph idx="1"/>
          </p:nvPr>
        </p:nvPicPr>
        <p:blipFill>
          <a:blip r:embed="rId2"/>
          <a:stretch>
            <a:fillRect/>
          </a:stretch>
        </p:blipFill>
        <p:spPr>
          <a:xfrm>
            <a:off x="499772" y="1981200"/>
            <a:ext cx="8339428" cy="4800600"/>
          </a:xfrm>
          <a:prstGeom prst="rect">
            <a:avLst/>
          </a:prstGeom>
        </p:spPr>
      </p:pic>
      <p:sp>
        <p:nvSpPr>
          <p:cNvPr id="3" name="Slide Number Placeholder 2">
            <a:extLst>
              <a:ext uri="{FF2B5EF4-FFF2-40B4-BE49-F238E27FC236}">
                <a16:creationId xmlns:a16="http://schemas.microsoft.com/office/drawing/2014/main" id="{0D9E641D-F591-2903-A754-1F6CE78F00CA}"/>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275940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60868" y="1590205"/>
            <a:ext cx="6053670" cy="3677591"/>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620146"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6" name="Title 5">
            <a:extLst>
              <a:ext uri="{FF2B5EF4-FFF2-40B4-BE49-F238E27FC236}">
                <a16:creationId xmlns:a16="http://schemas.microsoft.com/office/drawing/2014/main" id="{5C00A9EF-C707-5175-E5E0-3BEF626984A9}"/>
              </a:ext>
            </a:extLst>
          </p:cNvPr>
          <p:cNvSpPr>
            <a:spLocks noGrp="1"/>
          </p:cNvSpPr>
          <p:nvPr>
            <p:ph type="title"/>
          </p:nvPr>
        </p:nvSpPr>
        <p:spPr>
          <a:xfrm>
            <a:off x="479323" y="629265"/>
            <a:ext cx="4554582" cy="1622322"/>
          </a:xfrm>
        </p:spPr>
        <p:txBody>
          <a:bodyPr>
            <a:normAutofit/>
          </a:bodyPr>
          <a:lstStyle/>
          <a:p>
            <a:r>
              <a:rPr lang="en-US" sz="4000" dirty="0" err="1">
                <a:solidFill>
                  <a:srgbClr val="FFFFFE"/>
                </a:solidFill>
                <a:latin typeface="Times New Roman" panose="02020603050405020304" pitchFamily="18" charset="0"/>
                <a:cs typeface="Times New Roman" panose="02020603050405020304" pitchFamily="18" charset="0"/>
              </a:rPr>
              <a:t>Gshare</a:t>
            </a:r>
            <a:r>
              <a:rPr lang="en-US" sz="4000" dirty="0">
                <a:solidFill>
                  <a:srgbClr val="FFFFFE"/>
                </a:solidFill>
                <a:latin typeface="Times New Roman" panose="02020603050405020304" pitchFamily="18" charset="0"/>
                <a:cs typeface="Times New Roman" panose="02020603050405020304" pitchFamily="18" charset="0"/>
              </a:rPr>
              <a:t> (Correlating Predictor</a:t>
            </a:r>
            <a:r>
              <a:rPr lang="en-US" dirty="0">
                <a:solidFill>
                  <a:srgbClr val="FFFFFE"/>
                </a:solidFill>
              </a:rPr>
              <a:t>)</a:t>
            </a:r>
            <a:endParaRPr lang="en-GB" dirty="0">
              <a:solidFill>
                <a:srgbClr val="FFFFFE"/>
              </a:solidFill>
            </a:endParaRPr>
          </a:p>
        </p:txBody>
      </p:sp>
      <p:sp>
        <p:nvSpPr>
          <p:cNvPr id="19" name="Rectangle 18">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314325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177165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1A8C30F-A7C8-4C91-BDCF-E6AA4CDA43FF}"/>
              </a:ext>
            </a:extLst>
          </p:cNvPr>
          <p:cNvSpPr>
            <a:spLocks noGrp="1"/>
          </p:cNvSpPr>
          <p:nvPr>
            <p:ph idx="1"/>
          </p:nvPr>
        </p:nvSpPr>
        <p:spPr>
          <a:xfrm>
            <a:off x="479322" y="2039475"/>
            <a:ext cx="4766845" cy="4191000"/>
          </a:xfrm>
        </p:spPr>
        <p:txBody>
          <a:bodyPr anchor="ctr">
            <a:normAutofit/>
          </a:bodyPr>
          <a:lstStyle/>
          <a:p>
            <a:endParaRPr lang="en-US" dirty="0">
              <a:solidFill>
                <a:srgbClr val="FFFFFE"/>
              </a:solidFill>
            </a:endParaRPr>
          </a:p>
          <a:p>
            <a:pPr marL="0" indent="0">
              <a:buNone/>
            </a:pPr>
            <a:r>
              <a:rPr lang="en-US" dirty="0">
                <a:solidFill>
                  <a:srgbClr val="FFFFFE"/>
                </a:solidFill>
              </a:rPr>
              <a:t>   </a:t>
            </a:r>
            <a:r>
              <a:rPr lang="en-US" sz="2000" dirty="0">
                <a:solidFill>
                  <a:srgbClr val="FFFFFE"/>
                </a:solidFill>
                <a:latin typeface="Times New Roman" panose="02020603050405020304" pitchFamily="18" charset="0"/>
                <a:cs typeface="Times New Roman" panose="02020603050405020304" pitchFamily="18" charset="0"/>
              </a:rPr>
              <a:t>It is not cost-effective to provide</a:t>
            </a:r>
          </a:p>
          <a:p>
            <a:pPr marL="0" indent="0">
              <a:buNone/>
            </a:pPr>
            <a:r>
              <a:rPr lang="en-US" sz="2000" dirty="0">
                <a:solidFill>
                  <a:srgbClr val="FFFFFE"/>
                </a:solidFill>
                <a:latin typeface="Times New Roman" panose="02020603050405020304" pitchFamily="18" charset="0"/>
                <a:cs typeface="Times New Roman" panose="02020603050405020304" pitchFamily="18" charset="0"/>
              </a:rPr>
              <a:t>   an entry for every combination </a:t>
            </a:r>
          </a:p>
          <a:p>
            <a:pPr marL="0" indent="0">
              <a:buNone/>
            </a:pPr>
            <a:r>
              <a:rPr lang="en-US" sz="2000" dirty="0">
                <a:solidFill>
                  <a:srgbClr val="FFFFFE"/>
                </a:solidFill>
                <a:latin typeface="Times New Roman" panose="02020603050405020304" pitchFamily="18" charset="0"/>
                <a:cs typeface="Times New Roman" panose="02020603050405020304" pitchFamily="18" charset="0"/>
              </a:rPr>
              <a:t>   of branch address and history so </a:t>
            </a:r>
          </a:p>
          <a:p>
            <a:pPr marL="0" indent="0">
              <a:buNone/>
            </a:pPr>
            <a:r>
              <a:rPr lang="en-US" sz="2000" dirty="0">
                <a:solidFill>
                  <a:srgbClr val="FFFFFE"/>
                </a:solidFill>
                <a:latin typeface="Times New Roman" panose="02020603050405020304" pitchFamily="18" charset="0"/>
                <a:cs typeface="Times New Roman" panose="02020603050405020304" pitchFamily="18" charset="0"/>
              </a:rPr>
              <a:t>   there is some overlapping</a:t>
            </a:r>
          </a:p>
          <a:p>
            <a:pPr marL="0" indent="0">
              <a:buNone/>
            </a:pPr>
            <a:r>
              <a:rPr lang="en-US" sz="2000" dirty="0">
                <a:solidFill>
                  <a:srgbClr val="FFFFFE"/>
                </a:solidFill>
                <a:latin typeface="Times New Roman" panose="02020603050405020304" pitchFamily="18" charset="0"/>
                <a:cs typeface="Times New Roman" panose="02020603050405020304" pitchFamily="18" charset="0"/>
              </a:rPr>
              <a:t>   XOR between branch address </a:t>
            </a:r>
          </a:p>
          <a:p>
            <a:pPr marL="0" indent="0">
              <a:buNone/>
            </a:pPr>
            <a:r>
              <a:rPr lang="en-US" sz="2000" dirty="0">
                <a:solidFill>
                  <a:srgbClr val="FFFFFE"/>
                </a:solidFill>
                <a:latin typeface="Times New Roman" panose="02020603050405020304" pitchFamily="18" charset="0"/>
                <a:cs typeface="Times New Roman" panose="02020603050405020304" pitchFamily="18" charset="0"/>
              </a:rPr>
              <a:t>   and branch history is proven</a:t>
            </a:r>
          </a:p>
          <a:p>
            <a:pPr marL="0" indent="0">
              <a:buNone/>
            </a:pPr>
            <a:r>
              <a:rPr lang="en-US" sz="2000" dirty="0">
                <a:solidFill>
                  <a:srgbClr val="FFFFFE"/>
                </a:solidFill>
                <a:latin typeface="Times New Roman" panose="02020603050405020304" pitchFamily="18" charset="0"/>
                <a:cs typeface="Times New Roman" panose="02020603050405020304" pitchFamily="18" charset="0"/>
              </a:rPr>
              <a:t>   experimentally to be a good </a:t>
            </a:r>
          </a:p>
          <a:p>
            <a:pPr marL="0" indent="0">
              <a:buNone/>
            </a:pPr>
            <a:r>
              <a:rPr lang="en-US" sz="2000" dirty="0">
                <a:solidFill>
                  <a:srgbClr val="FFFFFE"/>
                </a:solidFill>
                <a:latin typeface="Times New Roman" panose="02020603050405020304" pitchFamily="18" charset="0"/>
                <a:cs typeface="Times New Roman" panose="02020603050405020304" pitchFamily="18" charset="0"/>
              </a:rPr>
              <a:t>   hashing function.	</a:t>
            </a:r>
          </a:p>
        </p:txBody>
      </p:sp>
      <p:pic>
        <p:nvPicPr>
          <p:cNvPr id="4" name="Picture 3">
            <a:extLst>
              <a:ext uri="{FF2B5EF4-FFF2-40B4-BE49-F238E27FC236}">
                <a16:creationId xmlns:a16="http://schemas.microsoft.com/office/drawing/2014/main" id="{66888E8E-867D-4A6D-A47F-BA8E9A568CFA}"/>
              </a:ext>
            </a:extLst>
          </p:cNvPr>
          <p:cNvPicPr>
            <a:picLocks noChangeAspect="1"/>
          </p:cNvPicPr>
          <p:nvPr/>
        </p:nvPicPr>
        <p:blipFill>
          <a:blip r:embed="rId2"/>
          <a:stretch>
            <a:fillRect/>
          </a:stretch>
        </p:blipFill>
        <p:spPr>
          <a:xfrm>
            <a:off x="5423061" y="1022724"/>
            <a:ext cx="3518440" cy="4616075"/>
          </a:xfrm>
          <a:prstGeom prst="rect">
            <a:avLst/>
          </a:prstGeom>
        </p:spPr>
      </p:pic>
      <p:sp>
        <p:nvSpPr>
          <p:cNvPr id="2" name="Slide Number Placeholder 1">
            <a:extLst>
              <a:ext uri="{FF2B5EF4-FFF2-40B4-BE49-F238E27FC236}">
                <a16:creationId xmlns:a16="http://schemas.microsoft.com/office/drawing/2014/main" id="{BFAF00D1-47A9-934F-0689-413CE50F7BC7}"/>
              </a:ext>
            </a:extLst>
          </p:cNvPr>
          <p:cNvSpPr>
            <a:spLocks noGrp="1"/>
          </p:cNvSpPr>
          <p:nvPr>
            <p:ph type="sldNum" sz="quarter" idx="12"/>
          </p:nvPr>
        </p:nvSpPr>
        <p:spPr>
          <a:xfrm>
            <a:off x="7764405" y="295729"/>
            <a:ext cx="628649" cy="767687"/>
          </a:xfrm>
        </p:spPr>
        <p:txBody>
          <a:bodyPr>
            <a:normAutofit/>
          </a:bodyPr>
          <a:lstStyle/>
          <a:p>
            <a:pPr>
              <a:spcAft>
                <a:spcPts val="600"/>
              </a:spcAft>
            </a:pPr>
            <a:fld id="{B6F15528-21DE-4FAA-801E-634DDDAF4B2B}" type="slidenum">
              <a:rPr lang="en-US">
                <a:solidFill>
                  <a:srgbClr val="FFFFFE"/>
                </a:solidFill>
              </a:rPr>
              <a:pPr>
                <a:spcAft>
                  <a:spcPts val="600"/>
                </a:spcAft>
              </a:pPr>
              <a:t>26</a:t>
            </a:fld>
            <a:endParaRPr lang="en-US">
              <a:solidFill>
                <a:srgbClr val="FFFFFE"/>
              </a:solidFill>
            </a:endParaRPr>
          </a:p>
        </p:txBody>
      </p:sp>
      <p:pic>
        <p:nvPicPr>
          <p:cNvPr id="5" name="Picture 4">
            <a:extLst>
              <a:ext uri="{FF2B5EF4-FFF2-40B4-BE49-F238E27FC236}">
                <a16:creationId xmlns:a16="http://schemas.microsoft.com/office/drawing/2014/main" id="{34A17EF7-3DD7-4E8B-8CD2-922BA8420D20}"/>
              </a:ext>
            </a:extLst>
          </p:cNvPr>
          <p:cNvPicPr>
            <a:picLocks noChangeAspect="1"/>
          </p:cNvPicPr>
          <p:nvPr/>
        </p:nvPicPr>
        <p:blipFill>
          <a:blip r:embed="rId3"/>
          <a:stretch>
            <a:fillRect/>
          </a:stretch>
        </p:blipFill>
        <p:spPr>
          <a:xfrm>
            <a:off x="5601378" y="5831288"/>
            <a:ext cx="3093988" cy="116754"/>
          </a:xfrm>
          <a:prstGeom prst="rect">
            <a:avLst/>
          </a:prstGeom>
        </p:spPr>
      </p:pic>
    </p:spTree>
    <p:extLst>
      <p:ext uri="{BB962C8B-B14F-4D97-AF65-F5344CB8AC3E}">
        <p14:creationId xmlns:p14="http://schemas.microsoft.com/office/powerpoint/2010/main" val="104365804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5" name="Rectangle 14">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1F53FA03-3270-81B1-7C68-FDF5B88B03A4}"/>
              </a:ext>
            </a:extLst>
          </p:cNvPr>
          <p:cNvSpPr>
            <a:spLocks noGrp="1"/>
          </p:cNvSpPr>
          <p:nvPr>
            <p:ph type="sldNum" sz="quarter" idx="12"/>
          </p:nvPr>
        </p:nvSpPr>
        <p:spPr>
          <a:xfrm>
            <a:off x="7764405" y="295729"/>
            <a:ext cx="628649" cy="767687"/>
          </a:xfrm>
        </p:spPr>
        <p:txBody>
          <a:bodyPr vert="horz" lIns="91440" tIns="45720" rIns="91440" bIns="45720" rtlCol="0" anchor="b">
            <a:normAutofit/>
          </a:bodyPr>
          <a:lstStyle/>
          <a:p>
            <a:pPr>
              <a:spcAft>
                <a:spcPts val="600"/>
              </a:spcAft>
            </a:pPr>
            <a:fld id="{B6F15528-21DE-4FAA-801E-634DDDAF4B2B}" type="slidenum">
              <a:rPr lang="en-US" b="0" i="0" kern="1200">
                <a:solidFill>
                  <a:srgbClr val="FFFFFF"/>
                </a:solidFill>
                <a:latin typeface="+mn-lt"/>
                <a:ea typeface="+mn-ea"/>
                <a:cs typeface="+mn-cs"/>
              </a:rPr>
              <a:pPr>
                <a:spcAft>
                  <a:spcPts val="600"/>
                </a:spcAft>
              </a:pPr>
              <a:t>27</a:t>
            </a:fld>
            <a:endParaRPr lang="en-US" b="0" i="0" kern="1200">
              <a:solidFill>
                <a:srgbClr val="FFFFFF"/>
              </a:solidFill>
              <a:latin typeface="+mn-lt"/>
              <a:ea typeface="+mn-ea"/>
              <a:cs typeface="+mn-cs"/>
            </a:endParaRPr>
          </a:p>
        </p:txBody>
      </p:sp>
      <p:pic>
        <p:nvPicPr>
          <p:cNvPr id="4" name="Content Placeholder 3">
            <a:extLst>
              <a:ext uri="{FF2B5EF4-FFF2-40B4-BE49-F238E27FC236}">
                <a16:creationId xmlns:a16="http://schemas.microsoft.com/office/drawing/2014/main" id="{8757C744-41CD-44CE-8088-73A39880BFCD}"/>
              </a:ext>
            </a:extLst>
          </p:cNvPr>
          <p:cNvPicPr>
            <a:picLocks noGrp="1" noChangeAspect="1"/>
          </p:cNvPicPr>
          <p:nvPr>
            <p:ph idx="1"/>
          </p:nvPr>
        </p:nvPicPr>
        <p:blipFill>
          <a:blip r:embed="rId2"/>
          <a:stretch>
            <a:fillRect/>
          </a:stretch>
        </p:blipFill>
        <p:spPr>
          <a:xfrm>
            <a:off x="844550" y="1366106"/>
            <a:ext cx="3546475" cy="4119642"/>
          </a:xfrm>
          <a:prstGeom prst="rect">
            <a:avLst/>
          </a:prstGeom>
        </p:spPr>
      </p:pic>
      <p:pic>
        <p:nvPicPr>
          <p:cNvPr id="6" name="Picture 5">
            <a:extLst>
              <a:ext uri="{FF2B5EF4-FFF2-40B4-BE49-F238E27FC236}">
                <a16:creationId xmlns:a16="http://schemas.microsoft.com/office/drawing/2014/main" id="{5BB846B8-742F-4AFB-B379-05A81E506968}"/>
              </a:ext>
            </a:extLst>
          </p:cNvPr>
          <p:cNvPicPr>
            <a:picLocks noChangeAspect="1"/>
          </p:cNvPicPr>
          <p:nvPr/>
        </p:nvPicPr>
        <p:blipFill>
          <a:blip r:embed="rId3"/>
          <a:stretch>
            <a:fillRect/>
          </a:stretch>
        </p:blipFill>
        <p:spPr>
          <a:xfrm>
            <a:off x="4752975" y="3271732"/>
            <a:ext cx="3546476" cy="308390"/>
          </a:xfrm>
          <a:prstGeom prst="rect">
            <a:avLst/>
          </a:prstGeom>
        </p:spPr>
      </p:pic>
    </p:spTree>
    <p:extLst>
      <p:ext uri="{BB962C8B-B14F-4D97-AF65-F5344CB8AC3E}">
        <p14:creationId xmlns:p14="http://schemas.microsoft.com/office/powerpoint/2010/main" val="2312849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113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706465" y="1335800"/>
            <a:ext cx="6053670" cy="4186400"/>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0DF5C2A-A87C-41C6-96FE-51810F79E390}"/>
              </a:ext>
            </a:extLst>
          </p:cNvPr>
          <p:cNvSpPr>
            <a:spLocks noGrp="1"/>
          </p:cNvSpPr>
          <p:nvPr>
            <p:ph type="title"/>
          </p:nvPr>
        </p:nvSpPr>
        <p:spPr>
          <a:xfrm>
            <a:off x="533401" y="629265"/>
            <a:ext cx="3795252" cy="1047135"/>
          </a:xfrm>
        </p:spPr>
        <p:txBody>
          <a:bodyPr>
            <a:normAutofit/>
          </a:bodyPr>
          <a:lstStyle/>
          <a:p>
            <a:r>
              <a:rPr lang="en-US" dirty="0">
                <a:solidFill>
                  <a:srgbClr val="EBEBEB"/>
                </a:solidFill>
                <a:latin typeface="Times New Roman" panose="02020603050405020304" pitchFamily="18" charset="0"/>
                <a:ea typeface="+mn-ea"/>
                <a:cs typeface="Times New Roman" panose="02020603050405020304" pitchFamily="18" charset="0"/>
              </a:rPr>
              <a:t>Tournament</a:t>
            </a:r>
            <a:r>
              <a:rPr lang="en-US" dirty="0">
                <a:solidFill>
                  <a:srgbClr val="EBEBEB"/>
                </a:solidFill>
                <a:latin typeface="Times New Roman" panose="02020603050405020304" pitchFamily="18" charset="0"/>
                <a:cs typeface="Times New Roman" panose="02020603050405020304" pitchFamily="18" charset="0"/>
              </a:rPr>
              <a:t> </a:t>
            </a:r>
            <a:r>
              <a:rPr lang="en-US" dirty="0">
                <a:solidFill>
                  <a:srgbClr val="EBEBEB"/>
                </a:solidFill>
                <a:latin typeface="Times New Roman" panose="02020603050405020304" pitchFamily="18" charset="0"/>
                <a:ea typeface="+mn-ea"/>
                <a:cs typeface="Times New Roman" panose="02020603050405020304" pitchFamily="18" charset="0"/>
              </a:rPr>
              <a:t>Predictor</a:t>
            </a:r>
          </a:p>
        </p:txBody>
      </p:sp>
      <p:pic>
        <p:nvPicPr>
          <p:cNvPr id="4" name="Picture 3">
            <a:extLst>
              <a:ext uri="{FF2B5EF4-FFF2-40B4-BE49-F238E27FC236}">
                <a16:creationId xmlns:a16="http://schemas.microsoft.com/office/drawing/2014/main" id="{07399DC3-7743-4B40-924E-70C2B80D6599}"/>
              </a:ext>
            </a:extLst>
          </p:cNvPr>
          <p:cNvPicPr>
            <a:picLocks noChangeAspect="1"/>
          </p:cNvPicPr>
          <p:nvPr/>
        </p:nvPicPr>
        <p:blipFill>
          <a:blip r:embed="rId2"/>
          <a:stretch>
            <a:fillRect/>
          </a:stretch>
        </p:blipFill>
        <p:spPr>
          <a:xfrm>
            <a:off x="5036126" y="1249435"/>
            <a:ext cx="3879273" cy="5075165"/>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65524042-E21C-64DB-E38D-AA1AA9C26591}"/>
              </a:ext>
            </a:extLst>
          </p:cNvPr>
          <p:cNvSpPr>
            <a:spLocks noGrp="1"/>
          </p:cNvSpPr>
          <p:nvPr>
            <p:ph type="sldNum" sz="quarter" idx="12"/>
          </p:nvPr>
        </p:nvSpPr>
        <p:spPr>
          <a:xfrm>
            <a:off x="7764405" y="295729"/>
            <a:ext cx="628649" cy="767687"/>
          </a:xfrm>
        </p:spPr>
        <p:txBody>
          <a:bodyPr>
            <a:normAutofit/>
          </a:bodyPr>
          <a:lstStyle/>
          <a:p>
            <a:pPr>
              <a:spcAft>
                <a:spcPts val="600"/>
              </a:spcAft>
            </a:pPr>
            <a:fld id="{B6F15528-21DE-4FAA-801E-634DDDAF4B2B}" type="slidenum">
              <a:rPr lang="en-US">
                <a:solidFill>
                  <a:srgbClr val="FFFFFF"/>
                </a:solidFill>
              </a:rPr>
              <a:pPr>
                <a:spcAft>
                  <a:spcPts val="600"/>
                </a:spcAft>
              </a:pPr>
              <a:t>28</a:t>
            </a:fld>
            <a:endParaRPr lang="en-US">
              <a:solidFill>
                <a:srgbClr val="FFFFFF"/>
              </a:solidFill>
            </a:endParaRPr>
          </a:p>
        </p:txBody>
      </p:sp>
      <p:sp>
        <p:nvSpPr>
          <p:cNvPr id="3" name="Content Placeholder 2">
            <a:extLst>
              <a:ext uri="{FF2B5EF4-FFF2-40B4-BE49-F238E27FC236}">
                <a16:creationId xmlns:a16="http://schemas.microsoft.com/office/drawing/2014/main" id="{639F9745-6A05-4FC7-96FC-CA3782ADC41B}"/>
              </a:ext>
            </a:extLst>
          </p:cNvPr>
          <p:cNvSpPr>
            <a:spLocks noGrp="1"/>
          </p:cNvSpPr>
          <p:nvPr>
            <p:ph idx="1"/>
          </p:nvPr>
        </p:nvSpPr>
        <p:spPr>
          <a:xfrm>
            <a:off x="479323" y="1828800"/>
            <a:ext cx="3849329" cy="4401677"/>
          </a:xfrm>
        </p:spPr>
        <p:txBody>
          <a:bodyPr anchor="ctr">
            <a:normAutofit/>
          </a:bodyPr>
          <a:lstStyle/>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It combines standard 2-bit predictor that uses local information and 2-level predictor.</a:t>
            </a:r>
          </a:p>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The two are selected using a selector which is also a saturating counter array.</a:t>
            </a:r>
          </a:p>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When the prediction is right the selector remains unchanged, otherwise if the prediction of other predictor is right the counter is incremented or decremented so that the other predictor is selected next time.</a:t>
            </a:r>
          </a:p>
          <a:p>
            <a:pPr>
              <a:lnSpc>
                <a:spcPct val="90000"/>
              </a:lnSpc>
            </a:pPr>
            <a:endParaRPr lang="en-US" dirty="0">
              <a:solidFill>
                <a:srgbClr val="FFFFFF"/>
              </a:solidFill>
            </a:endParaRPr>
          </a:p>
        </p:txBody>
      </p:sp>
    </p:spTree>
    <p:extLst>
      <p:ext uri="{BB962C8B-B14F-4D97-AF65-F5344CB8AC3E}">
        <p14:creationId xmlns:p14="http://schemas.microsoft.com/office/powerpoint/2010/main" val="4075295076"/>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6" name="Rectangle 15">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4B0513B9-594B-11B6-55D8-5273DDF5C0ED}"/>
              </a:ext>
            </a:extLst>
          </p:cNvPr>
          <p:cNvSpPr>
            <a:spLocks noGrp="1"/>
          </p:cNvSpPr>
          <p:nvPr>
            <p:ph type="sldNum" sz="quarter" idx="12"/>
          </p:nvPr>
        </p:nvSpPr>
        <p:spPr>
          <a:xfrm>
            <a:off x="7764405" y="295729"/>
            <a:ext cx="628649" cy="767687"/>
          </a:xfrm>
        </p:spPr>
        <p:txBody>
          <a:bodyPr vert="horz" lIns="91440" tIns="45720" rIns="91440" bIns="45720" rtlCol="0" anchor="b">
            <a:normAutofit/>
          </a:bodyPr>
          <a:lstStyle/>
          <a:p>
            <a:pPr>
              <a:spcAft>
                <a:spcPts val="600"/>
              </a:spcAft>
            </a:pPr>
            <a:fld id="{B6F15528-21DE-4FAA-801E-634DDDAF4B2B}" type="slidenum">
              <a:rPr lang="en-US" b="0" i="0" kern="1200">
                <a:solidFill>
                  <a:srgbClr val="FFFFFF"/>
                </a:solidFill>
                <a:latin typeface="+mn-lt"/>
                <a:ea typeface="+mn-ea"/>
                <a:cs typeface="+mn-cs"/>
              </a:rPr>
              <a:pPr>
                <a:spcAft>
                  <a:spcPts val="600"/>
                </a:spcAft>
              </a:pPr>
              <a:t>29</a:t>
            </a:fld>
            <a:endParaRPr lang="en-US" b="0" i="0" kern="1200">
              <a:solidFill>
                <a:srgbClr val="FFFFFF"/>
              </a:solidFill>
              <a:latin typeface="+mn-lt"/>
              <a:ea typeface="+mn-ea"/>
              <a:cs typeface="+mn-cs"/>
            </a:endParaRPr>
          </a:p>
        </p:txBody>
      </p:sp>
      <p:pic>
        <p:nvPicPr>
          <p:cNvPr id="4" name="Content Placeholder 3">
            <a:extLst>
              <a:ext uri="{FF2B5EF4-FFF2-40B4-BE49-F238E27FC236}">
                <a16:creationId xmlns:a16="http://schemas.microsoft.com/office/drawing/2014/main" id="{FB3FCF17-DE64-4EBF-ACAF-DD76607AA280}"/>
              </a:ext>
            </a:extLst>
          </p:cNvPr>
          <p:cNvPicPr>
            <a:picLocks noGrp="1" noChangeAspect="1"/>
          </p:cNvPicPr>
          <p:nvPr>
            <p:ph idx="1"/>
          </p:nvPr>
        </p:nvPicPr>
        <p:blipFill>
          <a:blip r:embed="rId2"/>
          <a:stretch>
            <a:fillRect/>
          </a:stretch>
        </p:blipFill>
        <p:spPr>
          <a:xfrm>
            <a:off x="844550" y="1295400"/>
            <a:ext cx="4032250" cy="4419600"/>
          </a:xfrm>
          <a:prstGeom prst="rect">
            <a:avLst/>
          </a:prstGeom>
        </p:spPr>
      </p:pic>
      <p:pic>
        <p:nvPicPr>
          <p:cNvPr id="6" name="Picture 5">
            <a:extLst>
              <a:ext uri="{FF2B5EF4-FFF2-40B4-BE49-F238E27FC236}">
                <a16:creationId xmlns:a16="http://schemas.microsoft.com/office/drawing/2014/main" id="{C84522E3-82BA-4A8F-B203-C730BBE7E143}"/>
              </a:ext>
            </a:extLst>
          </p:cNvPr>
          <p:cNvPicPr>
            <a:picLocks noChangeAspect="1"/>
          </p:cNvPicPr>
          <p:nvPr/>
        </p:nvPicPr>
        <p:blipFill>
          <a:blip r:embed="rId3"/>
          <a:stretch>
            <a:fillRect/>
          </a:stretch>
        </p:blipFill>
        <p:spPr>
          <a:xfrm>
            <a:off x="4858415" y="3314656"/>
            <a:ext cx="3546476" cy="187916"/>
          </a:xfrm>
          <a:prstGeom prst="rect">
            <a:avLst/>
          </a:prstGeom>
        </p:spPr>
      </p:pic>
      <p:pic>
        <p:nvPicPr>
          <p:cNvPr id="7" name="Picture 6">
            <a:extLst>
              <a:ext uri="{FF2B5EF4-FFF2-40B4-BE49-F238E27FC236}">
                <a16:creationId xmlns:a16="http://schemas.microsoft.com/office/drawing/2014/main" id="{8B37A213-9C30-40D1-9C1C-58928AD34321}"/>
              </a:ext>
            </a:extLst>
          </p:cNvPr>
          <p:cNvPicPr>
            <a:picLocks noChangeAspect="1"/>
          </p:cNvPicPr>
          <p:nvPr/>
        </p:nvPicPr>
        <p:blipFill>
          <a:blip r:embed="rId4"/>
          <a:stretch>
            <a:fillRect/>
          </a:stretch>
        </p:blipFill>
        <p:spPr>
          <a:xfrm>
            <a:off x="7857813" y="5828079"/>
            <a:ext cx="600387" cy="187916"/>
          </a:xfrm>
          <a:prstGeom prst="rect">
            <a:avLst/>
          </a:prstGeom>
        </p:spPr>
      </p:pic>
    </p:spTree>
    <p:extLst>
      <p:ext uri="{BB962C8B-B14F-4D97-AF65-F5344CB8AC3E}">
        <p14:creationId xmlns:p14="http://schemas.microsoft.com/office/powerpoint/2010/main" val="183047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752A-C065-4A15-9AAF-EC6D505F1E5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C2E53E9-25BE-41BF-9F2A-6FD7E593CBF6}"/>
              </a:ext>
            </a:extLst>
          </p:cNvPr>
          <p:cNvSpPr>
            <a:spLocks noGrp="1"/>
          </p:cNvSpPr>
          <p:nvPr>
            <p:ph idx="1"/>
          </p:nvPr>
        </p:nvSpPr>
        <p:spPr>
          <a:xfrm>
            <a:off x="864382" y="2286000"/>
            <a:ext cx="7746218" cy="4572000"/>
          </a:xfrm>
        </p:spPr>
        <p:txBody>
          <a:bodyPr/>
          <a:lstStyle/>
          <a:p>
            <a:r>
              <a:rPr lang="en-US" sz="2000" dirty="0">
                <a:latin typeface="Times New Roman" panose="02020603050405020304" pitchFamily="18" charset="0"/>
                <a:cs typeface="Times New Roman" panose="02020603050405020304" pitchFamily="18" charset="0"/>
              </a:rPr>
              <a:t>Overlap in instruction execution to achieve parallelism, e.g. pipelining.</a:t>
            </a:r>
          </a:p>
          <a:p>
            <a:r>
              <a:rPr lang="en-US" sz="2000" dirty="0">
                <a:latin typeface="Times New Roman" panose="02020603050405020304" pitchFamily="18" charset="0"/>
                <a:cs typeface="Times New Roman" panose="02020603050405020304" pitchFamily="18" charset="0"/>
              </a:rPr>
              <a:t>ILP(</a:t>
            </a:r>
            <a:r>
              <a:rPr lang="en-GB" sz="2000" b="0" i="0" dirty="0">
                <a:solidFill>
                  <a:srgbClr val="202124"/>
                </a:solidFill>
                <a:effectLst/>
                <a:latin typeface="Times New Roman" panose="02020603050405020304" pitchFamily="18" charset="0"/>
                <a:cs typeface="Times New Roman" panose="02020603050405020304" pitchFamily="18" charset="0"/>
              </a:rPr>
              <a:t>Instruction-level parallelism </a:t>
            </a:r>
            <a:r>
              <a:rPr lang="en-GB" sz="2000" b="0" i="0" dirty="0">
                <a:solidFill>
                  <a:srgbClr val="202124"/>
                </a:solidFill>
                <a:effectLst/>
                <a:latin typeface="arial" panose="020B0604020202020204" pitchFamily="34" charset="0"/>
              </a:rPr>
              <a:t>)</a:t>
            </a:r>
            <a:r>
              <a:rPr lang="en-US" sz="2000" dirty="0">
                <a:latin typeface="Times New Roman" panose="02020603050405020304" pitchFamily="18" charset="0"/>
                <a:cs typeface="Times New Roman" panose="02020603050405020304" pitchFamily="18" charset="0"/>
              </a:rPr>
              <a:t> via pipelining requires code scheduling to maximize</a:t>
            </a:r>
          </a:p>
          <a:p>
            <a:r>
              <a:rPr lang="en-US" sz="2000" dirty="0">
                <a:latin typeface="Times New Roman" panose="02020603050405020304" pitchFamily="18" charset="0"/>
                <a:cs typeface="Times New Roman" panose="02020603050405020304" pitchFamily="18" charset="0"/>
              </a:rPr>
              <a:t>Two approaches</a:t>
            </a:r>
          </a:p>
          <a:p>
            <a:pPr lvl="1"/>
            <a:r>
              <a:rPr lang="en-US" sz="2000" dirty="0">
                <a:latin typeface="Times New Roman" panose="02020603050405020304" pitchFamily="18" charset="0"/>
                <a:cs typeface="Times New Roman" panose="02020603050405020304" pitchFamily="18" charset="0"/>
              </a:rPr>
              <a:t>Dynamic (Hardware Based) in high end processors</a:t>
            </a:r>
          </a:p>
          <a:p>
            <a:pPr lvl="1"/>
            <a:r>
              <a:rPr lang="en-US" sz="2000" dirty="0">
                <a:latin typeface="Times New Roman" panose="02020603050405020304" pitchFamily="18" charset="0"/>
                <a:cs typeface="Times New Roman" panose="02020603050405020304" pitchFamily="18" charset="0"/>
              </a:rPr>
              <a:t>Static (Software Based –Compiler) in low-end embedded devices</a:t>
            </a: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954F1F5-FC18-4FD8-ADFF-E28B2B421D75}"/>
              </a:ext>
            </a:extLst>
          </p:cNvPr>
          <p:cNvPicPr>
            <a:picLocks noChangeAspect="1"/>
          </p:cNvPicPr>
          <p:nvPr/>
        </p:nvPicPr>
        <p:blipFill>
          <a:blip r:embed="rId2"/>
          <a:stretch>
            <a:fillRect/>
          </a:stretch>
        </p:blipFill>
        <p:spPr>
          <a:xfrm>
            <a:off x="847356" y="5410200"/>
            <a:ext cx="7432262" cy="310163"/>
          </a:xfrm>
          <a:prstGeom prst="rect">
            <a:avLst/>
          </a:prstGeom>
        </p:spPr>
      </p:pic>
      <p:sp>
        <p:nvSpPr>
          <p:cNvPr id="5" name="Slide Number Placeholder 4">
            <a:extLst>
              <a:ext uri="{FF2B5EF4-FFF2-40B4-BE49-F238E27FC236}">
                <a16:creationId xmlns:a16="http://schemas.microsoft.com/office/drawing/2014/main" id="{B490B704-CA47-333E-534A-1E3B58C442FE}"/>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371227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AAE5213-A1A2-44AF-94E5-286CB960AD4B}"/>
              </a:ext>
            </a:extLst>
          </p:cNvPr>
          <p:cNvSpPr>
            <a:spLocks noGrp="1"/>
          </p:cNvSpPr>
          <p:nvPr>
            <p:ph type="title"/>
          </p:nvPr>
        </p:nvSpPr>
        <p:spPr>
          <a:xfrm>
            <a:off x="479323" y="629265"/>
            <a:ext cx="2566217" cy="5601210"/>
          </a:xfrm>
        </p:spPr>
        <p:txBody>
          <a:bodyPr>
            <a:normAutofit/>
          </a:bodyPr>
          <a:lstStyle/>
          <a:p>
            <a:r>
              <a:rPr lang="en-US" sz="4000" dirty="0">
                <a:solidFill>
                  <a:srgbClr val="EBEBEB"/>
                </a:solidFill>
                <a:latin typeface="Times New Roman" panose="02020603050405020304" pitchFamily="18" charset="0"/>
                <a:cs typeface="Times New Roman" panose="02020603050405020304" pitchFamily="18" charset="0"/>
              </a:rPr>
              <a:t>Dynamic Scheduling</a:t>
            </a:r>
          </a:p>
        </p:txBody>
      </p:sp>
      <p:sp>
        <p:nvSpPr>
          <p:cNvPr id="14" name="Rectangle 13">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DA92C1C-6446-43E4-BC86-46D76CA71EF8}"/>
              </a:ext>
            </a:extLst>
          </p:cNvPr>
          <p:cNvSpPr>
            <a:spLocks noGrp="1"/>
          </p:cNvSpPr>
          <p:nvPr>
            <p:ph idx="1"/>
          </p:nvPr>
        </p:nvSpPr>
        <p:spPr>
          <a:xfrm>
            <a:off x="3539612" y="533400"/>
            <a:ext cx="5110316" cy="3907605"/>
          </a:xfrm>
        </p:spPr>
        <p:txBody>
          <a:bodyPr anchor="ctr">
            <a:normAutofit/>
          </a:bodyPr>
          <a:lstStyle/>
          <a:p>
            <a:pPr>
              <a:lnSpc>
                <a:spcPct val="90000"/>
              </a:lnSpc>
            </a:pPr>
            <a:r>
              <a:rPr lang="en-US" sz="1200" dirty="0">
                <a:solidFill>
                  <a:srgbClr val="FFFFFF"/>
                </a:solidFill>
                <a:latin typeface="Times New Roman" panose="02020603050405020304" pitchFamily="18" charset="0"/>
                <a:cs typeface="Times New Roman" panose="02020603050405020304" pitchFamily="18" charset="0"/>
              </a:rPr>
              <a:t>In-Order-Issue</a:t>
            </a:r>
          </a:p>
          <a:p>
            <a:pPr>
              <a:lnSpc>
                <a:spcPct val="90000"/>
              </a:lnSpc>
            </a:pPr>
            <a:r>
              <a:rPr lang="en-US" sz="1200" dirty="0">
                <a:solidFill>
                  <a:srgbClr val="FFFFFF"/>
                </a:solidFill>
                <a:latin typeface="Times New Roman" panose="02020603050405020304" pitchFamily="18" charset="0"/>
                <a:cs typeface="Times New Roman" panose="02020603050405020304" pitchFamily="18" charset="0"/>
              </a:rPr>
              <a:t>Out-of-order execution</a:t>
            </a:r>
          </a:p>
          <a:p>
            <a:pPr>
              <a:lnSpc>
                <a:spcPct val="90000"/>
              </a:lnSpc>
            </a:pPr>
            <a:r>
              <a:rPr lang="en-US" sz="1200" dirty="0">
                <a:solidFill>
                  <a:srgbClr val="FFFFFF"/>
                </a:solidFill>
                <a:latin typeface="Times New Roman" panose="02020603050405020304" pitchFamily="18" charset="0"/>
                <a:cs typeface="Times New Roman" panose="02020603050405020304" pitchFamily="18" charset="0"/>
              </a:rPr>
              <a:t>Advantages</a:t>
            </a:r>
          </a:p>
          <a:p>
            <a:pPr lvl="1">
              <a:lnSpc>
                <a:spcPct val="90000"/>
              </a:lnSpc>
            </a:pPr>
            <a:r>
              <a:rPr lang="en-US" sz="1200" dirty="0">
                <a:solidFill>
                  <a:srgbClr val="FFFFFF"/>
                </a:solidFill>
                <a:latin typeface="Times New Roman" panose="02020603050405020304" pitchFamily="18" charset="0"/>
                <a:cs typeface="Times New Roman" panose="02020603050405020304" pitchFamily="18" charset="0"/>
              </a:rPr>
              <a:t>Makes code pipelined independent. Separate static scheduling is required for different pipelines</a:t>
            </a:r>
          </a:p>
          <a:p>
            <a:pPr lvl="1">
              <a:lnSpc>
                <a:spcPct val="90000"/>
              </a:lnSpc>
            </a:pPr>
            <a:r>
              <a:rPr lang="en-US" sz="1200" dirty="0">
                <a:solidFill>
                  <a:srgbClr val="FFFFFF"/>
                </a:solidFill>
                <a:latin typeface="Times New Roman" panose="02020603050405020304" pitchFamily="18" charset="0"/>
                <a:cs typeface="Times New Roman" panose="02020603050405020304" pitchFamily="18" charset="0"/>
              </a:rPr>
              <a:t>Also handles cases when dependents are unknown at compile time</a:t>
            </a:r>
          </a:p>
          <a:p>
            <a:pPr lvl="1">
              <a:lnSpc>
                <a:spcPct val="90000"/>
              </a:lnSpc>
            </a:pPr>
            <a:r>
              <a:rPr lang="en-US" sz="1200" dirty="0">
                <a:solidFill>
                  <a:srgbClr val="FFFFFF"/>
                </a:solidFill>
                <a:latin typeface="Times New Roman" panose="02020603050405020304" pitchFamily="18" charset="0"/>
                <a:cs typeface="Times New Roman" panose="02020603050405020304" pitchFamily="18" charset="0"/>
              </a:rPr>
              <a:t>Allows the processor to tolerate unpredictable delays, such as cache misses, by executing other code</a:t>
            </a:r>
          </a:p>
          <a:p>
            <a:pPr marL="285750" indent="-285750">
              <a:lnSpc>
                <a:spcPct val="90000"/>
              </a:lnSpc>
            </a:pPr>
            <a:endParaRPr lang="en-US" sz="1200" dirty="0">
              <a:solidFill>
                <a:srgbClr val="FFFFFF"/>
              </a:solidFill>
              <a:latin typeface="Times New Roman" panose="02020603050405020304" pitchFamily="18" charset="0"/>
              <a:cs typeface="Times New Roman" panose="02020603050405020304" pitchFamily="18" charset="0"/>
            </a:endParaRPr>
          </a:p>
          <a:p>
            <a:pPr marL="285750" indent="-285750">
              <a:lnSpc>
                <a:spcPct val="90000"/>
              </a:lnSpc>
            </a:pPr>
            <a:endParaRPr lang="en-US" sz="1200" dirty="0">
              <a:solidFill>
                <a:srgbClr val="FFFFFF"/>
              </a:solidFill>
              <a:latin typeface="Times New Roman" panose="02020603050405020304" pitchFamily="18" charset="0"/>
              <a:cs typeface="Times New Roman" panose="02020603050405020304" pitchFamily="18" charset="0"/>
            </a:endParaRPr>
          </a:p>
          <a:p>
            <a:pPr marL="285750" indent="-285750">
              <a:lnSpc>
                <a:spcPct val="90000"/>
              </a:lnSpc>
            </a:pPr>
            <a:endParaRPr lang="en-US" sz="1200" dirty="0">
              <a:solidFill>
                <a:srgbClr val="FFFFFF"/>
              </a:solidFill>
              <a:latin typeface="Times New Roman" panose="02020603050405020304" pitchFamily="18" charset="0"/>
              <a:cs typeface="Times New Roman" panose="02020603050405020304" pitchFamily="18" charset="0"/>
            </a:endParaRPr>
          </a:p>
          <a:p>
            <a:pPr marL="285750" indent="-285750">
              <a:lnSpc>
                <a:spcPct val="90000"/>
              </a:lnSpc>
            </a:pPr>
            <a:endParaRPr lang="en-US" sz="1200" dirty="0">
              <a:solidFill>
                <a:srgbClr val="FFFFFF"/>
              </a:solidFill>
              <a:latin typeface="Times New Roman" panose="02020603050405020304" pitchFamily="18" charset="0"/>
              <a:cs typeface="Times New Roman" panose="02020603050405020304" pitchFamily="18" charset="0"/>
            </a:endParaRPr>
          </a:p>
          <a:p>
            <a:pPr marL="285750" indent="-285750">
              <a:lnSpc>
                <a:spcPct val="90000"/>
              </a:lnSpc>
            </a:pPr>
            <a:r>
              <a:rPr lang="en-US" sz="1200" dirty="0">
                <a:solidFill>
                  <a:srgbClr val="FFFFFF"/>
                </a:solidFill>
                <a:latin typeface="Times New Roman" panose="02020603050405020304" pitchFamily="18" charset="0"/>
                <a:cs typeface="Times New Roman" panose="02020603050405020304" pitchFamily="18" charset="0"/>
              </a:rPr>
              <a:t>Without dynamic scheduling 3</a:t>
            </a:r>
            <a:r>
              <a:rPr lang="en-US" sz="1200" baseline="30000" dirty="0">
                <a:solidFill>
                  <a:srgbClr val="FFFFFF"/>
                </a:solidFill>
                <a:latin typeface="Times New Roman" panose="02020603050405020304" pitchFamily="18" charset="0"/>
                <a:cs typeface="Times New Roman" panose="02020603050405020304" pitchFamily="18" charset="0"/>
              </a:rPr>
              <a:t>rd</a:t>
            </a:r>
            <a:r>
              <a:rPr lang="en-US" sz="1200" dirty="0">
                <a:solidFill>
                  <a:srgbClr val="FFFFFF"/>
                </a:solidFill>
                <a:latin typeface="Times New Roman" panose="02020603050405020304" pitchFamily="18" charset="0"/>
                <a:cs typeface="Times New Roman" panose="02020603050405020304" pitchFamily="18" charset="0"/>
              </a:rPr>
              <a:t> instruction will also unnecessarily wait because of dependency between 1</a:t>
            </a:r>
            <a:r>
              <a:rPr lang="en-US" sz="1200" baseline="30000" dirty="0">
                <a:solidFill>
                  <a:srgbClr val="FFFFFF"/>
                </a:solidFill>
                <a:latin typeface="Times New Roman" panose="02020603050405020304" pitchFamily="18" charset="0"/>
                <a:cs typeface="Times New Roman" panose="02020603050405020304" pitchFamily="18" charset="0"/>
              </a:rPr>
              <a:t>st</a:t>
            </a:r>
            <a:r>
              <a:rPr lang="en-US" sz="1200" dirty="0">
                <a:solidFill>
                  <a:srgbClr val="FFFFFF"/>
                </a:solidFill>
                <a:latin typeface="Times New Roman" panose="02020603050405020304" pitchFamily="18" charset="0"/>
                <a:cs typeface="Times New Roman" panose="02020603050405020304" pitchFamily="18" charset="0"/>
              </a:rPr>
              <a:t> and 2</a:t>
            </a:r>
            <a:r>
              <a:rPr lang="en-US" sz="1200" baseline="30000" dirty="0">
                <a:solidFill>
                  <a:srgbClr val="FFFFFF"/>
                </a:solidFill>
                <a:latin typeface="Times New Roman" panose="02020603050405020304" pitchFamily="18" charset="0"/>
                <a:cs typeface="Times New Roman" panose="02020603050405020304" pitchFamily="18" charset="0"/>
              </a:rPr>
              <a:t>nd</a:t>
            </a:r>
            <a:r>
              <a:rPr lang="en-US" sz="1200" dirty="0">
                <a:solidFill>
                  <a:srgbClr val="FFFFFF"/>
                </a:solidFill>
                <a:latin typeface="Times New Roman" panose="02020603050405020304" pitchFamily="18" charset="0"/>
                <a:cs typeface="Times New Roman" panose="02020603050405020304" pitchFamily="18" charset="0"/>
              </a:rPr>
              <a:t>.</a:t>
            </a:r>
          </a:p>
          <a:p>
            <a:pPr lvl="1">
              <a:lnSpc>
                <a:spcPct val="90000"/>
              </a:lnSpc>
            </a:pPr>
            <a:endParaRPr lang="en-US" sz="1100" dirty="0">
              <a:solidFill>
                <a:srgbClr val="FFFFFF"/>
              </a:solidFill>
            </a:endParaRPr>
          </a:p>
        </p:txBody>
      </p:sp>
      <p:sp>
        <p:nvSpPr>
          <p:cNvPr id="4" name="Slide Number Placeholder 3">
            <a:extLst>
              <a:ext uri="{FF2B5EF4-FFF2-40B4-BE49-F238E27FC236}">
                <a16:creationId xmlns:a16="http://schemas.microsoft.com/office/drawing/2014/main" id="{F8C2A7D0-9B72-902C-5B07-4126596CA4C1}"/>
              </a:ext>
            </a:extLst>
          </p:cNvPr>
          <p:cNvSpPr>
            <a:spLocks noGrp="1"/>
          </p:cNvSpPr>
          <p:nvPr>
            <p:ph type="sldNum" sz="quarter" idx="12"/>
          </p:nvPr>
        </p:nvSpPr>
        <p:spPr>
          <a:xfrm>
            <a:off x="7764405" y="295729"/>
            <a:ext cx="628649" cy="767687"/>
          </a:xfrm>
        </p:spPr>
        <p:txBody>
          <a:bodyPr>
            <a:normAutofit/>
          </a:bodyPr>
          <a:lstStyle/>
          <a:p>
            <a:pPr>
              <a:spcAft>
                <a:spcPts val="600"/>
              </a:spcAft>
            </a:pPr>
            <a:fld id="{B6F15528-21DE-4FAA-801E-634DDDAF4B2B}" type="slidenum">
              <a:rPr lang="en-US">
                <a:solidFill>
                  <a:srgbClr val="FFFFFF"/>
                </a:solidFill>
              </a:rPr>
              <a:pPr>
                <a:spcAft>
                  <a:spcPts val="600"/>
                </a:spcAft>
              </a:pPr>
              <a:t>30</a:t>
            </a:fld>
            <a:endParaRPr lang="en-US">
              <a:solidFill>
                <a:srgbClr val="FFFFFF"/>
              </a:solidFill>
            </a:endParaRPr>
          </a:p>
        </p:txBody>
      </p:sp>
      <p:pic>
        <p:nvPicPr>
          <p:cNvPr id="5" name="Content Placeholder 3">
            <a:extLst>
              <a:ext uri="{FF2B5EF4-FFF2-40B4-BE49-F238E27FC236}">
                <a16:creationId xmlns:a16="http://schemas.microsoft.com/office/drawing/2014/main" id="{896C6C40-E19C-41E6-8EE6-6EBB3AB98743}"/>
              </a:ext>
            </a:extLst>
          </p:cNvPr>
          <p:cNvPicPr>
            <a:picLocks noChangeAspect="1"/>
          </p:cNvPicPr>
          <p:nvPr/>
        </p:nvPicPr>
        <p:blipFill>
          <a:blip r:embed="rId2"/>
          <a:stretch>
            <a:fillRect/>
          </a:stretch>
        </p:blipFill>
        <p:spPr>
          <a:xfrm>
            <a:off x="3539613" y="4554894"/>
            <a:ext cx="5110316" cy="167302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5727763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D14D-D42E-45AB-81A8-F0A31C26748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Dynamic Scheduling Problems</a:t>
            </a:r>
          </a:p>
        </p:txBody>
      </p:sp>
      <p:sp>
        <p:nvSpPr>
          <p:cNvPr id="8" name="Content Placeholder 7">
            <a:extLst>
              <a:ext uri="{FF2B5EF4-FFF2-40B4-BE49-F238E27FC236}">
                <a16:creationId xmlns:a16="http://schemas.microsoft.com/office/drawing/2014/main" id="{FDBAFA0D-272A-436A-8050-7764F2AF454A}"/>
              </a:ext>
            </a:extLst>
          </p:cNvPr>
          <p:cNvSpPr>
            <a:spLocks noGrp="1"/>
          </p:cNvSpPr>
          <p:nvPr>
            <p:ph idx="1"/>
          </p:nvPr>
        </p:nvSpPr>
        <p:spPr/>
        <p:txBody>
          <a:bodyPr>
            <a:normAutofit/>
          </a:bodyPr>
          <a:lstStyle/>
          <a:p>
            <a:pPr marL="285750" indent="-285750"/>
            <a:r>
              <a:rPr lang="en-US" sz="2000" dirty="0">
                <a:latin typeface="Times New Roman" panose="02020603050405020304" pitchFamily="18" charset="0"/>
                <a:cs typeface="Times New Roman" panose="02020603050405020304" pitchFamily="18" charset="0"/>
              </a:rPr>
              <a:t>On the downside out of order execution introduces possibility </a:t>
            </a:r>
            <a:r>
              <a:rPr lang="en-US" sz="2000" u="sng" dirty="0">
                <a:latin typeface="Times New Roman" panose="02020603050405020304" pitchFamily="18" charset="0"/>
                <a:cs typeface="Times New Roman" panose="02020603050405020304" pitchFamily="18" charset="0"/>
              </a:rPr>
              <a:t>of WAW and WAR hazards</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0A8C4B1-EC26-5372-0FE2-370789C39C91}"/>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5" name="TextBox 4">
            <a:extLst>
              <a:ext uri="{FF2B5EF4-FFF2-40B4-BE49-F238E27FC236}">
                <a16:creationId xmlns:a16="http://schemas.microsoft.com/office/drawing/2014/main" id="{27228C3E-115C-4E8F-A47E-C1845E3D55D3}"/>
              </a:ext>
            </a:extLst>
          </p:cNvPr>
          <p:cNvSpPr txBox="1"/>
          <p:nvPr/>
        </p:nvSpPr>
        <p:spPr>
          <a:xfrm>
            <a:off x="428626" y="1640176"/>
            <a:ext cx="8215313" cy="923330"/>
          </a:xfrm>
          <a:prstGeom prst="rect">
            <a:avLst/>
          </a:prstGeom>
          <a:noFill/>
        </p:spPr>
        <p:txBody>
          <a:bodyPr wrap="square" rtlCol="0">
            <a:spAutoFit/>
          </a:bodyPr>
          <a:lstStyle/>
          <a:p>
            <a:endParaRPr lang="en-US" dirty="0"/>
          </a:p>
          <a:p>
            <a:endParaRPr lang="en-US" dirty="0"/>
          </a:p>
          <a:p>
            <a:endParaRPr lang="en-US" dirty="0"/>
          </a:p>
        </p:txBody>
      </p:sp>
      <p:pic>
        <p:nvPicPr>
          <p:cNvPr id="6" name="Picture 5">
            <a:extLst>
              <a:ext uri="{FF2B5EF4-FFF2-40B4-BE49-F238E27FC236}">
                <a16:creationId xmlns:a16="http://schemas.microsoft.com/office/drawing/2014/main" id="{62CD2EA9-DB46-4D82-972C-6434186DDF0C}"/>
              </a:ext>
            </a:extLst>
          </p:cNvPr>
          <p:cNvPicPr>
            <a:picLocks noChangeAspect="1"/>
          </p:cNvPicPr>
          <p:nvPr/>
        </p:nvPicPr>
        <p:blipFill>
          <a:blip r:embed="rId2"/>
          <a:stretch>
            <a:fillRect/>
          </a:stretch>
        </p:blipFill>
        <p:spPr>
          <a:xfrm>
            <a:off x="1066800" y="5334000"/>
            <a:ext cx="3352800" cy="906019"/>
          </a:xfrm>
          <a:prstGeom prst="rect">
            <a:avLst/>
          </a:prstGeom>
        </p:spPr>
      </p:pic>
      <p:graphicFrame>
        <p:nvGraphicFramePr>
          <p:cNvPr id="14" name="TextBox 6">
            <a:extLst>
              <a:ext uri="{FF2B5EF4-FFF2-40B4-BE49-F238E27FC236}">
                <a16:creationId xmlns:a16="http://schemas.microsoft.com/office/drawing/2014/main" id="{61845359-6472-C9FA-FF52-7D7AA49651BB}"/>
              </a:ext>
            </a:extLst>
          </p:cNvPr>
          <p:cNvGraphicFramePr/>
          <p:nvPr>
            <p:extLst>
              <p:ext uri="{D42A27DB-BD31-4B8C-83A1-F6EECF244321}">
                <p14:modId xmlns:p14="http://schemas.microsoft.com/office/powerpoint/2010/main" val="646677690"/>
              </p:ext>
            </p:extLst>
          </p:nvPr>
        </p:nvGraphicFramePr>
        <p:xfrm>
          <a:off x="381000" y="3200399"/>
          <a:ext cx="8262939"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8975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BEC1-9167-42AA-9920-D441F77EA476}"/>
              </a:ext>
            </a:extLst>
          </p:cNvPr>
          <p:cNvSpPr>
            <a:spLocks noGrp="1"/>
          </p:cNvSpPr>
          <p:nvPr>
            <p:ph type="title"/>
          </p:nvPr>
        </p:nvSpPr>
        <p:spPr>
          <a:xfrm>
            <a:off x="865970" y="927098"/>
            <a:ext cx="6812646" cy="901702"/>
          </a:xfrm>
        </p:spPr>
        <p:txBody>
          <a:bodyPr>
            <a:noAutofit/>
          </a:bodyPr>
          <a:lstStyle/>
          <a:p>
            <a:r>
              <a:rPr lang="en-US" dirty="0">
                <a:latin typeface="Times New Roman" panose="02020603050405020304" pitchFamily="18" charset="0"/>
                <a:cs typeface="Times New Roman" panose="02020603050405020304" pitchFamily="18" charset="0"/>
              </a:rPr>
              <a:t>Dynamic Scheduling Using </a:t>
            </a:r>
            <a:r>
              <a:rPr lang="en-US" dirty="0" err="1">
                <a:latin typeface="Times New Roman" panose="02020603050405020304" pitchFamily="18" charset="0"/>
                <a:cs typeface="Times New Roman" panose="02020603050405020304" pitchFamily="18" charset="0"/>
              </a:rPr>
              <a:t>Tomasulo’s</a:t>
            </a:r>
            <a:r>
              <a:rPr lang="en-US" dirty="0">
                <a:latin typeface="Times New Roman" panose="02020603050405020304" pitchFamily="18" charset="0"/>
                <a:cs typeface="Times New Roman" panose="02020603050405020304" pitchFamily="18" charset="0"/>
              </a:rPr>
              <a:t> Approach</a:t>
            </a:r>
          </a:p>
        </p:txBody>
      </p:sp>
      <p:sp>
        <p:nvSpPr>
          <p:cNvPr id="3" name="Content Placeholder 2">
            <a:extLst>
              <a:ext uri="{FF2B5EF4-FFF2-40B4-BE49-F238E27FC236}">
                <a16:creationId xmlns:a16="http://schemas.microsoft.com/office/drawing/2014/main" id="{CB1E3004-8C1E-4263-B8E6-183029AF04FC}"/>
              </a:ext>
            </a:extLst>
          </p:cNvPr>
          <p:cNvSpPr>
            <a:spLocks noGrp="1"/>
          </p:cNvSpPr>
          <p:nvPr>
            <p:ph idx="1"/>
          </p:nvPr>
        </p:nvSpPr>
        <p:spPr>
          <a:xfrm>
            <a:off x="864382" y="2489200"/>
            <a:ext cx="7746218" cy="3911600"/>
          </a:xfrm>
        </p:spPr>
        <p:txBody>
          <a:bodyPr>
            <a:normAutofit/>
          </a:bodyPr>
          <a:lstStyle/>
          <a:p>
            <a:r>
              <a:rPr lang="en-US" sz="2000" dirty="0">
                <a:latin typeface="Times New Roman" panose="02020603050405020304" pitchFamily="18" charset="0"/>
                <a:cs typeface="Times New Roman" panose="02020603050405020304" pitchFamily="18" charset="0"/>
              </a:rPr>
              <a:t>Devised for IBM 360/91 floating point unit.</a:t>
            </a:r>
          </a:p>
          <a:p>
            <a:r>
              <a:rPr lang="en-US" sz="2000" dirty="0">
                <a:latin typeface="Times New Roman" panose="02020603050405020304" pitchFamily="18" charset="0"/>
                <a:cs typeface="Times New Roman" panose="02020603050405020304" pitchFamily="18" charset="0"/>
              </a:rPr>
              <a:t>It had only four double-precision floating-point registers, which limited the effectiveness of compiler scheduling.</a:t>
            </a:r>
          </a:p>
          <a:p>
            <a:r>
              <a:rPr lang="en-US" sz="2000" dirty="0">
                <a:latin typeface="Times New Roman" panose="02020603050405020304" pitchFamily="18" charset="0"/>
                <a:cs typeface="Times New Roman" panose="02020603050405020304" pitchFamily="18" charset="0"/>
              </a:rPr>
              <a:t>RAW hazards are avoided by executing an instruction only when its operands are available</a:t>
            </a:r>
          </a:p>
          <a:p>
            <a:r>
              <a:rPr lang="en-US" sz="2000" dirty="0">
                <a:latin typeface="Times New Roman" panose="02020603050405020304" pitchFamily="18" charset="0"/>
                <a:cs typeface="Times New Roman" panose="02020603050405020304" pitchFamily="18" charset="0"/>
              </a:rPr>
              <a:t>WAR and WAW hazards, which arise from name dependences, are eliminated by register renaming</a:t>
            </a:r>
          </a:p>
          <a:p>
            <a:r>
              <a:rPr lang="en-US" sz="2000" dirty="0">
                <a:latin typeface="Times New Roman" panose="02020603050405020304" pitchFamily="18" charset="0"/>
                <a:cs typeface="Times New Roman" panose="02020603050405020304" pitchFamily="18" charset="0"/>
              </a:rPr>
              <a:t>Register renaming can also be done statically (compiler) but it was difficult for 360 which had 4 registers</a:t>
            </a:r>
          </a:p>
        </p:txBody>
      </p:sp>
      <p:sp>
        <p:nvSpPr>
          <p:cNvPr id="4" name="Slide Number Placeholder 3">
            <a:extLst>
              <a:ext uri="{FF2B5EF4-FFF2-40B4-BE49-F238E27FC236}">
                <a16:creationId xmlns:a16="http://schemas.microsoft.com/office/drawing/2014/main" id="{04AF8DFF-4806-44E3-3884-7FCBD3443993}"/>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216848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76B7-144A-4493-80F1-A90706361E3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Dynamic Scheduling Using </a:t>
            </a:r>
            <a:r>
              <a:rPr lang="en-US" dirty="0" err="1">
                <a:latin typeface="Times New Roman" panose="02020603050405020304" pitchFamily="18" charset="0"/>
                <a:cs typeface="Times New Roman" panose="02020603050405020304" pitchFamily="18" charset="0"/>
              </a:rPr>
              <a:t>Tomasulo’s</a:t>
            </a:r>
            <a:r>
              <a:rPr lang="en-US" dirty="0">
                <a:latin typeface="Times New Roman" panose="02020603050405020304" pitchFamily="18" charset="0"/>
                <a:cs typeface="Times New Roman" panose="02020603050405020304" pitchFamily="18" charset="0"/>
              </a:rPr>
              <a:t> Approach: Register Renaming</a:t>
            </a:r>
          </a:p>
        </p:txBody>
      </p:sp>
      <p:pic>
        <p:nvPicPr>
          <p:cNvPr id="4" name="Content Placeholder 3">
            <a:extLst>
              <a:ext uri="{FF2B5EF4-FFF2-40B4-BE49-F238E27FC236}">
                <a16:creationId xmlns:a16="http://schemas.microsoft.com/office/drawing/2014/main" id="{17364E89-24DA-4279-886A-744BA8BF74E6}"/>
              </a:ext>
            </a:extLst>
          </p:cNvPr>
          <p:cNvPicPr>
            <a:picLocks noGrp="1" noChangeAspect="1"/>
          </p:cNvPicPr>
          <p:nvPr>
            <p:ph idx="1"/>
          </p:nvPr>
        </p:nvPicPr>
        <p:blipFill>
          <a:blip r:embed="rId2"/>
          <a:stretch>
            <a:fillRect/>
          </a:stretch>
        </p:blipFill>
        <p:spPr>
          <a:xfrm>
            <a:off x="534169" y="3922606"/>
            <a:ext cx="1665514" cy="922564"/>
          </a:xfrm>
          <a:prstGeom prst="rect">
            <a:avLst/>
          </a:prstGeom>
        </p:spPr>
      </p:pic>
      <p:sp>
        <p:nvSpPr>
          <p:cNvPr id="3" name="Slide Number Placeholder 2">
            <a:extLst>
              <a:ext uri="{FF2B5EF4-FFF2-40B4-BE49-F238E27FC236}">
                <a16:creationId xmlns:a16="http://schemas.microsoft.com/office/drawing/2014/main" id="{6D5F879A-576F-3AD6-068A-E654BEB9CD2D}"/>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5" name="TextBox 4">
            <a:extLst>
              <a:ext uri="{FF2B5EF4-FFF2-40B4-BE49-F238E27FC236}">
                <a16:creationId xmlns:a16="http://schemas.microsoft.com/office/drawing/2014/main" id="{96CD3AD1-F999-466A-891B-08C908BD1A50}"/>
              </a:ext>
            </a:extLst>
          </p:cNvPr>
          <p:cNvSpPr txBox="1"/>
          <p:nvPr/>
        </p:nvSpPr>
        <p:spPr>
          <a:xfrm>
            <a:off x="2681706" y="2286000"/>
            <a:ext cx="478589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Two WAR hazards</a:t>
            </a:r>
          </a:p>
          <a:p>
            <a:pPr marL="742950" lvl="1" indent="-285750">
              <a:buFont typeface="Arial" panose="020B0604020202020204" pitchFamily="34" charset="0"/>
              <a:buChar char="•"/>
            </a:pPr>
            <a:r>
              <a:rPr lang="en-US" dirty="0" err="1"/>
              <a:t>fadd.d</a:t>
            </a:r>
            <a:r>
              <a:rPr lang="en-US" dirty="0"/>
              <a:t> and </a:t>
            </a:r>
            <a:r>
              <a:rPr lang="en-US" dirty="0" err="1"/>
              <a:t>fsub.d</a:t>
            </a:r>
            <a:r>
              <a:rPr lang="en-US" dirty="0"/>
              <a:t>  for f8</a:t>
            </a:r>
          </a:p>
          <a:p>
            <a:pPr marL="742950" lvl="1" indent="-285750">
              <a:buFont typeface="Arial" panose="020B0604020202020204" pitchFamily="34" charset="0"/>
              <a:buChar char="•"/>
            </a:pPr>
            <a:r>
              <a:rPr lang="en-US" dirty="0" err="1"/>
              <a:t>fsd</a:t>
            </a:r>
            <a:r>
              <a:rPr lang="en-US" dirty="0"/>
              <a:t> and </a:t>
            </a:r>
            <a:r>
              <a:rPr lang="en-US" dirty="0" err="1"/>
              <a:t>fmul.d</a:t>
            </a:r>
            <a:r>
              <a:rPr lang="en-US" dirty="0"/>
              <a:t> for f6</a:t>
            </a:r>
          </a:p>
          <a:p>
            <a:pPr marL="285750" indent="-285750">
              <a:buFont typeface="Arial" panose="020B0604020202020204" pitchFamily="34" charset="0"/>
              <a:buChar char="•"/>
            </a:pPr>
            <a:r>
              <a:rPr lang="en-US" dirty="0"/>
              <a:t>One WAW hazard</a:t>
            </a:r>
          </a:p>
          <a:p>
            <a:pPr marL="742950" lvl="1" indent="-285750">
              <a:buFont typeface="Arial" panose="020B0604020202020204" pitchFamily="34" charset="0"/>
              <a:buChar char="•"/>
            </a:pPr>
            <a:r>
              <a:rPr lang="en-US" dirty="0" err="1"/>
              <a:t>fadd.d</a:t>
            </a:r>
            <a:r>
              <a:rPr lang="en-US" dirty="0"/>
              <a:t> and </a:t>
            </a:r>
            <a:r>
              <a:rPr lang="en-US" dirty="0" err="1"/>
              <a:t>fmul.d</a:t>
            </a:r>
            <a:r>
              <a:rPr lang="en-US" dirty="0"/>
              <a:t> for f6</a:t>
            </a:r>
          </a:p>
          <a:p>
            <a:r>
              <a:rPr lang="en-US" dirty="0"/>
              <a:t>True dependencies also present</a:t>
            </a:r>
          </a:p>
          <a:p>
            <a:pPr marL="742950" lvl="1" indent="-285750">
              <a:buFont typeface="Arial" panose="020B0604020202020204" pitchFamily="34" charset="0"/>
              <a:buChar char="•"/>
            </a:pPr>
            <a:r>
              <a:rPr lang="en-US" dirty="0" err="1"/>
              <a:t>fdiv.d</a:t>
            </a:r>
            <a:r>
              <a:rPr lang="en-US" dirty="0"/>
              <a:t> and </a:t>
            </a:r>
            <a:r>
              <a:rPr lang="en-US" dirty="0" err="1"/>
              <a:t>fadd.d</a:t>
            </a:r>
            <a:r>
              <a:rPr lang="en-US" dirty="0"/>
              <a:t> for f0</a:t>
            </a:r>
          </a:p>
          <a:p>
            <a:pPr marL="742950" lvl="1" indent="-285750">
              <a:buFont typeface="Arial" panose="020B0604020202020204" pitchFamily="34" charset="0"/>
              <a:buChar char="•"/>
            </a:pPr>
            <a:r>
              <a:rPr lang="en-US" dirty="0" err="1"/>
              <a:t>fadd.d</a:t>
            </a:r>
            <a:r>
              <a:rPr lang="en-US" dirty="0"/>
              <a:t> and </a:t>
            </a:r>
            <a:r>
              <a:rPr lang="en-US" dirty="0" err="1"/>
              <a:t>fsd</a:t>
            </a:r>
            <a:r>
              <a:rPr lang="en-US" dirty="0"/>
              <a:t> for f6</a:t>
            </a:r>
          </a:p>
          <a:p>
            <a:pPr marL="742950" lvl="1" indent="-285750">
              <a:buFont typeface="Arial" panose="020B0604020202020204" pitchFamily="34" charset="0"/>
              <a:buChar char="•"/>
            </a:pPr>
            <a:r>
              <a:rPr lang="en-US" dirty="0" err="1"/>
              <a:t>fsub.d</a:t>
            </a:r>
            <a:r>
              <a:rPr lang="en-US" dirty="0"/>
              <a:t> and </a:t>
            </a:r>
            <a:r>
              <a:rPr lang="en-US" dirty="0" err="1"/>
              <a:t>fmul.d</a:t>
            </a:r>
            <a:r>
              <a:rPr lang="en-US" dirty="0"/>
              <a:t> for f8</a:t>
            </a:r>
          </a:p>
          <a:p>
            <a:r>
              <a:rPr lang="en-US" dirty="0"/>
              <a:t>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76DE08DC-A073-4AB1-9AA0-736AC3D7937D}"/>
              </a:ext>
            </a:extLst>
          </p:cNvPr>
          <p:cNvSpPr txBox="1"/>
          <p:nvPr/>
        </p:nvSpPr>
        <p:spPr>
          <a:xfrm>
            <a:off x="408983" y="4826675"/>
            <a:ext cx="3581400" cy="2031325"/>
          </a:xfrm>
          <a:prstGeom prst="rect">
            <a:avLst/>
          </a:prstGeom>
          <a:noFill/>
        </p:spPr>
        <p:txBody>
          <a:bodyPr wrap="square" rtlCol="0">
            <a:spAutoFit/>
          </a:bodyPr>
          <a:lstStyle/>
          <a:p>
            <a:r>
              <a:rPr lang="en-US" dirty="0"/>
              <a:t>Assume two temporary registers S and T are available. </a:t>
            </a:r>
          </a:p>
          <a:p>
            <a:r>
              <a:rPr lang="en-US" dirty="0"/>
              <a:t>So register renaming can easily be done statically.</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7B99A44D-091A-451B-B143-6C4CB4AE8DF6}"/>
              </a:ext>
            </a:extLst>
          </p:cNvPr>
          <p:cNvPicPr>
            <a:picLocks noChangeAspect="1"/>
          </p:cNvPicPr>
          <p:nvPr/>
        </p:nvPicPr>
        <p:blipFill>
          <a:blip r:embed="rId3"/>
          <a:stretch>
            <a:fillRect/>
          </a:stretch>
        </p:blipFill>
        <p:spPr>
          <a:xfrm>
            <a:off x="5562600" y="4997798"/>
            <a:ext cx="3397578" cy="2031325"/>
          </a:xfrm>
          <a:prstGeom prst="rect">
            <a:avLst/>
          </a:prstGeom>
        </p:spPr>
      </p:pic>
    </p:spTree>
    <p:extLst>
      <p:ext uri="{BB962C8B-B14F-4D97-AF65-F5344CB8AC3E}">
        <p14:creationId xmlns:p14="http://schemas.microsoft.com/office/powerpoint/2010/main" val="176156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A722084-3990-416E-9D59-90D7379457B7}"/>
              </a:ext>
            </a:extLst>
          </p:cNvPr>
          <p:cNvSpPr>
            <a:spLocks noGrp="1"/>
          </p:cNvSpPr>
          <p:nvPr>
            <p:ph type="title"/>
          </p:nvPr>
        </p:nvSpPr>
        <p:spPr>
          <a:xfrm>
            <a:off x="6120579" y="1113062"/>
            <a:ext cx="2536723" cy="3281957"/>
          </a:xfrm>
        </p:spPr>
        <p:txBody>
          <a:bodyPr vert="horz" lIns="91440" tIns="45720" rIns="91440" bIns="45720" rtlCol="0" anchor="b">
            <a:normAutofit/>
          </a:bodyPr>
          <a:lstStyle/>
          <a:p>
            <a:pPr>
              <a:lnSpc>
                <a:spcPct val="90000"/>
              </a:lnSpc>
            </a:pPr>
            <a:r>
              <a:rPr lang="en-US" sz="3600" b="0" i="0" kern="1200" dirty="0" err="1">
                <a:solidFill>
                  <a:srgbClr val="EBEBEB"/>
                </a:solidFill>
                <a:latin typeface="Times New Roman" panose="02020603050405020304" pitchFamily="18" charset="0"/>
                <a:cs typeface="Times New Roman" panose="02020603050405020304" pitchFamily="18" charset="0"/>
              </a:rPr>
              <a:t>Tomasulo’s</a:t>
            </a:r>
            <a:r>
              <a:rPr lang="en-US" sz="3600" b="0" i="0" kern="1200" dirty="0">
                <a:solidFill>
                  <a:srgbClr val="EBEBEB"/>
                </a:solidFill>
                <a:latin typeface="Times New Roman" panose="02020603050405020304" pitchFamily="18" charset="0"/>
                <a:cs typeface="Times New Roman" panose="02020603050405020304" pitchFamily="18" charset="0"/>
              </a:rPr>
              <a:t> Algorithm: Processor Components</a:t>
            </a:r>
          </a:p>
        </p:txBody>
      </p:sp>
      <p:sp>
        <p:nvSpPr>
          <p:cNvPr id="3" name="Slide Number Placeholder 2">
            <a:extLst>
              <a:ext uri="{FF2B5EF4-FFF2-40B4-BE49-F238E27FC236}">
                <a16:creationId xmlns:a16="http://schemas.microsoft.com/office/drawing/2014/main" id="{F35E9240-964F-F263-D882-CBFEE57F796D}"/>
              </a:ext>
            </a:extLst>
          </p:cNvPr>
          <p:cNvSpPr>
            <a:spLocks noGrp="1"/>
          </p:cNvSpPr>
          <p:nvPr>
            <p:ph type="sldNum" sz="quarter" idx="12"/>
          </p:nvPr>
        </p:nvSpPr>
        <p:spPr>
          <a:xfrm>
            <a:off x="7757031" y="295729"/>
            <a:ext cx="628649" cy="767687"/>
          </a:xfrm>
        </p:spPr>
        <p:txBody>
          <a:bodyPr vert="horz" lIns="91440" tIns="45720" rIns="91440" bIns="45720" rtlCol="0" anchor="b">
            <a:normAutofit/>
          </a:bodyPr>
          <a:lstStyle/>
          <a:p>
            <a:pPr defTabSz="914400">
              <a:spcAft>
                <a:spcPts val="600"/>
              </a:spcAft>
            </a:pPr>
            <a:fld id="{B6F15528-21DE-4FAA-801E-634DDDAF4B2B}" type="slidenum">
              <a:rPr lang="en-US">
                <a:solidFill>
                  <a:srgbClr val="FFFFFF"/>
                </a:solidFill>
              </a:rPr>
              <a:pPr defTabSz="914400">
                <a:spcAft>
                  <a:spcPts val="600"/>
                </a:spcAft>
              </a:pPr>
              <a:t>34</a:t>
            </a:fld>
            <a:endParaRPr lang="en-US">
              <a:solidFill>
                <a:srgbClr val="FFFFFF"/>
              </a:solidFill>
            </a:endParaRPr>
          </a:p>
        </p:txBody>
      </p:sp>
      <p:pic>
        <p:nvPicPr>
          <p:cNvPr id="4" name="Content Placeholder 3">
            <a:extLst>
              <a:ext uri="{FF2B5EF4-FFF2-40B4-BE49-F238E27FC236}">
                <a16:creationId xmlns:a16="http://schemas.microsoft.com/office/drawing/2014/main" id="{70A8E755-2D27-4B68-A53D-41D3E3CC0E4C}"/>
              </a:ext>
            </a:extLst>
          </p:cNvPr>
          <p:cNvPicPr>
            <a:picLocks noGrp="1" noChangeAspect="1"/>
          </p:cNvPicPr>
          <p:nvPr>
            <p:ph idx="1"/>
          </p:nvPr>
        </p:nvPicPr>
        <p:blipFill>
          <a:blip r:embed="rId3"/>
          <a:stretch>
            <a:fillRect/>
          </a:stretch>
        </p:blipFill>
        <p:spPr>
          <a:xfrm>
            <a:off x="832322" y="838200"/>
            <a:ext cx="5245286" cy="52578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317037961"/>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1C07EA65-9E7A-4C44-8AE9-F6BAECC9FBEB}"/>
              </a:ext>
            </a:extLst>
          </p:cNvPr>
          <p:cNvSpPr>
            <a:spLocks noGrp="1"/>
          </p:cNvSpPr>
          <p:nvPr>
            <p:ph type="title"/>
          </p:nvPr>
        </p:nvSpPr>
        <p:spPr>
          <a:xfrm>
            <a:off x="533401" y="1012127"/>
            <a:ext cx="2914142" cy="4833745"/>
          </a:xfrm>
        </p:spPr>
        <p:txBody>
          <a:bodyPr>
            <a:normAutofit/>
          </a:bodyPr>
          <a:lstStyle/>
          <a:p>
            <a:r>
              <a:rPr lang="en-US" dirty="0" err="1">
                <a:solidFill>
                  <a:srgbClr val="EBEBEB"/>
                </a:solidFill>
                <a:latin typeface="Times New Roman" panose="02020603050405020304" pitchFamily="18" charset="0"/>
                <a:cs typeface="Times New Roman" panose="02020603050405020304" pitchFamily="18" charset="0"/>
              </a:rPr>
              <a:t>Tomasulo’s</a:t>
            </a:r>
            <a:r>
              <a:rPr lang="en-US" dirty="0">
                <a:solidFill>
                  <a:srgbClr val="EBEBEB"/>
                </a:solidFill>
                <a:latin typeface="Times New Roman" panose="02020603050405020304" pitchFamily="18" charset="0"/>
                <a:cs typeface="Times New Roman" panose="02020603050405020304" pitchFamily="18" charset="0"/>
              </a:rPr>
              <a:t> Algorithm : Processor Components</a:t>
            </a: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154DD94-DC74-DA7A-9F5B-5E2C7FA4F431}"/>
              </a:ext>
            </a:extLst>
          </p:cNvPr>
          <p:cNvSpPr>
            <a:spLocks noGrp="1"/>
          </p:cNvSpPr>
          <p:nvPr>
            <p:ph type="sldNum" sz="quarter" idx="12"/>
          </p:nvPr>
        </p:nvSpPr>
        <p:spPr>
          <a:xfrm>
            <a:off x="7764405" y="295729"/>
            <a:ext cx="628649" cy="390071"/>
          </a:xfrm>
        </p:spPr>
        <p:txBody>
          <a:bodyPr>
            <a:normAutofit fontScale="85000" lnSpcReduction="20000"/>
          </a:bodyPr>
          <a:lstStyle/>
          <a:p>
            <a:pPr>
              <a:spcAft>
                <a:spcPts val="600"/>
              </a:spcAft>
            </a:pPr>
            <a:fld id="{B6F15528-21DE-4FAA-801E-634DDDAF4B2B}" type="slidenum">
              <a:rPr lang="en-US">
                <a:solidFill>
                  <a:srgbClr val="FFFFFF"/>
                </a:solidFill>
              </a:rPr>
              <a:pPr>
                <a:spcAft>
                  <a:spcPts val="600"/>
                </a:spcAft>
              </a:pPr>
              <a:t>35</a:t>
            </a:fld>
            <a:endParaRPr lang="en-US">
              <a:solidFill>
                <a:srgbClr val="FFFFFF"/>
              </a:solidFill>
            </a:endParaRPr>
          </a:p>
        </p:txBody>
      </p:sp>
      <p:graphicFrame>
        <p:nvGraphicFramePr>
          <p:cNvPr id="21" name="Content Placeholder 2">
            <a:extLst>
              <a:ext uri="{FF2B5EF4-FFF2-40B4-BE49-F238E27FC236}">
                <a16:creationId xmlns:a16="http://schemas.microsoft.com/office/drawing/2014/main" id="{AFBA5DFA-66EC-9B81-5911-19EBF34607A8}"/>
              </a:ext>
            </a:extLst>
          </p:cNvPr>
          <p:cNvGraphicFramePr>
            <a:graphicFrameLocks noGrp="1"/>
          </p:cNvGraphicFramePr>
          <p:nvPr>
            <p:ph idx="1"/>
            <p:extLst>
              <p:ext uri="{D42A27DB-BD31-4B8C-83A1-F6EECF244321}">
                <p14:modId xmlns:p14="http://schemas.microsoft.com/office/powerpoint/2010/main" val="799511543"/>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0501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873D-C151-4C38-A3E6-82156511435C}"/>
              </a:ext>
            </a:extLst>
          </p:cNvPr>
          <p:cNvSpPr>
            <a:spLocks noGrp="1"/>
          </p:cNvSpPr>
          <p:nvPr>
            <p:ph type="title"/>
          </p:nvPr>
        </p:nvSpPr>
        <p:spPr/>
        <p:txBody>
          <a:bodyPr>
            <a:noAutofit/>
          </a:bodyPr>
          <a:lstStyle/>
          <a:p>
            <a:r>
              <a:rPr lang="en-US" dirty="0" err="1">
                <a:latin typeface="Times New Roman" panose="02020603050405020304" pitchFamily="18" charset="0"/>
                <a:cs typeface="Times New Roman" panose="02020603050405020304" pitchFamily="18" charset="0"/>
              </a:rPr>
              <a:t>Tomasulo’s</a:t>
            </a:r>
            <a:r>
              <a:rPr lang="en-US" dirty="0">
                <a:latin typeface="Times New Roman" panose="02020603050405020304" pitchFamily="18" charset="0"/>
                <a:cs typeface="Times New Roman" panose="02020603050405020304" pitchFamily="18" charset="0"/>
              </a:rPr>
              <a:t> Algorithm : Processor Components</a:t>
            </a:r>
          </a:p>
        </p:txBody>
      </p:sp>
      <p:sp>
        <p:nvSpPr>
          <p:cNvPr id="3" name="Content Placeholder 2">
            <a:extLst>
              <a:ext uri="{FF2B5EF4-FFF2-40B4-BE49-F238E27FC236}">
                <a16:creationId xmlns:a16="http://schemas.microsoft.com/office/drawing/2014/main" id="{463D57B0-9135-4F94-B7C6-CBFEF559A2C1}"/>
              </a:ext>
            </a:extLst>
          </p:cNvPr>
          <p:cNvSpPr>
            <a:spLocks noGrp="1"/>
          </p:cNvSpPr>
          <p:nvPr>
            <p:ph idx="1"/>
          </p:nvPr>
        </p:nvSpPr>
        <p:spPr>
          <a:xfrm>
            <a:off x="685800" y="2489200"/>
            <a:ext cx="7924800" cy="3987800"/>
          </a:xfrm>
        </p:spPr>
        <p:txBody>
          <a:bodyPr>
            <a:normAutofit fontScale="92500" lnSpcReduction="20000"/>
          </a:bodyPr>
          <a:lstStyle/>
          <a:p>
            <a:r>
              <a:rPr lang="en-US" sz="2100" dirty="0">
                <a:latin typeface="Times New Roman" panose="02020603050405020304" pitchFamily="18" charset="0"/>
                <a:cs typeface="Times New Roman" panose="02020603050405020304" pitchFamily="18" charset="0"/>
              </a:rPr>
              <a:t>The reservation stations hold the instruction and the operand values.</a:t>
            </a:r>
          </a:p>
          <a:p>
            <a:r>
              <a:rPr lang="en-US" sz="2100" dirty="0">
                <a:latin typeface="Times New Roman" panose="02020603050405020304" pitchFamily="18" charset="0"/>
                <a:cs typeface="Times New Roman" panose="02020603050405020304" pitchFamily="18" charset="0"/>
              </a:rPr>
              <a:t>If the operand is not available, it stores the name of the functional unit that will produce the result</a:t>
            </a:r>
          </a:p>
          <a:p>
            <a:r>
              <a:rPr lang="en-US" sz="2100" dirty="0">
                <a:latin typeface="Times New Roman" panose="02020603050405020304" pitchFamily="18" charset="0"/>
                <a:cs typeface="Times New Roman" panose="02020603050405020304" pitchFamily="18" charset="0"/>
              </a:rPr>
              <a:t>Load buffer can hold three types of data</a:t>
            </a:r>
          </a:p>
          <a:p>
            <a:pPr lvl="1"/>
            <a:r>
              <a:rPr lang="en-US" sz="2100" dirty="0">
                <a:latin typeface="Times New Roman" panose="02020603050405020304" pitchFamily="18" charset="0"/>
                <a:cs typeface="Times New Roman" panose="02020603050405020304" pitchFamily="18" charset="0"/>
              </a:rPr>
              <a:t>address components</a:t>
            </a:r>
          </a:p>
          <a:p>
            <a:pPr lvl="1"/>
            <a:r>
              <a:rPr lang="en-US" sz="2100" dirty="0">
                <a:latin typeface="Times New Roman" panose="02020603050405020304" pitchFamily="18" charset="0"/>
                <a:cs typeface="Times New Roman" panose="02020603050405020304" pitchFamily="18" charset="0"/>
              </a:rPr>
              <a:t>effective address after it is calculated</a:t>
            </a:r>
          </a:p>
          <a:p>
            <a:pPr lvl="1"/>
            <a:r>
              <a:rPr lang="en-US" sz="2100" dirty="0">
                <a:latin typeface="Times New Roman" panose="02020603050405020304" pitchFamily="18" charset="0"/>
                <a:cs typeface="Times New Roman" panose="02020603050405020304" pitchFamily="18" charset="0"/>
              </a:rPr>
              <a:t>The data loaded from memory waiting for CDB</a:t>
            </a:r>
          </a:p>
          <a:p>
            <a:r>
              <a:rPr lang="en-US" sz="2100" dirty="0">
                <a:latin typeface="Times New Roman" panose="02020603050405020304" pitchFamily="18" charset="0"/>
                <a:cs typeface="Times New Roman" panose="02020603050405020304" pitchFamily="18" charset="0"/>
              </a:rPr>
              <a:t>Store buffer also store three types of data.</a:t>
            </a:r>
          </a:p>
          <a:p>
            <a:pPr lvl="1"/>
            <a:r>
              <a:rPr lang="en-US" sz="2100" dirty="0">
                <a:latin typeface="Times New Roman" panose="02020603050405020304" pitchFamily="18" charset="0"/>
                <a:cs typeface="Times New Roman" panose="02020603050405020304" pitchFamily="18" charset="0"/>
              </a:rPr>
              <a:t>address components</a:t>
            </a:r>
          </a:p>
          <a:p>
            <a:pPr lvl="1"/>
            <a:r>
              <a:rPr lang="en-US" sz="2100" dirty="0">
                <a:latin typeface="Times New Roman" panose="02020603050405020304" pitchFamily="18" charset="0"/>
                <a:cs typeface="Times New Roman" panose="02020603050405020304" pitchFamily="18" charset="0"/>
              </a:rPr>
              <a:t>effective address after it is calculated</a:t>
            </a:r>
          </a:p>
          <a:p>
            <a:pPr lvl="1"/>
            <a:r>
              <a:rPr lang="en-US" sz="2100" dirty="0">
                <a:latin typeface="Times New Roman" panose="02020603050405020304" pitchFamily="18" charset="0"/>
                <a:cs typeface="Times New Roman" panose="02020603050405020304" pitchFamily="18" charset="0"/>
              </a:rPr>
              <a:t>The data to write</a:t>
            </a:r>
          </a:p>
          <a:p>
            <a:endParaRPr lang="en-US" sz="2100" dirty="0">
              <a:latin typeface="Times New Roman" panose="02020603050405020304" pitchFamily="18" charset="0"/>
              <a:cs typeface="Times New Roman" panose="02020603050405020304" pitchFamily="18" charset="0"/>
            </a:endParaRPr>
          </a:p>
          <a:p>
            <a:pPr lvl="1"/>
            <a:endParaRPr lang="en-US" dirty="0"/>
          </a:p>
        </p:txBody>
      </p:sp>
      <p:sp>
        <p:nvSpPr>
          <p:cNvPr id="4" name="Slide Number Placeholder 3">
            <a:extLst>
              <a:ext uri="{FF2B5EF4-FFF2-40B4-BE49-F238E27FC236}">
                <a16:creationId xmlns:a16="http://schemas.microsoft.com/office/drawing/2014/main" id="{38E63589-E114-BFE8-1819-D8D5C54CEDD5}"/>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500452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8335-ACDA-4B32-BE66-BD2DDEE8638E}"/>
              </a:ext>
            </a:extLst>
          </p:cNvPr>
          <p:cNvSpPr>
            <a:spLocks noGrp="1"/>
          </p:cNvSpPr>
          <p:nvPr>
            <p:ph type="title"/>
          </p:nvPr>
        </p:nvSpPr>
        <p:spPr/>
        <p:txBody>
          <a:bodyPr>
            <a:normAutofit fontScale="90000"/>
          </a:bodyPr>
          <a:lstStyle/>
          <a:p>
            <a:r>
              <a:rPr lang="en-US" dirty="0" err="1"/>
              <a:t>Tomasulo’s</a:t>
            </a:r>
            <a:r>
              <a:rPr lang="en-US" dirty="0"/>
              <a:t> Algorithm : Steps</a:t>
            </a:r>
            <a:br>
              <a:rPr lang="en-US" dirty="0"/>
            </a:br>
            <a:r>
              <a:rPr lang="en-US" dirty="0"/>
              <a:t>Issue </a:t>
            </a:r>
          </a:p>
        </p:txBody>
      </p:sp>
      <p:sp>
        <p:nvSpPr>
          <p:cNvPr id="3" name="Content Placeholder 2">
            <a:extLst>
              <a:ext uri="{FF2B5EF4-FFF2-40B4-BE49-F238E27FC236}">
                <a16:creationId xmlns:a16="http://schemas.microsoft.com/office/drawing/2014/main" id="{33381F05-2BDE-4292-A292-B8DDCFF3C279}"/>
              </a:ext>
            </a:extLst>
          </p:cNvPr>
          <p:cNvSpPr>
            <a:spLocks noGrp="1"/>
          </p:cNvSpPr>
          <p:nvPr>
            <p:ph idx="1"/>
          </p:nvPr>
        </p:nvSpPr>
        <p:spPr/>
        <p:txBody>
          <a:bodyPr>
            <a:normAutofit lnSpcReduction="10000"/>
          </a:bodyPr>
          <a:lstStyle/>
          <a:p>
            <a:r>
              <a:rPr lang="en-US" dirty="0"/>
              <a:t>Instructions are issued from a FIFO queue</a:t>
            </a:r>
          </a:p>
          <a:p>
            <a:r>
              <a:rPr lang="en-US" dirty="0"/>
              <a:t>If reservation station is empty then instruction is issued</a:t>
            </a:r>
          </a:p>
          <a:p>
            <a:pPr lvl="1"/>
            <a:r>
              <a:rPr lang="en-US" dirty="0"/>
              <a:t>With operands if they are available</a:t>
            </a:r>
          </a:p>
          <a:p>
            <a:pPr lvl="1"/>
            <a:r>
              <a:rPr lang="en-US" dirty="0"/>
              <a:t>The ID of the functional unit producing operand if the operands are not yet available</a:t>
            </a:r>
          </a:p>
          <a:p>
            <a:pPr lvl="2"/>
            <a:r>
              <a:rPr lang="en-US" dirty="0"/>
              <a:t>No RAW hazard</a:t>
            </a:r>
          </a:p>
          <a:p>
            <a:r>
              <a:rPr lang="en-US" dirty="0"/>
              <a:t>If the reservation station is not empty, it is a structural hazard and instruction is not issued.</a:t>
            </a:r>
          </a:p>
          <a:p>
            <a:r>
              <a:rPr lang="en-US" dirty="0"/>
              <a:t>In order issue with operands copied to reservation </a:t>
            </a:r>
            <a:r>
              <a:rPr lang="en-US"/>
              <a:t>stations also </a:t>
            </a:r>
            <a:r>
              <a:rPr lang="en-US" dirty="0"/>
              <a:t>eliminates WAR hazard</a:t>
            </a:r>
          </a:p>
          <a:p>
            <a:endParaRPr lang="en-US" dirty="0"/>
          </a:p>
          <a:p>
            <a:pPr lvl="2"/>
            <a:endParaRPr lang="en-US" dirty="0"/>
          </a:p>
        </p:txBody>
      </p:sp>
      <p:sp>
        <p:nvSpPr>
          <p:cNvPr id="4" name="Slide Number Placeholder 3">
            <a:extLst>
              <a:ext uri="{FF2B5EF4-FFF2-40B4-BE49-F238E27FC236}">
                <a16:creationId xmlns:a16="http://schemas.microsoft.com/office/drawing/2014/main" id="{F4586B6A-F33D-ED54-6AFC-79FE48D9FCDB}"/>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360836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9A13-F615-419D-90E5-D004A9864411}"/>
              </a:ext>
            </a:extLst>
          </p:cNvPr>
          <p:cNvSpPr>
            <a:spLocks noGrp="1"/>
          </p:cNvSpPr>
          <p:nvPr>
            <p:ph type="title"/>
          </p:nvPr>
        </p:nvSpPr>
        <p:spPr/>
        <p:txBody>
          <a:bodyPr>
            <a:noAutofit/>
          </a:bodyPr>
          <a:lstStyle/>
          <a:p>
            <a:r>
              <a:rPr lang="en-US" sz="3600">
                <a:latin typeface="Times New Roman" panose="02020603050405020304" pitchFamily="18" charset="0"/>
                <a:cs typeface="Times New Roman" panose="02020603050405020304" pitchFamily="18" charset="0"/>
              </a:rPr>
              <a:t>Tomasulo’s Algorithm : Steps</a:t>
            </a:r>
            <a:br>
              <a:rPr lang="en-US" sz="3600">
                <a:latin typeface="Times New Roman" panose="02020603050405020304" pitchFamily="18" charset="0"/>
                <a:cs typeface="Times New Roman" panose="02020603050405020304" pitchFamily="18" charset="0"/>
              </a:rPr>
            </a:br>
            <a:r>
              <a:rPr lang="en-US" sz="3600">
                <a:latin typeface="Times New Roman" panose="02020603050405020304" pitchFamily="18" charset="0"/>
                <a:cs typeface="Times New Roman" panose="02020603050405020304" pitchFamily="18" charset="0"/>
              </a:rPr>
              <a:t>Execute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189D75-5DDA-4923-A9FB-EFA054EFED02}"/>
              </a:ext>
            </a:extLst>
          </p:cNvPr>
          <p:cNvSpPr>
            <a:spLocks noGrp="1"/>
          </p:cNvSpPr>
          <p:nvPr>
            <p:ph idx="1"/>
          </p:nvPr>
        </p:nvSpPr>
        <p:spPr>
          <a:xfrm>
            <a:off x="533400" y="2394876"/>
            <a:ext cx="8153400" cy="4234523"/>
          </a:xfrm>
        </p:spPr>
        <p:txBody>
          <a:bodyPr>
            <a:normAutofit/>
          </a:bodyPr>
          <a:lstStyle/>
          <a:p>
            <a:r>
              <a:rPr lang="en-US" sz="2000" dirty="0">
                <a:latin typeface="Times New Roman" panose="02020603050405020304" pitchFamily="18" charset="0"/>
                <a:cs typeface="Times New Roman" panose="02020603050405020304" pitchFamily="18" charset="0"/>
              </a:rPr>
              <a:t>If the operands are not available, wait until it is computed.</a:t>
            </a:r>
          </a:p>
          <a:p>
            <a:r>
              <a:rPr lang="en-US" sz="2000" dirty="0">
                <a:latin typeface="Times New Roman" panose="02020603050405020304" pitchFamily="18" charset="0"/>
                <a:cs typeface="Times New Roman" panose="02020603050405020304" pitchFamily="18" charset="0"/>
              </a:rPr>
              <a:t>The operand is written directly from functional unit to reservation station through the CDB</a:t>
            </a:r>
          </a:p>
          <a:p>
            <a:r>
              <a:rPr lang="en-US" sz="2000" dirty="0">
                <a:latin typeface="Times New Roman" panose="02020603050405020304" pitchFamily="18" charset="0"/>
                <a:cs typeface="Times New Roman" panose="02020603050405020304" pitchFamily="18" charset="0"/>
              </a:rPr>
              <a:t>Loads and stores require a two-step execution process.</a:t>
            </a:r>
          </a:p>
          <a:p>
            <a:pPr lvl="1"/>
            <a:r>
              <a:rPr lang="en-US" sz="2000" dirty="0">
                <a:latin typeface="Times New Roman" panose="02020603050405020304" pitchFamily="18" charset="0"/>
                <a:cs typeface="Times New Roman" panose="02020603050405020304" pitchFamily="18" charset="0"/>
              </a:rPr>
              <a:t>The first step computes the effective address which is then placed in the load or store buffer.  Memory dependence is also maintained using this address</a:t>
            </a:r>
          </a:p>
          <a:p>
            <a:pPr lvl="1"/>
            <a:r>
              <a:rPr lang="en-US" sz="2000" dirty="0">
                <a:latin typeface="Times New Roman" panose="02020603050405020304" pitchFamily="18" charset="0"/>
                <a:cs typeface="Times New Roman" panose="02020603050405020304" pitchFamily="18" charset="0"/>
              </a:rPr>
              <a:t>After that data is read or written to memory as soon as the memory unit and data (for store) is available</a:t>
            </a:r>
          </a:p>
          <a:p>
            <a:r>
              <a:rPr lang="en-US" sz="2000" dirty="0">
                <a:latin typeface="Times New Roman" panose="02020603050405020304" pitchFamily="18" charset="0"/>
                <a:cs typeface="Times New Roman" panose="02020603050405020304" pitchFamily="18" charset="0"/>
              </a:rPr>
              <a:t>Exception behavior is maintained not executing an instruction until a branch that precedes the instruction in program order has completed</a:t>
            </a:r>
          </a:p>
          <a:p>
            <a:endParaRPr lang="en-US" dirty="0"/>
          </a:p>
        </p:txBody>
      </p:sp>
      <p:sp>
        <p:nvSpPr>
          <p:cNvPr id="4" name="Slide Number Placeholder 3">
            <a:extLst>
              <a:ext uri="{FF2B5EF4-FFF2-40B4-BE49-F238E27FC236}">
                <a16:creationId xmlns:a16="http://schemas.microsoft.com/office/drawing/2014/main" id="{CD032E99-8F71-E597-1F6D-61B2E7D6CAFA}"/>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872565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DE27-6426-4FEE-9853-364B9814207F}"/>
              </a:ext>
            </a:extLst>
          </p:cNvPr>
          <p:cNvSpPr>
            <a:spLocks noGrp="1"/>
          </p:cNvSpPr>
          <p:nvPr>
            <p:ph type="title"/>
          </p:nvPr>
        </p:nvSpPr>
        <p:spPr/>
        <p:txBody>
          <a:bodyPr>
            <a:noAutofit/>
          </a:bodyPr>
          <a:lstStyle/>
          <a:p>
            <a:r>
              <a:rPr lang="en-US" dirty="0" err="1">
                <a:latin typeface="Times New Roman" panose="02020603050405020304" pitchFamily="18" charset="0"/>
                <a:cs typeface="Times New Roman" panose="02020603050405020304" pitchFamily="18" charset="0"/>
              </a:rPr>
              <a:t>Tomasulo’s</a:t>
            </a:r>
            <a:r>
              <a:rPr lang="en-US" dirty="0">
                <a:latin typeface="Times New Roman" panose="02020603050405020304" pitchFamily="18" charset="0"/>
                <a:cs typeface="Times New Roman" panose="02020603050405020304" pitchFamily="18" charset="0"/>
              </a:rPr>
              <a:t> Algorithm : Steps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Write Result </a:t>
            </a:r>
          </a:p>
        </p:txBody>
      </p:sp>
      <p:sp>
        <p:nvSpPr>
          <p:cNvPr id="3" name="Content Placeholder 2">
            <a:extLst>
              <a:ext uri="{FF2B5EF4-FFF2-40B4-BE49-F238E27FC236}">
                <a16:creationId xmlns:a16="http://schemas.microsoft.com/office/drawing/2014/main" id="{C985D43A-8861-4D42-B3F6-80F6531A3EA1}"/>
              </a:ext>
            </a:extLst>
          </p:cNvPr>
          <p:cNvSpPr>
            <a:spLocks noGrp="1"/>
          </p:cNvSpPr>
          <p:nvPr>
            <p:ph idx="1"/>
          </p:nvPr>
        </p:nvSpPr>
        <p:spPr>
          <a:xfrm>
            <a:off x="533400" y="2489200"/>
            <a:ext cx="7936524" cy="4073070"/>
          </a:xfrm>
        </p:spPr>
        <p:txBody>
          <a:bodyPr>
            <a:normAutofit/>
          </a:bodyPr>
          <a:lstStyle/>
          <a:p>
            <a:r>
              <a:rPr lang="en-US" sz="2000" dirty="0">
                <a:latin typeface="Times New Roman" panose="02020603050405020304" pitchFamily="18" charset="0"/>
                <a:cs typeface="Times New Roman" panose="02020603050405020304" pitchFamily="18" charset="0"/>
              </a:rPr>
              <a:t>Result is written to reservation stations( also store buffers) and register file through CDB.</a:t>
            </a:r>
          </a:p>
          <a:p>
            <a:r>
              <a:rPr lang="en-US" sz="2000" dirty="0">
                <a:latin typeface="Times New Roman" panose="02020603050405020304" pitchFamily="18" charset="0"/>
                <a:cs typeface="Times New Roman" panose="02020603050405020304" pitchFamily="18" charset="0"/>
              </a:rPr>
              <a:t>Latency is always greater or equal to 1 in contrast to in order pipelines where latency can be zero.</a:t>
            </a:r>
          </a:p>
          <a:p>
            <a:r>
              <a:rPr lang="en-US" sz="2000" dirty="0">
                <a:latin typeface="Times New Roman" panose="02020603050405020304" pitchFamily="18" charset="0"/>
                <a:cs typeface="Times New Roman" panose="02020603050405020304" pitchFamily="18" charset="0"/>
              </a:rPr>
              <a:t>Reason is data is available after Write stage whereas in a standard 5-stage pipeline data is forwarded from execution stage.</a:t>
            </a:r>
          </a:p>
          <a:p>
            <a:r>
              <a:rPr lang="en-US" sz="2000" dirty="0">
                <a:latin typeface="Times New Roman" panose="02020603050405020304" pitchFamily="18" charset="0"/>
                <a:cs typeface="Times New Roman" panose="02020603050405020304" pitchFamily="18" charset="0"/>
              </a:rPr>
              <a:t>The write is out of order which may cause imprecise exception. Solution will be discussed later</a:t>
            </a:r>
          </a:p>
        </p:txBody>
      </p:sp>
      <p:sp>
        <p:nvSpPr>
          <p:cNvPr id="4" name="Slide Number Placeholder 3">
            <a:extLst>
              <a:ext uri="{FF2B5EF4-FFF2-40B4-BE49-F238E27FC236}">
                <a16:creationId xmlns:a16="http://schemas.microsoft.com/office/drawing/2014/main" id="{801034A9-656D-5F41-F0CD-B4D61EAD3272}"/>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1613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AFF5-31B7-421C-9C38-EDB2EB39A525}"/>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ILP</a:t>
            </a:r>
          </a:p>
        </p:txBody>
      </p:sp>
      <p:sp>
        <p:nvSpPr>
          <p:cNvPr id="3" name="Content Placeholder 2">
            <a:extLst>
              <a:ext uri="{FF2B5EF4-FFF2-40B4-BE49-F238E27FC236}">
                <a16:creationId xmlns:a16="http://schemas.microsoft.com/office/drawing/2014/main" id="{716A6ABF-ED43-4995-B72D-DADD179D0E2E}"/>
              </a:ext>
            </a:extLst>
          </p:cNvPr>
          <p:cNvSpPr>
            <a:spLocks noGrp="1"/>
          </p:cNvSpPr>
          <p:nvPr>
            <p:ph idx="1"/>
          </p:nvPr>
        </p:nvSpPr>
        <p:spPr>
          <a:xfrm>
            <a:off x="864382" y="2489200"/>
            <a:ext cx="7746218" cy="4140200"/>
          </a:xfrm>
        </p:spPr>
        <p:txBody>
          <a:bodyPr>
            <a:normAutofit/>
          </a:bodyPr>
          <a:lstStyle/>
          <a:p>
            <a:r>
              <a:rPr lang="en-US" sz="2400" dirty="0">
                <a:latin typeface="Times New Roman" panose="02020603050405020304" pitchFamily="18" charset="0"/>
                <a:cs typeface="Times New Roman" panose="02020603050405020304" pitchFamily="18" charset="0"/>
              </a:rPr>
              <a:t>For typical RISC program branch </a:t>
            </a:r>
            <a:r>
              <a:rPr lang="en-US" sz="2400" dirty="0" err="1">
                <a:latin typeface="Times New Roman" panose="02020603050405020304" pitchFamily="18" charset="0"/>
                <a:cs typeface="Times New Roman" panose="02020603050405020304" pitchFamily="18" charset="0"/>
              </a:rPr>
              <a:t>freq</a:t>
            </a:r>
            <a:r>
              <a:rPr lang="en-US" sz="2400" dirty="0">
                <a:latin typeface="Times New Roman" panose="02020603050405020304" pitchFamily="18" charset="0"/>
                <a:cs typeface="Times New Roman" panose="02020603050405020304" pitchFamily="18" charset="0"/>
              </a:rPr>
              <a:t> is 15%-25%, meaning on average 3-6 instruction between branches.</a:t>
            </a:r>
          </a:p>
          <a:p>
            <a:r>
              <a:rPr lang="en-US" sz="2400" dirty="0">
                <a:latin typeface="Times New Roman" panose="02020603050405020304" pitchFamily="18" charset="0"/>
                <a:cs typeface="Times New Roman" panose="02020603050405020304" pitchFamily="18" charset="0"/>
              </a:rPr>
              <a:t>Instructions inside these basic blocks also depend on each other which further reduces the degree of overlap required for ILP.</a:t>
            </a:r>
          </a:p>
          <a:p>
            <a:r>
              <a:rPr lang="en-US" sz="2400" dirty="0">
                <a:latin typeface="Times New Roman" panose="02020603050405020304" pitchFamily="18" charset="0"/>
                <a:cs typeface="Times New Roman" panose="02020603050405020304" pitchFamily="18" charset="0"/>
              </a:rPr>
              <a:t>ILP across multiple blocks can be used to get substantial improvement</a:t>
            </a:r>
          </a:p>
          <a:p>
            <a:r>
              <a:rPr lang="en-US" sz="2400" dirty="0">
                <a:latin typeface="Times New Roman" panose="02020603050405020304" pitchFamily="18" charset="0"/>
                <a:cs typeface="Times New Roman" panose="02020603050405020304" pitchFamily="18" charset="0"/>
              </a:rPr>
              <a:t>Another commonly used scheme is loop level parallelism.</a:t>
            </a: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2CD84EE2-87C8-D5D9-BC73-6E8A5666032B}"/>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858229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0F24-94AC-438B-9B1B-6E3A1492EF14}"/>
              </a:ext>
            </a:extLst>
          </p:cNvPr>
          <p:cNvSpPr>
            <a:spLocks noGrp="1"/>
          </p:cNvSpPr>
          <p:nvPr>
            <p:ph type="title"/>
          </p:nvPr>
        </p:nvSpPr>
        <p:spPr/>
        <p:txBody>
          <a:bodyPr>
            <a:normAutofit/>
          </a:bodyPr>
          <a:lstStyle/>
          <a:p>
            <a:r>
              <a:rPr lang="en-US" dirty="0" err="1"/>
              <a:t>Tomasulo’s</a:t>
            </a:r>
            <a:r>
              <a:rPr lang="en-US" dirty="0"/>
              <a:t> Algorithm Example</a:t>
            </a:r>
          </a:p>
        </p:txBody>
      </p:sp>
      <p:sp>
        <p:nvSpPr>
          <p:cNvPr id="3" name="Content Placeholder 2">
            <a:extLst>
              <a:ext uri="{FF2B5EF4-FFF2-40B4-BE49-F238E27FC236}">
                <a16:creationId xmlns:a16="http://schemas.microsoft.com/office/drawing/2014/main" id="{52567D48-8FA5-4485-B822-A9FBCFE1EFCC}"/>
              </a:ext>
            </a:extLst>
          </p:cNvPr>
          <p:cNvSpPr>
            <a:spLocks noGrp="1"/>
          </p:cNvSpPr>
          <p:nvPr>
            <p:ph idx="1"/>
          </p:nvPr>
        </p:nvSpPr>
        <p:spPr>
          <a:xfrm>
            <a:off x="965611" y="2057400"/>
            <a:ext cx="7496175" cy="709865"/>
          </a:xfrm>
        </p:spPr>
        <p:txBody>
          <a:bodyPr>
            <a:normAutofit/>
          </a:bodyPr>
          <a:lstStyle/>
          <a:p>
            <a:pPr marL="0" indent="0">
              <a:buNone/>
            </a:pPr>
            <a:r>
              <a:rPr lang="en-US" sz="2000" dirty="0"/>
              <a:t>Before example we must know the detailed fields</a:t>
            </a:r>
          </a:p>
          <a:p>
            <a:pPr marL="0" indent="0">
              <a:buNone/>
            </a:pPr>
            <a:endParaRPr lang="en-US" sz="2000" dirty="0"/>
          </a:p>
        </p:txBody>
      </p:sp>
      <p:sp>
        <p:nvSpPr>
          <p:cNvPr id="4" name="Slide Number Placeholder 3">
            <a:extLst>
              <a:ext uri="{FF2B5EF4-FFF2-40B4-BE49-F238E27FC236}">
                <a16:creationId xmlns:a16="http://schemas.microsoft.com/office/drawing/2014/main" id="{76DDA0B3-F619-F6D4-E3E3-FDB7AF50F5F2}"/>
              </a:ext>
            </a:extLst>
          </p:cNvPr>
          <p:cNvSpPr>
            <a:spLocks noGrp="1"/>
          </p:cNvSpPr>
          <p:nvPr>
            <p:ph type="sldNum" sz="quarter" idx="12"/>
          </p:nvPr>
        </p:nvSpPr>
        <p:spPr/>
        <p:txBody>
          <a:bodyPr/>
          <a:lstStyle/>
          <a:p>
            <a:fld id="{B6F15528-21DE-4FAA-801E-634DDDAF4B2B}" type="slidenum">
              <a:rPr lang="en-US" smtClean="0"/>
              <a:pPr/>
              <a:t>40</a:t>
            </a:fld>
            <a:endParaRPr lang="en-US"/>
          </a:p>
        </p:txBody>
      </p:sp>
      <p:grpSp>
        <p:nvGrpSpPr>
          <p:cNvPr id="9" name="Group 8">
            <a:extLst>
              <a:ext uri="{FF2B5EF4-FFF2-40B4-BE49-F238E27FC236}">
                <a16:creationId xmlns:a16="http://schemas.microsoft.com/office/drawing/2014/main" id="{2F48FCAC-FEAD-4B7B-821F-1E1CB5079EC1}"/>
              </a:ext>
            </a:extLst>
          </p:cNvPr>
          <p:cNvGrpSpPr/>
          <p:nvPr/>
        </p:nvGrpSpPr>
        <p:grpSpPr>
          <a:xfrm>
            <a:off x="682215" y="2514599"/>
            <a:ext cx="8080786" cy="4114801"/>
            <a:chOff x="823912" y="1014412"/>
            <a:chExt cx="7496175" cy="5483779"/>
          </a:xfrm>
        </p:grpSpPr>
        <p:pic>
          <p:nvPicPr>
            <p:cNvPr id="7" name="Picture 6">
              <a:extLst>
                <a:ext uri="{FF2B5EF4-FFF2-40B4-BE49-F238E27FC236}">
                  <a16:creationId xmlns:a16="http://schemas.microsoft.com/office/drawing/2014/main" id="{D7EE4202-13F5-4A16-9547-CA09F0929E6A}"/>
                </a:ext>
              </a:extLst>
            </p:cNvPr>
            <p:cNvPicPr>
              <a:picLocks noChangeAspect="1"/>
            </p:cNvPicPr>
            <p:nvPr/>
          </p:nvPicPr>
          <p:blipFill>
            <a:blip r:embed="rId2"/>
            <a:stretch>
              <a:fillRect/>
            </a:stretch>
          </p:blipFill>
          <p:spPr>
            <a:xfrm>
              <a:off x="823912" y="1014412"/>
              <a:ext cx="7496175" cy="4829175"/>
            </a:xfrm>
            <a:prstGeom prst="rect">
              <a:avLst/>
            </a:prstGeom>
          </p:spPr>
        </p:pic>
        <p:pic>
          <p:nvPicPr>
            <p:cNvPr id="8" name="Picture 7">
              <a:extLst>
                <a:ext uri="{FF2B5EF4-FFF2-40B4-BE49-F238E27FC236}">
                  <a16:creationId xmlns:a16="http://schemas.microsoft.com/office/drawing/2014/main" id="{DD4F3FFE-C221-42B9-8AAF-821AFF4B80B0}"/>
                </a:ext>
              </a:extLst>
            </p:cNvPr>
            <p:cNvPicPr>
              <a:picLocks noChangeAspect="1"/>
            </p:cNvPicPr>
            <p:nvPr/>
          </p:nvPicPr>
          <p:blipFill>
            <a:blip r:embed="rId3"/>
            <a:stretch>
              <a:fillRect/>
            </a:stretch>
          </p:blipFill>
          <p:spPr>
            <a:xfrm>
              <a:off x="1072390" y="5901075"/>
              <a:ext cx="7247697" cy="597116"/>
            </a:xfrm>
            <a:prstGeom prst="rect">
              <a:avLst/>
            </a:prstGeom>
          </p:spPr>
        </p:pic>
      </p:grpSp>
    </p:spTree>
    <p:extLst>
      <p:ext uri="{BB962C8B-B14F-4D97-AF65-F5344CB8AC3E}">
        <p14:creationId xmlns:p14="http://schemas.microsoft.com/office/powerpoint/2010/main" val="19250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D1CF-47F8-4267-92B8-8F58E87B55D7}"/>
              </a:ext>
            </a:extLst>
          </p:cNvPr>
          <p:cNvSpPr>
            <a:spLocks noGrp="1"/>
          </p:cNvSpPr>
          <p:nvPr>
            <p:ph type="title"/>
          </p:nvPr>
        </p:nvSpPr>
        <p:spPr/>
        <p:txBody>
          <a:bodyPr/>
          <a:lstStyle/>
          <a:p>
            <a:r>
              <a:rPr lang="en-US" dirty="0" err="1"/>
              <a:t>Tomasulo’s</a:t>
            </a:r>
            <a:r>
              <a:rPr lang="en-US" dirty="0"/>
              <a:t> Algorithm Example</a:t>
            </a:r>
          </a:p>
        </p:txBody>
      </p:sp>
      <p:pic>
        <p:nvPicPr>
          <p:cNvPr id="4" name="Content Placeholder 3">
            <a:extLst>
              <a:ext uri="{FF2B5EF4-FFF2-40B4-BE49-F238E27FC236}">
                <a16:creationId xmlns:a16="http://schemas.microsoft.com/office/drawing/2014/main" id="{08553FC3-A11F-4FC3-B152-883A228DAE3D}"/>
              </a:ext>
            </a:extLst>
          </p:cNvPr>
          <p:cNvPicPr>
            <a:picLocks noGrp="1" noChangeAspect="1"/>
          </p:cNvPicPr>
          <p:nvPr>
            <p:ph idx="1"/>
          </p:nvPr>
        </p:nvPicPr>
        <p:blipFill>
          <a:blip r:embed="rId2"/>
          <a:stretch>
            <a:fillRect/>
          </a:stretch>
        </p:blipFill>
        <p:spPr>
          <a:xfrm>
            <a:off x="1295400" y="2672984"/>
            <a:ext cx="6098682" cy="2031325"/>
          </a:xfrm>
          <a:prstGeom prst="rect">
            <a:avLst/>
          </a:prstGeom>
        </p:spPr>
      </p:pic>
      <p:sp>
        <p:nvSpPr>
          <p:cNvPr id="6" name="Slide Number Placeholder 5">
            <a:extLst>
              <a:ext uri="{FF2B5EF4-FFF2-40B4-BE49-F238E27FC236}">
                <a16:creationId xmlns:a16="http://schemas.microsoft.com/office/drawing/2014/main" id="{5A337900-42A8-718B-8148-92C999C4A3BD}"/>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5" name="TextBox 4">
            <a:extLst>
              <a:ext uri="{FF2B5EF4-FFF2-40B4-BE49-F238E27FC236}">
                <a16:creationId xmlns:a16="http://schemas.microsoft.com/office/drawing/2014/main" id="{DFA2A15C-8AAB-487C-BCD5-10FE61B3555F}"/>
              </a:ext>
            </a:extLst>
          </p:cNvPr>
          <p:cNvSpPr txBox="1"/>
          <p:nvPr/>
        </p:nvSpPr>
        <p:spPr>
          <a:xfrm>
            <a:off x="1031461" y="4724400"/>
            <a:ext cx="66294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All name dependencies will be resolved by renaming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True dependencies are:</a:t>
            </a:r>
          </a:p>
          <a:p>
            <a:r>
              <a:rPr lang="en-US" dirty="0">
                <a:latin typeface="Times New Roman" panose="02020603050405020304" pitchFamily="18" charset="0"/>
                <a:cs typeface="Times New Roman" panose="02020603050405020304" pitchFamily="18" charset="0"/>
              </a:rPr>
              <a:t>3 is dependent on 2 for f2 which is load</a:t>
            </a:r>
          </a:p>
          <a:p>
            <a:r>
              <a:rPr lang="en-US" dirty="0">
                <a:latin typeface="Times New Roman" panose="02020603050405020304" pitchFamily="18" charset="0"/>
                <a:cs typeface="Times New Roman" panose="02020603050405020304" pitchFamily="18" charset="0"/>
              </a:rPr>
              <a:t>4 is dependent on 1 and 2 for f2 and f6, both from load</a:t>
            </a:r>
          </a:p>
          <a:p>
            <a:r>
              <a:rPr lang="en-US" dirty="0">
                <a:latin typeface="Times New Roman" panose="02020603050405020304" pitchFamily="18" charset="0"/>
                <a:cs typeface="Times New Roman" panose="02020603050405020304" pitchFamily="18" charset="0"/>
              </a:rPr>
              <a:t>5 is dependent on 1 and 3, load and </a:t>
            </a:r>
            <a:r>
              <a:rPr lang="en-US" dirty="0" err="1">
                <a:latin typeface="Times New Roman" panose="02020603050405020304" pitchFamily="18" charset="0"/>
                <a:cs typeface="Times New Roman" panose="02020603050405020304" pitchFamily="18" charset="0"/>
              </a:rPr>
              <a:t>mul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Is dependent on 2 and 4, load and sub (adder)</a:t>
            </a:r>
          </a:p>
        </p:txBody>
      </p:sp>
      <p:sp>
        <p:nvSpPr>
          <p:cNvPr id="3" name="TextBox 2">
            <a:extLst>
              <a:ext uri="{FF2B5EF4-FFF2-40B4-BE49-F238E27FC236}">
                <a16:creationId xmlns:a16="http://schemas.microsoft.com/office/drawing/2014/main" id="{C6BC2B5E-429D-46A4-A982-9F8F4A9701CE}"/>
              </a:ext>
            </a:extLst>
          </p:cNvPr>
          <p:cNvSpPr txBox="1"/>
          <p:nvPr/>
        </p:nvSpPr>
        <p:spPr>
          <a:xfrm>
            <a:off x="1104899" y="2237803"/>
            <a:ext cx="693420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All instructions are issued and only first load completed</a:t>
            </a:r>
          </a:p>
        </p:txBody>
      </p:sp>
    </p:spTree>
    <p:extLst>
      <p:ext uri="{BB962C8B-B14F-4D97-AF65-F5344CB8AC3E}">
        <p14:creationId xmlns:p14="http://schemas.microsoft.com/office/powerpoint/2010/main" val="1560467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Shape 1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0D8673B-5BAF-4B51-BFFF-608691DB3FC7}"/>
              </a:ext>
            </a:extLst>
          </p:cNvPr>
          <p:cNvSpPr>
            <a:spLocks noGrp="1"/>
          </p:cNvSpPr>
          <p:nvPr>
            <p:ph type="title"/>
          </p:nvPr>
        </p:nvSpPr>
        <p:spPr>
          <a:xfrm>
            <a:off x="866216" y="973668"/>
            <a:ext cx="2206657" cy="1020232"/>
          </a:xfrm>
        </p:spPr>
        <p:txBody>
          <a:bodyPr vert="horz" lIns="91440" tIns="45720" rIns="91440" bIns="45720" rtlCol="0" anchor="ctr">
            <a:normAutofit/>
          </a:bodyPr>
          <a:lstStyle/>
          <a:p>
            <a:r>
              <a:rPr lang="en-US" sz="3600" b="0" i="0" kern="1200">
                <a:solidFill>
                  <a:srgbClr val="EBEBEB"/>
                </a:solidFill>
                <a:latin typeface="+mj-lt"/>
                <a:ea typeface="+mj-ea"/>
                <a:cs typeface="+mj-cs"/>
              </a:rPr>
              <a:t>Example</a:t>
            </a:r>
          </a:p>
        </p:txBody>
      </p:sp>
      <p:pic>
        <p:nvPicPr>
          <p:cNvPr id="5" name="Content Placeholder 4">
            <a:extLst>
              <a:ext uri="{FF2B5EF4-FFF2-40B4-BE49-F238E27FC236}">
                <a16:creationId xmlns:a16="http://schemas.microsoft.com/office/drawing/2014/main" id="{06B6D78D-23F7-4701-8A17-505060B0A080}"/>
              </a:ext>
            </a:extLst>
          </p:cNvPr>
          <p:cNvPicPr>
            <a:picLocks noGrp="1" noChangeAspect="1"/>
          </p:cNvPicPr>
          <p:nvPr>
            <p:ph idx="1"/>
          </p:nvPr>
        </p:nvPicPr>
        <p:blipFill>
          <a:blip r:embed="rId2"/>
          <a:stretch>
            <a:fillRect/>
          </a:stretch>
        </p:blipFill>
        <p:spPr>
          <a:xfrm>
            <a:off x="3895955" y="1511540"/>
            <a:ext cx="4793650" cy="3834919"/>
          </a:xfrm>
          <a:prstGeom prst="rect">
            <a:avLst/>
          </a:prstGeom>
        </p:spPr>
      </p:pic>
      <p:sp>
        <p:nvSpPr>
          <p:cNvPr id="20" name="Rectangle 1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314325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177165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90476166-4163-4E78-913C-EDD07B49D431}"/>
              </a:ext>
            </a:extLst>
          </p:cNvPr>
          <p:cNvSpPr txBox="1"/>
          <p:nvPr/>
        </p:nvSpPr>
        <p:spPr>
          <a:xfrm>
            <a:off x="866216" y="2120900"/>
            <a:ext cx="2350294"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Only 1</a:t>
            </a:r>
            <a:r>
              <a:rPr lang="en-US" baseline="30000">
                <a:solidFill>
                  <a:srgbClr val="FFFFFF"/>
                </a:solidFill>
              </a:rPr>
              <a:t>st</a:t>
            </a:r>
            <a:r>
              <a:rPr lang="en-US">
                <a:solidFill>
                  <a:srgbClr val="FFFFFF"/>
                </a:solidFill>
              </a:rPr>
              <a:t> load has completed</a:t>
            </a:r>
          </a:p>
        </p:txBody>
      </p:sp>
      <p:sp>
        <p:nvSpPr>
          <p:cNvPr id="2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 name="Slide Number Placeholder 2">
            <a:extLst>
              <a:ext uri="{FF2B5EF4-FFF2-40B4-BE49-F238E27FC236}">
                <a16:creationId xmlns:a16="http://schemas.microsoft.com/office/drawing/2014/main" id="{F82D64AB-BB4D-8F33-78A5-A070457F167F}"/>
              </a:ext>
            </a:extLst>
          </p:cNvPr>
          <p:cNvSpPr>
            <a:spLocks noGrp="1"/>
          </p:cNvSpPr>
          <p:nvPr>
            <p:ph type="sldNum" sz="quarter" idx="12"/>
          </p:nvPr>
        </p:nvSpPr>
        <p:spPr>
          <a:xfrm>
            <a:off x="7764405" y="295729"/>
            <a:ext cx="628649" cy="767687"/>
          </a:xfrm>
        </p:spPr>
        <p:txBody>
          <a:bodyPr vert="horz" lIns="91440" tIns="45720" rIns="91440" bIns="45720" rtlCol="0" anchor="b">
            <a:normAutofit/>
          </a:bodyPr>
          <a:lstStyle/>
          <a:p>
            <a:pPr defTabSz="914400">
              <a:spcAft>
                <a:spcPts val="600"/>
              </a:spcAft>
            </a:pPr>
            <a:fld id="{B6F15528-21DE-4FAA-801E-634DDDAF4B2B}" type="slidenum">
              <a:rPr lang="en-US">
                <a:solidFill>
                  <a:srgbClr val="FFFFFF"/>
                </a:solidFill>
              </a:rPr>
              <a:pPr defTabSz="914400">
                <a:spcAft>
                  <a:spcPts val="600"/>
                </a:spcAft>
              </a:pPr>
              <a:t>42</a:t>
            </a:fld>
            <a:endParaRPr lang="en-US">
              <a:solidFill>
                <a:srgbClr val="FFFFFF"/>
              </a:solidFill>
            </a:endParaRPr>
          </a:p>
        </p:txBody>
      </p:sp>
    </p:spTree>
    <p:extLst>
      <p:ext uri="{BB962C8B-B14F-4D97-AF65-F5344CB8AC3E}">
        <p14:creationId xmlns:p14="http://schemas.microsoft.com/office/powerpoint/2010/main" val="4172562551"/>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84BE-BF3C-4A46-A808-A5863E336335}"/>
              </a:ext>
            </a:extLst>
          </p:cNvPr>
          <p:cNvSpPr>
            <a:spLocks noGrp="1"/>
          </p:cNvSpPr>
          <p:nvPr>
            <p:ph type="title"/>
          </p:nvPr>
        </p:nvSpPr>
        <p:spPr/>
        <p:txBody>
          <a:bodyPr>
            <a:normAutofit/>
          </a:bodyPr>
          <a:lstStyle/>
          <a:p>
            <a:r>
              <a:rPr lang="en-US" dirty="0"/>
              <a:t>Example</a:t>
            </a:r>
          </a:p>
        </p:txBody>
      </p:sp>
      <p:pic>
        <p:nvPicPr>
          <p:cNvPr id="4" name="Content Placeholder 3">
            <a:extLst>
              <a:ext uri="{FF2B5EF4-FFF2-40B4-BE49-F238E27FC236}">
                <a16:creationId xmlns:a16="http://schemas.microsoft.com/office/drawing/2014/main" id="{F4612AA1-486F-4588-A1B6-B4F7DEF5C35E}"/>
              </a:ext>
            </a:extLst>
          </p:cNvPr>
          <p:cNvPicPr>
            <a:picLocks noGrp="1" noChangeAspect="1"/>
          </p:cNvPicPr>
          <p:nvPr>
            <p:ph idx="1"/>
          </p:nvPr>
        </p:nvPicPr>
        <p:blipFill>
          <a:blip r:embed="rId2"/>
          <a:stretch>
            <a:fillRect/>
          </a:stretch>
        </p:blipFill>
        <p:spPr>
          <a:xfrm>
            <a:off x="2028055" y="3262429"/>
            <a:ext cx="6506344" cy="809625"/>
          </a:xfrm>
          <a:prstGeom prst="rect">
            <a:avLst/>
          </a:prstGeom>
        </p:spPr>
      </p:pic>
      <p:sp>
        <p:nvSpPr>
          <p:cNvPr id="8" name="Slide Number Placeholder 7">
            <a:extLst>
              <a:ext uri="{FF2B5EF4-FFF2-40B4-BE49-F238E27FC236}">
                <a16:creationId xmlns:a16="http://schemas.microsoft.com/office/drawing/2014/main" id="{D0EE2DF8-114C-E701-ABED-32AC47C77E5F}"/>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a:extLst>
              <a:ext uri="{FF2B5EF4-FFF2-40B4-BE49-F238E27FC236}">
                <a16:creationId xmlns:a16="http://schemas.microsoft.com/office/drawing/2014/main" id="{B23D726C-7D3A-4BCF-B078-3423697F634E}"/>
              </a:ext>
            </a:extLst>
          </p:cNvPr>
          <p:cNvSpPr txBox="1"/>
          <p:nvPr/>
        </p:nvSpPr>
        <p:spPr>
          <a:xfrm>
            <a:off x="762000" y="1905000"/>
            <a:ext cx="8077200" cy="1490752"/>
          </a:xfrm>
          <a:prstGeom prst="rect">
            <a:avLst/>
          </a:prstGeom>
          <a:noFill/>
        </p:spPr>
        <p:txBody>
          <a:bodyPr wrap="square" rtlCol="0">
            <a:spAutoFit/>
          </a:bodyPr>
          <a:lstStyle/>
          <a:p>
            <a:r>
              <a:rPr lang="en-US" dirty="0"/>
              <a:t>For example if an instruction has 2 cycle latency and is issued </a:t>
            </a:r>
            <a:r>
              <a:rPr lang="en-US" dirty="0" err="1"/>
              <a:t>im</a:t>
            </a:r>
            <a:r>
              <a:rPr lang="en-US" dirty="0"/>
              <a:t> 4</a:t>
            </a:r>
            <a:r>
              <a:rPr lang="en-US" baseline="30000" dirty="0"/>
              <a:t>th</a:t>
            </a:r>
            <a:r>
              <a:rPr lang="en-US" dirty="0"/>
              <a:t> cycle and execution started in 5</a:t>
            </a:r>
            <a:r>
              <a:rPr lang="en-US" baseline="30000" dirty="0"/>
              <a:t>th</a:t>
            </a:r>
            <a:r>
              <a:rPr lang="en-US" dirty="0"/>
              <a:t>, the dependent instruction following it can start execution 8</a:t>
            </a:r>
            <a:r>
              <a:rPr lang="en-US" baseline="30000" dirty="0"/>
              <a:t>th</a:t>
            </a:r>
            <a:r>
              <a:rPr lang="en-US" dirty="0"/>
              <a:t> cycle. Because dependent following instruction will be issued in 5</a:t>
            </a:r>
            <a:r>
              <a:rPr lang="en-US" baseline="30000" dirty="0"/>
              <a:t>th</a:t>
            </a:r>
            <a:r>
              <a:rPr lang="en-US" dirty="0"/>
              <a:t> and should start execution in 6</a:t>
            </a:r>
            <a:r>
              <a:rPr lang="en-US" baseline="30000" dirty="0"/>
              <a:t>th</a:t>
            </a:r>
            <a:r>
              <a:rPr lang="en-US" dirty="0"/>
              <a:t> when latency is 0.</a:t>
            </a:r>
          </a:p>
        </p:txBody>
      </p:sp>
      <p:sp>
        <p:nvSpPr>
          <p:cNvPr id="3" name="TextBox 2">
            <a:extLst>
              <a:ext uri="{FF2B5EF4-FFF2-40B4-BE49-F238E27FC236}">
                <a16:creationId xmlns:a16="http://schemas.microsoft.com/office/drawing/2014/main" id="{F5E44619-234A-4809-BFD5-3E70B3096C00}"/>
              </a:ext>
            </a:extLst>
          </p:cNvPr>
          <p:cNvSpPr txBox="1"/>
          <p:nvPr/>
        </p:nvSpPr>
        <p:spPr>
          <a:xfrm>
            <a:off x="839102" y="3332813"/>
            <a:ext cx="1247374" cy="369332"/>
          </a:xfrm>
          <a:prstGeom prst="rect">
            <a:avLst/>
          </a:prstGeom>
          <a:noFill/>
        </p:spPr>
        <p:txBody>
          <a:bodyPr wrap="square" rtlCol="0">
            <a:spAutoFit/>
          </a:bodyPr>
          <a:lstStyle/>
          <a:p>
            <a:r>
              <a:rPr lang="en-US" b="1" dirty="0"/>
              <a:t>Solution</a:t>
            </a:r>
          </a:p>
        </p:txBody>
      </p:sp>
      <p:graphicFrame>
        <p:nvGraphicFramePr>
          <p:cNvPr id="6" name="Table 5">
            <a:extLst>
              <a:ext uri="{FF2B5EF4-FFF2-40B4-BE49-F238E27FC236}">
                <a16:creationId xmlns:a16="http://schemas.microsoft.com/office/drawing/2014/main" id="{7F3E4234-7375-43D5-B37C-83654F8B3FDA}"/>
              </a:ext>
            </a:extLst>
          </p:cNvPr>
          <p:cNvGraphicFramePr>
            <a:graphicFrameLocks noGrp="1"/>
          </p:cNvGraphicFramePr>
          <p:nvPr>
            <p:extLst>
              <p:ext uri="{D42A27DB-BD31-4B8C-83A1-F6EECF244321}">
                <p14:modId xmlns:p14="http://schemas.microsoft.com/office/powerpoint/2010/main" val="993937882"/>
              </p:ext>
            </p:extLst>
          </p:nvPr>
        </p:nvGraphicFramePr>
        <p:xfrm>
          <a:off x="1066800" y="4072055"/>
          <a:ext cx="5714999" cy="2835195"/>
        </p:xfrm>
        <a:graphic>
          <a:graphicData uri="http://schemas.openxmlformats.org/drawingml/2006/table">
            <a:tbl>
              <a:tblPr/>
              <a:tblGrid>
                <a:gridCol w="1846774">
                  <a:extLst>
                    <a:ext uri="{9D8B030D-6E8A-4147-A177-3AD203B41FA5}">
                      <a16:colId xmlns:a16="http://schemas.microsoft.com/office/drawing/2014/main" val="1932111143"/>
                    </a:ext>
                  </a:extLst>
                </a:gridCol>
                <a:gridCol w="1231184">
                  <a:extLst>
                    <a:ext uri="{9D8B030D-6E8A-4147-A177-3AD203B41FA5}">
                      <a16:colId xmlns:a16="http://schemas.microsoft.com/office/drawing/2014/main" val="4212935730"/>
                    </a:ext>
                  </a:extLst>
                </a:gridCol>
                <a:gridCol w="615591">
                  <a:extLst>
                    <a:ext uri="{9D8B030D-6E8A-4147-A177-3AD203B41FA5}">
                      <a16:colId xmlns:a16="http://schemas.microsoft.com/office/drawing/2014/main" val="3998236722"/>
                    </a:ext>
                  </a:extLst>
                </a:gridCol>
                <a:gridCol w="1269659">
                  <a:extLst>
                    <a:ext uri="{9D8B030D-6E8A-4147-A177-3AD203B41FA5}">
                      <a16:colId xmlns:a16="http://schemas.microsoft.com/office/drawing/2014/main" val="1592811561"/>
                    </a:ext>
                  </a:extLst>
                </a:gridCol>
                <a:gridCol w="751791">
                  <a:extLst>
                    <a:ext uri="{9D8B030D-6E8A-4147-A177-3AD203B41FA5}">
                      <a16:colId xmlns:a16="http://schemas.microsoft.com/office/drawing/2014/main" val="2968359924"/>
                    </a:ext>
                  </a:extLst>
                </a:gridCol>
              </a:tblGrid>
              <a:tr h="632081">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issue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Exe start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Exe 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write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4104416"/>
                  </a:ext>
                </a:extLst>
              </a:tr>
              <a:tr h="228740">
                <a:tc>
                  <a:txBody>
                    <a:bodyPr/>
                    <a:lstStyle/>
                    <a:p>
                      <a:pPr algn="l" fontAlgn="b"/>
                      <a:r>
                        <a:rPr lang="en-US" sz="1600" b="0" i="0" u="none" strike="noStrike" dirty="0" err="1">
                          <a:solidFill>
                            <a:srgbClr val="000000"/>
                          </a:solidFill>
                          <a:effectLst/>
                          <a:latin typeface="Calibri" panose="020F0502020204030204" pitchFamily="34" charset="0"/>
                        </a:rPr>
                        <a:t>fld</a:t>
                      </a:r>
                      <a:r>
                        <a:rPr lang="en-US" sz="1600" b="0" i="0" u="none" strike="noStrike" dirty="0">
                          <a:solidFill>
                            <a:srgbClr val="000000"/>
                          </a:solidFill>
                          <a:effectLst/>
                          <a:latin typeface="Calibri" panose="020F0502020204030204" pitchFamily="34" charset="0"/>
                        </a:rPr>
                        <a:t> f6,32(x2)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05138"/>
                  </a:ext>
                </a:extLst>
              </a:tr>
              <a:tr h="228740">
                <a:tc>
                  <a:txBody>
                    <a:bodyPr/>
                    <a:lstStyle/>
                    <a:p>
                      <a:pPr algn="l" fontAlgn="b"/>
                      <a:r>
                        <a:rPr lang="en-US" sz="1600" b="0" i="0" u="none" strike="noStrike">
                          <a:solidFill>
                            <a:srgbClr val="000000"/>
                          </a:solidFill>
                          <a:effectLst/>
                          <a:latin typeface="Calibri" panose="020F0502020204030204" pitchFamily="34" charset="0"/>
                        </a:rPr>
                        <a:t>fld f2,44(x3)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165961"/>
                  </a:ext>
                </a:extLst>
              </a:tr>
              <a:tr h="424096">
                <a:tc>
                  <a:txBody>
                    <a:bodyPr/>
                    <a:lstStyle/>
                    <a:p>
                      <a:pPr algn="l" fontAlgn="b"/>
                      <a:r>
                        <a:rPr lang="en-US" sz="1600" b="0" i="0" u="none" strike="noStrike" dirty="0" err="1">
                          <a:solidFill>
                            <a:srgbClr val="000000"/>
                          </a:solidFill>
                          <a:effectLst/>
                          <a:latin typeface="Calibri" panose="020F0502020204030204" pitchFamily="34" charset="0"/>
                        </a:rPr>
                        <a:t>fmul.d</a:t>
                      </a:r>
                      <a:r>
                        <a:rPr lang="en-US" sz="1600" b="0" i="0" u="none" strike="noStrike" dirty="0">
                          <a:solidFill>
                            <a:srgbClr val="000000"/>
                          </a:solidFill>
                          <a:effectLst/>
                          <a:latin typeface="Calibri" panose="020F0502020204030204" pitchFamily="34" charset="0"/>
                        </a:rPr>
                        <a:t> f0,f2,f4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bg1">
                              <a:lumMod val="65000"/>
                            </a:schemeClr>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3741997"/>
                  </a:ext>
                </a:extLst>
              </a:tr>
              <a:tr h="424096">
                <a:tc>
                  <a:txBody>
                    <a:bodyPr/>
                    <a:lstStyle/>
                    <a:p>
                      <a:pPr algn="l" fontAlgn="b"/>
                      <a:r>
                        <a:rPr lang="en-US" sz="1600" b="0" i="0" u="none" strike="noStrike">
                          <a:solidFill>
                            <a:srgbClr val="000000"/>
                          </a:solidFill>
                          <a:effectLst/>
                          <a:latin typeface="Calibri" panose="020F0502020204030204" pitchFamily="34" charset="0"/>
                        </a:rPr>
                        <a:t>fsub.d f8,f2,f6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1933802"/>
                  </a:ext>
                </a:extLst>
              </a:tr>
              <a:tr h="424096">
                <a:tc>
                  <a:txBody>
                    <a:bodyPr/>
                    <a:lstStyle/>
                    <a:p>
                      <a:pPr algn="l" fontAlgn="b"/>
                      <a:r>
                        <a:rPr lang="en-US" sz="1600" b="0" i="0" u="none" strike="noStrike" dirty="0" err="1">
                          <a:solidFill>
                            <a:srgbClr val="000000"/>
                          </a:solidFill>
                          <a:effectLst/>
                          <a:latin typeface="Calibri" panose="020F0502020204030204" pitchFamily="34" charset="0"/>
                        </a:rPr>
                        <a:t>fdiv.d</a:t>
                      </a:r>
                      <a:r>
                        <a:rPr lang="en-US" sz="1600" b="0" i="0" u="none" strike="noStrike" dirty="0">
                          <a:solidFill>
                            <a:srgbClr val="000000"/>
                          </a:solidFill>
                          <a:effectLst/>
                          <a:latin typeface="Calibri" panose="020F0502020204030204" pitchFamily="34" charset="0"/>
                        </a:rPr>
                        <a:t> f0,f0,f6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991184"/>
                  </a:ext>
                </a:extLst>
              </a:tr>
              <a:tr h="424096">
                <a:tc>
                  <a:txBody>
                    <a:bodyPr/>
                    <a:lstStyle/>
                    <a:p>
                      <a:pPr algn="l" fontAlgn="b"/>
                      <a:r>
                        <a:rPr lang="en-US" sz="1600" b="0" i="0" u="none" strike="noStrike">
                          <a:solidFill>
                            <a:srgbClr val="000000"/>
                          </a:solidFill>
                          <a:effectLst/>
                          <a:latin typeface="Calibri" panose="020F0502020204030204" pitchFamily="34" charset="0"/>
                        </a:rPr>
                        <a:t>fadd.d f6,f8,f2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443172"/>
                  </a:ext>
                </a:extLst>
              </a:tr>
            </a:tbl>
          </a:graphicData>
        </a:graphic>
      </p:graphicFrame>
      <p:sp>
        <p:nvSpPr>
          <p:cNvPr id="7" name="TextBox 6">
            <a:extLst>
              <a:ext uri="{FF2B5EF4-FFF2-40B4-BE49-F238E27FC236}">
                <a16:creationId xmlns:a16="http://schemas.microsoft.com/office/drawing/2014/main" id="{26B93B66-2255-4C79-B78D-23162207C9CB}"/>
              </a:ext>
            </a:extLst>
          </p:cNvPr>
          <p:cNvSpPr txBox="1"/>
          <p:nvPr/>
        </p:nvSpPr>
        <p:spPr>
          <a:xfrm>
            <a:off x="6879904" y="4495800"/>
            <a:ext cx="2388731" cy="923330"/>
          </a:xfrm>
          <a:prstGeom prst="rect">
            <a:avLst/>
          </a:prstGeom>
          <a:noFill/>
        </p:spPr>
        <p:txBody>
          <a:bodyPr wrap="square" rtlCol="0">
            <a:spAutoFit/>
          </a:bodyPr>
          <a:lstStyle/>
          <a:p>
            <a:r>
              <a:rPr lang="en-US" dirty="0"/>
              <a:t>11 is dim to show that it is the next cycle and has not executed yet</a:t>
            </a:r>
          </a:p>
        </p:txBody>
      </p:sp>
    </p:spTree>
    <p:extLst>
      <p:ext uri="{BB962C8B-B14F-4D97-AF65-F5344CB8AC3E}">
        <p14:creationId xmlns:p14="http://schemas.microsoft.com/office/powerpoint/2010/main" val="3598698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EDE45543-B8D6-4BD5-85E4-FAF64A4C9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F63E70-FDE5-46BE-8B41-CEE9D51D7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BD01803-C157-4CC7-A64D-D6EB02A179E4}"/>
              </a:ext>
            </a:extLst>
          </p:cNvPr>
          <p:cNvPicPr>
            <a:picLocks noGrp="1" noChangeAspect="1"/>
          </p:cNvPicPr>
          <p:nvPr>
            <p:ph idx="1"/>
          </p:nvPr>
        </p:nvPicPr>
        <p:blipFill>
          <a:blip r:embed="rId3"/>
          <a:stretch>
            <a:fillRect/>
          </a:stretch>
        </p:blipFill>
        <p:spPr>
          <a:xfrm>
            <a:off x="840359" y="1641287"/>
            <a:ext cx="7463281" cy="3582374"/>
          </a:xfrm>
          <a:prstGeom prst="rect">
            <a:avLst/>
          </a:prstGeom>
        </p:spPr>
      </p:pic>
      <p:sp>
        <p:nvSpPr>
          <p:cNvPr id="2" name="Slide Number Placeholder 1">
            <a:extLst>
              <a:ext uri="{FF2B5EF4-FFF2-40B4-BE49-F238E27FC236}">
                <a16:creationId xmlns:a16="http://schemas.microsoft.com/office/drawing/2014/main" id="{3F1CB031-55B7-809B-BED7-C61F3789643F}"/>
              </a:ext>
            </a:extLst>
          </p:cNvPr>
          <p:cNvSpPr>
            <a:spLocks noGrp="1"/>
          </p:cNvSpPr>
          <p:nvPr>
            <p:ph type="sldNum" sz="quarter" idx="12"/>
          </p:nvPr>
        </p:nvSpPr>
        <p:spPr>
          <a:xfrm>
            <a:off x="8248011" y="6353984"/>
            <a:ext cx="628649" cy="342653"/>
          </a:xfrm>
        </p:spPr>
        <p:txBody>
          <a:bodyPr vert="horz" lIns="91440" tIns="45720" rIns="91440" bIns="45720" rtlCol="0" anchor="b">
            <a:normAutofit/>
          </a:bodyPr>
          <a:lstStyle/>
          <a:p>
            <a:pPr algn="r">
              <a:spcAft>
                <a:spcPts val="600"/>
              </a:spcAft>
            </a:pPr>
            <a:fld id="{B6F15528-21DE-4FAA-801E-634DDDAF4B2B}" type="slidenum">
              <a:rPr lang="en-US" sz="900">
                <a:solidFill>
                  <a:srgbClr val="FFFFFF"/>
                </a:solidFill>
              </a:rPr>
              <a:pPr algn="r">
                <a:spcAft>
                  <a:spcPts val="600"/>
                </a:spcAft>
              </a:pPr>
              <a:t>44</a:t>
            </a:fld>
            <a:endParaRPr lang="en-US" sz="900">
              <a:solidFill>
                <a:srgbClr val="FFFFFF"/>
              </a:solidFill>
            </a:endParaRPr>
          </a:p>
        </p:txBody>
      </p:sp>
    </p:spTree>
    <p:extLst>
      <p:ext uri="{BB962C8B-B14F-4D97-AF65-F5344CB8AC3E}">
        <p14:creationId xmlns:p14="http://schemas.microsoft.com/office/powerpoint/2010/main" val="3001648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9253-601A-4F3C-8F42-FB2F0D96DC1B}"/>
              </a:ext>
            </a:extLst>
          </p:cNvPr>
          <p:cNvSpPr>
            <a:spLocks noGrp="1"/>
          </p:cNvSpPr>
          <p:nvPr>
            <p:ph type="title"/>
          </p:nvPr>
        </p:nvSpPr>
        <p:spPr/>
        <p:txBody>
          <a:bodyPr>
            <a:noAutofit/>
          </a:bodyPr>
          <a:lstStyle/>
          <a:p>
            <a:r>
              <a:rPr lang="en-US" sz="3600" dirty="0" err="1">
                <a:latin typeface="Times New Roman" panose="02020603050405020304" pitchFamily="18" charset="0"/>
                <a:cs typeface="Times New Roman" panose="02020603050405020304" pitchFamily="18" charset="0"/>
              </a:rPr>
              <a:t>Tomasulo</a:t>
            </a:r>
            <a:r>
              <a:rPr lang="en-US" sz="3600" dirty="0">
                <a:latin typeface="Times New Roman" panose="02020603050405020304" pitchFamily="18" charset="0"/>
                <a:cs typeface="Times New Roman" panose="02020603050405020304" pitchFamily="18" charset="0"/>
              </a:rPr>
              <a:t> Algorithm:</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Dynamic Loop Unrolling</a:t>
            </a:r>
          </a:p>
        </p:txBody>
      </p:sp>
      <p:sp>
        <p:nvSpPr>
          <p:cNvPr id="3" name="Content Placeholder 2">
            <a:extLst>
              <a:ext uri="{FF2B5EF4-FFF2-40B4-BE49-F238E27FC236}">
                <a16:creationId xmlns:a16="http://schemas.microsoft.com/office/drawing/2014/main" id="{B1616D47-7D4C-4889-8922-832CD5C7C00D}"/>
              </a:ext>
            </a:extLst>
          </p:cNvPr>
          <p:cNvSpPr>
            <a:spLocks noGrp="1"/>
          </p:cNvSpPr>
          <p:nvPr>
            <p:ph idx="1"/>
          </p:nvPr>
        </p:nvSpPr>
        <p:spPr>
          <a:xfrm>
            <a:off x="685800" y="2489200"/>
            <a:ext cx="7924800" cy="3759200"/>
          </a:xfrm>
        </p:spPr>
        <p:txBody>
          <a:bodyPr>
            <a:normAutofit/>
          </a:bodyPr>
          <a:lstStyle/>
          <a:p>
            <a:r>
              <a:rPr lang="en-US" sz="2000" dirty="0">
                <a:latin typeface="Times New Roman" panose="02020603050405020304" pitchFamily="18" charset="0"/>
                <a:cs typeface="Times New Roman" panose="02020603050405020304" pitchFamily="18" charset="0"/>
              </a:rPr>
              <a:t>It was already discussed that ILP capability in basic block is limited, so it should be exploited across blocks.</a:t>
            </a:r>
          </a:p>
          <a:p>
            <a:r>
              <a:rPr lang="en-US" sz="2000" dirty="0" err="1">
                <a:latin typeface="Times New Roman" panose="02020603050405020304" pitchFamily="18" charset="0"/>
                <a:cs typeface="Times New Roman" panose="02020603050405020304" pitchFamily="18" charset="0"/>
              </a:rPr>
              <a:t>Tomasulo</a:t>
            </a:r>
            <a:r>
              <a:rPr lang="en-US" sz="2000" dirty="0">
                <a:latin typeface="Times New Roman" panose="02020603050405020304" pitchFamily="18" charset="0"/>
                <a:cs typeface="Times New Roman" panose="02020603050405020304" pitchFamily="18" charset="0"/>
              </a:rPr>
              <a:t> algorithm delivers dynamic loop unrolling.</a:t>
            </a:r>
          </a:p>
          <a:p>
            <a:r>
              <a:rPr lang="en-US" sz="2000" dirty="0">
                <a:latin typeface="Times New Roman" panose="02020603050405020304" pitchFamily="18" charset="0"/>
                <a:cs typeface="Times New Roman" panose="02020603050405020304" pitchFamily="18" charset="0"/>
              </a:rPr>
              <a:t>As will be seen in the coming example, instructions from multiple iterations of the loop reside in the processor at a time.</a:t>
            </a:r>
          </a:p>
          <a:p>
            <a:r>
              <a:rPr lang="en-US" sz="2000" dirty="0">
                <a:latin typeface="Times New Roman" panose="02020603050405020304" pitchFamily="18" charset="0"/>
                <a:cs typeface="Times New Roman" panose="02020603050405020304" pitchFamily="18" charset="0"/>
              </a:rPr>
              <a:t>The no of iterations executing in parallel depends upon the no of functional units/reservation stations available and latency of instructions</a:t>
            </a:r>
          </a:p>
          <a:p>
            <a:endParaRPr lang="en-US" dirty="0"/>
          </a:p>
        </p:txBody>
      </p:sp>
      <p:sp>
        <p:nvSpPr>
          <p:cNvPr id="4" name="Slide Number Placeholder 3">
            <a:extLst>
              <a:ext uri="{FF2B5EF4-FFF2-40B4-BE49-F238E27FC236}">
                <a16:creationId xmlns:a16="http://schemas.microsoft.com/office/drawing/2014/main" id="{1CDE9255-6469-46BC-8D0A-00521759DDB4}"/>
              </a:ext>
            </a:extLst>
          </p:cNvPr>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629600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A0E335-C3B9-1AF7-E40D-1356FE6BB5D6}"/>
              </a:ext>
            </a:extLst>
          </p:cNvPr>
          <p:cNvSpPr>
            <a:spLocks noGrp="1"/>
          </p:cNvSpPr>
          <p:nvPr>
            <p:ph type="title"/>
          </p:nvPr>
        </p:nvSpPr>
        <p:spPr>
          <a:xfrm>
            <a:off x="990600" y="1178843"/>
            <a:ext cx="6343672" cy="709865"/>
          </a:xfrm>
        </p:spPr>
        <p:txBody>
          <a:bodyPr/>
          <a:lstStyle/>
          <a:p>
            <a:r>
              <a:rPr lang="en-US" sz="4000" dirty="0" err="1">
                <a:latin typeface="Times New Roman" panose="02020603050405020304" pitchFamily="18" charset="0"/>
                <a:cs typeface="Times New Roman" panose="02020603050405020304" pitchFamily="18" charset="0"/>
              </a:rPr>
              <a:t>Tomasulo</a:t>
            </a:r>
            <a:r>
              <a:rPr lang="en-US" sz="4000" dirty="0">
                <a:latin typeface="Times New Roman" panose="02020603050405020304" pitchFamily="18" charset="0"/>
                <a:cs typeface="Times New Roman" panose="02020603050405020304" pitchFamily="18" charset="0"/>
              </a:rPr>
              <a:t> Loop Example</a:t>
            </a:r>
            <a:br>
              <a:rPr lang="en-US" sz="4000" dirty="0">
                <a:latin typeface="Times New Roman" panose="02020603050405020304" pitchFamily="18" charset="0"/>
                <a:cs typeface="Times New Roman" panose="02020603050405020304" pitchFamily="18" charset="0"/>
              </a:rPr>
            </a:br>
            <a:endParaRPr lang="en-GB"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69F93-FE02-4254-9FC5-1C487587793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460A845-C760-0AF3-7113-774F146D7F2D}"/>
              </a:ext>
            </a:extLst>
          </p:cNvPr>
          <p:cNvSpPr>
            <a:spLocks noGrp="1"/>
          </p:cNvSpPr>
          <p:nvPr>
            <p:ph type="sldNum" sz="quarter" idx="12"/>
          </p:nvPr>
        </p:nvSpPr>
        <p:spPr/>
        <p:txBody>
          <a:bodyPr/>
          <a:lstStyle/>
          <a:p>
            <a:fld id="{B6F15528-21DE-4FAA-801E-634DDDAF4B2B}" type="slidenum">
              <a:rPr lang="en-US" smtClean="0"/>
              <a:pPr/>
              <a:t>46</a:t>
            </a:fld>
            <a:endParaRPr lang="en-US"/>
          </a:p>
        </p:txBody>
      </p:sp>
      <p:pic>
        <p:nvPicPr>
          <p:cNvPr id="2" name="Picture 1">
            <a:extLst>
              <a:ext uri="{FF2B5EF4-FFF2-40B4-BE49-F238E27FC236}">
                <a16:creationId xmlns:a16="http://schemas.microsoft.com/office/drawing/2014/main" id="{51F01EBA-B706-4493-889C-0D81087B421E}"/>
              </a:ext>
            </a:extLst>
          </p:cNvPr>
          <p:cNvPicPr>
            <a:picLocks noChangeAspect="1"/>
          </p:cNvPicPr>
          <p:nvPr/>
        </p:nvPicPr>
        <p:blipFill>
          <a:blip r:embed="rId2"/>
          <a:stretch>
            <a:fillRect/>
          </a:stretch>
        </p:blipFill>
        <p:spPr>
          <a:xfrm>
            <a:off x="533400" y="2057400"/>
            <a:ext cx="8153400" cy="4724400"/>
          </a:xfrm>
          <a:prstGeom prst="rect">
            <a:avLst/>
          </a:prstGeom>
        </p:spPr>
      </p:pic>
    </p:spTree>
    <p:extLst>
      <p:ext uri="{BB962C8B-B14F-4D97-AF65-F5344CB8AC3E}">
        <p14:creationId xmlns:p14="http://schemas.microsoft.com/office/powerpoint/2010/main" val="3752999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3183FCE7-7828-6B4B-FDDC-78A0DD0073AA}"/>
              </a:ext>
            </a:extLst>
          </p:cNvPr>
          <p:cNvSpPr>
            <a:spLocks noGrp="1"/>
          </p:cNvSpPr>
          <p:nvPr>
            <p:ph type="sldNum" sz="quarter" idx="12"/>
          </p:nvPr>
        </p:nvSpPr>
        <p:spPr>
          <a:xfrm>
            <a:off x="7764405" y="295729"/>
            <a:ext cx="628649" cy="767687"/>
          </a:xfrm>
        </p:spPr>
        <p:txBody>
          <a:bodyPr vert="horz" lIns="91440" tIns="45720" rIns="91440" bIns="45720" rtlCol="0" anchor="b">
            <a:normAutofit/>
          </a:bodyPr>
          <a:lstStyle/>
          <a:p>
            <a:pPr>
              <a:spcAft>
                <a:spcPts val="600"/>
              </a:spcAft>
            </a:pPr>
            <a:fld id="{B6F15528-21DE-4FAA-801E-634DDDAF4B2B}" type="slidenum">
              <a:rPr lang="en-US" smtClean="0"/>
              <a:pPr>
                <a:spcAft>
                  <a:spcPts val="600"/>
                </a:spcAft>
              </a:pPr>
              <a:t>47</a:t>
            </a:fld>
            <a:endParaRPr lang="en-US"/>
          </a:p>
        </p:txBody>
      </p:sp>
      <p:pic>
        <p:nvPicPr>
          <p:cNvPr id="4" name="Content Placeholder 3">
            <a:extLst>
              <a:ext uri="{FF2B5EF4-FFF2-40B4-BE49-F238E27FC236}">
                <a16:creationId xmlns:a16="http://schemas.microsoft.com/office/drawing/2014/main" id="{9A772A88-A03C-4118-BB0B-E2636B597206}"/>
              </a:ext>
            </a:extLst>
          </p:cNvPr>
          <p:cNvPicPr>
            <a:picLocks noGrp="1" noChangeAspect="1"/>
          </p:cNvPicPr>
          <p:nvPr>
            <p:ph idx="1"/>
          </p:nvPr>
        </p:nvPicPr>
        <p:blipFill>
          <a:blip r:embed="rId2"/>
          <a:stretch>
            <a:fillRect/>
          </a:stretch>
        </p:blipFill>
        <p:spPr>
          <a:xfrm>
            <a:off x="2181021" y="1284394"/>
            <a:ext cx="4853333" cy="4283066"/>
          </a:xfrm>
          <a:prstGeom prst="rect">
            <a:avLst/>
          </a:prstGeom>
        </p:spPr>
      </p:pic>
    </p:spTree>
    <p:extLst>
      <p:ext uri="{BB962C8B-B14F-4D97-AF65-F5344CB8AC3E}">
        <p14:creationId xmlns:p14="http://schemas.microsoft.com/office/powerpoint/2010/main" val="131515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Shape 14">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7"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84B5DD67-EF2F-4C0E-89B4-4895842BB789}"/>
              </a:ext>
            </a:extLst>
          </p:cNvPr>
          <p:cNvSpPr>
            <a:spLocks noGrp="1"/>
          </p:cNvSpPr>
          <p:nvPr>
            <p:ph type="title"/>
          </p:nvPr>
        </p:nvSpPr>
        <p:spPr>
          <a:xfrm>
            <a:off x="745565" y="1130603"/>
            <a:ext cx="2726134" cy="4596794"/>
          </a:xfrm>
        </p:spPr>
        <p:txBody>
          <a:bodyPr anchor="ctr">
            <a:normAutofit/>
          </a:bodyPr>
          <a:lstStyle/>
          <a:p>
            <a:r>
              <a:rPr lang="en-US" dirty="0" err="1">
                <a:solidFill>
                  <a:srgbClr val="EBEBEB"/>
                </a:solidFill>
                <a:latin typeface="Times New Roman" panose="02020603050405020304" pitchFamily="18" charset="0"/>
                <a:cs typeface="Times New Roman" panose="02020603050405020304" pitchFamily="18" charset="0"/>
              </a:rPr>
              <a:t>Tomasulo</a:t>
            </a:r>
            <a:r>
              <a:rPr lang="en-US" dirty="0">
                <a:solidFill>
                  <a:srgbClr val="EBEBEB"/>
                </a:solidFill>
                <a:latin typeface="Times New Roman" panose="02020603050405020304" pitchFamily="18" charset="0"/>
                <a:cs typeface="Times New Roman" panose="02020603050405020304" pitchFamily="18" charset="0"/>
              </a:rPr>
              <a:t> Algorithm:</a:t>
            </a:r>
            <a:br>
              <a:rPr lang="en-US" dirty="0">
                <a:solidFill>
                  <a:srgbClr val="EBEBEB"/>
                </a:solidFill>
                <a:latin typeface="Times New Roman" panose="02020603050405020304" pitchFamily="18" charset="0"/>
                <a:cs typeface="Times New Roman" panose="02020603050405020304" pitchFamily="18" charset="0"/>
              </a:rPr>
            </a:br>
            <a:r>
              <a:rPr lang="en-US" dirty="0">
                <a:solidFill>
                  <a:srgbClr val="EBEBEB"/>
                </a:solidFill>
                <a:latin typeface="Times New Roman" panose="02020603050405020304" pitchFamily="18" charset="0"/>
                <a:cs typeface="Times New Roman" panose="02020603050405020304" pitchFamily="18" charset="0"/>
              </a:rPr>
              <a:t>Dynamic Loop Unrolling</a:t>
            </a:r>
          </a:p>
        </p:txBody>
      </p:sp>
      <p:sp>
        <p:nvSpPr>
          <p:cNvPr id="3" name="Content Placeholder 2">
            <a:extLst>
              <a:ext uri="{FF2B5EF4-FFF2-40B4-BE49-F238E27FC236}">
                <a16:creationId xmlns:a16="http://schemas.microsoft.com/office/drawing/2014/main" id="{BCCF4D49-E682-4D80-AE4B-59DC2588E015}"/>
              </a:ext>
            </a:extLst>
          </p:cNvPr>
          <p:cNvSpPr>
            <a:spLocks noGrp="1"/>
          </p:cNvSpPr>
          <p:nvPr>
            <p:ph idx="1"/>
          </p:nvPr>
        </p:nvSpPr>
        <p:spPr>
          <a:xfrm>
            <a:off x="3733800" y="437513"/>
            <a:ext cx="4779495" cy="5954325"/>
          </a:xfrm>
        </p:spPr>
        <p:txBody>
          <a:bodyPr anchor="ctr">
            <a:noAutofit/>
          </a:bodyPr>
          <a:lstStyle/>
          <a:p>
            <a:pPr>
              <a:lnSpc>
                <a:spcPct val="90000"/>
              </a:lnSpc>
            </a:pPr>
            <a:r>
              <a:rPr lang="en-US" sz="1400" dirty="0">
                <a:latin typeface="Times New Roman" panose="02020603050405020304" pitchFamily="18" charset="0"/>
                <a:cs typeface="Times New Roman" panose="02020603050405020304" pitchFamily="18" charset="0"/>
              </a:rPr>
              <a:t>The loop example ignored branches. Actually in a processor without speculation no instruction is executed until the branch result is known</a:t>
            </a:r>
          </a:p>
          <a:p>
            <a:pPr>
              <a:lnSpc>
                <a:spcPct val="90000"/>
              </a:lnSpc>
            </a:pPr>
            <a:r>
              <a:rPr lang="en-US" sz="1400" dirty="0">
                <a:latin typeface="Times New Roman" panose="02020603050405020304" pitchFamily="18" charset="0"/>
                <a:cs typeface="Times New Roman" panose="02020603050405020304" pitchFamily="18" charset="0"/>
              </a:rPr>
              <a:t>A load and a store can be done out of order, if they access different addresses. </a:t>
            </a:r>
          </a:p>
          <a:p>
            <a:pPr>
              <a:lnSpc>
                <a:spcPct val="90000"/>
              </a:lnSpc>
            </a:pPr>
            <a:r>
              <a:rPr lang="en-US" sz="1400" dirty="0">
                <a:latin typeface="Times New Roman" panose="02020603050405020304" pitchFamily="18" charset="0"/>
                <a:cs typeface="Times New Roman" panose="02020603050405020304" pitchFamily="18" charset="0"/>
              </a:rPr>
              <a:t>If a load and a store access the same address, then following hazards may happen</a:t>
            </a:r>
          </a:p>
          <a:p>
            <a:pPr>
              <a:lnSpc>
                <a:spcPct val="90000"/>
              </a:lnSpc>
            </a:pPr>
            <a:r>
              <a:rPr lang="en-US" sz="1400" dirty="0">
                <a:latin typeface="Times New Roman" panose="02020603050405020304" pitchFamily="18" charset="0"/>
                <a:cs typeface="Times New Roman" panose="02020603050405020304" pitchFamily="18" charset="0"/>
              </a:rPr>
              <a:t>perform</a:t>
            </a:r>
          </a:p>
          <a:p>
            <a:pPr lvl="1">
              <a:lnSpc>
                <a:spcPct val="90000"/>
              </a:lnSpc>
            </a:pPr>
            <a:r>
              <a:rPr lang="en-US" sz="1400" dirty="0">
                <a:latin typeface="Times New Roman" panose="02020603050405020304" pitchFamily="18" charset="0"/>
                <a:cs typeface="Times New Roman" panose="02020603050405020304" pitchFamily="18" charset="0"/>
              </a:rPr>
              <a:t>The load is before the store in program order and interchanging them results in a WAR hazard.</a:t>
            </a:r>
          </a:p>
          <a:p>
            <a:pPr lvl="1">
              <a:lnSpc>
                <a:spcPct val="90000"/>
              </a:lnSpc>
            </a:pPr>
            <a:r>
              <a:rPr lang="en-US" sz="1400" dirty="0">
                <a:latin typeface="Times New Roman" panose="02020603050405020304" pitchFamily="18" charset="0"/>
                <a:cs typeface="Times New Roman" panose="02020603050405020304" pitchFamily="18" charset="0"/>
              </a:rPr>
              <a:t>The store is before the load in program order and interchanging them results in a RAW hazard.</a:t>
            </a:r>
          </a:p>
          <a:p>
            <a:pPr lvl="1">
              <a:lnSpc>
                <a:spcPct val="90000"/>
              </a:lnSpc>
            </a:pPr>
            <a:r>
              <a:rPr lang="en-US" sz="1400" dirty="0">
                <a:latin typeface="Times New Roman" panose="02020603050405020304" pitchFamily="18" charset="0"/>
                <a:cs typeface="Times New Roman" panose="02020603050405020304" pitchFamily="18" charset="0"/>
              </a:rPr>
              <a:t>Similarly, interchanging two stores to the same address results in a WAW hazard.</a:t>
            </a:r>
          </a:p>
          <a:p>
            <a:pPr>
              <a:lnSpc>
                <a:spcPct val="90000"/>
              </a:lnSpc>
            </a:pPr>
            <a:r>
              <a:rPr lang="en-US" sz="1400" dirty="0">
                <a:latin typeface="Times New Roman" panose="02020603050405020304" pitchFamily="18" charset="0"/>
                <a:cs typeface="Times New Roman" panose="02020603050405020304" pitchFamily="18" charset="0"/>
              </a:rPr>
              <a:t>Solution:</a:t>
            </a:r>
          </a:p>
          <a:p>
            <a:pPr lvl="1">
              <a:lnSpc>
                <a:spcPct val="90000"/>
              </a:lnSpc>
            </a:pPr>
            <a:r>
              <a:rPr lang="en-US" sz="1400" dirty="0">
                <a:latin typeface="Times New Roman" panose="02020603050405020304" pitchFamily="18" charset="0"/>
                <a:cs typeface="Times New Roman" panose="02020603050405020304" pitchFamily="18" charset="0"/>
              </a:rPr>
              <a:t>Perform the effective address calculations in program order. (issued in order and 1</a:t>
            </a:r>
            <a:r>
              <a:rPr lang="en-US" sz="1400" baseline="30000" dirty="0">
                <a:latin typeface="Times New Roman" panose="02020603050405020304" pitchFamily="18" charset="0"/>
                <a:cs typeface="Times New Roman" panose="02020603050405020304" pitchFamily="18" charset="0"/>
              </a:rPr>
              <a:t>st</a:t>
            </a:r>
            <a:r>
              <a:rPr lang="en-US" sz="1400" dirty="0">
                <a:latin typeface="Times New Roman" panose="02020603050405020304" pitchFamily="18" charset="0"/>
                <a:cs typeface="Times New Roman" panose="02020603050405020304" pitchFamily="18" charset="0"/>
              </a:rPr>
              <a:t> execution step also in order)</a:t>
            </a:r>
          </a:p>
          <a:p>
            <a:pPr lvl="1">
              <a:lnSpc>
                <a:spcPct val="90000"/>
              </a:lnSpc>
            </a:pPr>
            <a:r>
              <a:rPr lang="en-US" sz="1400" dirty="0">
                <a:latin typeface="Times New Roman" panose="02020603050405020304" pitchFamily="18" charset="0"/>
                <a:cs typeface="Times New Roman" panose="02020603050405020304" pitchFamily="18" charset="0"/>
              </a:rPr>
              <a:t>Whenever load address is computed it must be compared with all store addresses already in buffer. If there is a match then that load should wait</a:t>
            </a:r>
          </a:p>
          <a:p>
            <a:pPr lvl="1">
              <a:lnSpc>
                <a:spcPct val="90000"/>
              </a:lnSpc>
            </a:pPr>
            <a:r>
              <a:rPr lang="en-US" sz="1400" dirty="0">
                <a:latin typeface="Times New Roman" panose="02020603050405020304" pitchFamily="18" charset="0"/>
                <a:cs typeface="Times New Roman" panose="02020603050405020304" pitchFamily="18" charset="0"/>
              </a:rPr>
              <a:t>Similar solution for store except it should check store buffer as well along with load buffer to avoid WAW</a:t>
            </a:r>
          </a:p>
        </p:txBody>
      </p:sp>
      <p:sp>
        <p:nvSpPr>
          <p:cNvPr id="4" name="Slide Number Placeholder 3">
            <a:extLst>
              <a:ext uri="{FF2B5EF4-FFF2-40B4-BE49-F238E27FC236}">
                <a16:creationId xmlns:a16="http://schemas.microsoft.com/office/drawing/2014/main" id="{7EB4B332-12D5-3370-D75D-847CF98839CD}"/>
              </a:ext>
            </a:extLst>
          </p:cNvPr>
          <p:cNvSpPr>
            <a:spLocks noGrp="1"/>
          </p:cNvSpPr>
          <p:nvPr>
            <p:ph type="sldNum" sz="quarter" idx="12"/>
          </p:nvPr>
        </p:nvSpPr>
        <p:spPr>
          <a:xfrm>
            <a:off x="8094518" y="6391838"/>
            <a:ext cx="628649" cy="304799"/>
          </a:xfrm>
        </p:spPr>
        <p:txBody>
          <a:bodyPr anchor="ctr">
            <a:normAutofit/>
          </a:bodyPr>
          <a:lstStyle/>
          <a:p>
            <a:pPr algn="r">
              <a:spcAft>
                <a:spcPts val="600"/>
              </a:spcAft>
            </a:pPr>
            <a:fld id="{B6F15528-21DE-4FAA-801E-634DDDAF4B2B}" type="slidenum">
              <a:rPr lang="en-US" sz="900">
                <a:solidFill>
                  <a:schemeClr val="accent1"/>
                </a:solidFill>
              </a:rPr>
              <a:pPr algn="r">
                <a:spcAft>
                  <a:spcPts val="600"/>
                </a:spcAft>
              </a:pPr>
              <a:t>48</a:t>
            </a:fld>
            <a:endParaRPr lang="en-US" sz="900">
              <a:solidFill>
                <a:schemeClr val="accent1"/>
              </a:solidFill>
            </a:endParaRPr>
          </a:p>
        </p:txBody>
      </p:sp>
    </p:spTree>
    <p:extLst>
      <p:ext uri="{BB962C8B-B14F-4D97-AF65-F5344CB8AC3E}">
        <p14:creationId xmlns:p14="http://schemas.microsoft.com/office/powerpoint/2010/main" val="180463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E203-16E6-465A-9F67-EE2D73B9314B}"/>
              </a:ext>
            </a:extLst>
          </p:cNvPr>
          <p:cNvSpPr>
            <a:spLocks noGrp="1"/>
          </p:cNvSpPr>
          <p:nvPr>
            <p:ph type="title"/>
          </p:nvPr>
        </p:nvSpPr>
        <p:spPr/>
        <p:txBody>
          <a:bodyPr/>
          <a:lstStyle/>
          <a:p>
            <a:r>
              <a:rPr lang="en-US" sz="4400">
                <a:latin typeface="Times New Roman" panose="02020603050405020304" pitchFamily="18" charset="0"/>
                <a:cs typeface="Times New Roman" panose="02020603050405020304" pitchFamily="18" charset="0"/>
              </a:rPr>
              <a:t>Dependencies</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A7F795-1E71-4CFF-8188-0432BAD3C6D1}"/>
              </a:ext>
            </a:extLst>
          </p:cNvPr>
          <p:cNvSpPr>
            <a:spLocks noGrp="1"/>
          </p:cNvSpPr>
          <p:nvPr>
            <p:ph idx="1"/>
          </p:nvPr>
        </p:nvSpPr>
        <p:spPr>
          <a:xfrm>
            <a:off x="864382" y="2489200"/>
            <a:ext cx="7441418" cy="3835400"/>
          </a:xfrm>
        </p:spPr>
        <p:txBody>
          <a:bodyPr>
            <a:normAutofit/>
          </a:bodyPr>
          <a:lstStyle/>
          <a:p>
            <a:r>
              <a:rPr lang="en-US" sz="2800" dirty="0">
                <a:latin typeface="Times New Roman" panose="02020603050405020304" pitchFamily="18" charset="0"/>
                <a:cs typeface="Times New Roman" panose="02020603050405020304" pitchFamily="18" charset="0"/>
              </a:rPr>
              <a:t>The key to determining the amount of parallelism is knowing the dependencies</a:t>
            </a:r>
          </a:p>
          <a:p>
            <a:r>
              <a:rPr lang="en-US" sz="2800" dirty="0">
                <a:latin typeface="Times New Roman" panose="02020603050405020304" pitchFamily="18" charset="0"/>
                <a:cs typeface="Times New Roman" panose="02020603050405020304" pitchFamily="18" charset="0"/>
              </a:rPr>
              <a:t>Three types</a:t>
            </a:r>
          </a:p>
          <a:p>
            <a:pPr lvl="1"/>
            <a:r>
              <a:rPr lang="en-US" sz="2800" dirty="0">
                <a:latin typeface="Times New Roman" panose="02020603050405020304" pitchFamily="18" charset="0"/>
                <a:cs typeface="Times New Roman" panose="02020603050405020304" pitchFamily="18" charset="0"/>
              </a:rPr>
              <a:t>Data Dependencies</a:t>
            </a:r>
          </a:p>
          <a:p>
            <a:pPr lvl="1"/>
            <a:r>
              <a:rPr lang="en-US" sz="2800" dirty="0">
                <a:latin typeface="Times New Roman" panose="02020603050405020304" pitchFamily="18" charset="0"/>
                <a:cs typeface="Times New Roman" panose="02020603050405020304" pitchFamily="18" charset="0"/>
              </a:rPr>
              <a:t>Name Dependencies</a:t>
            </a:r>
          </a:p>
          <a:p>
            <a:pPr lvl="1"/>
            <a:r>
              <a:rPr lang="en-US" sz="2800" dirty="0">
                <a:latin typeface="Times New Roman" panose="02020603050405020304" pitchFamily="18" charset="0"/>
                <a:cs typeface="Times New Roman" panose="02020603050405020304" pitchFamily="18" charset="0"/>
              </a:rPr>
              <a:t>Control Dependencies</a:t>
            </a:r>
          </a:p>
        </p:txBody>
      </p:sp>
      <p:sp>
        <p:nvSpPr>
          <p:cNvPr id="4" name="Slide Number Placeholder 3">
            <a:extLst>
              <a:ext uri="{FF2B5EF4-FFF2-40B4-BE49-F238E27FC236}">
                <a16:creationId xmlns:a16="http://schemas.microsoft.com/office/drawing/2014/main" id="{06B1DA70-6C57-5759-597E-329548FED1C3}"/>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61222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A83D-135D-4C31-BEDC-D16FDFA43C73}"/>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Data Dependencies</a:t>
            </a:r>
          </a:p>
        </p:txBody>
      </p:sp>
      <p:sp>
        <p:nvSpPr>
          <p:cNvPr id="3" name="Content Placeholder 2">
            <a:extLst>
              <a:ext uri="{FF2B5EF4-FFF2-40B4-BE49-F238E27FC236}">
                <a16:creationId xmlns:a16="http://schemas.microsoft.com/office/drawing/2014/main" id="{002F2AF7-8674-48AA-8469-F2238D6684FD}"/>
              </a:ext>
            </a:extLst>
          </p:cNvPr>
          <p:cNvSpPr>
            <a:spLocks noGrp="1"/>
          </p:cNvSpPr>
          <p:nvPr>
            <p:ph idx="1"/>
          </p:nvPr>
        </p:nvSpPr>
        <p:spPr>
          <a:xfrm>
            <a:off x="864382" y="2489200"/>
            <a:ext cx="7746218" cy="4140200"/>
          </a:xfrm>
        </p:spPr>
        <p:txBody>
          <a:bodyPr>
            <a:normAutofit/>
          </a:bodyPr>
          <a:lstStyle/>
          <a:p>
            <a:r>
              <a:rPr lang="en-US" dirty="0">
                <a:latin typeface="Times New Roman" panose="02020603050405020304" pitchFamily="18" charset="0"/>
                <a:cs typeface="Times New Roman" panose="02020603050405020304" pitchFamily="18" charset="0"/>
              </a:rPr>
              <a:t>An instruction j is data-dependent on instruction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if either of the following holds:</a:t>
            </a:r>
          </a:p>
          <a:p>
            <a:pPr lvl="1"/>
            <a:r>
              <a:rPr lang="en-US" sz="1800" dirty="0">
                <a:latin typeface="Times New Roman" panose="02020603050405020304" pitchFamily="18" charset="0"/>
                <a:cs typeface="Times New Roman" panose="02020603050405020304" pitchFamily="18" charset="0"/>
              </a:rPr>
              <a:t>Instruction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produces a result that may be used by instruction j.</a:t>
            </a:r>
          </a:p>
          <a:p>
            <a:pPr lvl="1"/>
            <a:r>
              <a:rPr lang="en-US" sz="1800" dirty="0">
                <a:latin typeface="Times New Roman" panose="02020603050405020304" pitchFamily="18" charset="0"/>
                <a:cs typeface="Times New Roman" panose="02020603050405020304" pitchFamily="18" charset="0"/>
              </a:rPr>
              <a:t>Instruction j is data-dependent on instruction k, and instruction k is data dependent on instruction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condition tells an idea. The chain of dependencies can be as long as a program</a:t>
            </a:r>
          </a:p>
          <a:p>
            <a:r>
              <a:rPr lang="en-US" dirty="0">
                <a:latin typeface="Times New Roman" panose="02020603050405020304" pitchFamily="18" charset="0"/>
                <a:cs typeface="Times New Roman" panose="02020603050405020304" pitchFamily="18" charset="0"/>
              </a:rPr>
              <a:t>Dependent instruction cant be executed simultaneously</a:t>
            </a:r>
          </a:p>
          <a:p>
            <a:r>
              <a:rPr lang="en-US" dirty="0">
                <a:latin typeface="Times New Roman" panose="02020603050405020304" pitchFamily="18" charset="0"/>
                <a:cs typeface="Times New Roman" panose="02020603050405020304" pitchFamily="18" charset="0"/>
              </a:rPr>
              <a:t>Processor with pipeline with interlocks will stall to avoid hazard</a:t>
            </a:r>
          </a:p>
          <a:p>
            <a:r>
              <a:rPr lang="en-US" dirty="0">
                <a:latin typeface="Times New Roman" panose="02020603050405020304" pitchFamily="18" charset="0"/>
                <a:cs typeface="Times New Roman" panose="02020603050405020304" pitchFamily="18" charset="0"/>
              </a:rPr>
              <a:t>In a processor without the interlocks, it is the job of compiler to schedule in such a way that dependent instructions don’t overlap</a:t>
            </a:r>
          </a:p>
        </p:txBody>
      </p:sp>
      <p:sp>
        <p:nvSpPr>
          <p:cNvPr id="4" name="Slide Number Placeholder 3">
            <a:extLst>
              <a:ext uri="{FF2B5EF4-FFF2-40B4-BE49-F238E27FC236}">
                <a16:creationId xmlns:a16="http://schemas.microsoft.com/office/drawing/2014/main" id="{BE979FD9-24C1-5CEA-81CC-709CCB32DEF8}"/>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60747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62DB-40F2-4990-BB73-EA88264A304B}"/>
              </a:ext>
            </a:extLst>
          </p:cNvPr>
          <p:cNvSpPr>
            <a:spLocks noGrp="1"/>
          </p:cNvSpPr>
          <p:nvPr>
            <p:ph type="title"/>
          </p:nvPr>
        </p:nvSpPr>
        <p:spPr>
          <a:xfrm>
            <a:off x="838200" y="762000"/>
            <a:ext cx="7848600" cy="152400"/>
          </a:xfrm>
        </p:spPr>
        <p:txBody>
          <a:bodyPr>
            <a:normAutofit fontScale="90000"/>
          </a:bodyPr>
          <a:lstStyle/>
          <a:p>
            <a:br>
              <a:rPr lang="en-US" dirty="0"/>
            </a:br>
            <a:br>
              <a:rPr lang="en-US" dirty="0"/>
            </a:br>
            <a:r>
              <a:rPr lang="en-US" sz="4400" dirty="0">
                <a:latin typeface="Times New Roman" panose="02020603050405020304" pitchFamily="18" charset="0"/>
                <a:cs typeface="Times New Roman" panose="02020603050405020304" pitchFamily="18" charset="0"/>
              </a:rPr>
              <a:t>Data Dependencies</a:t>
            </a:r>
            <a:br>
              <a:rPr lang="en-US" dirty="0"/>
            </a:br>
            <a:r>
              <a:rPr lang="en-US" sz="2200" dirty="0">
                <a:latin typeface="Times New Roman" panose="02020603050405020304" pitchFamily="18" charset="0"/>
                <a:cs typeface="Times New Roman" panose="02020603050405020304" pitchFamily="18" charset="0"/>
              </a:rPr>
              <a:t>Example</a:t>
            </a:r>
          </a:p>
        </p:txBody>
      </p:sp>
      <p:pic>
        <p:nvPicPr>
          <p:cNvPr id="4" name="Content Placeholder 3">
            <a:extLst>
              <a:ext uri="{FF2B5EF4-FFF2-40B4-BE49-F238E27FC236}">
                <a16:creationId xmlns:a16="http://schemas.microsoft.com/office/drawing/2014/main" id="{05062086-4150-4C6C-893E-1B0DC21FFF8C}"/>
              </a:ext>
            </a:extLst>
          </p:cNvPr>
          <p:cNvPicPr>
            <a:picLocks noGrp="1" noChangeAspect="1"/>
          </p:cNvPicPr>
          <p:nvPr>
            <p:ph idx="1"/>
          </p:nvPr>
        </p:nvPicPr>
        <p:blipFill>
          <a:blip r:embed="rId2"/>
          <a:stretch>
            <a:fillRect/>
          </a:stretch>
        </p:blipFill>
        <p:spPr>
          <a:xfrm>
            <a:off x="1295400" y="2209800"/>
            <a:ext cx="6172200" cy="4419599"/>
          </a:xfrm>
          <a:prstGeom prst="rect">
            <a:avLst/>
          </a:prstGeom>
        </p:spPr>
      </p:pic>
      <p:sp>
        <p:nvSpPr>
          <p:cNvPr id="3" name="Slide Number Placeholder 2">
            <a:extLst>
              <a:ext uri="{FF2B5EF4-FFF2-40B4-BE49-F238E27FC236}">
                <a16:creationId xmlns:a16="http://schemas.microsoft.com/office/drawing/2014/main" id="{566D8E47-FB99-1EBF-4B7C-A45A994D2A1E}"/>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75631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EEA6-B73A-443F-98FD-5966255BB2E9}"/>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Data Dependencies Solution</a:t>
            </a:r>
          </a:p>
        </p:txBody>
      </p:sp>
      <p:sp>
        <p:nvSpPr>
          <p:cNvPr id="3" name="Content Placeholder 2">
            <a:extLst>
              <a:ext uri="{FF2B5EF4-FFF2-40B4-BE49-F238E27FC236}">
                <a16:creationId xmlns:a16="http://schemas.microsoft.com/office/drawing/2014/main" id="{104DD254-45AE-48C9-B002-F3CA39965696}"/>
              </a:ext>
            </a:extLst>
          </p:cNvPr>
          <p:cNvSpPr>
            <a:spLocks noGrp="1"/>
          </p:cNvSpPr>
          <p:nvPr>
            <p:ph idx="1"/>
          </p:nvPr>
        </p:nvSpPr>
        <p:spPr>
          <a:xfrm>
            <a:off x="685800" y="2489200"/>
            <a:ext cx="7924800" cy="4140200"/>
          </a:xfrm>
        </p:spPr>
        <p:txBody>
          <a:bodyPr>
            <a:normAutofit fontScale="92500" lnSpcReduction="20000"/>
          </a:bodyPr>
          <a:lstStyle/>
          <a:p>
            <a:r>
              <a:rPr lang="en-US" sz="2200" dirty="0">
                <a:latin typeface="Times New Roman" panose="02020603050405020304" pitchFamily="18" charset="0"/>
                <a:cs typeface="Times New Roman" panose="02020603050405020304" pitchFamily="18" charset="0"/>
              </a:rPr>
              <a:t>A dependence can be overcome in two different ways: </a:t>
            </a:r>
          </a:p>
          <a:p>
            <a:pPr lvl="1"/>
            <a:r>
              <a:rPr lang="en-US" sz="2200" dirty="0">
                <a:latin typeface="Times New Roman" panose="02020603050405020304" pitchFamily="18" charset="0"/>
                <a:cs typeface="Times New Roman" panose="02020603050405020304" pitchFamily="18" charset="0"/>
              </a:rPr>
              <a:t>maintaining the dependence but avoiding a hazard through scheduling which can be done by both the compiler or the hardware (normally used).</a:t>
            </a:r>
          </a:p>
          <a:p>
            <a:pPr lvl="1"/>
            <a:r>
              <a:rPr lang="en-US" sz="2200" dirty="0">
                <a:latin typeface="Times New Roman" panose="02020603050405020304" pitchFamily="18" charset="0"/>
                <a:cs typeface="Times New Roman" panose="02020603050405020304" pitchFamily="18" charset="0"/>
              </a:rPr>
              <a:t>eliminating a dependence by transforming the code. </a:t>
            </a:r>
          </a:p>
          <a:p>
            <a:r>
              <a:rPr lang="en-US" sz="2200" dirty="0">
                <a:latin typeface="Times New Roman" panose="02020603050405020304" pitchFamily="18" charset="0"/>
                <a:cs typeface="Times New Roman" panose="02020603050405020304" pitchFamily="18" charset="0"/>
              </a:rPr>
              <a:t>Data dependencies involving registers are easy to detect</a:t>
            </a:r>
          </a:p>
          <a:p>
            <a:r>
              <a:rPr lang="en-US" sz="2200" dirty="0">
                <a:latin typeface="Times New Roman" panose="02020603050405020304" pitchFamily="18" charset="0"/>
                <a:cs typeface="Times New Roman" panose="02020603050405020304" pitchFamily="18" charset="0"/>
              </a:rPr>
              <a:t>Dependencies involving mem locations (</a:t>
            </a:r>
            <a:r>
              <a:rPr lang="en-US" sz="2200" dirty="0" err="1">
                <a:latin typeface="Times New Roman" panose="02020603050405020304" pitchFamily="18" charset="0"/>
                <a:cs typeface="Times New Roman" panose="02020603050405020304" pitchFamily="18" charset="0"/>
              </a:rPr>
              <a:t>sw</a:t>
            </a:r>
            <a:r>
              <a:rPr lang="en-US" sz="2200" dirty="0">
                <a:latin typeface="Times New Roman" panose="02020603050405020304" pitchFamily="18" charset="0"/>
                <a:cs typeface="Times New Roman" panose="02020603050405020304" pitchFamily="18" charset="0"/>
              </a:rPr>
              <a:t> followed  by a load having RAW) are difficult to detect because two addresses may refer to same location but look different or vice versa.</a:t>
            </a:r>
          </a:p>
          <a:p>
            <a:pPr marL="457200" lvl="1" indent="0">
              <a:buNone/>
            </a:pPr>
            <a:r>
              <a:rPr lang="en-US" sz="2200" dirty="0">
                <a:latin typeface="Times New Roman" panose="02020603050405020304" pitchFamily="18" charset="0"/>
                <a:cs typeface="Times New Roman" panose="02020603050405020304" pitchFamily="18" charset="0"/>
              </a:rPr>
              <a:t>For example in C . We may write code such as</a:t>
            </a:r>
          </a:p>
          <a:p>
            <a:pPr marL="457200" lvl="1" indent="0">
              <a:buNone/>
            </a:pPr>
            <a:r>
              <a:rPr lang="en-US" sz="2200" dirty="0">
                <a:latin typeface="Times New Roman" panose="02020603050405020304" pitchFamily="18" charset="0"/>
                <a:cs typeface="Times New Roman" panose="02020603050405020304" pitchFamily="18" charset="0"/>
              </a:rPr>
              <a:t>Array[</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]=Array[</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a:t>
            </a:r>
          </a:p>
          <a:p>
            <a:pPr marL="457200" lvl="1" indent="0">
              <a:buNone/>
            </a:pPr>
            <a:r>
              <a:rPr lang="en-US" sz="2200" dirty="0">
                <a:latin typeface="Times New Roman" panose="02020603050405020304" pitchFamily="18" charset="0"/>
                <a:cs typeface="Times New Roman" panose="02020603050405020304" pitchFamily="18" charset="0"/>
              </a:rPr>
              <a:t>B=array[</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]*2</a:t>
            </a:r>
          </a:p>
          <a:p>
            <a:pPr lvl="1"/>
            <a:endParaRPr lang="en-US" dirty="0"/>
          </a:p>
        </p:txBody>
      </p:sp>
      <p:sp>
        <p:nvSpPr>
          <p:cNvPr id="4" name="Slide Number Placeholder 3">
            <a:extLst>
              <a:ext uri="{FF2B5EF4-FFF2-40B4-BE49-F238E27FC236}">
                <a16:creationId xmlns:a16="http://schemas.microsoft.com/office/drawing/2014/main" id="{A7107930-676C-3377-3CF8-2A980A8C1FE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08637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452B-00A4-4279-9248-714F83828EA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Name Dependencies</a:t>
            </a:r>
          </a:p>
        </p:txBody>
      </p:sp>
      <p:sp>
        <p:nvSpPr>
          <p:cNvPr id="3" name="Content Placeholder 2">
            <a:extLst>
              <a:ext uri="{FF2B5EF4-FFF2-40B4-BE49-F238E27FC236}">
                <a16:creationId xmlns:a16="http://schemas.microsoft.com/office/drawing/2014/main" id="{E26F25BC-1D86-453E-A734-6890412946E2}"/>
              </a:ext>
            </a:extLst>
          </p:cNvPr>
          <p:cNvSpPr>
            <a:spLocks noGrp="1"/>
          </p:cNvSpPr>
          <p:nvPr>
            <p:ph idx="1"/>
          </p:nvPr>
        </p:nvSpPr>
        <p:spPr>
          <a:xfrm>
            <a:off x="685800" y="2489200"/>
            <a:ext cx="7924800" cy="4140200"/>
          </a:xfrm>
        </p:spPr>
        <p:txBody>
          <a:bodyPr>
            <a:normAutofit/>
          </a:bodyPr>
          <a:lstStyle/>
          <a:p>
            <a:r>
              <a:rPr lang="en-US" sz="2000" dirty="0">
                <a:latin typeface="Times New Roman" panose="02020603050405020304" pitchFamily="18" charset="0"/>
                <a:cs typeface="Times New Roman" panose="02020603050405020304" pitchFamily="18" charset="0"/>
              </a:rPr>
              <a:t>Arise in Out of Order execution processors</a:t>
            </a:r>
          </a:p>
          <a:p>
            <a:r>
              <a:rPr lang="en-US" sz="2000" dirty="0">
                <a:latin typeface="Times New Roman" panose="02020603050405020304" pitchFamily="18" charset="0"/>
                <a:cs typeface="Times New Roman" panose="02020603050405020304" pitchFamily="18" charset="0"/>
              </a:rPr>
              <a:t>When two instruction use the same register or memory location but there is no dataflow between them. There are two types</a:t>
            </a:r>
          </a:p>
          <a:p>
            <a:pPr marL="457200" lvl="1" indent="0">
              <a:buNone/>
            </a:pPr>
            <a:r>
              <a:rPr lang="en-US" sz="2000" dirty="0">
                <a:latin typeface="Times New Roman" panose="02020603050405020304" pitchFamily="18" charset="0"/>
                <a:cs typeface="Times New Roman" panose="02020603050405020304" pitchFamily="18" charset="0"/>
              </a:rPr>
              <a:t>Suppose instruction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precedes ‘j’</a:t>
            </a:r>
          </a:p>
          <a:p>
            <a:pPr lvl="1"/>
            <a:r>
              <a:rPr lang="en-US" sz="2000" dirty="0" err="1">
                <a:latin typeface="Times New Roman" panose="02020603050405020304" pitchFamily="18" charset="0"/>
                <a:cs typeface="Times New Roman" panose="02020603050405020304" pitchFamily="18" charset="0"/>
              </a:rPr>
              <a:t>Antidependence</a:t>
            </a:r>
            <a:r>
              <a:rPr lang="en-US" sz="2000" dirty="0">
                <a:latin typeface="Times New Roman" panose="02020603050405020304" pitchFamily="18" charset="0"/>
                <a:cs typeface="Times New Roman" panose="02020603050405020304" pitchFamily="18" charset="0"/>
              </a:rPr>
              <a:t>: instruction j writes to a location from which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reads</a:t>
            </a:r>
          </a:p>
          <a:p>
            <a:pPr lvl="1"/>
            <a:r>
              <a:rPr lang="en-US" sz="2000" dirty="0">
                <a:latin typeface="Times New Roman" panose="02020603050405020304" pitchFamily="18" charset="0"/>
                <a:cs typeface="Times New Roman" panose="02020603050405020304" pitchFamily="18" charset="0"/>
              </a:rPr>
              <a:t>Output Dependence: When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and ‘j’ write to the same location. Order must be preserved.</a:t>
            </a:r>
          </a:p>
          <a:p>
            <a:pPr marL="0" indent="0">
              <a:buNone/>
            </a:pPr>
            <a:r>
              <a:rPr lang="en-US" sz="2000" dirty="0">
                <a:latin typeface="Times New Roman" panose="02020603050405020304" pitchFamily="18" charset="0"/>
                <a:cs typeface="Times New Roman" panose="02020603050405020304" pitchFamily="18" charset="0"/>
              </a:rPr>
              <a:t>Name dependent instruction can execute simultaneously by using </a:t>
            </a:r>
            <a:r>
              <a:rPr lang="en-US" dirty="0"/>
              <a:t>register renaming</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which can be done by compiler or hardware</a:t>
            </a:r>
          </a:p>
        </p:txBody>
      </p:sp>
      <p:sp>
        <p:nvSpPr>
          <p:cNvPr id="4" name="Slide Number Placeholder 3">
            <a:extLst>
              <a:ext uri="{FF2B5EF4-FFF2-40B4-BE49-F238E27FC236}">
                <a16:creationId xmlns:a16="http://schemas.microsoft.com/office/drawing/2014/main" id="{17EA30F9-A571-5CD1-E960-2E108477C3E8}"/>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87543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34360</TotalTime>
  <Words>3186</Words>
  <Application>Microsoft Office PowerPoint</Application>
  <PresentationFormat>On-screen Show (4:3)</PresentationFormat>
  <Paragraphs>352</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vt:lpstr>
      <vt:lpstr>Calibri</vt:lpstr>
      <vt:lpstr>Century Gothic</vt:lpstr>
      <vt:lpstr>Times New Roman</vt:lpstr>
      <vt:lpstr>Wingdings 3</vt:lpstr>
      <vt:lpstr>Ion Boardroom</vt:lpstr>
      <vt:lpstr>Instruction Level Parallelism</vt:lpstr>
      <vt:lpstr>What is ILP</vt:lpstr>
      <vt:lpstr>Introduction:</vt:lpstr>
      <vt:lpstr>ILP</vt:lpstr>
      <vt:lpstr>Dependencies</vt:lpstr>
      <vt:lpstr>Data Dependencies</vt:lpstr>
      <vt:lpstr>  Data Dependencies Example</vt:lpstr>
      <vt:lpstr>Data Dependencies Solution</vt:lpstr>
      <vt:lpstr>Name Dependencies</vt:lpstr>
      <vt:lpstr>Data Dependencies and Hazards</vt:lpstr>
      <vt:lpstr>Control Dependence</vt:lpstr>
      <vt:lpstr>Instruction Scheduling</vt:lpstr>
      <vt:lpstr>Example (Control Dependency)</vt:lpstr>
      <vt:lpstr>Example (Control Dependency)</vt:lpstr>
      <vt:lpstr>Basic Compiler Techniques of Static Scheduling: Loop Transformation</vt:lpstr>
      <vt:lpstr>   </vt:lpstr>
      <vt:lpstr>PowerPoint Presentation</vt:lpstr>
      <vt:lpstr>Loop Transformation: Loop Unrolling Without Scheduling (reordering)</vt:lpstr>
      <vt:lpstr>Loop Unrolling with scheduling</vt:lpstr>
      <vt:lpstr>Loop Unrolling Limitation</vt:lpstr>
      <vt:lpstr>Reducing Branch Costs With Branch Prediction</vt:lpstr>
      <vt:lpstr>Types of Prediction </vt:lpstr>
      <vt:lpstr>Two-level or correlating Predictor:  </vt:lpstr>
      <vt:lpstr>Example:</vt:lpstr>
      <vt:lpstr>Example:</vt:lpstr>
      <vt:lpstr>Gshare (Correlating Predictor)</vt:lpstr>
      <vt:lpstr>PowerPoint Presentation</vt:lpstr>
      <vt:lpstr>Tournament Predictor</vt:lpstr>
      <vt:lpstr>PowerPoint Presentation</vt:lpstr>
      <vt:lpstr>Dynamic Scheduling</vt:lpstr>
      <vt:lpstr>Dynamic Scheduling Problems</vt:lpstr>
      <vt:lpstr>Dynamic Scheduling Using Tomasulo’s Approach</vt:lpstr>
      <vt:lpstr>Dynamic Scheduling Using Tomasulo’s Approach: Register Renaming</vt:lpstr>
      <vt:lpstr>Tomasulo’s Algorithm: Processor Components</vt:lpstr>
      <vt:lpstr>Tomasulo’s Algorithm : Processor Components</vt:lpstr>
      <vt:lpstr>Tomasulo’s Algorithm : Processor Components</vt:lpstr>
      <vt:lpstr>Tomasulo’s Algorithm : Steps Issue </vt:lpstr>
      <vt:lpstr>Tomasulo’s Algorithm : Steps Execute </vt:lpstr>
      <vt:lpstr>Tomasulo’s Algorithm : Steps Write Result </vt:lpstr>
      <vt:lpstr>Tomasulo’s Algorithm Example</vt:lpstr>
      <vt:lpstr>Tomasulo’s Algorithm Example</vt:lpstr>
      <vt:lpstr>Example</vt:lpstr>
      <vt:lpstr>Example</vt:lpstr>
      <vt:lpstr>PowerPoint Presentation</vt:lpstr>
      <vt:lpstr>Tomasulo Algorithm: Dynamic Loop Unrolling</vt:lpstr>
      <vt:lpstr>Tomasulo Loop Example </vt:lpstr>
      <vt:lpstr>PowerPoint Presentation</vt:lpstr>
      <vt:lpstr>Tomasulo Algorithm: Dynamic Loop Unrolling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Level Parallelism</dc:title>
  <dc:creator>Khiyam Iftikhar</dc:creator>
  <cp:lastModifiedBy>Shafia Hussain</cp:lastModifiedBy>
  <cp:revision>213</cp:revision>
  <dcterms:created xsi:type="dcterms:W3CDTF">2020-04-23T13:52:58Z</dcterms:created>
  <dcterms:modified xsi:type="dcterms:W3CDTF">2023-03-01T05:02:12Z</dcterms:modified>
</cp:coreProperties>
</file>