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57" r:id="rId3"/>
    <p:sldId id="258" r:id="rId4"/>
    <p:sldId id="259" r:id="rId5"/>
    <p:sldId id="274" r:id="rId6"/>
    <p:sldId id="260" r:id="rId7"/>
    <p:sldId id="261" r:id="rId8"/>
    <p:sldId id="262" r:id="rId9"/>
    <p:sldId id="263" r:id="rId10"/>
    <p:sldId id="269" r:id="rId11"/>
    <p:sldId id="270" r:id="rId12"/>
    <p:sldId id="271" r:id="rId13"/>
    <p:sldId id="272" r:id="rId14"/>
    <p:sldId id="273"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1" r:id="rId41"/>
    <p:sldId id="302" r:id="rId42"/>
    <p:sldId id="300" r:id="rId43"/>
    <p:sldId id="303" r:id="rId44"/>
    <p:sldId id="304" r:id="rId45"/>
    <p:sldId id="305" r:id="rId46"/>
    <p:sldId id="306" r:id="rId47"/>
    <p:sldId id="307" r:id="rId48"/>
    <p:sldId id="308"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F9D9A06-3234-41CB-8BEF-680E10A3160A}">
          <p14:sldIdLst>
            <p14:sldId id="256"/>
            <p14:sldId id="257"/>
            <p14:sldId id="258"/>
            <p14:sldId id="259"/>
            <p14:sldId id="274"/>
            <p14:sldId id="260"/>
            <p14:sldId id="261"/>
            <p14:sldId id="262"/>
            <p14:sldId id="263"/>
            <p14:sldId id="269"/>
            <p14:sldId id="270"/>
            <p14:sldId id="271"/>
            <p14:sldId id="272"/>
            <p14:sldId id="273"/>
            <p14:sldId id="275"/>
            <p14:sldId id="276"/>
          </p14:sldIdLst>
        </p14:section>
        <p14:section name="Dynamic Issue" id="{B1317AE1-9326-499E-B9C8-9B8CE2F10D81}">
          <p14:sldIdLst>
            <p14:sldId id="277"/>
            <p14:sldId id="278"/>
            <p14:sldId id="279"/>
            <p14:sldId id="280"/>
            <p14:sldId id="281"/>
            <p14:sldId id="282"/>
          </p14:sldIdLst>
        </p14:section>
        <p14:section name="Instruction Fetch" id="{80C0D895-CA12-4998-94EB-F19630E99070}">
          <p14:sldIdLst>
            <p14:sldId id="283"/>
            <p14:sldId id="284"/>
            <p14:sldId id="285"/>
            <p14:sldId id="286"/>
            <p14:sldId id="287"/>
            <p14:sldId id="288"/>
            <p14:sldId id="289"/>
            <p14:sldId id="290"/>
            <p14:sldId id="291"/>
          </p14:sldIdLst>
        </p14:section>
        <p14:section name="Speculation" id="{1EE688F7-64C8-417B-815D-EE56EB3E3665}">
          <p14:sldIdLst>
            <p14:sldId id="292"/>
            <p14:sldId id="293"/>
            <p14:sldId id="294"/>
            <p14:sldId id="295"/>
            <p14:sldId id="296"/>
            <p14:sldId id="297"/>
            <p14:sldId id="298"/>
            <p14:sldId id="299"/>
            <p14:sldId id="301"/>
            <p14:sldId id="302"/>
            <p14:sldId id="300"/>
            <p14:sldId id="303"/>
            <p14:sldId id="304"/>
            <p14:sldId id="305"/>
            <p14:sldId id="306"/>
            <p14:sldId id="307"/>
            <p14:sldId id="30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1B4D630-B502-EAFC-5821-3933DB2D5097}" name="Khiyam Iftikhar" initials="KI" userId="e8732b817186cc01"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p:cViewPr varScale="1">
        <p:scale>
          <a:sx n="85" d="100"/>
          <a:sy n="85" d="100"/>
        </p:scale>
        <p:origin x="1411"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7A713F-F182-4516-9BCC-46A7411DAD86}" type="datetimeFigureOut">
              <a:rPr lang="en-US" smtClean="0"/>
              <a:t>3/8/2023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A6B44C-46AD-4F72-BD1A-7002AC6D1927}" type="slidenum">
              <a:rPr lang="en-US" smtClean="0"/>
              <a:t>‹#›</a:t>
            </a:fld>
            <a:endParaRPr lang="en-US"/>
          </a:p>
        </p:txBody>
      </p:sp>
    </p:spTree>
    <p:extLst>
      <p:ext uri="{BB962C8B-B14F-4D97-AF65-F5344CB8AC3E}">
        <p14:creationId xmlns:p14="http://schemas.microsoft.com/office/powerpoint/2010/main" val="668490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ABE62DA5-C032-4476-A602-DD3BFB93D237}" type="datetime1">
              <a:rPr lang="en-US" smtClean="0"/>
              <a:t>3/8/2023</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65518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C8380C-093A-4758-9B3D-4AE8284EC40F}" type="datetime1">
              <a:rPr lang="en-US" smtClean="0"/>
              <a:t>3/8/2023</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90593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3D7ED72-257F-4BEE-81F6-6833517C032F}" type="datetime1">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99235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8591887-C360-48B4-A812-5561AEB47F40}" type="datetime1">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50558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B20F5B-1842-4191-991F-EC19FB62E2D3}" type="datetime1">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44697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FD1528-ECE5-4272-B145-AEA197CA22BF}" type="datetime1">
              <a:rPr lang="en-US" smtClean="0"/>
              <a:t>3/8/2023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365234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EBEB16E-A966-4C9A-BA14-71969F8B5940}" type="datetime1">
              <a:rPr lang="en-US" smtClean="0"/>
              <a:t>3/8/2023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42921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D396B155-9E40-4C0C-926F-D244CEC9C035}" type="datetime1">
              <a:rPr lang="en-US" smtClean="0"/>
              <a:t>3/8/2023</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334275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459DFA-91B0-4240-A8C5-19D1D19C4E9B}" type="datetime1">
              <a:rPr lang="en-US" smtClean="0"/>
              <a:t>3/8/2023</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79724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640BCD-6141-451A-9C0E-798BC5312B47}" type="datetime1">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3617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8769B5-8D2E-4D35-BBE1-AA8F6FD2BD4E}" type="datetime1">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18406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423B89-3C77-4CE1-B22A-7FED5714D393}" type="datetime1">
              <a:rPr lang="en-US" smtClean="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467808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7CC488-289B-45E9-B1C4-33EB79C335DB}" type="datetime1">
              <a:rPr lang="en-US" smtClean="0"/>
              <a:t>3/8/2023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49772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3F05A6-42E2-44CE-B1A0-D711401DB95C}" type="datetime1">
              <a:rPr lang="en-US" smtClean="0"/>
              <a:t>3/8/2023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80867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EEA5332C-8327-4568-8486-93C9E1613B5E}" type="datetime1">
              <a:rPr lang="en-US" smtClean="0"/>
              <a:t>3/8/2023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13023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75534C-43F4-43AA-A3D5-F70CDD3BF36F}" type="datetime1">
              <a:rPr lang="en-US" smtClean="0"/>
              <a:t>3/8/2023</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94392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857E6C-C097-4877-81AB-F69F8A2D2C4D}" type="datetime1">
              <a:rPr lang="en-US" smtClean="0"/>
              <a:t>3/8/2023</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0335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0804FB72-166D-4FC7-80F0-CE804DF8E7EC}" type="datetime1">
              <a:rPr lang="en-US" smtClean="0"/>
              <a:t>3/8/2023</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207148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0FE2-94F4-4B4B-AB38-262B1568BEB7}"/>
              </a:ext>
            </a:extLst>
          </p:cNvPr>
          <p:cNvSpPr>
            <a:spLocks noGrp="1"/>
          </p:cNvSpPr>
          <p:nvPr>
            <p:ph type="ctrTitle"/>
          </p:nvPr>
        </p:nvSpPr>
        <p:spPr>
          <a:xfrm>
            <a:off x="902299" y="1524000"/>
            <a:ext cx="7058360" cy="2550877"/>
          </a:xfrm>
        </p:spPr>
        <p:txBody>
          <a:bodyPr/>
          <a:lstStyle/>
          <a:p>
            <a:r>
              <a:rPr lang="en-US" dirty="0">
                <a:latin typeface="Times New Roman" panose="02020603050405020304" pitchFamily="18" charset="0"/>
                <a:cs typeface="Times New Roman" panose="02020603050405020304" pitchFamily="18" charset="0"/>
              </a:rPr>
              <a:t>ILP: Hardware Based Speculation and Multi Issue</a:t>
            </a:r>
          </a:p>
        </p:txBody>
      </p:sp>
      <p:sp>
        <p:nvSpPr>
          <p:cNvPr id="3" name="Subtitle 2">
            <a:extLst>
              <a:ext uri="{FF2B5EF4-FFF2-40B4-BE49-F238E27FC236}">
                <a16:creationId xmlns:a16="http://schemas.microsoft.com/office/drawing/2014/main" id="{FEFFA1DB-ADD3-4972-AC6B-61FF1B7BE6EC}"/>
              </a:ext>
            </a:extLst>
          </p:cNvPr>
          <p:cNvSpPr>
            <a:spLocks noGrp="1"/>
          </p:cNvSpPr>
          <p:nvPr>
            <p:ph type="subTitle" idx="1"/>
          </p:nvPr>
        </p:nvSpPr>
        <p:spPr/>
        <p:txBody>
          <a:bodyPr/>
          <a:lstStyle/>
          <a:p>
            <a:r>
              <a:rPr lang="en-US" dirty="0"/>
              <a:t>Prepared by  Shafia Hussain</a:t>
            </a:r>
          </a:p>
        </p:txBody>
      </p:sp>
      <p:sp>
        <p:nvSpPr>
          <p:cNvPr id="4" name="Slide Number Placeholder 3">
            <a:extLst>
              <a:ext uri="{FF2B5EF4-FFF2-40B4-BE49-F238E27FC236}">
                <a16:creationId xmlns:a16="http://schemas.microsoft.com/office/drawing/2014/main" id="{D15B382A-AB2F-58B7-AD90-9196A2D848E5}"/>
              </a:ext>
            </a:extLst>
          </p:cNvPr>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2632174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B02F2-D5B3-48C4-AF03-4977EA70622A}"/>
              </a:ext>
            </a:extLst>
          </p:cNvPr>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Exploiting ILP Using Multiple Issue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7AE0CC-0AFB-4C91-B714-D44442A89C12}"/>
              </a:ext>
            </a:extLst>
          </p:cNvPr>
          <p:cNvSpPr>
            <a:spLocks noGrp="1"/>
          </p:cNvSpPr>
          <p:nvPr>
            <p:ph idx="1"/>
          </p:nvPr>
        </p:nvSpPr>
        <p:spPr>
          <a:xfrm>
            <a:off x="864382" y="2489200"/>
            <a:ext cx="7517618" cy="4216400"/>
          </a:xfrm>
        </p:spPr>
        <p:txBody>
          <a:bodyPr>
            <a:normAutofit/>
          </a:bodyPr>
          <a:lstStyle/>
          <a:p>
            <a:r>
              <a:rPr lang="en-US" sz="1500" dirty="0">
                <a:latin typeface="Times New Roman" panose="02020603050405020304" pitchFamily="18" charset="0"/>
                <a:cs typeface="Times New Roman" panose="02020603050405020304" pitchFamily="18" charset="0"/>
              </a:rPr>
              <a:t>The goal of the multiple-issue processors is to decrease CPI to be less than 1 or increase IPC </a:t>
            </a:r>
          </a:p>
          <a:p>
            <a:r>
              <a:rPr lang="en-US" sz="1500" dirty="0">
                <a:latin typeface="Times New Roman" panose="02020603050405020304" pitchFamily="18" charset="0"/>
                <a:cs typeface="Times New Roman" panose="02020603050405020304" pitchFamily="18" charset="0"/>
              </a:rPr>
              <a:t>Three major flavors:</a:t>
            </a:r>
          </a:p>
          <a:p>
            <a:pPr lvl="1"/>
            <a:r>
              <a:rPr lang="en-US" sz="1500" dirty="0">
                <a:latin typeface="Times New Roman" panose="02020603050405020304" pitchFamily="18" charset="0"/>
                <a:cs typeface="Times New Roman" panose="02020603050405020304" pitchFamily="18" charset="0"/>
              </a:rPr>
              <a:t>Statically scheduled superscalar processors</a:t>
            </a:r>
          </a:p>
          <a:p>
            <a:pPr lvl="2"/>
            <a:r>
              <a:rPr lang="en-US" sz="1500" dirty="0">
                <a:latin typeface="Times New Roman" panose="02020603050405020304" pitchFamily="18" charset="0"/>
                <a:cs typeface="Times New Roman" panose="02020603050405020304" pitchFamily="18" charset="0"/>
              </a:rPr>
              <a:t>Instruction issue is dynamic due to Hazard detection unit but executed in order, so compiler must schedule in such a way that stalls are minimum</a:t>
            </a:r>
          </a:p>
          <a:p>
            <a:pPr lvl="1"/>
            <a:r>
              <a:rPr lang="en-US" sz="1500" dirty="0">
                <a:latin typeface="Times New Roman" panose="02020603050405020304" pitchFamily="18" charset="0"/>
                <a:cs typeface="Times New Roman" panose="02020603050405020304" pitchFamily="18" charset="0"/>
              </a:rPr>
              <a:t>VLIW (very long instruction word) processors</a:t>
            </a:r>
          </a:p>
          <a:p>
            <a:pPr lvl="2"/>
            <a:r>
              <a:rPr lang="en-US" sz="1500" dirty="0">
                <a:latin typeface="Times New Roman" panose="02020603050405020304" pitchFamily="18" charset="0"/>
                <a:cs typeface="Times New Roman" panose="02020603050405020304" pitchFamily="18" charset="0"/>
              </a:rPr>
              <a:t>Similar to static superscalar but doesn’t contains any hazard detection hardware. It is job of compiler to avoid hazard and stalls</a:t>
            </a:r>
          </a:p>
          <a:p>
            <a:pPr lvl="2"/>
            <a:r>
              <a:rPr lang="en-US" sz="1500" dirty="0">
                <a:latin typeface="Times New Roman" panose="02020603050405020304" pitchFamily="18" charset="0"/>
                <a:cs typeface="Times New Roman" panose="02020603050405020304" pitchFamily="18" charset="0"/>
              </a:rPr>
              <a:t>Fixed size packet of instructions id issued</a:t>
            </a:r>
          </a:p>
          <a:p>
            <a:pPr lvl="1"/>
            <a:r>
              <a:rPr lang="en-US" sz="1500" dirty="0">
                <a:latin typeface="Times New Roman" panose="02020603050405020304" pitchFamily="18" charset="0"/>
                <a:cs typeface="Times New Roman" panose="02020603050405020304" pitchFamily="18" charset="0"/>
              </a:rPr>
              <a:t> Dynamically scheduled superscalar processors</a:t>
            </a:r>
          </a:p>
          <a:p>
            <a:pPr lvl="2"/>
            <a:r>
              <a:rPr lang="en-US" sz="1500" dirty="0">
                <a:latin typeface="Times New Roman" panose="02020603050405020304" pitchFamily="18" charset="0"/>
                <a:cs typeface="Times New Roman" panose="02020603050405020304" pitchFamily="18" charset="0"/>
              </a:rPr>
              <a:t>With Dynamic issue and scheduling. May or may not have speculation</a:t>
            </a:r>
          </a:p>
          <a:p>
            <a:pPr lvl="1"/>
            <a:endParaRPr lang="en-US" dirty="0"/>
          </a:p>
        </p:txBody>
      </p:sp>
      <p:sp>
        <p:nvSpPr>
          <p:cNvPr id="4" name="Slide Number Placeholder 3">
            <a:extLst>
              <a:ext uri="{FF2B5EF4-FFF2-40B4-BE49-F238E27FC236}">
                <a16:creationId xmlns:a16="http://schemas.microsoft.com/office/drawing/2014/main" id="{1C76E0FC-B46E-D1D0-8BFF-0EBDA65B770C}"/>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562766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65C6E-04CA-471C-9204-3B14F657EDF8}"/>
              </a:ext>
            </a:extLst>
          </p:cNvPr>
          <p:cNvSpPr>
            <a:spLocks noGrp="1"/>
          </p:cNvSpPr>
          <p:nvPr>
            <p:ph type="title"/>
          </p:nvPr>
        </p:nvSpPr>
        <p:spPr/>
        <p:txBody>
          <a:bodyPr>
            <a:normAutofit fontScale="90000"/>
          </a:bodyPr>
          <a:lstStyle/>
          <a:p>
            <a:r>
              <a:rPr lang="en-US" dirty="0"/>
              <a:t>Comparison of different Multi-issue processors</a:t>
            </a:r>
          </a:p>
        </p:txBody>
      </p:sp>
      <p:pic>
        <p:nvPicPr>
          <p:cNvPr id="4" name="Content Placeholder 3">
            <a:extLst>
              <a:ext uri="{FF2B5EF4-FFF2-40B4-BE49-F238E27FC236}">
                <a16:creationId xmlns:a16="http://schemas.microsoft.com/office/drawing/2014/main" id="{4B6276AE-BABE-4E55-B976-C63DDEB7ED5B}"/>
              </a:ext>
            </a:extLst>
          </p:cNvPr>
          <p:cNvPicPr>
            <a:picLocks noGrp="1" noChangeAspect="1"/>
          </p:cNvPicPr>
          <p:nvPr>
            <p:ph idx="1"/>
          </p:nvPr>
        </p:nvPicPr>
        <p:blipFill>
          <a:blip r:embed="rId2"/>
          <a:stretch>
            <a:fillRect/>
          </a:stretch>
        </p:blipFill>
        <p:spPr>
          <a:xfrm>
            <a:off x="352702" y="2336403"/>
            <a:ext cx="8438596" cy="2996406"/>
          </a:xfrm>
          <a:prstGeom prst="rect">
            <a:avLst/>
          </a:prstGeom>
        </p:spPr>
      </p:pic>
      <p:sp>
        <p:nvSpPr>
          <p:cNvPr id="3" name="Slide Number Placeholder 2">
            <a:extLst>
              <a:ext uri="{FF2B5EF4-FFF2-40B4-BE49-F238E27FC236}">
                <a16:creationId xmlns:a16="http://schemas.microsoft.com/office/drawing/2014/main" id="{67851982-790E-9A49-790C-F13E2F0294D7}"/>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470223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BB4B1-26E3-4280-BAE5-0F88E6CFF6C1}"/>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Multi-issue and Static Scheduling </a:t>
            </a:r>
            <a:br>
              <a:rPr lang="en-US"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VLIW</a:t>
            </a:r>
          </a:p>
        </p:txBody>
      </p:sp>
      <p:sp>
        <p:nvSpPr>
          <p:cNvPr id="3" name="Content Placeholder 2">
            <a:extLst>
              <a:ext uri="{FF2B5EF4-FFF2-40B4-BE49-F238E27FC236}">
                <a16:creationId xmlns:a16="http://schemas.microsoft.com/office/drawing/2014/main" id="{49C57F3C-7883-4373-ABE1-B5A3B6E86FF5}"/>
              </a:ext>
            </a:extLst>
          </p:cNvPr>
          <p:cNvSpPr>
            <a:spLocks noGrp="1"/>
          </p:cNvSpPr>
          <p:nvPr>
            <p:ph idx="1"/>
          </p:nvPr>
        </p:nvSpPr>
        <p:spPr>
          <a:xfrm>
            <a:off x="762000" y="2514600"/>
            <a:ext cx="8001000" cy="3530600"/>
          </a:xfrm>
        </p:spPr>
        <p:txBody>
          <a:bodyPr>
            <a:normAutofit/>
          </a:bodyPr>
          <a:lstStyle/>
          <a:p>
            <a:r>
              <a:rPr lang="en-US" sz="2400" dirty="0">
                <a:latin typeface="Times New Roman" panose="02020603050405020304" pitchFamily="18" charset="0"/>
                <a:cs typeface="Times New Roman" panose="02020603050405020304" pitchFamily="18" charset="0"/>
              </a:rPr>
              <a:t>Static superscalar advantages diminish as issue width grows because the instruction execute in order and any hazard would stall the processor </a:t>
            </a:r>
          </a:p>
          <a:p>
            <a:r>
              <a:rPr lang="en-US" sz="2400" dirty="0">
                <a:latin typeface="Times New Roman" panose="02020603050405020304" pitchFamily="18" charset="0"/>
                <a:cs typeface="Times New Roman" panose="02020603050405020304" pitchFamily="18" charset="0"/>
              </a:rPr>
              <a:t>VLIW processor issue a fixed length packet containing multiple instruction.</a:t>
            </a:r>
          </a:p>
          <a:p>
            <a:r>
              <a:rPr lang="en-US" sz="2400" dirty="0">
                <a:latin typeface="Times New Roman" panose="02020603050405020304" pitchFamily="18" charset="0"/>
                <a:cs typeface="Times New Roman" panose="02020603050405020304" pitchFamily="18" charset="0"/>
              </a:rPr>
              <a:t>Each functional unit has a dedicated slot in the packet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integer operations in slot1 and slot2, while load/store in slot5</a:t>
            </a:r>
          </a:p>
          <a:p>
            <a:endParaRPr lang="en-US" sz="2400" dirty="0"/>
          </a:p>
        </p:txBody>
      </p:sp>
      <p:sp>
        <p:nvSpPr>
          <p:cNvPr id="4" name="Slide Number Placeholder 3">
            <a:extLst>
              <a:ext uri="{FF2B5EF4-FFF2-40B4-BE49-F238E27FC236}">
                <a16:creationId xmlns:a16="http://schemas.microsoft.com/office/drawing/2014/main" id="{7D2C12A2-7D26-02F7-038C-82628CA0731B}"/>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439605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55FC9-C67C-44A9-BA9D-FACBECB9EB1B}"/>
              </a:ext>
            </a:extLst>
          </p:cNvPr>
          <p:cNvSpPr>
            <a:spLocks noGrp="1"/>
          </p:cNvSpPr>
          <p:nvPr>
            <p:ph type="title"/>
          </p:nvPr>
        </p:nvSpPr>
        <p:spPr/>
        <p:txBody>
          <a:bodyPr/>
          <a:lstStyle/>
          <a:p>
            <a:r>
              <a:rPr lang="en-US" sz="5400" dirty="0">
                <a:latin typeface="Times New Roman" panose="02020603050405020304" pitchFamily="18" charset="0"/>
                <a:cs typeface="Times New Roman" panose="02020603050405020304" pitchFamily="18" charset="0"/>
              </a:rPr>
              <a:t>VLIW</a:t>
            </a:r>
          </a:p>
        </p:txBody>
      </p:sp>
      <p:sp>
        <p:nvSpPr>
          <p:cNvPr id="3" name="Content Placeholder 2">
            <a:extLst>
              <a:ext uri="{FF2B5EF4-FFF2-40B4-BE49-F238E27FC236}">
                <a16:creationId xmlns:a16="http://schemas.microsoft.com/office/drawing/2014/main" id="{32072A67-078D-48D7-B241-A0719D3DE630}"/>
              </a:ext>
            </a:extLst>
          </p:cNvPr>
          <p:cNvSpPr>
            <a:spLocks noGrp="1"/>
          </p:cNvSpPr>
          <p:nvPr>
            <p:ph idx="1"/>
          </p:nvPr>
        </p:nvSpPr>
        <p:spPr>
          <a:xfrm>
            <a:off x="864382" y="2489200"/>
            <a:ext cx="7605542" cy="3911600"/>
          </a:xfrm>
        </p:spPr>
        <p:txBody>
          <a:bodyPr>
            <a:normAutofit/>
          </a:bodyPr>
          <a:lstStyle/>
          <a:p>
            <a:r>
              <a:rPr lang="en-US" sz="2000" dirty="0">
                <a:latin typeface="Times New Roman" panose="02020603050405020304" pitchFamily="18" charset="0"/>
                <a:cs typeface="Times New Roman" panose="02020603050405020304" pitchFamily="18" charset="0"/>
              </a:rPr>
              <a:t>To max utilize the benefit of multiple issue max slots should be utilized (ideally all the slots).</a:t>
            </a:r>
          </a:p>
          <a:p>
            <a:r>
              <a:rPr lang="en-US" sz="2000" dirty="0">
                <a:latin typeface="Times New Roman" panose="02020603050405020304" pitchFamily="18" charset="0"/>
                <a:cs typeface="Times New Roman" panose="02020603050405020304" pitchFamily="18" charset="0"/>
              </a:rPr>
              <a:t>But it must be made sure to avoid hazards such as RAW etc. as it is the job of programmer or compiler</a:t>
            </a:r>
          </a:p>
          <a:p>
            <a:r>
              <a:rPr lang="en-US" sz="2000" dirty="0">
                <a:latin typeface="Times New Roman" panose="02020603050405020304" pitchFamily="18" charset="0"/>
                <a:cs typeface="Times New Roman" panose="02020603050405020304" pitchFamily="18" charset="0"/>
              </a:rPr>
              <a:t>ILP can be achieved by exploiting parallelism within the basic block as well as loop unrolling.</a:t>
            </a:r>
          </a:p>
          <a:p>
            <a:r>
              <a:rPr lang="en-US" sz="2000" dirty="0">
                <a:latin typeface="Times New Roman" panose="02020603050405020304" pitchFamily="18" charset="0"/>
                <a:cs typeface="Times New Roman" panose="02020603050405020304" pitchFamily="18" charset="0"/>
              </a:rPr>
              <a:t>If exploiting the parallelism requires scheduling code across branches, a substantially more complex global scheduling algorithm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trace scheduling) must be used. (not covered in course)</a:t>
            </a:r>
          </a:p>
        </p:txBody>
      </p:sp>
      <p:sp>
        <p:nvSpPr>
          <p:cNvPr id="4" name="Slide Number Placeholder 3">
            <a:extLst>
              <a:ext uri="{FF2B5EF4-FFF2-40B4-BE49-F238E27FC236}">
                <a16:creationId xmlns:a16="http://schemas.microsoft.com/office/drawing/2014/main" id="{70E6A3DC-9411-CE6D-F045-AB2C3D261E46}"/>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193176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264A-5BC4-448B-B350-9AECC1CCE167}"/>
              </a:ext>
            </a:extLst>
          </p:cNvPr>
          <p:cNvSpPr>
            <a:spLocks noGrp="1"/>
          </p:cNvSpPr>
          <p:nvPr>
            <p:ph type="title"/>
          </p:nvPr>
        </p:nvSpPr>
        <p:spPr>
          <a:xfrm>
            <a:off x="457200" y="-24446"/>
            <a:ext cx="8229600" cy="639762"/>
          </a:xfrm>
        </p:spPr>
        <p:txBody>
          <a:bodyPr>
            <a:normAutofit/>
          </a:bodyPr>
          <a:lstStyle/>
          <a:p>
            <a:r>
              <a:rPr lang="en-US" dirty="0"/>
              <a:t>Example</a:t>
            </a:r>
          </a:p>
        </p:txBody>
      </p:sp>
      <p:pic>
        <p:nvPicPr>
          <p:cNvPr id="8" name="Content Placeholder 7">
            <a:extLst>
              <a:ext uri="{FF2B5EF4-FFF2-40B4-BE49-F238E27FC236}">
                <a16:creationId xmlns:a16="http://schemas.microsoft.com/office/drawing/2014/main" id="{D624D1C1-B5D4-48FF-9D13-0EBB9232023A}"/>
              </a:ext>
            </a:extLst>
          </p:cNvPr>
          <p:cNvPicPr>
            <a:picLocks noGrp="1" noChangeAspect="1"/>
          </p:cNvPicPr>
          <p:nvPr>
            <p:ph idx="1"/>
          </p:nvPr>
        </p:nvPicPr>
        <p:blipFill>
          <a:blip r:embed="rId2"/>
          <a:stretch>
            <a:fillRect/>
          </a:stretch>
        </p:blipFill>
        <p:spPr>
          <a:xfrm>
            <a:off x="56991" y="680550"/>
            <a:ext cx="7867809" cy="1154660"/>
          </a:xfrm>
          <a:prstGeom prst="rect">
            <a:avLst/>
          </a:prstGeom>
        </p:spPr>
      </p:pic>
      <p:pic>
        <p:nvPicPr>
          <p:cNvPr id="5" name="Picture 4">
            <a:extLst>
              <a:ext uri="{FF2B5EF4-FFF2-40B4-BE49-F238E27FC236}">
                <a16:creationId xmlns:a16="http://schemas.microsoft.com/office/drawing/2014/main" id="{4A32B313-046C-4605-A707-D676D8768300}"/>
              </a:ext>
            </a:extLst>
          </p:cNvPr>
          <p:cNvPicPr>
            <a:picLocks noChangeAspect="1"/>
          </p:cNvPicPr>
          <p:nvPr/>
        </p:nvPicPr>
        <p:blipFill>
          <a:blip r:embed="rId3"/>
          <a:stretch>
            <a:fillRect/>
          </a:stretch>
        </p:blipFill>
        <p:spPr>
          <a:xfrm>
            <a:off x="40426" y="4719934"/>
            <a:ext cx="6845964" cy="1928446"/>
          </a:xfrm>
          <a:prstGeom prst="rect">
            <a:avLst/>
          </a:prstGeom>
        </p:spPr>
      </p:pic>
      <p:pic>
        <p:nvPicPr>
          <p:cNvPr id="9" name="Picture 8">
            <a:extLst>
              <a:ext uri="{FF2B5EF4-FFF2-40B4-BE49-F238E27FC236}">
                <a16:creationId xmlns:a16="http://schemas.microsoft.com/office/drawing/2014/main" id="{8920E57C-00B6-4313-9397-16B64C0A71F3}"/>
              </a:ext>
            </a:extLst>
          </p:cNvPr>
          <p:cNvPicPr>
            <a:picLocks noChangeAspect="1"/>
          </p:cNvPicPr>
          <p:nvPr/>
        </p:nvPicPr>
        <p:blipFill>
          <a:blip r:embed="rId4"/>
          <a:stretch>
            <a:fillRect/>
          </a:stretch>
        </p:blipFill>
        <p:spPr>
          <a:xfrm>
            <a:off x="152399" y="3406794"/>
            <a:ext cx="4019391" cy="676733"/>
          </a:xfrm>
          <a:prstGeom prst="rect">
            <a:avLst/>
          </a:prstGeom>
        </p:spPr>
      </p:pic>
      <p:sp>
        <p:nvSpPr>
          <p:cNvPr id="10" name="TextBox 9">
            <a:extLst>
              <a:ext uri="{FF2B5EF4-FFF2-40B4-BE49-F238E27FC236}">
                <a16:creationId xmlns:a16="http://schemas.microsoft.com/office/drawing/2014/main" id="{EF46868A-9E75-484A-8EDA-B530609264A7}"/>
              </a:ext>
            </a:extLst>
          </p:cNvPr>
          <p:cNvSpPr txBox="1"/>
          <p:nvPr/>
        </p:nvSpPr>
        <p:spPr>
          <a:xfrm>
            <a:off x="1295400" y="2819400"/>
            <a:ext cx="2667000" cy="369332"/>
          </a:xfrm>
          <a:prstGeom prst="rect">
            <a:avLst/>
          </a:prstGeom>
          <a:noFill/>
        </p:spPr>
        <p:txBody>
          <a:bodyPr wrap="square" rtlCol="0">
            <a:spAutoFit/>
          </a:bodyPr>
          <a:lstStyle/>
          <a:p>
            <a:r>
              <a:rPr lang="en-US" dirty="0"/>
              <a:t>C Code</a:t>
            </a:r>
          </a:p>
        </p:txBody>
      </p:sp>
      <p:sp>
        <p:nvSpPr>
          <p:cNvPr id="11" name="TextBox 10">
            <a:extLst>
              <a:ext uri="{FF2B5EF4-FFF2-40B4-BE49-F238E27FC236}">
                <a16:creationId xmlns:a16="http://schemas.microsoft.com/office/drawing/2014/main" id="{BAFBBB4A-CBD2-44D6-A36D-3905434FB295}"/>
              </a:ext>
            </a:extLst>
          </p:cNvPr>
          <p:cNvSpPr txBox="1"/>
          <p:nvPr/>
        </p:nvSpPr>
        <p:spPr>
          <a:xfrm>
            <a:off x="914400" y="4191000"/>
            <a:ext cx="2362200" cy="369332"/>
          </a:xfrm>
          <a:prstGeom prst="rect">
            <a:avLst/>
          </a:prstGeom>
          <a:noFill/>
        </p:spPr>
        <p:txBody>
          <a:bodyPr wrap="square" rtlCol="0">
            <a:spAutoFit/>
          </a:bodyPr>
          <a:lstStyle/>
          <a:p>
            <a:r>
              <a:rPr lang="en-US" dirty="0"/>
              <a:t>RISC-V Assembly</a:t>
            </a:r>
          </a:p>
        </p:txBody>
      </p:sp>
      <p:pic>
        <p:nvPicPr>
          <p:cNvPr id="12" name="Content Placeholder 9">
            <a:extLst>
              <a:ext uri="{FF2B5EF4-FFF2-40B4-BE49-F238E27FC236}">
                <a16:creationId xmlns:a16="http://schemas.microsoft.com/office/drawing/2014/main" id="{94F78D1C-31E3-42E9-815C-06483D7293A8}"/>
              </a:ext>
            </a:extLst>
          </p:cNvPr>
          <p:cNvPicPr>
            <a:picLocks noChangeAspect="1"/>
          </p:cNvPicPr>
          <p:nvPr/>
        </p:nvPicPr>
        <p:blipFill>
          <a:blip r:embed="rId5"/>
          <a:stretch>
            <a:fillRect/>
          </a:stretch>
        </p:blipFill>
        <p:spPr>
          <a:xfrm>
            <a:off x="3254188" y="1847348"/>
            <a:ext cx="5134160" cy="1480402"/>
          </a:xfrm>
          <a:prstGeom prst="rect">
            <a:avLst/>
          </a:prstGeom>
        </p:spPr>
      </p:pic>
      <p:sp>
        <p:nvSpPr>
          <p:cNvPr id="3" name="Slide Number Placeholder 2">
            <a:extLst>
              <a:ext uri="{FF2B5EF4-FFF2-40B4-BE49-F238E27FC236}">
                <a16:creationId xmlns:a16="http://schemas.microsoft.com/office/drawing/2014/main" id="{BE704770-781D-DCC0-47DC-C3A7462B72C6}"/>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119195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85504BA-06EB-4880-9713-F4B76BD95228}"/>
              </a:ext>
            </a:extLst>
          </p:cNvPr>
          <p:cNvGraphicFramePr>
            <a:graphicFrameLocks noGrp="1"/>
          </p:cNvGraphicFramePr>
          <p:nvPr>
            <p:ph idx="1"/>
            <p:extLst>
              <p:ext uri="{D42A27DB-BD31-4B8C-83A1-F6EECF244321}">
                <p14:modId xmlns:p14="http://schemas.microsoft.com/office/powerpoint/2010/main" val="4247099045"/>
              </p:ext>
            </p:extLst>
          </p:nvPr>
        </p:nvGraphicFramePr>
        <p:xfrm>
          <a:off x="762000" y="914400"/>
          <a:ext cx="7086601" cy="5647871"/>
        </p:xfrm>
        <a:graphic>
          <a:graphicData uri="http://schemas.openxmlformats.org/drawingml/2006/table">
            <a:tbl>
              <a:tblPr>
                <a:tableStyleId>{5C22544A-7EE6-4342-B048-85BDC9FD1C3A}</a:tableStyleId>
              </a:tblPr>
              <a:tblGrid>
                <a:gridCol w="1354284">
                  <a:extLst>
                    <a:ext uri="{9D8B030D-6E8A-4147-A177-3AD203B41FA5}">
                      <a16:colId xmlns:a16="http://schemas.microsoft.com/office/drawing/2014/main" val="3396342606"/>
                    </a:ext>
                  </a:extLst>
                </a:gridCol>
                <a:gridCol w="1269692">
                  <a:extLst>
                    <a:ext uri="{9D8B030D-6E8A-4147-A177-3AD203B41FA5}">
                      <a16:colId xmlns:a16="http://schemas.microsoft.com/office/drawing/2014/main" val="1492145941"/>
                    </a:ext>
                  </a:extLst>
                </a:gridCol>
                <a:gridCol w="1500278">
                  <a:extLst>
                    <a:ext uri="{9D8B030D-6E8A-4147-A177-3AD203B41FA5}">
                      <a16:colId xmlns:a16="http://schemas.microsoft.com/office/drawing/2014/main" val="1011107512"/>
                    </a:ext>
                  </a:extLst>
                </a:gridCol>
                <a:gridCol w="1500278">
                  <a:extLst>
                    <a:ext uri="{9D8B030D-6E8A-4147-A177-3AD203B41FA5}">
                      <a16:colId xmlns:a16="http://schemas.microsoft.com/office/drawing/2014/main" val="40302634"/>
                    </a:ext>
                  </a:extLst>
                </a:gridCol>
                <a:gridCol w="1462069">
                  <a:extLst>
                    <a:ext uri="{9D8B030D-6E8A-4147-A177-3AD203B41FA5}">
                      <a16:colId xmlns:a16="http://schemas.microsoft.com/office/drawing/2014/main" val="1683904680"/>
                    </a:ext>
                  </a:extLst>
                </a:gridCol>
              </a:tblGrid>
              <a:tr h="562216">
                <a:tc>
                  <a:txBody>
                    <a:bodyPr/>
                    <a:lstStyle/>
                    <a:p>
                      <a:pPr algn="l" fontAlgn="b"/>
                      <a:r>
                        <a:rPr lang="en-US" sz="1600" u="none" strike="noStrike">
                          <a:effectLst/>
                        </a:rPr>
                        <a:t>Mem1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Mem2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FP Op1</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FP op2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Integer/branch</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80793327"/>
                  </a:ext>
                </a:extLst>
              </a:tr>
              <a:tr h="333813">
                <a:tc>
                  <a:txBody>
                    <a:bodyPr/>
                    <a:lstStyle/>
                    <a:p>
                      <a:pPr algn="l" fontAlgn="b"/>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9227559"/>
                  </a:ext>
                </a:extLst>
              </a:tr>
              <a:tr h="333813">
                <a:tc>
                  <a:txBody>
                    <a:bodyPr/>
                    <a:lstStyle/>
                    <a:p>
                      <a:pPr algn="l" fontAlgn="b"/>
                      <a:r>
                        <a:rPr lang="en-US" sz="1800" u="none" strike="noStrike" dirty="0" err="1">
                          <a:effectLst/>
                        </a:rPr>
                        <a:t>fld</a:t>
                      </a:r>
                      <a:r>
                        <a:rPr lang="en-US" sz="1800" u="none" strike="noStrike" dirty="0">
                          <a:effectLst/>
                        </a:rPr>
                        <a:t> f0,0(x1)</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fld f1,-8(x1)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9111163"/>
                  </a:ext>
                </a:extLst>
              </a:tr>
              <a:tr h="631147">
                <a:tc>
                  <a:txBody>
                    <a:bodyPr/>
                    <a:lstStyle/>
                    <a:p>
                      <a:pPr algn="l" fontAlgn="b"/>
                      <a:r>
                        <a:rPr lang="en-US" sz="1800" u="none" strike="noStrike" dirty="0" err="1">
                          <a:effectLst/>
                        </a:rPr>
                        <a:t>fld</a:t>
                      </a:r>
                      <a:r>
                        <a:rPr lang="en-US" sz="1800" u="none" strike="noStrike" dirty="0">
                          <a:effectLst/>
                        </a:rPr>
                        <a:t> f2,-16(x1)</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fld f3,-24(x1)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79375192"/>
                  </a:ext>
                </a:extLst>
              </a:tr>
              <a:tr h="631147">
                <a:tc>
                  <a:txBody>
                    <a:bodyPr/>
                    <a:lstStyle/>
                    <a:p>
                      <a:pPr algn="l" fontAlgn="b"/>
                      <a:r>
                        <a:rPr lang="en-US" sz="1800" u="none" strike="noStrike" dirty="0" err="1">
                          <a:effectLst/>
                        </a:rPr>
                        <a:t>fld</a:t>
                      </a:r>
                      <a:r>
                        <a:rPr lang="en-US" sz="1800" u="none" strike="noStrike" dirty="0">
                          <a:effectLst/>
                        </a:rPr>
                        <a:t> f4,-32(x1)</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fld f5,-40(x1)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f.add f6,f0,f19</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f.add f7,f1,f19</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66033248"/>
                  </a:ext>
                </a:extLst>
              </a:tr>
              <a:tr h="631147">
                <a:tc>
                  <a:txBody>
                    <a:bodyPr/>
                    <a:lstStyle/>
                    <a:p>
                      <a:pPr algn="l" fontAlgn="b"/>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f.add f8,f2,f19</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f.add f9,f3,f19</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10637368"/>
                  </a:ext>
                </a:extLst>
              </a:tr>
              <a:tr h="631147">
                <a:tc>
                  <a:txBody>
                    <a:bodyPr/>
                    <a:lstStyle/>
                    <a:p>
                      <a:pPr algn="l" fontAlgn="b"/>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f.add f10,f4,f19</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err="1">
                          <a:effectLst/>
                        </a:rPr>
                        <a:t>f.add</a:t>
                      </a:r>
                      <a:r>
                        <a:rPr lang="en-US" sz="1800" u="none" strike="noStrike" dirty="0">
                          <a:effectLst/>
                        </a:rPr>
                        <a:t> f11,f5,f19</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580415"/>
                  </a:ext>
                </a:extLst>
              </a:tr>
              <a:tr h="631147">
                <a:tc>
                  <a:txBody>
                    <a:bodyPr/>
                    <a:lstStyle/>
                    <a:p>
                      <a:pPr algn="l" fontAlgn="b"/>
                      <a:r>
                        <a:rPr lang="en-US" sz="1800" u="none" strike="noStrike" dirty="0" err="1">
                          <a:effectLst/>
                        </a:rPr>
                        <a:t>fsd</a:t>
                      </a:r>
                      <a:r>
                        <a:rPr lang="en-US" sz="1800" u="none" strike="noStrike" dirty="0">
                          <a:effectLst/>
                        </a:rPr>
                        <a:t> f6,0(x1)</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fsd f7,-8(x1)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57512896"/>
                  </a:ext>
                </a:extLst>
              </a:tr>
              <a:tr h="631147">
                <a:tc>
                  <a:txBody>
                    <a:bodyPr/>
                    <a:lstStyle/>
                    <a:p>
                      <a:pPr algn="l" fontAlgn="b"/>
                      <a:r>
                        <a:rPr lang="en-US" sz="1800" u="none" strike="noStrike" dirty="0" err="1">
                          <a:effectLst/>
                        </a:rPr>
                        <a:t>fsd</a:t>
                      </a:r>
                      <a:r>
                        <a:rPr lang="en-US" sz="1800" u="none" strike="noStrike" dirty="0">
                          <a:effectLst/>
                        </a:rPr>
                        <a:t> f8,-16(x1)</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fsd f9,-24(x1)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err="1">
                          <a:effectLst/>
                        </a:rPr>
                        <a:t>addi</a:t>
                      </a:r>
                      <a:r>
                        <a:rPr lang="en-US" sz="1800" u="none" strike="noStrike" dirty="0">
                          <a:effectLst/>
                        </a:rPr>
                        <a:t> x1,x1,-48</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49266074"/>
                  </a:ext>
                </a:extLst>
              </a:tr>
              <a:tr h="631147">
                <a:tc>
                  <a:txBody>
                    <a:bodyPr/>
                    <a:lstStyle/>
                    <a:p>
                      <a:pPr algn="l" fontAlgn="b"/>
                      <a:r>
                        <a:rPr lang="en-US" sz="1800" u="none" strike="noStrike" dirty="0" err="1">
                          <a:effectLst/>
                        </a:rPr>
                        <a:t>fsd</a:t>
                      </a:r>
                      <a:r>
                        <a:rPr lang="en-US" sz="1800" u="none" strike="noStrike" dirty="0">
                          <a:effectLst/>
                        </a:rPr>
                        <a:t> f10,16(x1)</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err="1">
                          <a:effectLst/>
                        </a:rPr>
                        <a:t>fsd</a:t>
                      </a:r>
                      <a:r>
                        <a:rPr lang="en-US" sz="1800" u="none" strike="noStrike" dirty="0">
                          <a:effectLst/>
                        </a:rPr>
                        <a:t> f11,8(x1)</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err="1">
                          <a:effectLst/>
                        </a:rPr>
                        <a:t>bne</a:t>
                      </a:r>
                      <a:r>
                        <a:rPr lang="en-US" sz="1800" u="none" strike="noStrike" dirty="0">
                          <a:effectLst/>
                        </a:rPr>
                        <a:t> x1,x2,loop</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74318388"/>
                  </a:ext>
                </a:extLst>
              </a:tr>
            </a:tbl>
          </a:graphicData>
        </a:graphic>
      </p:graphicFrame>
      <p:sp>
        <p:nvSpPr>
          <p:cNvPr id="2" name="Slide Number Placeholder 1">
            <a:extLst>
              <a:ext uri="{FF2B5EF4-FFF2-40B4-BE49-F238E27FC236}">
                <a16:creationId xmlns:a16="http://schemas.microsoft.com/office/drawing/2014/main" id="{83472383-A276-5861-1D07-FFEB42611F4C}"/>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544893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4A64D-8764-443E-94ED-560C96908945}"/>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VLIW Problems</a:t>
            </a:r>
          </a:p>
        </p:txBody>
      </p:sp>
      <p:sp>
        <p:nvSpPr>
          <p:cNvPr id="3" name="Content Placeholder 2">
            <a:extLst>
              <a:ext uri="{FF2B5EF4-FFF2-40B4-BE49-F238E27FC236}">
                <a16:creationId xmlns:a16="http://schemas.microsoft.com/office/drawing/2014/main" id="{1DB0AF8F-FDCD-4798-A515-406986EFFFD0}"/>
              </a:ext>
            </a:extLst>
          </p:cNvPr>
          <p:cNvSpPr>
            <a:spLocks noGrp="1"/>
          </p:cNvSpPr>
          <p:nvPr>
            <p:ph idx="1"/>
          </p:nvPr>
        </p:nvSpPr>
        <p:spPr>
          <a:xfrm>
            <a:off x="864382" y="2133600"/>
            <a:ext cx="7605542" cy="4724400"/>
          </a:xfrm>
        </p:spPr>
        <p:txBody>
          <a:bodyPr>
            <a:noAutofit/>
          </a:bodyPr>
          <a:lstStyle/>
          <a:p>
            <a:r>
              <a:rPr lang="en-US" dirty="0">
                <a:latin typeface="Times New Roman" panose="02020603050405020304" pitchFamily="18" charset="0"/>
                <a:cs typeface="Times New Roman" panose="02020603050405020304" pitchFamily="18" charset="0"/>
              </a:rPr>
              <a:t>Technical</a:t>
            </a:r>
          </a:p>
          <a:p>
            <a:pPr lvl="1"/>
            <a:r>
              <a:rPr lang="en-US" sz="1800" dirty="0">
                <a:latin typeface="Times New Roman" panose="02020603050405020304" pitchFamily="18" charset="0"/>
                <a:cs typeface="Times New Roman" panose="02020603050405020304" pitchFamily="18" charset="0"/>
              </a:rPr>
              <a:t>Code Size</a:t>
            </a:r>
          </a:p>
          <a:p>
            <a:pPr lvl="2"/>
            <a:r>
              <a:rPr lang="en-US" sz="1800" dirty="0">
                <a:latin typeface="Times New Roman" panose="02020603050405020304" pitchFamily="18" charset="0"/>
                <a:cs typeface="Times New Roman" panose="02020603050405020304" pitchFamily="18" charset="0"/>
              </a:rPr>
              <a:t>Loop Unrolling</a:t>
            </a:r>
          </a:p>
          <a:p>
            <a:pPr lvl="2"/>
            <a:r>
              <a:rPr lang="en-US" sz="1800" dirty="0">
                <a:latin typeface="Times New Roman" panose="02020603050405020304" pitchFamily="18" charset="0"/>
                <a:cs typeface="Times New Roman" panose="02020603050405020304" pitchFamily="18" charset="0"/>
              </a:rPr>
              <a:t>Unused function units had </a:t>
            </a:r>
            <a:r>
              <a:rPr lang="en-US" sz="1800" dirty="0" err="1">
                <a:latin typeface="Times New Roman" panose="02020603050405020304" pitchFamily="18" charset="0"/>
                <a:cs typeface="Times New Roman" panose="02020603050405020304" pitchFamily="18" charset="0"/>
              </a:rPr>
              <a:t>nops</a:t>
            </a:r>
            <a:r>
              <a:rPr lang="en-US" sz="1800" dirty="0">
                <a:latin typeface="Times New Roman" panose="02020603050405020304" pitchFamily="18" charset="0"/>
                <a:cs typeface="Times New Roman" panose="02020603050405020304" pitchFamily="18" charset="0"/>
              </a:rPr>
              <a:t> (Wasted bits)</a:t>
            </a:r>
          </a:p>
          <a:p>
            <a:pPr lvl="3"/>
            <a:r>
              <a:rPr lang="en-US" sz="1800" dirty="0">
                <a:latin typeface="Times New Roman" panose="02020603050405020304" pitchFamily="18" charset="0"/>
                <a:cs typeface="Times New Roman" panose="02020603050405020304" pitchFamily="18" charset="0"/>
              </a:rPr>
              <a:t>Clever Encoding: </a:t>
            </a:r>
            <a:r>
              <a:rPr lang="en-US" sz="1800" dirty="0" err="1">
                <a:latin typeface="Times New Roman" panose="02020603050405020304" pitchFamily="18" charset="0"/>
                <a:cs typeface="Times New Roman" panose="02020603050405020304" pitchFamily="18" charset="0"/>
              </a:rPr>
              <a:t>e.g</a:t>
            </a:r>
            <a:r>
              <a:rPr lang="en-US" sz="1800" dirty="0">
                <a:latin typeface="Times New Roman" panose="02020603050405020304" pitchFamily="18" charset="0"/>
                <a:cs typeface="Times New Roman" panose="02020603050405020304" pitchFamily="18" charset="0"/>
              </a:rPr>
              <a:t> one large immediate field available for all functional units</a:t>
            </a:r>
          </a:p>
          <a:p>
            <a:pPr lvl="1"/>
            <a:r>
              <a:rPr lang="en-US" sz="1800" dirty="0">
                <a:latin typeface="Times New Roman" panose="02020603050405020304" pitchFamily="18" charset="0"/>
                <a:cs typeface="Times New Roman" panose="02020603050405020304" pitchFamily="18" charset="0"/>
              </a:rPr>
              <a:t>Lockstep Operation</a:t>
            </a:r>
          </a:p>
          <a:p>
            <a:pPr lvl="2"/>
            <a:r>
              <a:rPr lang="en-US" sz="1800" dirty="0">
                <a:latin typeface="Times New Roman" panose="02020603050405020304" pitchFamily="18" charset="0"/>
                <a:cs typeface="Times New Roman" panose="02020603050405020304" pitchFamily="18" charset="0"/>
              </a:rPr>
              <a:t>A stall in one functional unit will stall the whole processor and could be unpredictable </a:t>
            </a:r>
            <a:r>
              <a:rPr lang="en-US" sz="1800" dirty="0" err="1">
                <a:latin typeface="Times New Roman" panose="02020603050405020304" pitchFamily="18" charset="0"/>
                <a:cs typeface="Times New Roman" panose="02020603050405020304" pitchFamily="18" charset="0"/>
              </a:rPr>
              <a:t>e.g</a:t>
            </a:r>
            <a:r>
              <a:rPr lang="en-US" sz="1800" dirty="0">
                <a:latin typeface="Times New Roman" panose="02020603050405020304" pitchFamily="18" charset="0"/>
                <a:cs typeface="Times New Roman" panose="02020603050405020304" pitchFamily="18" charset="0"/>
              </a:rPr>
              <a:t> cache miss</a:t>
            </a:r>
          </a:p>
          <a:p>
            <a:r>
              <a:rPr lang="en-US" dirty="0">
                <a:latin typeface="Times New Roman" panose="02020603050405020304" pitchFamily="18" charset="0"/>
                <a:cs typeface="Times New Roman" panose="02020603050405020304" pitchFamily="18" charset="0"/>
              </a:rPr>
              <a:t>Logistical</a:t>
            </a:r>
          </a:p>
          <a:p>
            <a:pPr lvl="1"/>
            <a:r>
              <a:rPr lang="en-US" sz="1800" dirty="0">
                <a:latin typeface="Times New Roman" panose="02020603050405020304" pitchFamily="18" charset="0"/>
                <a:cs typeface="Times New Roman" panose="02020603050405020304" pitchFamily="18" charset="0"/>
              </a:rPr>
              <a:t>Binary Code compatibility</a:t>
            </a:r>
          </a:p>
        </p:txBody>
      </p:sp>
      <p:sp>
        <p:nvSpPr>
          <p:cNvPr id="4" name="Slide Number Placeholder 3">
            <a:extLst>
              <a:ext uri="{FF2B5EF4-FFF2-40B4-BE49-F238E27FC236}">
                <a16:creationId xmlns:a16="http://schemas.microsoft.com/office/drawing/2014/main" id="{0C93B419-FAA6-3472-34B3-BF4916B466D5}"/>
              </a:ext>
            </a:extLst>
          </p:cNvPr>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601800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FEDD4-9665-458F-8CD4-6BB807F234AC}"/>
              </a:ext>
            </a:extLst>
          </p:cNvPr>
          <p:cNvSpPr>
            <a:spLocks noGrp="1"/>
          </p:cNvSpPr>
          <p:nvPr>
            <p:ph type="title"/>
          </p:nvPr>
        </p:nvSpPr>
        <p:spPr/>
        <p:txBody>
          <a:bodyPr>
            <a:noAutofit/>
          </a:bodyPr>
          <a:lstStyle/>
          <a:p>
            <a:r>
              <a:rPr lang="en-US" sz="4800" dirty="0">
                <a:latin typeface="Times New Roman" panose="02020603050405020304" pitchFamily="18" charset="0"/>
                <a:cs typeface="Times New Roman" panose="02020603050405020304" pitchFamily="18" charset="0"/>
              </a:rPr>
              <a:t>Superscalar</a:t>
            </a:r>
          </a:p>
        </p:txBody>
      </p:sp>
      <p:sp>
        <p:nvSpPr>
          <p:cNvPr id="3" name="Content Placeholder 2">
            <a:extLst>
              <a:ext uri="{FF2B5EF4-FFF2-40B4-BE49-F238E27FC236}">
                <a16:creationId xmlns:a16="http://schemas.microsoft.com/office/drawing/2014/main" id="{38ACC15A-0C79-4129-86B8-89AC7F97FC0B}"/>
              </a:ext>
            </a:extLst>
          </p:cNvPr>
          <p:cNvSpPr>
            <a:spLocks noGrp="1"/>
          </p:cNvSpPr>
          <p:nvPr>
            <p:ph idx="1"/>
          </p:nvPr>
        </p:nvSpPr>
        <p:spPr>
          <a:xfrm>
            <a:off x="685800" y="2489200"/>
            <a:ext cx="7696200" cy="4140200"/>
          </a:xfrm>
        </p:spPr>
        <p:txBody>
          <a:bodyPr>
            <a:normAutofit/>
          </a:bodyPr>
          <a:lstStyle/>
          <a:p>
            <a:r>
              <a:rPr lang="en-US" sz="2000" dirty="0">
                <a:latin typeface="Times New Roman" panose="02020603050405020304" pitchFamily="18" charset="0"/>
                <a:cs typeface="Times New Roman" panose="02020603050405020304" pitchFamily="18" charset="0"/>
              </a:rPr>
              <a:t>Multiple instructions are dynamically issued</a:t>
            </a:r>
          </a:p>
          <a:p>
            <a:pPr lvl="1"/>
            <a:r>
              <a:rPr lang="en-US" sz="2000" dirty="0">
                <a:latin typeface="Times New Roman" panose="02020603050405020304" pitchFamily="18" charset="0"/>
                <a:cs typeface="Times New Roman" panose="02020603050405020304" pitchFamily="18" charset="0"/>
              </a:rPr>
              <a:t>Structural hazard is handled by processor</a:t>
            </a:r>
          </a:p>
          <a:p>
            <a:r>
              <a:rPr lang="en-US" sz="2000" dirty="0">
                <a:latin typeface="Times New Roman" panose="02020603050405020304" pitchFamily="18" charset="0"/>
                <a:cs typeface="Times New Roman" panose="02020603050405020304" pitchFamily="18" charset="0"/>
              </a:rPr>
              <a:t>Statically scheduled perform in-order execution</a:t>
            </a:r>
          </a:p>
          <a:p>
            <a:pPr lvl="1"/>
            <a:r>
              <a:rPr lang="en-US" sz="2000" dirty="0">
                <a:latin typeface="Times New Roman" panose="02020603050405020304" pitchFamily="18" charset="0"/>
                <a:cs typeface="Times New Roman" panose="02020603050405020304" pitchFamily="18" charset="0"/>
              </a:rPr>
              <a:t>If a dependent instruction is stopped, all following it are also stopped</a:t>
            </a:r>
          </a:p>
          <a:p>
            <a:r>
              <a:rPr lang="en-US" sz="2000" dirty="0">
                <a:latin typeface="Times New Roman" panose="02020603050405020304" pitchFamily="18" charset="0"/>
                <a:cs typeface="Times New Roman" panose="02020603050405020304" pitchFamily="18" charset="0"/>
              </a:rPr>
              <a:t>Dynamically scheduled can use </a:t>
            </a:r>
            <a:r>
              <a:rPr lang="en-US" sz="2000" dirty="0" err="1">
                <a:latin typeface="Times New Roman" panose="02020603050405020304" pitchFamily="18" charset="0"/>
                <a:cs typeface="Times New Roman" panose="02020603050405020304" pitchFamily="18" charset="0"/>
              </a:rPr>
              <a:t>Tomasulo</a:t>
            </a:r>
            <a:r>
              <a:rPr lang="en-US" sz="2000" dirty="0">
                <a:latin typeface="Times New Roman" panose="02020603050405020304" pitchFamily="18" charset="0"/>
                <a:cs typeface="Times New Roman" panose="02020603050405020304" pitchFamily="18" charset="0"/>
              </a:rPr>
              <a:t> like scheme and perform out of order execution</a:t>
            </a:r>
          </a:p>
          <a:p>
            <a:pPr lvl="1"/>
            <a:r>
              <a:rPr lang="en-US" sz="2000" dirty="0" err="1">
                <a:latin typeface="Times New Roman" panose="02020603050405020304" pitchFamily="18" charset="0"/>
                <a:cs typeface="Times New Roman" panose="02020603050405020304" pitchFamily="18" charset="0"/>
              </a:rPr>
              <a:t>Ofcourse</a:t>
            </a:r>
            <a:r>
              <a:rPr lang="en-US" sz="2000" dirty="0">
                <a:latin typeface="Times New Roman" panose="02020603050405020304" pitchFamily="18" charset="0"/>
                <a:cs typeface="Times New Roman" panose="02020603050405020304" pitchFamily="18" charset="0"/>
              </a:rPr>
              <a:t> multiple functional units are required</a:t>
            </a:r>
          </a:p>
        </p:txBody>
      </p:sp>
      <p:sp>
        <p:nvSpPr>
          <p:cNvPr id="4" name="Slide Number Placeholder 3">
            <a:extLst>
              <a:ext uri="{FF2B5EF4-FFF2-40B4-BE49-F238E27FC236}">
                <a16:creationId xmlns:a16="http://schemas.microsoft.com/office/drawing/2014/main" id="{31C2D6BD-FC94-9F3C-A9E1-0910F85434B4}"/>
              </a:ext>
            </a:extLst>
          </p:cNvPr>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915181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9E73C-1648-4980-A1D4-85C277514415}"/>
              </a:ext>
            </a:extLst>
          </p:cNvPr>
          <p:cNvSpPr>
            <a:spLocks noGrp="1"/>
          </p:cNvSpPr>
          <p:nvPr>
            <p:ph type="title"/>
          </p:nvPr>
        </p:nvSpPr>
        <p:spPr/>
        <p:txBody>
          <a:bodyPr>
            <a:noAutofit/>
          </a:bodyPr>
          <a:lstStyle/>
          <a:p>
            <a:r>
              <a:rPr lang="en-US" sz="4400" dirty="0">
                <a:latin typeface="Times New Roman" panose="02020603050405020304" pitchFamily="18" charset="0"/>
                <a:cs typeface="Times New Roman" panose="02020603050405020304" pitchFamily="18" charset="0"/>
              </a:rPr>
              <a:t>Superscalar: Issue stage</a:t>
            </a:r>
          </a:p>
        </p:txBody>
      </p:sp>
      <p:sp>
        <p:nvSpPr>
          <p:cNvPr id="3" name="Content Placeholder 2">
            <a:extLst>
              <a:ext uri="{FF2B5EF4-FFF2-40B4-BE49-F238E27FC236}">
                <a16:creationId xmlns:a16="http://schemas.microsoft.com/office/drawing/2014/main" id="{902753A7-A5BD-401D-A77E-89AD6331E15B}"/>
              </a:ext>
            </a:extLst>
          </p:cNvPr>
          <p:cNvSpPr>
            <a:spLocks noGrp="1"/>
          </p:cNvSpPr>
          <p:nvPr>
            <p:ph idx="1"/>
          </p:nvPr>
        </p:nvSpPr>
        <p:spPr>
          <a:xfrm>
            <a:off x="865970" y="2133600"/>
            <a:ext cx="7746218" cy="4292600"/>
          </a:xfrm>
        </p:spPr>
        <p:txBody>
          <a:bodyPr>
            <a:normAutofit/>
          </a:bodyPr>
          <a:lstStyle/>
          <a:p>
            <a:r>
              <a:rPr lang="en-US" sz="1600" dirty="0">
                <a:latin typeface="Times New Roman" panose="02020603050405020304" pitchFamily="18" charset="0"/>
                <a:cs typeface="Times New Roman" panose="02020603050405020304" pitchFamily="18" charset="0"/>
              </a:rPr>
              <a:t>Issue logic is the most complex part and is the bottleneck</a:t>
            </a:r>
          </a:p>
          <a:p>
            <a:r>
              <a:rPr lang="en-US" sz="1600" dirty="0">
                <a:latin typeface="Times New Roman" panose="02020603050405020304" pitchFamily="18" charset="0"/>
                <a:cs typeface="Times New Roman" panose="02020603050405020304" pitchFamily="18" charset="0"/>
              </a:rPr>
              <a:t>Instruction inside issue packet may be dependent on each other.</a:t>
            </a:r>
          </a:p>
          <a:p>
            <a:pPr lvl="1"/>
            <a:r>
              <a:rPr lang="en-US" dirty="0">
                <a:latin typeface="Times New Roman" panose="02020603050405020304" pitchFamily="18" charset="0"/>
                <a:cs typeface="Times New Roman" panose="02020603050405020304" pitchFamily="18" charset="0"/>
              </a:rPr>
              <a:t>So dependence must be determined within a cycle and then all reservation station must be reserved updated in parallel.</a:t>
            </a:r>
          </a:p>
          <a:p>
            <a:pPr lvl="1"/>
            <a:r>
              <a:rPr lang="en-US" dirty="0">
                <a:latin typeface="Times New Roman" panose="02020603050405020304" pitchFamily="18" charset="0"/>
                <a:cs typeface="Times New Roman" panose="02020603050405020304" pitchFamily="18" charset="0"/>
              </a:rPr>
              <a:t>every possible combination of dependent instructions in the same clock cycle must be considered and combinations increase as issue packet increase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in 4-issue 4</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can be dependent on 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 or 3</a:t>
            </a:r>
            <a:r>
              <a:rPr lang="en-US" baseline="30000" dirty="0">
                <a:latin typeface="Times New Roman" panose="02020603050405020304" pitchFamily="18" charset="0"/>
                <a:cs typeface="Times New Roman" panose="02020603050405020304" pitchFamily="18" charset="0"/>
              </a:rPr>
              <a:t>rd</a:t>
            </a:r>
            <a:r>
              <a:rPr lang="en-US" dirty="0">
                <a:latin typeface="Times New Roman" panose="02020603050405020304" pitchFamily="18" charset="0"/>
                <a:cs typeface="Times New Roman" panose="02020603050405020304" pitchFamily="18" charset="0"/>
              </a:rPr>
              <a:t> can be dependent on 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and so on,..</a:t>
            </a:r>
          </a:p>
          <a:p>
            <a:r>
              <a:rPr lang="en-US" sz="1600" dirty="0">
                <a:latin typeface="Times New Roman" panose="02020603050405020304" pitchFamily="18" charset="0"/>
                <a:cs typeface="Times New Roman" panose="02020603050405020304" pitchFamily="18" charset="0"/>
              </a:rPr>
              <a:t>Issuing multi instructions can be accomplished in two ways and modern processor may use both</a:t>
            </a:r>
          </a:p>
          <a:p>
            <a:pPr lvl="1"/>
            <a:r>
              <a:rPr lang="en-US" dirty="0">
                <a:latin typeface="Times New Roman" panose="02020603050405020304" pitchFamily="18" charset="0"/>
                <a:cs typeface="Times New Roman" panose="02020603050405020304" pitchFamily="18" charset="0"/>
              </a:rPr>
              <a:t>Divide the issue stage in 2 stages (</a:t>
            </a:r>
            <a:r>
              <a:rPr lang="en-US" dirty="0" err="1">
                <a:latin typeface="Times New Roman" panose="02020603050405020304" pitchFamily="18" charset="0"/>
                <a:cs typeface="Times New Roman" panose="02020603050405020304" pitchFamily="18" charset="0"/>
              </a:rPr>
              <a:t>superpipelining</a:t>
            </a:r>
            <a:r>
              <a:rPr lang="en-US" dirty="0">
                <a:latin typeface="Times New Roman" panose="02020603050405020304" pitchFamily="18" charset="0"/>
                <a:cs typeface="Times New Roman" panose="02020603050405020304" pitchFamily="18" charset="0"/>
              </a:rPr>
              <a:t>) which run at twice the external clock (2-issue). But tables still need to updates for the following instruction. Cannot be easily extended to issue 4.</a:t>
            </a:r>
          </a:p>
          <a:p>
            <a:pPr lvl="1"/>
            <a:r>
              <a:rPr lang="en-US" dirty="0">
                <a:latin typeface="Times New Roman" panose="02020603050405020304" pitchFamily="18" charset="0"/>
                <a:cs typeface="Times New Roman" panose="02020603050405020304" pitchFamily="18" charset="0"/>
              </a:rPr>
              <a:t>Widen the units so that they can issue multi instructions. Instruction dependency is analyzed in parallel and reservation stations are updated</a:t>
            </a:r>
          </a:p>
          <a:p>
            <a:endParaRPr lang="en-US" dirty="0"/>
          </a:p>
        </p:txBody>
      </p:sp>
      <p:sp>
        <p:nvSpPr>
          <p:cNvPr id="4" name="Slide Number Placeholder 3">
            <a:extLst>
              <a:ext uri="{FF2B5EF4-FFF2-40B4-BE49-F238E27FC236}">
                <a16:creationId xmlns:a16="http://schemas.microsoft.com/office/drawing/2014/main" id="{1302D779-4DDB-58FB-B544-5C073154AD45}"/>
              </a:ext>
            </a:extLst>
          </p:cNvPr>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21213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F67D4-8826-4879-BCBB-67145444AABC}"/>
              </a:ext>
            </a:extLst>
          </p:cNvPr>
          <p:cNvSpPr>
            <a:spLocks noGrp="1"/>
          </p:cNvSpPr>
          <p:nvPr>
            <p:ph type="title"/>
          </p:nvPr>
        </p:nvSpPr>
        <p:spPr/>
        <p:txBody>
          <a:bodyPr>
            <a:noAutofit/>
          </a:bodyPr>
          <a:lstStyle/>
          <a:p>
            <a:r>
              <a:rPr lang="en-US" sz="3600" dirty="0">
                <a:latin typeface="Times New Roman" panose="02020603050405020304" pitchFamily="18" charset="0"/>
                <a:cs typeface="Times New Roman" panose="02020603050405020304" pitchFamily="18" charset="0"/>
              </a:rPr>
              <a:t>Superscalar: Considerations per cycle</a:t>
            </a:r>
          </a:p>
        </p:txBody>
      </p:sp>
      <p:sp>
        <p:nvSpPr>
          <p:cNvPr id="3" name="Content Placeholder 2">
            <a:extLst>
              <a:ext uri="{FF2B5EF4-FFF2-40B4-BE49-F238E27FC236}">
                <a16:creationId xmlns:a16="http://schemas.microsoft.com/office/drawing/2014/main" id="{6970D083-5206-4BF9-BDCB-E67ABD5C3BDC}"/>
              </a:ext>
            </a:extLst>
          </p:cNvPr>
          <p:cNvSpPr>
            <a:spLocks noGrp="1"/>
          </p:cNvSpPr>
          <p:nvPr>
            <p:ph idx="1"/>
          </p:nvPr>
        </p:nvSpPr>
        <p:spPr>
          <a:xfrm>
            <a:off x="864382" y="2133600"/>
            <a:ext cx="7898618" cy="4428670"/>
          </a:xfrm>
        </p:spPr>
        <p:txBody>
          <a:bodyPr>
            <a:normAutofit fontScale="70000" lnSpcReduction="20000"/>
          </a:bodyPr>
          <a:lstStyle/>
          <a:p>
            <a:pPr marL="0" indent="0">
              <a:buNone/>
            </a:pPr>
            <a:r>
              <a:rPr lang="en-US" dirty="0"/>
              <a:t>     </a:t>
            </a:r>
            <a:r>
              <a:rPr lang="en-US" sz="2900" b="1" dirty="0">
                <a:latin typeface="Times New Roman" panose="02020603050405020304" pitchFamily="18" charset="0"/>
                <a:cs typeface="Times New Roman" panose="02020603050405020304" pitchFamily="18" charset="0"/>
              </a:rPr>
              <a:t>Issue</a:t>
            </a:r>
          </a:p>
          <a:p>
            <a:r>
              <a:rPr lang="en-US" sz="2900" dirty="0" err="1">
                <a:latin typeface="Times New Roman" panose="02020603050405020304" pitchFamily="18" charset="0"/>
                <a:cs typeface="Times New Roman" panose="02020603050405020304" pitchFamily="18" charset="0"/>
              </a:rPr>
              <a:t>Preallocate</a:t>
            </a:r>
            <a:r>
              <a:rPr lang="en-US" sz="2900" dirty="0">
                <a:latin typeface="Times New Roman" panose="02020603050405020304" pitchFamily="18" charset="0"/>
                <a:cs typeface="Times New Roman" panose="02020603050405020304" pitchFamily="18" charset="0"/>
              </a:rPr>
              <a:t> n reorder buffer entries while also making sure that reservation stations are available for any combination of instruction</a:t>
            </a:r>
          </a:p>
          <a:p>
            <a:r>
              <a:rPr lang="en-US" sz="2900" dirty="0">
                <a:latin typeface="Times New Roman" panose="02020603050405020304" pitchFamily="18" charset="0"/>
                <a:cs typeface="Times New Roman" panose="02020603050405020304" pitchFamily="18" charset="0"/>
              </a:rPr>
              <a:t>For successful </a:t>
            </a:r>
            <a:r>
              <a:rPr lang="en-US" sz="2900" dirty="0" err="1">
                <a:latin typeface="Times New Roman" panose="02020603050405020304" pitchFamily="18" charset="0"/>
                <a:cs typeface="Times New Roman" panose="02020603050405020304" pitchFamily="18" charset="0"/>
              </a:rPr>
              <a:t>preallocation</a:t>
            </a:r>
            <a:r>
              <a:rPr lang="en-US" sz="2900" dirty="0">
                <a:latin typeface="Times New Roman" panose="02020603050405020304" pitchFamily="18" charset="0"/>
                <a:cs typeface="Times New Roman" panose="02020603050405020304" pitchFamily="18" charset="0"/>
              </a:rPr>
              <a:t> reservation stations demand can be reduced by limiting no. of instruction for any particular functional unit instruction (e.g. only 2 floating point multiplications</a:t>
            </a:r>
          </a:p>
          <a:p>
            <a:r>
              <a:rPr lang="en-US" sz="2900" dirty="0">
                <a:latin typeface="Times New Roman" panose="02020603050405020304" pitchFamily="18" charset="0"/>
                <a:cs typeface="Times New Roman" panose="02020603050405020304" pitchFamily="18" charset="0"/>
              </a:rPr>
              <a:t>If still there is shortage of reservation stations then bundle is broken and remaining are issued in next packet</a:t>
            </a:r>
          </a:p>
          <a:p>
            <a:r>
              <a:rPr lang="en-US" sz="2900" dirty="0">
                <a:latin typeface="Times New Roman" panose="02020603050405020304" pitchFamily="18" charset="0"/>
                <a:cs typeface="Times New Roman" panose="02020603050405020304" pitchFamily="18" charset="0"/>
              </a:rPr>
              <a:t>Analyze all dependencies among instructions</a:t>
            </a:r>
          </a:p>
          <a:p>
            <a:r>
              <a:rPr lang="en-US" sz="2900" dirty="0">
                <a:latin typeface="Times New Roman" panose="02020603050405020304" pitchFamily="18" charset="0"/>
                <a:cs typeface="Times New Roman" panose="02020603050405020304" pitchFamily="18" charset="0"/>
              </a:rPr>
              <a:t>If the instructions dependent on instructions inside bundle then use the assigned reorder buffer entries to update the table</a:t>
            </a:r>
          </a:p>
          <a:p>
            <a:r>
              <a:rPr lang="en-US" sz="2900" dirty="0">
                <a:latin typeface="Times New Roman" panose="02020603050405020304" pitchFamily="18" charset="0"/>
                <a:cs typeface="Times New Roman" panose="02020603050405020304" pitchFamily="18" charset="0"/>
              </a:rPr>
              <a:t>If the instruction are dependent on earlier instruction then use existing reservation table entries	</a:t>
            </a:r>
          </a:p>
          <a:p>
            <a:r>
              <a:rPr lang="en-US" sz="2900" b="1" dirty="0">
                <a:latin typeface="Times New Roman" panose="02020603050405020304" pitchFamily="18" charset="0"/>
                <a:cs typeface="Times New Roman" panose="02020603050405020304" pitchFamily="18" charset="0"/>
              </a:rPr>
              <a:t>Execution and Commit:</a:t>
            </a:r>
            <a:r>
              <a:rPr lang="en-US" sz="2900" dirty="0">
                <a:latin typeface="Times New Roman" panose="02020603050405020304" pitchFamily="18" charset="0"/>
                <a:cs typeface="Times New Roman" panose="02020603050405020304" pitchFamily="18" charset="0"/>
              </a:rPr>
              <a:t>  Multiple instructions can commit per cycle</a:t>
            </a:r>
            <a:endParaRPr lang="en-US" sz="29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92B6D23-AD81-648E-7376-14426484AD99}"/>
              </a:ext>
            </a:extLst>
          </p:cNvPr>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505805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BEEA8-7F79-4361-B6A2-7754F7213BDE}"/>
              </a:ext>
            </a:extLst>
          </p:cNvPr>
          <p:cNvSpPr>
            <a:spLocks noGrp="1"/>
          </p:cNvSpPr>
          <p:nvPr>
            <p:ph type="title"/>
          </p:nvPr>
        </p:nvSpPr>
        <p:spPr>
          <a:xfrm>
            <a:off x="865970" y="927098"/>
            <a:ext cx="6677830" cy="1054102"/>
          </a:xfrm>
        </p:spPr>
        <p:txBody>
          <a:bodyPr>
            <a:normAutofit fontScale="90000"/>
          </a:bodyPr>
          <a:lstStyle/>
          <a:p>
            <a:r>
              <a:rPr lang="en-US" dirty="0">
                <a:latin typeface="Times New Roman" panose="02020603050405020304" pitchFamily="18" charset="0"/>
                <a:cs typeface="Times New Roman" panose="02020603050405020304" pitchFamily="18" charset="0"/>
              </a:rPr>
              <a:t>Hardware-Based Speculation</a:t>
            </a:r>
            <a:br>
              <a:rPr lang="en-US"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Dynamic Branch Prediction + Dynamic Scheduling + Speculation</a:t>
            </a:r>
            <a:br>
              <a:rPr lang="en-US" sz="2700" dirty="0"/>
            </a:br>
            <a:endParaRPr lang="en-US" sz="2700" dirty="0"/>
          </a:p>
        </p:txBody>
      </p:sp>
      <p:sp>
        <p:nvSpPr>
          <p:cNvPr id="3" name="Content Placeholder 2">
            <a:extLst>
              <a:ext uri="{FF2B5EF4-FFF2-40B4-BE49-F238E27FC236}">
                <a16:creationId xmlns:a16="http://schemas.microsoft.com/office/drawing/2014/main" id="{9CF56D60-BC30-43D1-A5F0-09AA19546292}"/>
              </a:ext>
            </a:extLst>
          </p:cNvPr>
          <p:cNvSpPr>
            <a:spLocks noGrp="1"/>
          </p:cNvSpPr>
          <p:nvPr>
            <p:ph idx="1"/>
          </p:nvPr>
        </p:nvSpPr>
        <p:spPr>
          <a:xfrm>
            <a:off x="864382" y="2489200"/>
            <a:ext cx="7898618" cy="4216400"/>
          </a:xfrm>
        </p:spPr>
        <p:txBody>
          <a:bodyPr>
            <a:normAutofit/>
          </a:bodyPr>
          <a:lstStyle/>
          <a:p>
            <a:r>
              <a:rPr lang="en-US" dirty="0">
                <a:latin typeface="Times New Roman" panose="02020603050405020304" pitchFamily="18" charset="0"/>
                <a:cs typeface="Times New Roman" panose="02020603050405020304" pitchFamily="18" charset="0"/>
              </a:rPr>
              <a:t>Control dependencies pose major hurdle to ILP.</a:t>
            </a:r>
          </a:p>
          <a:p>
            <a:r>
              <a:rPr lang="en-US" dirty="0">
                <a:latin typeface="Times New Roman" panose="02020603050405020304" pitchFamily="18" charset="0"/>
                <a:cs typeface="Times New Roman" panose="02020603050405020304" pitchFamily="18" charset="0"/>
              </a:rPr>
              <a:t>Branch prediction reduces the stalls but in an out of order processor, instructions wait for it’s result to execute.</a:t>
            </a:r>
          </a:p>
          <a:p>
            <a:r>
              <a:rPr lang="en-US" dirty="0">
                <a:latin typeface="Times New Roman" panose="02020603050405020304" pitchFamily="18" charset="0"/>
                <a:cs typeface="Times New Roman" panose="02020603050405020304" pitchFamily="18" charset="0"/>
              </a:rPr>
              <a:t>Speculation goes a step further and executes the instructions suggested by the branch prediction</a:t>
            </a:r>
          </a:p>
          <a:p>
            <a:r>
              <a:rPr lang="en-US" dirty="0">
                <a:latin typeface="Times New Roman" panose="02020603050405020304" pitchFamily="18" charset="0"/>
                <a:cs typeface="Times New Roman" panose="02020603050405020304" pitchFamily="18" charset="0"/>
              </a:rPr>
              <a:t>This is accomplished by introducing two separate stages after instruction execution; Completion, and Commit.</a:t>
            </a:r>
          </a:p>
          <a:p>
            <a:r>
              <a:rPr lang="en-US" dirty="0">
                <a:latin typeface="Times New Roman" panose="02020603050405020304" pitchFamily="18" charset="0"/>
                <a:cs typeface="Times New Roman" panose="02020603050405020304" pitchFamily="18" charset="0"/>
              </a:rPr>
              <a:t>Instruction result is available to the dependent instruction after the Completion stage.</a:t>
            </a:r>
          </a:p>
          <a:p>
            <a:r>
              <a:rPr lang="en-US" dirty="0">
                <a:latin typeface="Times New Roman" panose="02020603050405020304" pitchFamily="18" charset="0"/>
                <a:cs typeface="Times New Roman" panose="02020603050405020304" pitchFamily="18" charset="0"/>
              </a:rPr>
              <a:t>Result is written back to registers in Commit after the result of branch is known.</a:t>
            </a:r>
          </a:p>
          <a:p>
            <a:r>
              <a:rPr lang="en-US" dirty="0">
                <a:latin typeface="Times New Roman" panose="02020603050405020304" pitchFamily="18" charset="0"/>
                <a:cs typeface="Times New Roman" panose="02020603050405020304" pitchFamily="18" charset="0"/>
              </a:rPr>
              <a:t>If the branch prediction was wrong none of the completed instructions from the branch prediction are committed </a:t>
            </a:r>
          </a:p>
          <a:p>
            <a:endParaRPr lang="en-US" dirty="0"/>
          </a:p>
        </p:txBody>
      </p:sp>
      <p:sp>
        <p:nvSpPr>
          <p:cNvPr id="4" name="Slide Number Placeholder 3">
            <a:extLst>
              <a:ext uri="{FF2B5EF4-FFF2-40B4-BE49-F238E27FC236}">
                <a16:creationId xmlns:a16="http://schemas.microsoft.com/office/drawing/2014/main" id="{A5B66D8E-D04C-4562-3640-0E45DADA44E9}"/>
              </a:ext>
            </a:extLst>
          </p:cNvPr>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935094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BD4E5-4A86-48C3-AAE3-D0268A68366E}"/>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Example</a:t>
            </a:r>
          </a:p>
        </p:txBody>
      </p:sp>
      <p:pic>
        <p:nvPicPr>
          <p:cNvPr id="4" name="Content Placeholder 3">
            <a:extLst>
              <a:ext uri="{FF2B5EF4-FFF2-40B4-BE49-F238E27FC236}">
                <a16:creationId xmlns:a16="http://schemas.microsoft.com/office/drawing/2014/main" id="{349C01BA-BF9E-41AF-844C-41E226641792}"/>
              </a:ext>
            </a:extLst>
          </p:cNvPr>
          <p:cNvPicPr>
            <a:picLocks noGrp="1" noChangeAspect="1"/>
          </p:cNvPicPr>
          <p:nvPr>
            <p:ph idx="1"/>
          </p:nvPr>
        </p:nvPicPr>
        <p:blipFill>
          <a:blip r:embed="rId2"/>
          <a:stretch>
            <a:fillRect/>
          </a:stretch>
        </p:blipFill>
        <p:spPr>
          <a:xfrm>
            <a:off x="652290" y="2286000"/>
            <a:ext cx="7781775" cy="4114800"/>
          </a:xfrm>
          <a:prstGeom prst="rect">
            <a:avLst/>
          </a:prstGeom>
        </p:spPr>
      </p:pic>
      <p:sp>
        <p:nvSpPr>
          <p:cNvPr id="3" name="Slide Number Placeholder 2">
            <a:extLst>
              <a:ext uri="{FF2B5EF4-FFF2-40B4-BE49-F238E27FC236}">
                <a16:creationId xmlns:a16="http://schemas.microsoft.com/office/drawing/2014/main" id="{C26A609A-F8B7-9AAC-E2B5-8981C8B6B3A8}"/>
              </a:ext>
            </a:extLst>
          </p:cNvPr>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944409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A10F145-650A-42C6-AC69-EB09C7A1D76B}"/>
              </a:ext>
            </a:extLst>
          </p:cNvPr>
          <p:cNvPicPr>
            <a:picLocks noGrp="1" noChangeAspect="1"/>
          </p:cNvPicPr>
          <p:nvPr>
            <p:ph idx="1"/>
          </p:nvPr>
        </p:nvPicPr>
        <p:blipFill>
          <a:blip r:embed="rId2"/>
          <a:stretch>
            <a:fillRect/>
          </a:stretch>
        </p:blipFill>
        <p:spPr>
          <a:xfrm>
            <a:off x="543534" y="1063417"/>
            <a:ext cx="8056932" cy="5287963"/>
          </a:xfrm>
          <a:prstGeom prst="rect">
            <a:avLst/>
          </a:prstGeom>
        </p:spPr>
      </p:pic>
      <p:sp>
        <p:nvSpPr>
          <p:cNvPr id="2" name="Slide Number Placeholder 1">
            <a:extLst>
              <a:ext uri="{FF2B5EF4-FFF2-40B4-BE49-F238E27FC236}">
                <a16:creationId xmlns:a16="http://schemas.microsoft.com/office/drawing/2014/main" id="{DE5E3338-E274-FD0F-D0DA-1EABED18425B}"/>
              </a:ext>
            </a:extLst>
          </p:cNvPr>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658522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0EB7626-03F6-4C45-9CB7-8DE06B487D15}"/>
              </a:ext>
            </a:extLst>
          </p:cNvPr>
          <p:cNvPicPr>
            <a:picLocks noGrp="1" noChangeAspect="1"/>
          </p:cNvPicPr>
          <p:nvPr>
            <p:ph idx="1"/>
          </p:nvPr>
        </p:nvPicPr>
        <p:blipFill>
          <a:blip r:embed="rId2"/>
          <a:stretch>
            <a:fillRect/>
          </a:stretch>
        </p:blipFill>
        <p:spPr>
          <a:xfrm>
            <a:off x="609599" y="1063417"/>
            <a:ext cx="7924801" cy="5212363"/>
          </a:xfrm>
          <a:prstGeom prst="rect">
            <a:avLst/>
          </a:prstGeom>
        </p:spPr>
      </p:pic>
      <p:sp>
        <p:nvSpPr>
          <p:cNvPr id="2" name="Slide Number Placeholder 1">
            <a:extLst>
              <a:ext uri="{FF2B5EF4-FFF2-40B4-BE49-F238E27FC236}">
                <a16:creationId xmlns:a16="http://schemas.microsoft.com/office/drawing/2014/main" id="{562E89C5-31A4-8664-52E0-1124804D348F}"/>
              </a:ext>
            </a:extLst>
          </p:cNvPr>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22962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FEFE7-6125-4409-BA2D-7D331D7E3ADE}"/>
              </a:ext>
            </a:extLst>
          </p:cNvPr>
          <p:cNvSpPr>
            <a:spLocks noGrp="1"/>
          </p:cNvSpPr>
          <p:nvPr>
            <p:ph type="title"/>
          </p:nvPr>
        </p:nvSpPr>
        <p:spPr>
          <a:xfrm>
            <a:off x="990600" y="609601"/>
            <a:ext cx="6572272" cy="1199092"/>
          </a:xfrm>
        </p:spPr>
        <p:txBody>
          <a:bodyPr>
            <a:noAutofit/>
          </a:bodyPr>
          <a:lstStyle/>
          <a:p>
            <a:r>
              <a:rPr lang="en-US" sz="2800" dirty="0">
                <a:latin typeface="Times New Roman" panose="02020603050405020304" pitchFamily="18" charset="0"/>
                <a:cs typeface="Times New Roman" panose="02020603050405020304" pitchFamily="18" charset="0"/>
              </a:rPr>
              <a:t>Advanced Techniques for Instruction Delivery</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and Specu</a:t>
            </a:r>
            <a:r>
              <a:rPr lang="en-US" sz="2400" dirty="0">
                <a:latin typeface="Times New Roman" panose="02020603050405020304" pitchFamily="18" charset="0"/>
                <a:cs typeface="Times New Roman" panose="02020603050405020304" pitchFamily="18" charset="0"/>
              </a:rPr>
              <a:t>lation</a:t>
            </a:r>
          </a:p>
        </p:txBody>
      </p:sp>
      <p:sp>
        <p:nvSpPr>
          <p:cNvPr id="3" name="Content Placeholder 2">
            <a:extLst>
              <a:ext uri="{FF2B5EF4-FFF2-40B4-BE49-F238E27FC236}">
                <a16:creationId xmlns:a16="http://schemas.microsoft.com/office/drawing/2014/main" id="{7A34D609-AA8B-46CF-A1D5-3ED8B4B6BF01}"/>
              </a:ext>
            </a:extLst>
          </p:cNvPr>
          <p:cNvSpPr>
            <a:spLocks noGrp="1"/>
          </p:cNvSpPr>
          <p:nvPr>
            <p:ph idx="1"/>
          </p:nvPr>
        </p:nvSpPr>
        <p:spPr>
          <a:xfrm>
            <a:off x="533400" y="2209800"/>
            <a:ext cx="7936524" cy="4352470"/>
          </a:xfrm>
        </p:spPr>
        <p:txBody>
          <a:bodyPr/>
          <a:lstStyle/>
          <a:p>
            <a:r>
              <a:rPr lang="en-US" sz="2800" dirty="0">
                <a:latin typeface="Times New Roman" panose="02020603050405020304" pitchFamily="18" charset="0"/>
                <a:cs typeface="Times New Roman" panose="02020603050405020304" pitchFamily="18" charset="0"/>
              </a:rPr>
              <a:t>In multi-issue special arrangements are needed to maintain issue rate</a:t>
            </a:r>
          </a:p>
          <a:p>
            <a:r>
              <a:rPr lang="en-US" sz="2800" dirty="0">
                <a:latin typeface="Times New Roman" panose="02020603050405020304" pitchFamily="18" charset="0"/>
                <a:cs typeface="Times New Roman" panose="02020603050405020304" pitchFamily="18" charset="0"/>
              </a:rPr>
              <a:t>It requires</a:t>
            </a:r>
          </a:p>
          <a:p>
            <a:pPr lvl="1"/>
            <a:r>
              <a:rPr lang="en-US" sz="2800" dirty="0">
                <a:latin typeface="Times New Roman" panose="02020603050405020304" pitchFamily="18" charset="0"/>
                <a:cs typeface="Times New Roman" panose="02020603050405020304" pitchFamily="18" charset="0"/>
              </a:rPr>
              <a:t>Wider Path</a:t>
            </a:r>
          </a:p>
          <a:p>
            <a:pPr lvl="1"/>
            <a:r>
              <a:rPr lang="en-US" sz="2800" dirty="0">
                <a:latin typeface="Times New Roman" panose="02020603050405020304" pitchFamily="18" charset="0"/>
                <a:cs typeface="Times New Roman" panose="02020603050405020304" pitchFamily="18" charset="0"/>
              </a:rPr>
              <a:t>Removing branch stalls</a:t>
            </a:r>
          </a:p>
          <a:p>
            <a:pPr lvl="1"/>
            <a:r>
              <a:rPr lang="en-US" sz="2800" dirty="0">
                <a:latin typeface="Times New Roman" panose="02020603050405020304" pitchFamily="18" charset="0"/>
                <a:cs typeface="Times New Roman" panose="02020603050405020304" pitchFamily="18" charset="0"/>
              </a:rPr>
              <a:t>Advance Speculation techniques</a:t>
            </a:r>
          </a:p>
          <a:p>
            <a:pPr lvl="1"/>
            <a:endParaRPr lang="en-US" dirty="0"/>
          </a:p>
        </p:txBody>
      </p:sp>
      <p:sp>
        <p:nvSpPr>
          <p:cNvPr id="4" name="Slide Number Placeholder 3">
            <a:extLst>
              <a:ext uri="{FF2B5EF4-FFF2-40B4-BE49-F238E27FC236}">
                <a16:creationId xmlns:a16="http://schemas.microsoft.com/office/drawing/2014/main" id="{41DF81B3-E675-EDF0-DE1E-C52E619B4B37}"/>
              </a:ext>
            </a:extLst>
          </p:cNvPr>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226298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A7832-90FE-49FF-A149-94F3CD6EF33C}"/>
              </a:ext>
            </a:extLst>
          </p:cNvPr>
          <p:cNvSpPr>
            <a:spLocks noGrp="1"/>
          </p:cNvSpPr>
          <p:nvPr>
            <p:ph type="title"/>
          </p:nvPr>
        </p:nvSpPr>
        <p:spPr/>
        <p:txBody>
          <a:bodyPr>
            <a:noAutofit/>
          </a:bodyPr>
          <a:lstStyle/>
          <a:p>
            <a:r>
              <a:rPr lang="en-US" sz="2800" dirty="0">
                <a:latin typeface="Times New Roman" panose="02020603050405020304" pitchFamily="18" charset="0"/>
                <a:cs typeface="Times New Roman" panose="02020603050405020304" pitchFamily="18" charset="0"/>
              </a:rPr>
              <a:t>Increasing Instruction Fetch Bandwidth: Using Branch Target Buffer</a:t>
            </a:r>
          </a:p>
        </p:txBody>
      </p:sp>
      <p:sp>
        <p:nvSpPr>
          <p:cNvPr id="3" name="Content Placeholder 2">
            <a:extLst>
              <a:ext uri="{FF2B5EF4-FFF2-40B4-BE49-F238E27FC236}">
                <a16:creationId xmlns:a16="http://schemas.microsoft.com/office/drawing/2014/main" id="{EBD95DBF-306B-4DFC-8B88-6F89200A9264}"/>
              </a:ext>
            </a:extLst>
          </p:cNvPr>
          <p:cNvSpPr>
            <a:spLocks noGrp="1"/>
          </p:cNvSpPr>
          <p:nvPr>
            <p:ph idx="1"/>
          </p:nvPr>
        </p:nvSpPr>
        <p:spPr>
          <a:xfrm>
            <a:off x="864382" y="2209800"/>
            <a:ext cx="7746218" cy="4267200"/>
          </a:xfrm>
        </p:spPr>
        <p:txBody>
          <a:bodyPr>
            <a:normAutofit/>
          </a:bodyPr>
          <a:lstStyle/>
          <a:p>
            <a:r>
              <a:rPr lang="en-US" sz="2000" dirty="0">
                <a:latin typeface="Times New Roman" panose="02020603050405020304" pitchFamily="18" charset="0"/>
                <a:cs typeface="Times New Roman" panose="02020603050405020304" pitchFamily="18" charset="0"/>
              </a:rPr>
              <a:t>Branch prediction reduces stall but doesn’t eliminate it</a:t>
            </a:r>
          </a:p>
          <a:p>
            <a:r>
              <a:rPr lang="en-US" sz="2000" dirty="0">
                <a:latin typeface="Times New Roman" panose="02020603050405020304" pitchFamily="18" charset="0"/>
                <a:cs typeface="Times New Roman" panose="02020603050405020304" pitchFamily="18" charset="0"/>
              </a:rPr>
              <a:t>In standard 5-stage pipeline we still have 1 stall with branch prediction if branch is taken, because the branch target is figured out in the decode stage. So there is still one bubble if prediction is true and branch is taken</a:t>
            </a:r>
          </a:p>
          <a:p>
            <a:r>
              <a:rPr lang="en-US" sz="2000" dirty="0">
                <a:latin typeface="Times New Roman" panose="02020603050405020304" pitchFamily="18" charset="0"/>
                <a:cs typeface="Times New Roman" panose="02020603050405020304" pitchFamily="18" charset="0"/>
              </a:rPr>
              <a:t>A branch target buffer is like a cache and it stores the target address of taken branches</a:t>
            </a:r>
          </a:p>
          <a:p>
            <a:r>
              <a:rPr lang="en-US" sz="2000" dirty="0">
                <a:latin typeface="Times New Roman" panose="02020603050405020304" pitchFamily="18" charset="0"/>
                <a:cs typeface="Times New Roman" panose="02020603050405020304" pitchFamily="18" charset="0"/>
              </a:rPr>
              <a:t>In fetch stage the address of instruction is matched with entries in BTB (before decoding the instruction)</a:t>
            </a:r>
          </a:p>
        </p:txBody>
      </p:sp>
      <p:sp>
        <p:nvSpPr>
          <p:cNvPr id="4" name="Slide Number Placeholder 3">
            <a:extLst>
              <a:ext uri="{FF2B5EF4-FFF2-40B4-BE49-F238E27FC236}">
                <a16:creationId xmlns:a16="http://schemas.microsoft.com/office/drawing/2014/main" id="{57917CFF-F936-CE58-BA54-8477988939F1}"/>
              </a:ext>
            </a:extLst>
          </p:cNvPr>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230451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3593362-C867-4B81-98FE-FC5BA2412B96}"/>
              </a:ext>
            </a:extLst>
          </p:cNvPr>
          <p:cNvPicPr>
            <a:picLocks noGrp="1" noChangeAspect="1"/>
          </p:cNvPicPr>
          <p:nvPr>
            <p:ph idx="1"/>
          </p:nvPr>
        </p:nvPicPr>
        <p:blipFill>
          <a:blip r:embed="rId2"/>
          <a:stretch>
            <a:fillRect/>
          </a:stretch>
        </p:blipFill>
        <p:spPr>
          <a:xfrm>
            <a:off x="990600" y="1081346"/>
            <a:ext cx="6746141" cy="5334000"/>
          </a:xfrm>
          <a:prstGeom prst="rect">
            <a:avLst/>
          </a:prstGeom>
        </p:spPr>
      </p:pic>
      <p:sp>
        <p:nvSpPr>
          <p:cNvPr id="2" name="Slide Number Placeholder 1">
            <a:extLst>
              <a:ext uri="{FF2B5EF4-FFF2-40B4-BE49-F238E27FC236}">
                <a16:creationId xmlns:a16="http://schemas.microsoft.com/office/drawing/2014/main" id="{5553010F-20E2-402E-9899-1306D617EC71}"/>
              </a:ext>
            </a:extLst>
          </p:cNvPr>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631261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7F6B83C-1F7C-4E01-8CE0-C8579DFCDB0B}"/>
              </a:ext>
            </a:extLst>
          </p:cNvPr>
          <p:cNvPicPr>
            <a:picLocks noGrp="1" noChangeAspect="1"/>
          </p:cNvPicPr>
          <p:nvPr>
            <p:ph idx="1"/>
          </p:nvPr>
        </p:nvPicPr>
        <p:blipFill>
          <a:blip r:embed="rId2"/>
          <a:stretch>
            <a:fillRect/>
          </a:stretch>
        </p:blipFill>
        <p:spPr>
          <a:xfrm>
            <a:off x="1143000" y="246380"/>
            <a:ext cx="5567897" cy="6365239"/>
          </a:xfrm>
          <a:prstGeom prst="rect">
            <a:avLst/>
          </a:prstGeom>
        </p:spPr>
      </p:pic>
      <p:sp>
        <p:nvSpPr>
          <p:cNvPr id="2" name="Slide Number Placeholder 1">
            <a:extLst>
              <a:ext uri="{FF2B5EF4-FFF2-40B4-BE49-F238E27FC236}">
                <a16:creationId xmlns:a16="http://schemas.microsoft.com/office/drawing/2014/main" id="{1BA7BAA0-7BFA-B4D2-402D-F5C142AE07F3}"/>
              </a:ext>
            </a:extLst>
          </p:cNvPr>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220568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DA98C-190D-4724-A6DB-F8D5B024D76E}"/>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Example</a:t>
            </a:r>
          </a:p>
        </p:txBody>
      </p:sp>
      <p:pic>
        <p:nvPicPr>
          <p:cNvPr id="4" name="Content Placeholder 3">
            <a:extLst>
              <a:ext uri="{FF2B5EF4-FFF2-40B4-BE49-F238E27FC236}">
                <a16:creationId xmlns:a16="http://schemas.microsoft.com/office/drawing/2014/main" id="{5E8722A0-2568-4D9E-8AF8-4EEE39B8BF00}"/>
              </a:ext>
            </a:extLst>
          </p:cNvPr>
          <p:cNvPicPr>
            <a:picLocks noGrp="1" noChangeAspect="1"/>
          </p:cNvPicPr>
          <p:nvPr>
            <p:ph idx="1"/>
          </p:nvPr>
        </p:nvPicPr>
        <p:blipFill>
          <a:blip r:embed="rId2"/>
          <a:stretch>
            <a:fillRect/>
          </a:stretch>
        </p:blipFill>
        <p:spPr>
          <a:xfrm>
            <a:off x="762000" y="4648200"/>
            <a:ext cx="6629400" cy="2057400"/>
          </a:xfrm>
          <a:prstGeom prst="rect">
            <a:avLst/>
          </a:prstGeom>
        </p:spPr>
      </p:pic>
      <p:pic>
        <p:nvPicPr>
          <p:cNvPr id="5" name="Picture 4">
            <a:extLst>
              <a:ext uri="{FF2B5EF4-FFF2-40B4-BE49-F238E27FC236}">
                <a16:creationId xmlns:a16="http://schemas.microsoft.com/office/drawing/2014/main" id="{3981EC20-6EB8-4ED5-A9CE-B953B6584CB2}"/>
              </a:ext>
            </a:extLst>
          </p:cNvPr>
          <p:cNvPicPr>
            <a:picLocks noChangeAspect="1"/>
          </p:cNvPicPr>
          <p:nvPr/>
        </p:nvPicPr>
        <p:blipFill>
          <a:blip r:embed="rId3"/>
          <a:stretch>
            <a:fillRect/>
          </a:stretch>
        </p:blipFill>
        <p:spPr>
          <a:xfrm>
            <a:off x="411303" y="2209800"/>
            <a:ext cx="8321394" cy="2057400"/>
          </a:xfrm>
          <a:prstGeom prst="rect">
            <a:avLst/>
          </a:prstGeom>
        </p:spPr>
      </p:pic>
      <p:sp>
        <p:nvSpPr>
          <p:cNvPr id="3" name="Slide Number Placeholder 2">
            <a:extLst>
              <a:ext uri="{FF2B5EF4-FFF2-40B4-BE49-F238E27FC236}">
                <a16:creationId xmlns:a16="http://schemas.microsoft.com/office/drawing/2014/main" id="{BE213CE6-1D37-09EF-32C1-8CB37A20F02A}"/>
              </a:ext>
            </a:extLst>
          </p:cNvPr>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570527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6E701DF-73AE-4F2D-B3F4-BEDB6A12EEB4}"/>
              </a:ext>
            </a:extLst>
          </p:cNvPr>
          <p:cNvPicPr>
            <a:picLocks noGrp="1" noChangeAspect="1"/>
          </p:cNvPicPr>
          <p:nvPr>
            <p:ph idx="1"/>
          </p:nvPr>
        </p:nvPicPr>
        <p:blipFill>
          <a:blip r:embed="rId2"/>
          <a:stretch>
            <a:fillRect/>
          </a:stretch>
        </p:blipFill>
        <p:spPr>
          <a:xfrm>
            <a:off x="381000" y="228600"/>
            <a:ext cx="7487495" cy="2438400"/>
          </a:xfrm>
          <a:prstGeom prst="rect">
            <a:avLst/>
          </a:prstGeom>
        </p:spPr>
      </p:pic>
      <p:sp>
        <p:nvSpPr>
          <p:cNvPr id="5" name="TextBox 4">
            <a:extLst>
              <a:ext uri="{FF2B5EF4-FFF2-40B4-BE49-F238E27FC236}">
                <a16:creationId xmlns:a16="http://schemas.microsoft.com/office/drawing/2014/main" id="{6CE50001-1A1F-4811-B2E2-9CBF63D157EE}"/>
              </a:ext>
            </a:extLst>
          </p:cNvPr>
          <p:cNvSpPr txBox="1"/>
          <p:nvPr/>
        </p:nvSpPr>
        <p:spPr>
          <a:xfrm>
            <a:off x="304800" y="3541930"/>
            <a:ext cx="8382000" cy="2585323"/>
          </a:xfrm>
          <a:prstGeom prst="rect">
            <a:avLst/>
          </a:prstGeom>
          <a:noFill/>
        </p:spPr>
        <p:txBody>
          <a:bodyPr wrap="square" rtlCol="0">
            <a:spAutoFit/>
          </a:bodyPr>
          <a:lstStyle/>
          <a:p>
            <a:pPr lvl="3"/>
            <a:r>
              <a:rPr lang="en-US" dirty="0"/>
              <a:t>		</a:t>
            </a:r>
            <a:r>
              <a:rPr lang="en-US" b="1" dirty="0"/>
              <a:t>Branch Folding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One variation on the branch-target buffer is to store one or more target instructions instead of, or in addition to, the predicted target address. </a:t>
            </a:r>
          </a:p>
          <a:p>
            <a:pPr marL="285750" indent="-285750">
              <a:buFont typeface="Arial" panose="020B0604020202020204" pitchFamily="34" charset="0"/>
              <a:buChar char="•"/>
            </a:pPr>
            <a:r>
              <a:rPr lang="en-US" dirty="0"/>
              <a:t>It actual target instructions allows us to perform an optimization called </a:t>
            </a:r>
            <a:r>
              <a:rPr lang="en-US" i="1" u="sng" dirty="0"/>
              <a:t>branch folding(consider out of order execution).  </a:t>
            </a:r>
          </a:p>
          <a:p>
            <a:pPr marL="285750" indent="-285750">
              <a:buFont typeface="Arial" panose="020B0604020202020204" pitchFamily="34" charset="0"/>
              <a:buChar char="•"/>
            </a:pPr>
            <a:r>
              <a:rPr lang="en-US" dirty="0"/>
              <a:t>Branch folding can be used to obtain 0-cycle unconditional branches and sometimes 0-cycle conditional branches. (i.e. Because IF stage is skipped)</a:t>
            </a:r>
          </a:p>
        </p:txBody>
      </p:sp>
      <p:sp>
        <p:nvSpPr>
          <p:cNvPr id="2" name="TextBox 1">
            <a:extLst>
              <a:ext uri="{FF2B5EF4-FFF2-40B4-BE49-F238E27FC236}">
                <a16:creationId xmlns:a16="http://schemas.microsoft.com/office/drawing/2014/main" id="{0C9E65B2-7300-4ACB-BFAB-F09885060F08}"/>
              </a:ext>
            </a:extLst>
          </p:cNvPr>
          <p:cNvSpPr txBox="1"/>
          <p:nvPr/>
        </p:nvSpPr>
        <p:spPr>
          <a:xfrm>
            <a:off x="1230680" y="2895600"/>
            <a:ext cx="6846519" cy="646331"/>
          </a:xfrm>
          <a:prstGeom prst="rect">
            <a:avLst/>
          </a:prstGeom>
          <a:noFill/>
        </p:spPr>
        <p:txBody>
          <a:bodyPr wrap="square" rtlCol="0">
            <a:spAutoFit/>
          </a:bodyPr>
          <a:lstStyle/>
          <a:p>
            <a:r>
              <a:rPr lang="en-US" dirty="0"/>
              <a:t>So on average 0.38 cycles will be wasted due to branch. 1 cycle for branch execution is excluded</a:t>
            </a:r>
          </a:p>
        </p:txBody>
      </p:sp>
      <p:sp>
        <p:nvSpPr>
          <p:cNvPr id="3" name="Slide Number Placeholder 2">
            <a:extLst>
              <a:ext uri="{FF2B5EF4-FFF2-40B4-BE49-F238E27FC236}">
                <a16:creationId xmlns:a16="http://schemas.microsoft.com/office/drawing/2014/main" id="{2386D4CB-20E1-772B-855B-4ACBF045B81C}"/>
              </a:ext>
            </a:extLst>
          </p:cNvPr>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1949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7DF25-68F4-4F08-A21D-A7CC10E28664}"/>
              </a:ext>
            </a:extLst>
          </p:cNvPr>
          <p:cNvSpPr>
            <a:spLocks noGrp="1"/>
          </p:cNvSpPr>
          <p:nvPr>
            <p:ph type="title"/>
          </p:nvPr>
        </p:nvSpPr>
        <p:spPr>
          <a:xfrm>
            <a:off x="674076" y="838201"/>
            <a:ext cx="7004540" cy="798764"/>
          </a:xfrm>
        </p:spPr>
        <p:txBody>
          <a:bodyPr>
            <a:noAutofit/>
          </a:bodyPr>
          <a:lstStyle/>
          <a:p>
            <a:r>
              <a:rPr lang="en-US" sz="2400" dirty="0">
                <a:latin typeface="Times New Roman" panose="02020603050405020304" pitchFamily="18" charset="0"/>
                <a:cs typeface="Times New Roman" panose="02020603050405020304" pitchFamily="18" charset="0"/>
              </a:rPr>
              <a:t>Increasing Instruction Fetch Bandwidth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Specialized Branch Predictors for</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Indirect Jumps</a:t>
            </a:r>
          </a:p>
        </p:txBody>
      </p:sp>
      <p:sp>
        <p:nvSpPr>
          <p:cNvPr id="4" name="Slide Number Placeholder 3">
            <a:extLst>
              <a:ext uri="{FF2B5EF4-FFF2-40B4-BE49-F238E27FC236}">
                <a16:creationId xmlns:a16="http://schemas.microsoft.com/office/drawing/2014/main" id="{E8B1877B-7EC6-8407-7A1A-24F702A0DFFF}"/>
              </a:ext>
            </a:extLst>
          </p:cNvPr>
          <p:cNvSpPr>
            <a:spLocks noGrp="1"/>
          </p:cNvSpPr>
          <p:nvPr>
            <p:ph type="sldNum" sz="quarter" idx="12"/>
          </p:nvPr>
        </p:nvSpPr>
        <p:spPr/>
        <p:txBody>
          <a:bodyPr/>
          <a:lstStyle/>
          <a:p>
            <a:fld id="{B6F15528-21DE-4FAA-801E-634DDDAF4B2B}" type="slidenum">
              <a:rPr lang="en-US" smtClean="0"/>
              <a:pPr/>
              <a:t>29</a:t>
            </a:fld>
            <a:endParaRPr lang="en-US"/>
          </a:p>
        </p:txBody>
      </p:sp>
      <p:sp>
        <p:nvSpPr>
          <p:cNvPr id="3" name="Content Placeholder 2">
            <a:extLst>
              <a:ext uri="{FF2B5EF4-FFF2-40B4-BE49-F238E27FC236}">
                <a16:creationId xmlns:a16="http://schemas.microsoft.com/office/drawing/2014/main" id="{D926CFA6-E895-412A-8E43-520F40AE9D08}"/>
              </a:ext>
            </a:extLst>
          </p:cNvPr>
          <p:cNvSpPr>
            <a:spLocks noGrp="1"/>
          </p:cNvSpPr>
          <p:nvPr>
            <p:ph idx="4294967295"/>
          </p:nvPr>
        </p:nvSpPr>
        <p:spPr>
          <a:xfrm>
            <a:off x="533400" y="2362200"/>
            <a:ext cx="7936524" cy="4200070"/>
          </a:xfrm>
        </p:spPr>
        <p:txBody>
          <a:bodyPr>
            <a:normAutofit lnSpcReduction="10000"/>
          </a:bodyPr>
          <a:lstStyle/>
          <a:p>
            <a:r>
              <a:rPr lang="en-US" sz="2800" dirty="0">
                <a:latin typeface="Times New Roman" panose="02020603050405020304" pitchFamily="18" charset="0"/>
                <a:cs typeface="Times New Roman" panose="02020603050405020304" pitchFamily="18" charset="0"/>
              </a:rPr>
              <a:t>Indirect branches such as in Indirect Jumps and Procedure returns pose extra challenge for speculation</a:t>
            </a:r>
          </a:p>
          <a:p>
            <a:r>
              <a:rPr lang="en-US" sz="2800" dirty="0">
                <a:latin typeface="Times New Roman" panose="02020603050405020304" pitchFamily="18" charset="0"/>
                <a:cs typeface="Times New Roman" panose="02020603050405020304" pitchFamily="18" charset="0"/>
              </a:rPr>
              <a:t>These jumps use </a:t>
            </a:r>
            <a:r>
              <a:rPr lang="en-US" sz="2800" i="1" dirty="0">
                <a:latin typeface="Times New Roman" panose="02020603050405020304" pitchFamily="18" charset="0"/>
                <a:cs typeface="Times New Roman" panose="02020603050405020304" pitchFamily="18" charset="0"/>
              </a:rPr>
              <a:t>jump register </a:t>
            </a:r>
            <a:r>
              <a:rPr lang="en-US" sz="2800" dirty="0">
                <a:latin typeface="Times New Roman" panose="02020603050405020304" pitchFamily="18" charset="0"/>
                <a:cs typeface="Times New Roman" panose="02020603050405020304" pitchFamily="18" charset="0"/>
              </a:rPr>
              <a:t>instruction in assembly.</a:t>
            </a:r>
          </a:p>
          <a:p>
            <a:pPr lvl="1"/>
            <a:r>
              <a:rPr lang="en-US" dirty="0">
                <a:latin typeface="Times New Roman" panose="02020603050405020304" pitchFamily="18" charset="0"/>
                <a:cs typeface="Times New Roman" panose="02020603050405020304" pitchFamily="18" charset="0"/>
              </a:rPr>
              <a:t>Switch case is converted to a table (jump table) of address in memory. The index to table is made using input and table starting addresses. The value is loaded in register and </a:t>
            </a:r>
            <a:r>
              <a:rPr lang="en-US" i="1" dirty="0" err="1">
                <a:latin typeface="Times New Roman" panose="02020603050405020304" pitchFamily="18" charset="0"/>
                <a:cs typeface="Times New Roman" panose="02020603050405020304" pitchFamily="18" charset="0"/>
              </a:rPr>
              <a:t>jr</a:t>
            </a:r>
            <a:r>
              <a:rPr lang="en-US" i="1" dirty="0">
                <a:latin typeface="Times New Roman" panose="02020603050405020304" pitchFamily="18" charset="0"/>
                <a:cs typeface="Times New Roman" panose="02020603050405020304" pitchFamily="18" charset="0"/>
              </a:rPr>
              <a:t> reg </a:t>
            </a:r>
            <a:r>
              <a:rPr lang="en-US" dirty="0">
                <a:latin typeface="Times New Roman" panose="02020603050405020304" pitchFamily="18" charset="0"/>
                <a:cs typeface="Times New Roman" panose="02020603050405020304" pitchFamily="18" charset="0"/>
              </a:rPr>
              <a:t>jumps to target</a:t>
            </a:r>
          </a:p>
          <a:p>
            <a:pPr lvl="1"/>
            <a:r>
              <a:rPr lang="en-US" dirty="0">
                <a:latin typeface="Times New Roman" panose="02020603050405020304" pitchFamily="18" charset="0"/>
                <a:cs typeface="Times New Roman" panose="02020603050405020304" pitchFamily="18" charset="0"/>
              </a:rPr>
              <a:t>Similarly jump back from procedure also uses </a:t>
            </a:r>
            <a:r>
              <a:rPr lang="en-US" i="1" dirty="0" err="1">
                <a:latin typeface="Times New Roman" panose="02020603050405020304" pitchFamily="18" charset="0"/>
                <a:cs typeface="Times New Roman" panose="02020603050405020304" pitchFamily="18" charset="0"/>
              </a:rPr>
              <a:t>jr</a:t>
            </a:r>
            <a:r>
              <a:rPr lang="en-US" i="1" dirty="0">
                <a:latin typeface="Times New Roman" panose="02020603050405020304" pitchFamily="18" charset="0"/>
                <a:cs typeface="Times New Roman" panose="02020603050405020304" pitchFamily="18" charset="0"/>
              </a:rPr>
              <a:t> reg. </a:t>
            </a:r>
          </a:p>
          <a:p>
            <a:r>
              <a:rPr lang="en-US" sz="2800" dirty="0">
                <a:latin typeface="Times New Roman" panose="02020603050405020304" pitchFamily="18" charset="0"/>
                <a:cs typeface="Times New Roman" panose="02020603050405020304" pitchFamily="18" charset="0"/>
              </a:rPr>
              <a:t>In both cases above instruction is same but address varies which seriously affect prediction</a:t>
            </a:r>
          </a:p>
          <a:p>
            <a:endParaRPr lang="en-US" dirty="0"/>
          </a:p>
        </p:txBody>
      </p:sp>
    </p:spTree>
    <p:extLst>
      <p:ext uri="{BB962C8B-B14F-4D97-AF65-F5344CB8AC3E}">
        <p14:creationId xmlns:p14="http://schemas.microsoft.com/office/powerpoint/2010/main" val="3015166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92222-0622-4F4B-B863-E8835D4EE107}"/>
              </a:ext>
            </a:extLst>
          </p:cNvPr>
          <p:cNvSpPr>
            <a:spLocks noGrp="1"/>
          </p:cNvSpPr>
          <p:nvPr>
            <p:ph type="title"/>
          </p:nvPr>
        </p:nvSpPr>
        <p:spPr>
          <a:xfrm>
            <a:off x="609600" y="609600"/>
            <a:ext cx="8077200" cy="1066800"/>
          </a:xfrm>
        </p:spPr>
        <p:txBody>
          <a:bodyPr>
            <a:normAutofit/>
          </a:bodyPr>
          <a:lstStyle/>
          <a:p>
            <a:r>
              <a:rPr lang="en-US" dirty="0">
                <a:latin typeface="Times New Roman" panose="02020603050405020304" pitchFamily="18" charset="0"/>
                <a:cs typeface="Times New Roman" panose="02020603050405020304" pitchFamily="18" charset="0"/>
              </a:rPr>
              <a:t>Reorder Buffer</a:t>
            </a:r>
          </a:p>
        </p:txBody>
      </p:sp>
      <p:sp>
        <p:nvSpPr>
          <p:cNvPr id="3" name="Content Placeholder 2">
            <a:extLst>
              <a:ext uri="{FF2B5EF4-FFF2-40B4-BE49-F238E27FC236}">
                <a16:creationId xmlns:a16="http://schemas.microsoft.com/office/drawing/2014/main" id="{F6196B7B-CF09-4D57-BF46-D0F1244A994D}"/>
              </a:ext>
            </a:extLst>
          </p:cNvPr>
          <p:cNvSpPr>
            <a:spLocks noGrp="1"/>
          </p:cNvSpPr>
          <p:nvPr>
            <p:ph idx="1"/>
          </p:nvPr>
        </p:nvSpPr>
        <p:spPr>
          <a:xfrm>
            <a:off x="762000" y="2286000"/>
            <a:ext cx="7924800" cy="4267200"/>
          </a:xfrm>
        </p:spPr>
        <p:txBody>
          <a:bodyPr>
            <a:normAutofit/>
          </a:bodyPr>
          <a:lstStyle/>
          <a:p>
            <a:r>
              <a:rPr lang="en-US" sz="2400" dirty="0">
                <a:latin typeface="Times New Roman" panose="02020603050405020304" pitchFamily="18" charset="0"/>
                <a:cs typeface="Times New Roman" panose="02020603050405020304" pitchFamily="18" charset="0"/>
              </a:rPr>
              <a:t>A circular buffer named Reorder Buffer (ROB) is added after functional units.</a:t>
            </a:r>
          </a:p>
          <a:p>
            <a:r>
              <a:rPr lang="en-US" sz="2400" dirty="0">
                <a:latin typeface="Times New Roman" panose="02020603050405020304" pitchFamily="18" charset="0"/>
                <a:cs typeface="Times New Roman" panose="02020603050405020304" pitchFamily="18" charset="0"/>
              </a:rPr>
              <a:t>The completed results reside in it until the instructions are no more speculative i.e.  branch result is known. </a:t>
            </a:r>
          </a:p>
          <a:p>
            <a:r>
              <a:rPr lang="en-US" sz="2400" dirty="0">
                <a:latin typeface="Times New Roman" panose="02020603050405020304" pitchFamily="18" charset="0"/>
                <a:cs typeface="Times New Roman" panose="02020603050405020304" pitchFamily="18" charset="0"/>
              </a:rPr>
              <a:t>It has two pointers which point to it’s head and tail. At start both point to same location.</a:t>
            </a:r>
          </a:p>
          <a:p>
            <a:r>
              <a:rPr lang="en-US" sz="2400" dirty="0">
                <a:latin typeface="Times New Roman" panose="02020603050405020304" pitchFamily="18" charset="0"/>
                <a:cs typeface="Times New Roman" panose="02020603050405020304" pitchFamily="18" charset="0"/>
              </a:rPr>
              <a:t>With each new instruction tail pointer increments</a:t>
            </a:r>
          </a:p>
          <a:p>
            <a:r>
              <a:rPr lang="en-US" sz="2400" dirty="0">
                <a:latin typeface="Times New Roman" panose="02020603050405020304" pitchFamily="18" charset="0"/>
                <a:cs typeface="Times New Roman" panose="02020603050405020304" pitchFamily="18" charset="0"/>
              </a:rPr>
              <a:t>Head pointer increments with each commit.</a:t>
            </a:r>
          </a:p>
          <a:p>
            <a:endParaRPr lang="en-US" dirty="0"/>
          </a:p>
        </p:txBody>
      </p:sp>
      <p:sp>
        <p:nvSpPr>
          <p:cNvPr id="4" name="Slide Number Placeholder 3">
            <a:extLst>
              <a:ext uri="{FF2B5EF4-FFF2-40B4-BE49-F238E27FC236}">
                <a16:creationId xmlns:a16="http://schemas.microsoft.com/office/drawing/2014/main" id="{44B7D2B6-681C-6C0E-2E29-0B6A59AEEBFC}"/>
              </a:ext>
            </a:extLst>
          </p:cNvPr>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8693060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084B2-1FB5-4031-AB28-0AB06D12853D}"/>
              </a:ext>
            </a:extLst>
          </p:cNvPr>
          <p:cNvSpPr>
            <a:spLocks noGrp="1"/>
          </p:cNvSpPr>
          <p:nvPr>
            <p:ph type="title"/>
          </p:nvPr>
        </p:nvSpPr>
        <p:spPr/>
        <p:txBody>
          <a:bodyPr>
            <a:noAutofit/>
          </a:bodyPr>
          <a:lstStyle/>
          <a:p>
            <a:r>
              <a:rPr lang="en-US" sz="2400" dirty="0">
                <a:latin typeface="Times New Roman" panose="02020603050405020304" pitchFamily="18" charset="0"/>
                <a:cs typeface="Times New Roman" panose="02020603050405020304" pitchFamily="18" charset="0"/>
              </a:rPr>
              <a:t>Increasing Instruction Fetch Bandwidth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Specialized Branch Predictors for</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Indirect Jumps</a:t>
            </a:r>
          </a:p>
        </p:txBody>
      </p:sp>
      <p:sp>
        <p:nvSpPr>
          <p:cNvPr id="3" name="Content Placeholder 2">
            <a:extLst>
              <a:ext uri="{FF2B5EF4-FFF2-40B4-BE49-F238E27FC236}">
                <a16:creationId xmlns:a16="http://schemas.microsoft.com/office/drawing/2014/main" id="{13BA3262-5AC7-469C-BADD-53CE9943B58D}"/>
              </a:ext>
            </a:extLst>
          </p:cNvPr>
          <p:cNvSpPr>
            <a:spLocks noGrp="1"/>
          </p:cNvSpPr>
          <p:nvPr>
            <p:ph idx="1"/>
          </p:nvPr>
        </p:nvSpPr>
        <p:spPr>
          <a:xfrm>
            <a:off x="864382" y="2489200"/>
            <a:ext cx="8051018" cy="4368800"/>
          </a:xfrm>
        </p:spPr>
        <p:txBody>
          <a:bodyPr>
            <a:normAutofit/>
          </a:bodyPr>
          <a:lstStyle/>
          <a:p>
            <a:r>
              <a:rPr lang="en-US" sz="2400" dirty="0">
                <a:latin typeface="Times New Roman" panose="02020603050405020304" pitchFamily="18" charset="0"/>
                <a:cs typeface="Times New Roman" panose="02020603050405020304" pitchFamily="18" charset="0"/>
              </a:rPr>
              <a:t>The procedure return problem can be improved by  adding a buffer (cache) which acts as a stack for indirect jumps.</a:t>
            </a:r>
          </a:p>
          <a:p>
            <a:r>
              <a:rPr lang="en-US" sz="2400" dirty="0">
                <a:latin typeface="Times New Roman" panose="02020603050405020304" pitchFamily="18" charset="0"/>
                <a:cs typeface="Times New Roman" panose="02020603050405020304" pitchFamily="18" charset="0"/>
              </a:rPr>
              <a:t>It contains the address of recent procedure return addresses. </a:t>
            </a:r>
          </a:p>
          <a:p>
            <a:r>
              <a:rPr lang="en-US" sz="2400" dirty="0">
                <a:latin typeface="Times New Roman" panose="02020603050405020304" pitchFamily="18" charset="0"/>
                <a:cs typeface="Times New Roman" panose="02020603050405020304" pitchFamily="18" charset="0"/>
              </a:rPr>
              <a:t>On each call address is pushed in stack and on return it is popped.</a:t>
            </a:r>
          </a:p>
          <a:p>
            <a:r>
              <a:rPr lang="en-US" sz="2400" dirty="0">
                <a:latin typeface="Times New Roman" panose="02020603050405020304" pitchFamily="18" charset="0"/>
                <a:cs typeface="Times New Roman" panose="02020603050405020304" pitchFamily="18" charset="0"/>
              </a:rPr>
              <a:t>So for indirect jumps use a separate return address predictor instead of the predictor for direct jumps</a:t>
            </a:r>
          </a:p>
          <a:p>
            <a:endParaRPr lang="en-US" dirty="0"/>
          </a:p>
        </p:txBody>
      </p:sp>
      <p:sp>
        <p:nvSpPr>
          <p:cNvPr id="4" name="Slide Number Placeholder 3">
            <a:extLst>
              <a:ext uri="{FF2B5EF4-FFF2-40B4-BE49-F238E27FC236}">
                <a16:creationId xmlns:a16="http://schemas.microsoft.com/office/drawing/2014/main" id="{EE5AD8F8-2DA0-2832-7502-6F705B213E8F}"/>
              </a:ext>
            </a:extLst>
          </p:cNvPr>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5924379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AC7CF-FEA6-457E-8957-CA6254E007A0}"/>
              </a:ext>
            </a:extLst>
          </p:cNvPr>
          <p:cNvSpPr>
            <a:spLocks noGrp="1"/>
          </p:cNvSpPr>
          <p:nvPr>
            <p:ph type="title"/>
          </p:nvPr>
        </p:nvSpPr>
        <p:spPr>
          <a:xfrm>
            <a:off x="864382" y="708484"/>
            <a:ext cx="6343672" cy="709865"/>
          </a:xfrm>
        </p:spPr>
        <p:txBody>
          <a:bodyPr>
            <a:normAutofit fontScale="90000"/>
          </a:bodyPr>
          <a:lstStyle/>
          <a:p>
            <a:r>
              <a:rPr lang="en-US" sz="3000" dirty="0">
                <a:latin typeface="Times New Roman" panose="02020603050405020304" pitchFamily="18" charset="0"/>
                <a:cs typeface="Times New Roman" panose="02020603050405020304" pitchFamily="18" charset="0"/>
              </a:rPr>
              <a:t>Increasing Instruction Fetch Bandwidth:</a:t>
            </a:r>
            <a:r>
              <a:rPr lang="en-US" sz="270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Integrated Instruction Fetch Units</a:t>
            </a:r>
          </a:p>
        </p:txBody>
      </p:sp>
      <p:sp>
        <p:nvSpPr>
          <p:cNvPr id="3" name="Content Placeholder 2">
            <a:extLst>
              <a:ext uri="{FF2B5EF4-FFF2-40B4-BE49-F238E27FC236}">
                <a16:creationId xmlns:a16="http://schemas.microsoft.com/office/drawing/2014/main" id="{C277C104-D33C-4269-979C-FA91B1B73587}"/>
              </a:ext>
            </a:extLst>
          </p:cNvPr>
          <p:cNvSpPr>
            <a:spLocks noGrp="1"/>
          </p:cNvSpPr>
          <p:nvPr>
            <p:ph idx="1"/>
          </p:nvPr>
        </p:nvSpPr>
        <p:spPr>
          <a:xfrm>
            <a:off x="609600" y="2489200"/>
            <a:ext cx="8229600" cy="4073070"/>
          </a:xfrm>
        </p:spPr>
        <p:txBody>
          <a:bodyPr>
            <a:normAutofit fontScale="77500" lnSpcReduction="20000"/>
          </a:bodyPr>
          <a:lstStyle/>
          <a:p>
            <a:r>
              <a:rPr lang="en-US" sz="2300" dirty="0">
                <a:latin typeface="Times New Roman" panose="02020603050405020304" pitchFamily="18" charset="0"/>
                <a:cs typeface="Times New Roman" panose="02020603050405020304" pitchFamily="18" charset="0"/>
              </a:rPr>
              <a:t>Divide the processor in two ends Frond end and back end</a:t>
            </a:r>
          </a:p>
          <a:p>
            <a:r>
              <a:rPr lang="en-US" sz="2300" dirty="0">
                <a:latin typeface="Times New Roman" panose="02020603050405020304" pitchFamily="18" charset="0"/>
                <a:cs typeface="Times New Roman" panose="02020603050405020304" pitchFamily="18" charset="0"/>
              </a:rPr>
              <a:t>Front end is Instruction fetch unit. So it is not considered as just one stage of pipeline.</a:t>
            </a:r>
          </a:p>
          <a:p>
            <a:r>
              <a:rPr lang="en-US" sz="2300" dirty="0">
                <a:latin typeface="Times New Roman" panose="02020603050405020304" pitchFamily="18" charset="0"/>
                <a:cs typeface="Times New Roman" panose="02020603050405020304" pitchFamily="18" charset="0"/>
              </a:rPr>
              <a:t>The interface between front end and back end is buffer which contains instructions to be issued</a:t>
            </a:r>
          </a:p>
          <a:p>
            <a:r>
              <a:rPr lang="en-US" sz="2300" dirty="0">
                <a:latin typeface="Times New Roman" panose="02020603050405020304" pitchFamily="18" charset="0"/>
                <a:cs typeface="Times New Roman" panose="02020603050405020304" pitchFamily="18" charset="0"/>
              </a:rPr>
              <a:t>It is now an autonomous unit that has following features</a:t>
            </a:r>
          </a:p>
          <a:p>
            <a:pPr lvl="1"/>
            <a:r>
              <a:rPr lang="en-US" sz="2300" b="1" dirty="0">
                <a:latin typeface="Times New Roman" panose="02020603050405020304" pitchFamily="18" charset="0"/>
                <a:cs typeface="Times New Roman" panose="02020603050405020304" pitchFamily="18" charset="0"/>
              </a:rPr>
              <a:t>Integrated branch prediction:</a:t>
            </a:r>
            <a:r>
              <a:rPr lang="en-US" sz="2300" dirty="0">
                <a:latin typeface="Times New Roman" panose="02020603050405020304" pitchFamily="18" charset="0"/>
                <a:cs typeface="Times New Roman" panose="02020603050405020304" pitchFamily="18" charset="0"/>
              </a:rPr>
              <a:t> It is part of IF unit and is constantly predicting branches .</a:t>
            </a:r>
          </a:p>
          <a:p>
            <a:pPr lvl="1"/>
            <a:r>
              <a:rPr lang="en-US" sz="2300" b="1" dirty="0">
                <a:latin typeface="Times New Roman" panose="02020603050405020304" pitchFamily="18" charset="0"/>
                <a:cs typeface="Times New Roman" panose="02020603050405020304" pitchFamily="18" charset="0"/>
              </a:rPr>
              <a:t>Instruction prefetch:, </a:t>
            </a:r>
            <a:r>
              <a:rPr lang="en-US" sz="2300" dirty="0">
                <a:latin typeface="Times New Roman" panose="02020603050405020304" pitchFamily="18" charset="0"/>
                <a:cs typeface="Times New Roman" panose="02020603050405020304" pitchFamily="18" charset="0"/>
              </a:rPr>
              <a:t>The unit autonomously manages the prefetching of instructions integrating it with branch prediction to deliver multiple instructions per clock.</a:t>
            </a:r>
          </a:p>
          <a:p>
            <a:pPr lvl="1"/>
            <a:r>
              <a:rPr lang="en-US" sz="2300" b="1" dirty="0">
                <a:latin typeface="Times New Roman" panose="02020603050405020304" pitchFamily="18" charset="0"/>
                <a:cs typeface="Times New Roman" panose="02020603050405020304" pitchFamily="18" charset="0"/>
              </a:rPr>
              <a:t>Instruction memory access and buffering: </a:t>
            </a:r>
            <a:r>
              <a:rPr lang="en-US" sz="2300" dirty="0">
                <a:latin typeface="Times New Roman" panose="02020603050405020304" pitchFamily="18" charset="0"/>
                <a:cs typeface="Times New Roman" panose="02020603050405020304" pitchFamily="18" charset="0"/>
              </a:rPr>
              <a:t>To maintain bandwidth in </a:t>
            </a:r>
            <a:r>
              <a:rPr lang="en-US" sz="2300" dirty="0" err="1">
                <a:latin typeface="Times New Roman" panose="02020603050405020304" pitchFamily="18" charset="0"/>
                <a:cs typeface="Times New Roman" panose="02020603050405020304" pitchFamily="18" charset="0"/>
              </a:rPr>
              <a:t>multissue</a:t>
            </a:r>
            <a:r>
              <a:rPr lang="en-US" sz="2300" dirty="0">
                <a:latin typeface="Times New Roman" panose="02020603050405020304" pitchFamily="18" charset="0"/>
                <a:cs typeface="Times New Roman" panose="02020603050405020304" pitchFamily="18" charset="0"/>
              </a:rPr>
              <a:t>, it may require to jumping to different blocks in cache. The delay is hid using prefetching and also by including a buffer inside fetch unit  </a:t>
            </a:r>
          </a:p>
          <a:p>
            <a:pPr lvl="1"/>
            <a:endParaRPr lang="en-US" sz="23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0D49933F-0D48-B053-A0D7-4F2E4EFEB0ED}"/>
              </a:ext>
            </a:extLst>
          </p:cNvPr>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834638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21E33-6F01-41AB-B98D-CD97D40FF9B6}"/>
              </a:ext>
            </a:extLst>
          </p:cNvPr>
          <p:cNvSpPr>
            <a:spLocks noGrp="1"/>
          </p:cNvSpPr>
          <p:nvPr>
            <p:ph type="title"/>
          </p:nvPr>
        </p:nvSpPr>
        <p:spPr/>
        <p:txBody>
          <a:bodyPr>
            <a:noAutofit/>
          </a:bodyPr>
          <a:lstStyle/>
          <a:p>
            <a:r>
              <a:rPr lang="en-US" sz="2400" dirty="0">
                <a:latin typeface="Times New Roman" panose="02020603050405020304" pitchFamily="18" charset="0"/>
                <a:cs typeface="Times New Roman" panose="02020603050405020304" pitchFamily="18" charset="0"/>
              </a:rPr>
              <a:t>Speculation: Implementation Issues and Extensions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Renaming using Merged  Register File</a:t>
            </a:r>
          </a:p>
        </p:txBody>
      </p:sp>
      <p:sp>
        <p:nvSpPr>
          <p:cNvPr id="3" name="Content Placeholder 2">
            <a:extLst>
              <a:ext uri="{FF2B5EF4-FFF2-40B4-BE49-F238E27FC236}">
                <a16:creationId xmlns:a16="http://schemas.microsoft.com/office/drawing/2014/main" id="{78BF3ED0-E71E-44D8-B896-69778BD68660}"/>
              </a:ext>
            </a:extLst>
          </p:cNvPr>
          <p:cNvSpPr>
            <a:spLocks noGrp="1"/>
          </p:cNvSpPr>
          <p:nvPr>
            <p:ph idx="1"/>
          </p:nvPr>
        </p:nvSpPr>
        <p:spPr>
          <a:xfrm>
            <a:off x="609600" y="2286000"/>
            <a:ext cx="8001000" cy="4276270"/>
          </a:xfrm>
        </p:spPr>
        <p:txBody>
          <a:bodyPr>
            <a:normAutofit fontScale="92500" lnSpcReduction="20000"/>
          </a:bodyPr>
          <a:lstStyle/>
          <a:p>
            <a:r>
              <a:rPr lang="en-US" sz="2300" dirty="0">
                <a:latin typeface="Times New Roman" panose="02020603050405020304" pitchFamily="18" charset="0"/>
                <a:cs typeface="Times New Roman" panose="02020603050405020304" pitchFamily="18" charset="0"/>
              </a:rPr>
              <a:t>Renaming using reorder buffer has certain disadvantages (and also advantages, so still high end processors use it)</a:t>
            </a:r>
          </a:p>
          <a:p>
            <a:pPr lvl="1"/>
            <a:r>
              <a:rPr lang="en-US" sz="2300" dirty="0">
                <a:latin typeface="Times New Roman" panose="02020603050405020304" pitchFamily="18" charset="0"/>
                <a:cs typeface="Times New Roman" panose="02020603050405020304" pitchFamily="18" charset="0"/>
              </a:rPr>
              <a:t>Register values are written twice, once in reorder buffer and then in register file when instruction commits. So more power consumption</a:t>
            </a:r>
          </a:p>
          <a:p>
            <a:pPr lvl="1"/>
            <a:r>
              <a:rPr lang="en-US" sz="2300" dirty="0">
                <a:latin typeface="Times New Roman" panose="02020603050405020304" pitchFamily="18" charset="0"/>
                <a:cs typeface="Times New Roman" panose="02020603050405020304" pitchFamily="18" charset="0"/>
              </a:rPr>
              <a:t>Source operand may come from two locations; register file and reorder buffer. It increases the interconnect for data to be sent to reservation stations.</a:t>
            </a:r>
          </a:p>
          <a:p>
            <a:r>
              <a:rPr lang="en-US" sz="2300" dirty="0">
                <a:latin typeface="Times New Roman" panose="02020603050405020304" pitchFamily="18" charset="0"/>
                <a:cs typeface="Times New Roman" panose="02020603050405020304" pitchFamily="18" charset="0"/>
              </a:rPr>
              <a:t>Merged register file has two sets of registers.</a:t>
            </a:r>
          </a:p>
          <a:p>
            <a:pPr lvl="1"/>
            <a:r>
              <a:rPr lang="en-US" sz="2300" dirty="0">
                <a:latin typeface="Times New Roman" panose="02020603050405020304" pitchFamily="18" charset="0"/>
                <a:cs typeface="Times New Roman" panose="02020603050405020304" pitchFamily="18" charset="0"/>
              </a:rPr>
              <a:t>Architectural Registers: Visible to programmer (Compiler)</a:t>
            </a:r>
          </a:p>
          <a:p>
            <a:pPr lvl="1"/>
            <a:r>
              <a:rPr lang="en-US" sz="2300" dirty="0">
                <a:latin typeface="Times New Roman" panose="02020603050405020304" pitchFamily="18" charset="0"/>
                <a:cs typeface="Times New Roman" panose="02020603050405020304" pitchFamily="18" charset="0"/>
              </a:rPr>
              <a:t>Physical Registers: Not visible. For renaming. Hold speculative results like reorder buffer and in other</a:t>
            </a:r>
            <a:r>
              <a:rPr lang="en-US" sz="2200" dirty="0"/>
              <a:t> variant also hold committed</a:t>
            </a:r>
          </a:p>
        </p:txBody>
      </p:sp>
      <p:sp>
        <p:nvSpPr>
          <p:cNvPr id="4" name="Slide Number Placeholder 3">
            <a:extLst>
              <a:ext uri="{FF2B5EF4-FFF2-40B4-BE49-F238E27FC236}">
                <a16:creationId xmlns:a16="http://schemas.microsoft.com/office/drawing/2014/main" id="{9EDCBFD1-BDFD-7573-6E52-005A56277268}"/>
              </a:ext>
            </a:extLst>
          </p:cNvPr>
          <p:cNvSpPr>
            <a:spLocks noGrp="1"/>
          </p:cNvSpPr>
          <p:nvPr>
            <p:ph type="sldNum" sz="quarter" idx="12"/>
          </p:nvPr>
        </p:nvSpPr>
        <p:spPr/>
        <p:txBody>
          <a:bodyPr/>
          <a:lstStyle/>
          <a:p>
            <a:fld id="{B6F15528-21DE-4FAA-801E-634DDDAF4B2B}" type="slidenum">
              <a:rPr lang="en-US" smtClean="0"/>
              <a:pPr/>
              <a:t>32</a:t>
            </a:fld>
            <a:endParaRPr lang="en-US" dirty="0"/>
          </a:p>
        </p:txBody>
      </p:sp>
    </p:spTree>
    <p:extLst>
      <p:ext uri="{BB962C8B-B14F-4D97-AF65-F5344CB8AC3E}">
        <p14:creationId xmlns:p14="http://schemas.microsoft.com/office/powerpoint/2010/main" val="28509915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C9DEE-83DD-4E0B-BE6F-27247670C3DE}"/>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Renaming using Merged  Register File</a:t>
            </a:r>
          </a:p>
        </p:txBody>
      </p:sp>
      <p:sp>
        <p:nvSpPr>
          <p:cNvPr id="3" name="Content Placeholder 2">
            <a:extLst>
              <a:ext uri="{FF2B5EF4-FFF2-40B4-BE49-F238E27FC236}">
                <a16:creationId xmlns:a16="http://schemas.microsoft.com/office/drawing/2014/main" id="{C82FAF1C-B715-493C-9556-C09D9F7F1539}"/>
              </a:ext>
            </a:extLst>
          </p:cNvPr>
          <p:cNvSpPr>
            <a:spLocks noGrp="1"/>
          </p:cNvSpPr>
          <p:nvPr>
            <p:ph idx="1"/>
          </p:nvPr>
        </p:nvSpPr>
        <p:spPr>
          <a:xfrm>
            <a:off x="864382" y="2489200"/>
            <a:ext cx="7605542" cy="4073070"/>
          </a:xfrm>
        </p:spPr>
        <p:txBody>
          <a:bodyPr>
            <a:noAutofit/>
          </a:bodyPr>
          <a:lstStyle/>
          <a:p>
            <a:r>
              <a:rPr lang="en-US" dirty="0">
                <a:latin typeface="Times New Roman" panose="02020603050405020304" pitchFamily="18" charset="0"/>
                <a:cs typeface="Times New Roman" panose="02020603050405020304" pitchFamily="18" charset="0"/>
              </a:rPr>
              <a:t>There are two variants are (not much difference)</a:t>
            </a:r>
          </a:p>
          <a:p>
            <a:pPr lvl="1"/>
            <a:r>
              <a:rPr lang="en-US" sz="1800" dirty="0">
                <a:latin typeface="Times New Roman" panose="02020603050405020304" pitchFamily="18" charset="0"/>
                <a:cs typeface="Times New Roman" panose="02020603050405020304" pitchFamily="18" charset="0"/>
              </a:rPr>
              <a:t>There are Architectural registers which also physically exists and another set of Extended Physical registers to hold speculative results and for renaming. At Commits their values are moved to Architectural registers</a:t>
            </a:r>
          </a:p>
          <a:p>
            <a:pPr lvl="1"/>
            <a:r>
              <a:rPr lang="en-US" sz="1800" dirty="0">
                <a:latin typeface="Times New Roman" panose="02020603050405020304" pitchFamily="18" charset="0"/>
                <a:cs typeface="Times New Roman" panose="02020603050405020304" pitchFamily="18" charset="0"/>
              </a:rPr>
              <a:t>Architectural registers are logical registers. Physical registers contain both speculative and committed values.</a:t>
            </a:r>
          </a:p>
          <a:p>
            <a:r>
              <a:rPr lang="en-US" dirty="0">
                <a:latin typeface="Times New Roman" panose="02020603050405020304" pitchFamily="18" charset="0"/>
                <a:cs typeface="Times New Roman" panose="02020603050405020304" pitchFamily="18" charset="0"/>
              </a:rPr>
              <a:t>In both cases Physical registers are much larger in no as compared to Architectural registers.</a:t>
            </a:r>
          </a:p>
          <a:p>
            <a:r>
              <a:rPr lang="en-US" dirty="0">
                <a:latin typeface="Times New Roman" panose="02020603050405020304" pitchFamily="18" charset="0"/>
                <a:cs typeface="Times New Roman" panose="02020603050405020304" pitchFamily="18" charset="0"/>
              </a:rPr>
              <a:t>Reorder buffer function to keep track of order for commit is still present.</a:t>
            </a:r>
          </a:p>
        </p:txBody>
      </p:sp>
      <p:sp>
        <p:nvSpPr>
          <p:cNvPr id="4" name="Slide Number Placeholder 3">
            <a:extLst>
              <a:ext uri="{FF2B5EF4-FFF2-40B4-BE49-F238E27FC236}">
                <a16:creationId xmlns:a16="http://schemas.microsoft.com/office/drawing/2014/main" id="{07AFA24B-32AE-5FA8-DF9C-94010622CE42}"/>
              </a:ext>
            </a:extLst>
          </p:cNvPr>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4140708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1EC46-2DBB-4187-99CD-26374A8E802B}"/>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Renaming using Merged Register File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11F992-C6B4-4A54-8446-B83A2EC1248D}"/>
              </a:ext>
            </a:extLst>
          </p:cNvPr>
          <p:cNvSpPr>
            <a:spLocks noGrp="1"/>
          </p:cNvSpPr>
          <p:nvPr>
            <p:ph idx="1"/>
          </p:nvPr>
        </p:nvSpPr>
        <p:spPr>
          <a:xfrm>
            <a:off x="864382" y="2209800"/>
            <a:ext cx="7746218" cy="4038600"/>
          </a:xfrm>
        </p:spPr>
        <p:txBody>
          <a:bodyPr>
            <a:noAutofit/>
          </a:bodyPr>
          <a:lstStyle/>
          <a:p>
            <a:r>
              <a:rPr lang="en-US" dirty="0">
                <a:latin typeface="Times New Roman" panose="02020603050405020304" pitchFamily="18" charset="0"/>
                <a:cs typeface="Times New Roman" panose="02020603050405020304" pitchFamily="18" charset="0"/>
              </a:rPr>
              <a:t>A renaming table maps Architectural registers to Physical registers and also keeps track of free registers</a:t>
            </a:r>
          </a:p>
          <a:p>
            <a:r>
              <a:rPr lang="en-US" dirty="0">
                <a:latin typeface="Times New Roman" panose="02020603050405020304" pitchFamily="18" charset="0"/>
                <a:cs typeface="Times New Roman" panose="02020603050405020304" pitchFamily="18" charset="0"/>
              </a:rPr>
              <a:t>All the destination registers of instruction being issued are assigned to the free registers and This way the WAR and WAW dependencies are eliminated</a:t>
            </a:r>
          </a:p>
          <a:p>
            <a:r>
              <a:rPr lang="en-US" dirty="0">
                <a:latin typeface="Times New Roman" panose="02020603050405020304" pitchFamily="18" charset="0"/>
                <a:cs typeface="Times New Roman" panose="02020603050405020304" pitchFamily="18" charset="0"/>
              </a:rPr>
              <a:t>Consequently the following instructions which have a RAW dependency also update their operands likewise. </a:t>
            </a:r>
          </a:p>
          <a:p>
            <a:r>
              <a:rPr lang="en-US" dirty="0">
                <a:latin typeface="Times New Roman" panose="02020603050405020304" pitchFamily="18" charset="0"/>
                <a:cs typeface="Times New Roman" panose="02020603050405020304" pitchFamily="18" charset="0"/>
              </a:rPr>
              <a:t>So an architectural register can be mapped to multiple physical registers.</a:t>
            </a:r>
          </a:p>
          <a:p>
            <a:r>
              <a:rPr lang="en-US" dirty="0">
                <a:latin typeface="Times New Roman" panose="02020603050405020304" pitchFamily="18" charset="0"/>
                <a:cs typeface="Times New Roman" panose="02020603050405020304" pitchFamily="18" charset="0"/>
              </a:rPr>
              <a:t>When an architectural register is </a:t>
            </a:r>
            <a:r>
              <a:rPr lang="en-US" dirty="0" err="1">
                <a:latin typeface="Times New Roman" panose="02020603050405020304" pitchFamily="18" charset="0"/>
                <a:cs typeface="Times New Roman" panose="02020603050405020304" pitchFamily="18" charset="0"/>
              </a:rPr>
              <a:t>commited</a:t>
            </a:r>
            <a:r>
              <a:rPr lang="en-US" dirty="0">
                <a:latin typeface="Times New Roman" panose="02020603050405020304" pitchFamily="18" charset="0"/>
                <a:cs typeface="Times New Roman" panose="02020603050405020304" pitchFamily="18" charset="0"/>
              </a:rPr>
              <a:t>, the previous physical register is freed. For example if R1 is mapped to physical registers R5 and R6. So when R6 is committed, then we are sure that R5 has no use and it can be added to free list</a:t>
            </a:r>
          </a:p>
        </p:txBody>
      </p:sp>
      <p:sp>
        <p:nvSpPr>
          <p:cNvPr id="4" name="Slide Number Placeholder 3">
            <a:extLst>
              <a:ext uri="{FF2B5EF4-FFF2-40B4-BE49-F238E27FC236}">
                <a16:creationId xmlns:a16="http://schemas.microsoft.com/office/drawing/2014/main" id="{057DC06B-BE76-304F-8237-5ACBB07BB088}"/>
              </a:ext>
            </a:extLst>
          </p:cNvPr>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4024470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ABEFB-1D7C-4D3E-B630-5E17765C7620}"/>
              </a:ext>
            </a:extLst>
          </p:cNvPr>
          <p:cNvSpPr>
            <a:spLocks noGrp="1"/>
          </p:cNvSpPr>
          <p:nvPr>
            <p:ph type="title"/>
          </p:nvPr>
        </p:nvSpPr>
        <p:spPr/>
        <p:txBody>
          <a:bodyPr>
            <a:normAutofit/>
          </a:bodyPr>
          <a:lstStyle/>
          <a:p>
            <a:r>
              <a:rPr lang="en-US" dirty="0"/>
              <a:t>Example</a:t>
            </a:r>
          </a:p>
        </p:txBody>
      </p:sp>
      <p:sp>
        <p:nvSpPr>
          <p:cNvPr id="6" name="Content Placeholder 5">
            <a:extLst>
              <a:ext uri="{FF2B5EF4-FFF2-40B4-BE49-F238E27FC236}">
                <a16:creationId xmlns:a16="http://schemas.microsoft.com/office/drawing/2014/main" id="{988D91DC-7BFB-41FD-AE82-493F35155DCD}"/>
              </a:ext>
            </a:extLst>
          </p:cNvPr>
          <p:cNvSpPr>
            <a:spLocks noGrp="1"/>
          </p:cNvSpPr>
          <p:nvPr>
            <p:ph idx="1"/>
          </p:nvPr>
        </p:nvSpPr>
        <p:spPr>
          <a:xfrm>
            <a:off x="304800" y="3962400"/>
            <a:ext cx="5943599" cy="2768600"/>
          </a:xfrm>
        </p:spPr>
        <p:txBody>
          <a:bodyPr>
            <a:normAutofit fontScale="70000" lnSpcReduction="20000"/>
          </a:bodyPr>
          <a:lstStyle/>
          <a:p>
            <a:pPr marL="0" indent="0">
              <a:buNone/>
            </a:pPr>
            <a:r>
              <a:rPr lang="en-US" sz="2600" dirty="0"/>
              <a:t>	i1:Add r1,r2,r4	</a:t>
            </a:r>
          </a:p>
          <a:p>
            <a:pPr marL="0" indent="0">
              <a:buNone/>
            </a:pPr>
            <a:r>
              <a:rPr lang="en-US" sz="2600" dirty="0"/>
              <a:t>	i2:Sub r3,r1,r5	</a:t>
            </a:r>
          </a:p>
          <a:p>
            <a:pPr marL="0" indent="0">
              <a:buNone/>
            </a:pPr>
            <a:r>
              <a:rPr lang="en-US" sz="2600" dirty="0"/>
              <a:t>	i3:Mul r5,r1,r6</a:t>
            </a:r>
          </a:p>
          <a:p>
            <a:pPr marL="0" indent="0">
              <a:buNone/>
            </a:pPr>
            <a:r>
              <a:rPr lang="en-US" sz="2600" dirty="0"/>
              <a:t>	i4:Add r1,r6,r5</a:t>
            </a:r>
          </a:p>
          <a:p>
            <a:pPr marL="0" indent="0">
              <a:buNone/>
            </a:pPr>
            <a:r>
              <a:rPr lang="en-US" sz="2600" dirty="0"/>
              <a:t>Suppose initially table is</a:t>
            </a:r>
          </a:p>
          <a:p>
            <a:pPr marL="0" indent="0">
              <a:buNone/>
            </a:pPr>
            <a:endParaRPr lang="en-US" sz="2600" dirty="0"/>
          </a:p>
          <a:p>
            <a:pPr marL="0" indent="0">
              <a:buNone/>
            </a:pPr>
            <a:endParaRPr lang="en-US" sz="2600" dirty="0"/>
          </a:p>
          <a:p>
            <a:pPr marL="0" indent="0">
              <a:buNone/>
            </a:pPr>
            <a:r>
              <a:rPr lang="en-US" sz="2600" dirty="0"/>
              <a:t>	</a:t>
            </a:r>
          </a:p>
        </p:txBody>
      </p:sp>
      <p:sp>
        <p:nvSpPr>
          <p:cNvPr id="3" name="Slide Number Placeholder 2">
            <a:extLst>
              <a:ext uri="{FF2B5EF4-FFF2-40B4-BE49-F238E27FC236}">
                <a16:creationId xmlns:a16="http://schemas.microsoft.com/office/drawing/2014/main" id="{2155953F-7BAD-093C-183B-2AE0CF784C1D}"/>
              </a:ext>
            </a:extLst>
          </p:cNvPr>
          <p:cNvSpPr>
            <a:spLocks noGrp="1"/>
          </p:cNvSpPr>
          <p:nvPr>
            <p:ph type="sldNum" sz="quarter" idx="12"/>
          </p:nvPr>
        </p:nvSpPr>
        <p:spPr/>
        <p:txBody>
          <a:bodyPr/>
          <a:lstStyle/>
          <a:p>
            <a:fld id="{B6F15528-21DE-4FAA-801E-634DDDAF4B2B}" type="slidenum">
              <a:rPr lang="en-US" smtClean="0"/>
              <a:pPr/>
              <a:t>35</a:t>
            </a:fld>
            <a:endParaRPr lang="en-US"/>
          </a:p>
        </p:txBody>
      </p:sp>
      <p:sp>
        <p:nvSpPr>
          <p:cNvPr id="8" name="TextBox 7">
            <a:extLst>
              <a:ext uri="{FF2B5EF4-FFF2-40B4-BE49-F238E27FC236}">
                <a16:creationId xmlns:a16="http://schemas.microsoft.com/office/drawing/2014/main" id="{E5AC23B1-B205-44E9-86A7-183BD14EC4C6}"/>
              </a:ext>
            </a:extLst>
          </p:cNvPr>
          <p:cNvSpPr txBox="1"/>
          <p:nvPr/>
        </p:nvSpPr>
        <p:spPr>
          <a:xfrm>
            <a:off x="762000" y="2690336"/>
            <a:ext cx="3581400" cy="1477328"/>
          </a:xfrm>
          <a:prstGeom prst="rect">
            <a:avLst/>
          </a:prstGeom>
          <a:noFill/>
        </p:spPr>
        <p:txBody>
          <a:bodyPr wrap="square" rtlCol="0">
            <a:spAutoFit/>
          </a:bodyPr>
          <a:lstStyle/>
          <a:p>
            <a:r>
              <a:rPr lang="en-US" dirty="0"/>
              <a:t>RAW between i2  and i1 for r1</a:t>
            </a:r>
          </a:p>
          <a:p>
            <a:r>
              <a:rPr lang="en-US" dirty="0"/>
              <a:t>WAR between i3  and i2 for r5</a:t>
            </a:r>
          </a:p>
          <a:p>
            <a:r>
              <a:rPr lang="en-US" dirty="0"/>
              <a:t>WAW  between i4  and i1 for r1</a:t>
            </a:r>
          </a:p>
          <a:p>
            <a:endParaRPr lang="en-US" dirty="0"/>
          </a:p>
          <a:p>
            <a:endParaRPr lang="en-US" dirty="0"/>
          </a:p>
        </p:txBody>
      </p:sp>
      <p:graphicFrame>
        <p:nvGraphicFramePr>
          <p:cNvPr id="9" name="Table 9">
            <a:extLst>
              <a:ext uri="{FF2B5EF4-FFF2-40B4-BE49-F238E27FC236}">
                <a16:creationId xmlns:a16="http://schemas.microsoft.com/office/drawing/2014/main" id="{18EFA2DF-4165-4067-A782-7E0883F7F0CD}"/>
              </a:ext>
            </a:extLst>
          </p:cNvPr>
          <p:cNvGraphicFramePr>
            <a:graphicFrameLocks noGrp="1"/>
          </p:cNvGraphicFramePr>
          <p:nvPr>
            <p:extLst>
              <p:ext uri="{D42A27DB-BD31-4B8C-83A1-F6EECF244321}">
                <p14:modId xmlns:p14="http://schemas.microsoft.com/office/powerpoint/2010/main" val="2201721303"/>
              </p:ext>
            </p:extLst>
          </p:nvPr>
        </p:nvGraphicFramePr>
        <p:xfrm>
          <a:off x="4343400" y="609600"/>
          <a:ext cx="3335215" cy="5943600"/>
        </p:xfrm>
        <a:graphic>
          <a:graphicData uri="http://schemas.openxmlformats.org/drawingml/2006/table">
            <a:tbl>
              <a:tblPr firstRow="1" bandRow="1">
                <a:tableStyleId>{5C22544A-7EE6-4342-B048-85BDC9FD1C3A}</a:tableStyleId>
              </a:tblPr>
              <a:tblGrid>
                <a:gridCol w="2111908">
                  <a:extLst>
                    <a:ext uri="{9D8B030D-6E8A-4147-A177-3AD203B41FA5}">
                      <a16:colId xmlns:a16="http://schemas.microsoft.com/office/drawing/2014/main" val="1508403349"/>
                    </a:ext>
                  </a:extLst>
                </a:gridCol>
                <a:gridCol w="1223307">
                  <a:extLst>
                    <a:ext uri="{9D8B030D-6E8A-4147-A177-3AD203B41FA5}">
                      <a16:colId xmlns:a16="http://schemas.microsoft.com/office/drawing/2014/main" val="2361971036"/>
                    </a:ext>
                  </a:extLst>
                </a:gridCol>
              </a:tblGrid>
              <a:tr h="710281">
                <a:tc>
                  <a:txBody>
                    <a:bodyPr/>
                    <a:lstStyle/>
                    <a:p>
                      <a:r>
                        <a:rPr lang="en-US" dirty="0"/>
                        <a:t>Physical Registers</a:t>
                      </a:r>
                    </a:p>
                  </a:txBody>
                  <a:tcPr/>
                </a:tc>
                <a:tc>
                  <a:txBody>
                    <a:bodyPr/>
                    <a:lstStyle/>
                    <a:p>
                      <a:r>
                        <a:rPr lang="en-US" dirty="0"/>
                        <a:t>Architectural Registers</a:t>
                      </a:r>
                    </a:p>
                  </a:txBody>
                  <a:tcPr/>
                </a:tc>
                <a:extLst>
                  <a:ext uri="{0D108BD9-81ED-4DB2-BD59-A6C34878D82A}">
                    <a16:rowId xmlns:a16="http://schemas.microsoft.com/office/drawing/2014/main" val="1396206891"/>
                  </a:ext>
                </a:extLst>
              </a:tr>
              <a:tr h="284112">
                <a:tc>
                  <a:txBody>
                    <a:bodyPr/>
                    <a:lstStyle/>
                    <a:p>
                      <a:r>
                        <a:rPr lang="en-US" dirty="0"/>
                        <a:t>r1</a:t>
                      </a:r>
                    </a:p>
                  </a:txBody>
                  <a:tcPr/>
                </a:tc>
                <a:tc>
                  <a:txBody>
                    <a:bodyPr/>
                    <a:lstStyle/>
                    <a:p>
                      <a:r>
                        <a:rPr lang="en-US" dirty="0"/>
                        <a:t>r1</a:t>
                      </a:r>
                    </a:p>
                  </a:txBody>
                  <a:tcPr/>
                </a:tc>
                <a:extLst>
                  <a:ext uri="{0D108BD9-81ED-4DB2-BD59-A6C34878D82A}">
                    <a16:rowId xmlns:a16="http://schemas.microsoft.com/office/drawing/2014/main" val="4080210319"/>
                  </a:ext>
                </a:extLst>
              </a:tr>
              <a:tr h="284112">
                <a:tc>
                  <a:txBody>
                    <a:bodyPr/>
                    <a:lstStyle/>
                    <a:p>
                      <a:r>
                        <a:rPr lang="en-US" dirty="0"/>
                        <a:t>r2</a:t>
                      </a:r>
                    </a:p>
                  </a:txBody>
                  <a:tcPr/>
                </a:tc>
                <a:tc>
                  <a:txBody>
                    <a:bodyPr/>
                    <a:lstStyle/>
                    <a:p>
                      <a:r>
                        <a:rPr lang="en-US" dirty="0"/>
                        <a:t>r2</a:t>
                      </a:r>
                    </a:p>
                  </a:txBody>
                  <a:tcPr/>
                </a:tc>
                <a:extLst>
                  <a:ext uri="{0D108BD9-81ED-4DB2-BD59-A6C34878D82A}">
                    <a16:rowId xmlns:a16="http://schemas.microsoft.com/office/drawing/2014/main" val="324800054"/>
                  </a:ext>
                </a:extLst>
              </a:tr>
              <a:tr h="284112">
                <a:tc>
                  <a:txBody>
                    <a:bodyPr/>
                    <a:lstStyle/>
                    <a:p>
                      <a:r>
                        <a:rPr lang="en-US" dirty="0"/>
                        <a:t>r3</a:t>
                      </a:r>
                    </a:p>
                  </a:txBody>
                  <a:tcPr/>
                </a:tc>
                <a:tc>
                  <a:txBody>
                    <a:bodyPr/>
                    <a:lstStyle/>
                    <a:p>
                      <a:r>
                        <a:rPr lang="en-US" dirty="0"/>
                        <a:t>r3</a:t>
                      </a:r>
                    </a:p>
                  </a:txBody>
                  <a:tcPr/>
                </a:tc>
                <a:extLst>
                  <a:ext uri="{0D108BD9-81ED-4DB2-BD59-A6C34878D82A}">
                    <a16:rowId xmlns:a16="http://schemas.microsoft.com/office/drawing/2014/main" val="1467318413"/>
                  </a:ext>
                </a:extLst>
              </a:tr>
              <a:tr h="284112">
                <a:tc>
                  <a:txBody>
                    <a:bodyPr/>
                    <a:lstStyle/>
                    <a:p>
                      <a:r>
                        <a:rPr lang="en-US" dirty="0"/>
                        <a:t>r4</a:t>
                      </a:r>
                    </a:p>
                  </a:txBody>
                  <a:tcPr/>
                </a:tc>
                <a:tc>
                  <a:txBody>
                    <a:bodyPr/>
                    <a:lstStyle/>
                    <a:p>
                      <a:r>
                        <a:rPr lang="en-US" dirty="0"/>
                        <a:t>r4</a:t>
                      </a:r>
                    </a:p>
                  </a:txBody>
                  <a:tcPr/>
                </a:tc>
                <a:extLst>
                  <a:ext uri="{0D108BD9-81ED-4DB2-BD59-A6C34878D82A}">
                    <a16:rowId xmlns:a16="http://schemas.microsoft.com/office/drawing/2014/main" val="2465925406"/>
                  </a:ext>
                </a:extLst>
              </a:tr>
              <a:tr h="284112">
                <a:tc>
                  <a:txBody>
                    <a:bodyPr/>
                    <a:lstStyle/>
                    <a:p>
                      <a:r>
                        <a:rPr lang="en-US" dirty="0"/>
                        <a:t>r5</a:t>
                      </a:r>
                    </a:p>
                  </a:txBody>
                  <a:tcPr/>
                </a:tc>
                <a:tc>
                  <a:txBody>
                    <a:bodyPr/>
                    <a:lstStyle/>
                    <a:p>
                      <a:r>
                        <a:rPr lang="en-US" dirty="0"/>
                        <a:t>r5</a:t>
                      </a:r>
                    </a:p>
                  </a:txBody>
                  <a:tcPr/>
                </a:tc>
                <a:extLst>
                  <a:ext uri="{0D108BD9-81ED-4DB2-BD59-A6C34878D82A}">
                    <a16:rowId xmlns:a16="http://schemas.microsoft.com/office/drawing/2014/main" val="3170670441"/>
                  </a:ext>
                </a:extLst>
              </a:tr>
              <a:tr h="284112">
                <a:tc>
                  <a:txBody>
                    <a:bodyPr/>
                    <a:lstStyle/>
                    <a:p>
                      <a:r>
                        <a:rPr lang="en-US" dirty="0"/>
                        <a:t>r6</a:t>
                      </a:r>
                    </a:p>
                  </a:txBody>
                  <a:tcPr/>
                </a:tc>
                <a:tc>
                  <a:txBody>
                    <a:bodyPr/>
                    <a:lstStyle/>
                    <a:p>
                      <a:r>
                        <a:rPr lang="en-US" dirty="0"/>
                        <a:t>r6</a:t>
                      </a:r>
                    </a:p>
                  </a:txBody>
                  <a:tcPr/>
                </a:tc>
                <a:extLst>
                  <a:ext uri="{0D108BD9-81ED-4DB2-BD59-A6C34878D82A}">
                    <a16:rowId xmlns:a16="http://schemas.microsoft.com/office/drawing/2014/main" val="2062408036"/>
                  </a:ext>
                </a:extLst>
              </a:tr>
              <a:tr h="284112">
                <a:tc>
                  <a:txBody>
                    <a:bodyPr/>
                    <a:lstStyle/>
                    <a:p>
                      <a:r>
                        <a:rPr lang="en-US" dirty="0"/>
                        <a:t>r7</a:t>
                      </a:r>
                    </a:p>
                  </a:txBody>
                  <a:tcPr/>
                </a:tc>
                <a:tc>
                  <a:txBody>
                    <a:bodyPr/>
                    <a:lstStyle/>
                    <a:p>
                      <a:r>
                        <a:rPr lang="en-US" dirty="0"/>
                        <a:t>free</a:t>
                      </a:r>
                    </a:p>
                  </a:txBody>
                  <a:tcPr/>
                </a:tc>
                <a:extLst>
                  <a:ext uri="{0D108BD9-81ED-4DB2-BD59-A6C34878D82A}">
                    <a16:rowId xmlns:a16="http://schemas.microsoft.com/office/drawing/2014/main" val="1151572798"/>
                  </a:ext>
                </a:extLst>
              </a:tr>
              <a:tr h="284112">
                <a:tc>
                  <a:txBody>
                    <a:bodyPr/>
                    <a:lstStyle/>
                    <a:p>
                      <a:r>
                        <a:rPr lang="en-US" dirty="0"/>
                        <a:t>r8</a:t>
                      </a:r>
                    </a:p>
                  </a:txBody>
                  <a:tcPr/>
                </a:tc>
                <a:tc>
                  <a:txBody>
                    <a:bodyPr/>
                    <a:lstStyle/>
                    <a:p>
                      <a:r>
                        <a:rPr lang="en-US" dirty="0"/>
                        <a:t>free</a:t>
                      </a:r>
                    </a:p>
                  </a:txBody>
                  <a:tcPr/>
                </a:tc>
                <a:extLst>
                  <a:ext uri="{0D108BD9-81ED-4DB2-BD59-A6C34878D82A}">
                    <a16:rowId xmlns:a16="http://schemas.microsoft.com/office/drawing/2014/main" val="2725745504"/>
                  </a:ext>
                </a:extLst>
              </a:tr>
              <a:tr h="497196">
                <a:tc>
                  <a:txBody>
                    <a:bodyPr/>
                    <a:lstStyle/>
                    <a:p>
                      <a:r>
                        <a:rPr lang="en-US" dirty="0"/>
                        <a:t>r9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free</a:t>
                      </a:r>
                    </a:p>
                    <a:p>
                      <a:endParaRPr lang="en-US" dirty="0"/>
                    </a:p>
                  </a:txBody>
                  <a:tcPr/>
                </a:tc>
                <a:extLst>
                  <a:ext uri="{0D108BD9-81ED-4DB2-BD59-A6C34878D82A}">
                    <a16:rowId xmlns:a16="http://schemas.microsoft.com/office/drawing/2014/main" val="2552468616"/>
                  </a:ext>
                </a:extLst>
              </a:tr>
              <a:tr h="284112">
                <a:tc>
                  <a:txBody>
                    <a:bodyPr/>
                    <a:lstStyle/>
                    <a:p>
                      <a:r>
                        <a:rPr lang="en-US" dirty="0"/>
                        <a:t>r10</a:t>
                      </a:r>
                    </a:p>
                  </a:txBody>
                  <a:tcPr/>
                </a:tc>
                <a:tc>
                  <a:txBody>
                    <a:bodyPr/>
                    <a:lstStyle/>
                    <a:p>
                      <a:r>
                        <a:rPr lang="en-US" dirty="0"/>
                        <a:t>free</a:t>
                      </a:r>
                    </a:p>
                  </a:txBody>
                  <a:tcPr/>
                </a:tc>
                <a:extLst>
                  <a:ext uri="{0D108BD9-81ED-4DB2-BD59-A6C34878D82A}">
                    <a16:rowId xmlns:a16="http://schemas.microsoft.com/office/drawing/2014/main" val="1037782445"/>
                  </a:ext>
                </a:extLst>
              </a:tr>
              <a:tr h="284112">
                <a:tc>
                  <a:txBody>
                    <a:bodyPr/>
                    <a:lstStyle/>
                    <a:p>
                      <a:r>
                        <a:rPr lang="en-US" dirty="0"/>
                        <a:t>r11</a:t>
                      </a:r>
                    </a:p>
                  </a:txBody>
                  <a:tcPr/>
                </a:tc>
                <a:tc>
                  <a:txBody>
                    <a:bodyPr/>
                    <a:lstStyle/>
                    <a:p>
                      <a:r>
                        <a:rPr lang="en-US" dirty="0"/>
                        <a:t>free</a:t>
                      </a:r>
                    </a:p>
                  </a:txBody>
                  <a:tcPr/>
                </a:tc>
                <a:extLst>
                  <a:ext uri="{0D108BD9-81ED-4DB2-BD59-A6C34878D82A}">
                    <a16:rowId xmlns:a16="http://schemas.microsoft.com/office/drawing/2014/main" val="3660737956"/>
                  </a:ext>
                </a:extLst>
              </a:tr>
              <a:tr h="284112">
                <a:tc>
                  <a:txBody>
                    <a:bodyPr/>
                    <a:lstStyle/>
                    <a:p>
                      <a:r>
                        <a:rPr lang="en-US" dirty="0"/>
                        <a:t>r12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free</a:t>
                      </a:r>
                    </a:p>
                  </a:txBody>
                  <a:tcPr/>
                </a:tc>
                <a:extLst>
                  <a:ext uri="{0D108BD9-81ED-4DB2-BD59-A6C34878D82A}">
                    <a16:rowId xmlns:a16="http://schemas.microsoft.com/office/drawing/2014/main" val="2895657599"/>
                  </a:ext>
                </a:extLst>
              </a:tr>
              <a:tr h="284112">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02573060"/>
                  </a:ext>
                </a:extLst>
              </a:tr>
            </a:tbl>
          </a:graphicData>
        </a:graphic>
      </p:graphicFrame>
    </p:spTree>
    <p:extLst>
      <p:ext uri="{BB962C8B-B14F-4D97-AF65-F5344CB8AC3E}">
        <p14:creationId xmlns:p14="http://schemas.microsoft.com/office/powerpoint/2010/main" val="41733982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6B3B7C-719F-4DEC-884E-5C9447B513E4}"/>
              </a:ext>
            </a:extLst>
          </p:cNvPr>
          <p:cNvSpPr>
            <a:spLocks noGrp="1"/>
          </p:cNvSpPr>
          <p:nvPr>
            <p:ph idx="1"/>
          </p:nvPr>
        </p:nvSpPr>
        <p:spPr>
          <a:xfrm>
            <a:off x="457200" y="76200"/>
            <a:ext cx="8229600" cy="6033743"/>
          </a:xfrm>
        </p:spPr>
        <p:txBody>
          <a:bodyPr>
            <a:normAutofit/>
          </a:bodyPr>
          <a:lstStyle/>
          <a:p>
            <a:r>
              <a:rPr lang="en-US" sz="2600" dirty="0"/>
              <a:t>The code after mapping is</a:t>
            </a:r>
          </a:p>
        </p:txBody>
      </p:sp>
      <p:sp>
        <p:nvSpPr>
          <p:cNvPr id="6" name="Rectangle 5">
            <a:extLst>
              <a:ext uri="{FF2B5EF4-FFF2-40B4-BE49-F238E27FC236}">
                <a16:creationId xmlns:a16="http://schemas.microsoft.com/office/drawing/2014/main" id="{56416899-01AD-44C8-9F6F-31CDA1F3AB6A}"/>
              </a:ext>
            </a:extLst>
          </p:cNvPr>
          <p:cNvSpPr/>
          <p:nvPr/>
        </p:nvSpPr>
        <p:spPr>
          <a:xfrm>
            <a:off x="685800" y="665951"/>
            <a:ext cx="3505200" cy="1200329"/>
          </a:xfrm>
          <a:prstGeom prst="rect">
            <a:avLst/>
          </a:prstGeom>
        </p:spPr>
        <p:txBody>
          <a:bodyPr wrap="square">
            <a:spAutoFit/>
          </a:bodyPr>
          <a:lstStyle/>
          <a:p>
            <a:r>
              <a:rPr lang="en-US" dirty="0"/>
              <a:t>	</a:t>
            </a:r>
            <a:r>
              <a:rPr lang="en-US" dirty="0">
                <a:solidFill>
                  <a:schemeClr val="bg1"/>
                </a:solidFill>
              </a:rPr>
              <a:t>i1:Add r7,r2,r4	</a:t>
            </a:r>
          </a:p>
          <a:p>
            <a:r>
              <a:rPr lang="en-US" dirty="0">
                <a:solidFill>
                  <a:schemeClr val="bg1"/>
                </a:solidFill>
              </a:rPr>
              <a:t>	i2:Sub r8,r7,r5	</a:t>
            </a:r>
          </a:p>
          <a:p>
            <a:r>
              <a:rPr lang="en-US" dirty="0">
                <a:solidFill>
                  <a:schemeClr val="bg1"/>
                </a:solidFill>
              </a:rPr>
              <a:t>	i3:Mul r9,r7,r6</a:t>
            </a:r>
          </a:p>
          <a:p>
            <a:r>
              <a:rPr lang="en-US" dirty="0">
                <a:solidFill>
                  <a:schemeClr val="bg1"/>
                </a:solidFill>
              </a:rPr>
              <a:t>	i4:Add r10,r6,r9</a:t>
            </a:r>
          </a:p>
        </p:txBody>
      </p:sp>
      <p:sp>
        <p:nvSpPr>
          <p:cNvPr id="7" name="TextBox 6">
            <a:extLst>
              <a:ext uri="{FF2B5EF4-FFF2-40B4-BE49-F238E27FC236}">
                <a16:creationId xmlns:a16="http://schemas.microsoft.com/office/drawing/2014/main" id="{2698A442-1EA7-46C5-84D2-E18E351D8E0F}"/>
              </a:ext>
            </a:extLst>
          </p:cNvPr>
          <p:cNvSpPr txBox="1"/>
          <p:nvPr/>
        </p:nvSpPr>
        <p:spPr>
          <a:xfrm>
            <a:off x="-51644" y="2133600"/>
            <a:ext cx="5410200" cy="507831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we can see that all WAR and WAW dependencies are removed and RAW dependencies are maintained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Since r1 was already mapped to r1 before first instruction, it means it is already used as an operand or </a:t>
            </a:r>
            <a:r>
              <a:rPr lang="en-US" dirty="0" err="1">
                <a:latin typeface="Times New Roman" panose="02020603050405020304" pitchFamily="18" charset="0"/>
                <a:cs typeface="Times New Roman" panose="02020603050405020304" pitchFamily="18" charset="0"/>
              </a:rPr>
              <a:t>dest</a:t>
            </a:r>
            <a:r>
              <a:rPr lang="en-US" dirty="0">
                <a:latin typeface="Times New Roman" panose="02020603050405020304" pitchFamily="18" charset="0"/>
                <a:cs typeface="Times New Roman" panose="02020603050405020304" pitchFamily="18" charset="0"/>
              </a:rPr>
              <a:t>. of an instruction. Thus using as new </a:t>
            </a:r>
            <a:r>
              <a:rPr lang="en-US" dirty="0" err="1">
                <a:latin typeface="Times New Roman" panose="02020603050405020304" pitchFamily="18" charset="0"/>
                <a:cs typeface="Times New Roman" panose="02020603050405020304" pitchFamily="18" charset="0"/>
              </a:rPr>
              <a:t>dest</a:t>
            </a:r>
            <a:r>
              <a:rPr lang="en-US" dirty="0">
                <a:latin typeface="Times New Roman" panose="02020603050405020304" pitchFamily="18" charset="0"/>
                <a:cs typeface="Times New Roman" panose="02020603050405020304" pitchFamily="18" charset="0"/>
              </a:rPr>
              <a:t>. without renaming will cause WAR or WAW.</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can be seen, an arch. Reg can be mapped to multiple physical reg which may result in shortage if unused or not freed.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How to know when a Physical register can be freed?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safest and easiest (but not the optimum) way is to wait until the latest register for the same Arch. register commits. Then previous can be freed.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example in above example, r7 (earlier mapping of r1) can be freed when r10 (later mapping of r1) commits because no dependent instruction for r7 can exist after it</a:t>
            </a:r>
          </a:p>
          <a:p>
            <a:endParaRPr lang="en-US" dirty="0"/>
          </a:p>
        </p:txBody>
      </p:sp>
      <p:graphicFrame>
        <p:nvGraphicFramePr>
          <p:cNvPr id="8" name="Table 9">
            <a:extLst>
              <a:ext uri="{FF2B5EF4-FFF2-40B4-BE49-F238E27FC236}">
                <a16:creationId xmlns:a16="http://schemas.microsoft.com/office/drawing/2014/main" id="{C2F1A70F-06E2-420C-809E-870EAAB35DE2}"/>
              </a:ext>
            </a:extLst>
          </p:cNvPr>
          <p:cNvGraphicFramePr>
            <a:graphicFrameLocks noGrp="1"/>
          </p:cNvGraphicFramePr>
          <p:nvPr>
            <p:extLst>
              <p:ext uri="{D42A27DB-BD31-4B8C-83A1-F6EECF244321}">
                <p14:modId xmlns:p14="http://schemas.microsoft.com/office/powerpoint/2010/main" val="2196491207"/>
              </p:ext>
            </p:extLst>
          </p:nvPr>
        </p:nvGraphicFramePr>
        <p:xfrm>
          <a:off x="5358556" y="1188720"/>
          <a:ext cx="3969028" cy="5669280"/>
        </p:xfrm>
        <a:graphic>
          <a:graphicData uri="http://schemas.openxmlformats.org/drawingml/2006/table">
            <a:tbl>
              <a:tblPr firstRow="1" bandRow="1">
                <a:tableStyleId>{5C22544A-7EE6-4342-B048-85BDC9FD1C3A}</a:tableStyleId>
              </a:tblPr>
              <a:tblGrid>
                <a:gridCol w="1984514">
                  <a:extLst>
                    <a:ext uri="{9D8B030D-6E8A-4147-A177-3AD203B41FA5}">
                      <a16:colId xmlns:a16="http://schemas.microsoft.com/office/drawing/2014/main" val="1508403349"/>
                    </a:ext>
                  </a:extLst>
                </a:gridCol>
                <a:gridCol w="1984514">
                  <a:extLst>
                    <a:ext uri="{9D8B030D-6E8A-4147-A177-3AD203B41FA5}">
                      <a16:colId xmlns:a16="http://schemas.microsoft.com/office/drawing/2014/main" val="2361971036"/>
                    </a:ext>
                  </a:extLst>
                </a:gridCol>
              </a:tblGrid>
              <a:tr h="552474">
                <a:tc>
                  <a:txBody>
                    <a:bodyPr/>
                    <a:lstStyle/>
                    <a:p>
                      <a:r>
                        <a:rPr lang="en-US" dirty="0"/>
                        <a:t>Physical Registers</a:t>
                      </a:r>
                    </a:p>
                  </a:txBody>
                  <a:tcPr/>
                </a:tc>
                <a:tc>
                  <a:txBody>
                    <a:bodyPr/>
                    <a:lstStyle/>
                    <a:p>
                      <a:r>
                        <a:rPr lang="en-US" dirty="0"/>
                        <a:t>Architectural Registers</a:t>
                      </a:r>
                    </a:p>
                  </a:txBody>
                  <a:tcPr/>
                </a:tc>
                <a:extLst>
                  <a:ext uri="{0D108BD9-81ED-4DB2-BD59-A6C34878D82A}">
                    <a16:rowId xmlns:a16="http://schemas.microsoft.com/office/drawing/2014/main" val="1396206891"/>
                  </a:ext>
                </a:extLst>
              </a:tr>
              <a:tr h="315699">
                <a:tc>
                  <a:txBody>
                    <a:bodyPr/>
                    <a:lstStyle/>
                    <a:p>
                      <a:r>
                        <a:rPr lang="en-US" dirty="0"/>
                        <a:t>r1</a:t>
                      </a:r>
                    </a:p>
                  </a:txBody>
                  <a:tcPr/>
                </a:tc>
                <a:tc>
                  <a:txBody>
                    <a:bodyPr/>
                    <a:lstStyle/>
                    <a:p>
                      <a:r>
                        <a:rPr lang="en-US" dirty="0"/>
                        <a:t>r1</a:t>
                      </a:r>
                    </a:p>
                  </a:txBody>
                  <a:tcPr/>
                </a:tc>
                <a:extLst>
                  <a:ext uri="{0D108BD9-81ED-4DB2-BD59-A6C34878D82A}">
                    <a16:rowId xmlns:a16="http://schemas.microsoft.com/office/drawing/2014/main" val="4080210319"/>
                  </a:ext>
                </a:extLst>
              </a:tr>
              <a:tr h="315699">
                <a:tc>
                  <a:txBody>
                    <a:bodyPr/>
                    <a:lstStyle/>
                    <a:p>
                      <a:r>
                        <a:rPr lang="en-US" dirty="0"/>
                        <a:t>r2</a:t>
                      </a:r>
                    </a:p>
                  </a:txBody>
                  <a:tcPr/>
                </a:tc>
                <a:tc>
                  <a:txBody>
                    <a:bodyPr/>
                    <a:lstStyle/>
                    <a:p>
                      <a:r>
                        <a:rPr lang="en-US" dirty="0"/>
                        <a:t>r2</a:t>
                      </a:r>
                    </a:p>
                  </a:txBody>
                  <a:tcPr/>
                </a:tc>
                <a:extLst>
                  <a:ext uri="{0D108BD9-81ED-4DB2-BD59-A6C34878D82A}">
                    <a16:rowId xmlns:a16="http://schemas.microsoft.com/office/drawing/2014/main" val="324800054"/>
                  </a:ext>
                </a:extLst>
              </a:tr>
              <a:tr h="315699">
                <a:tc>
                  <a:txBody>
                    <a:bodyPr/>
                    <a:lstStyle/>
                    <a:p>
                      <a:r>
                        <a:rPr lang="en-US" dirty="0"/>
                        <a:t>r3</a:t>
                      </a:r>
                    </a:p>
                  </a:txBody>
                  <a:tcPr/>
                </a:tc>
                <a:tc>
                  <a:txBody>
                    <a:bodyPr/>
                    <a:lstStyle/>
                    <a:p>
                      <a:r>
                        <a:rPr lang="en-US" dirty="0"/>
                        <a:t>r3</a:t>
                      </a:r>
                    </a:p>
                  </a:txBody>
                  <a:tcPr/>
                </a:tc>
                <a:extLst>
                  <a:ext uri="{0D108BD9-81ED-4DB2-BD59-A6C34878D82A}">
                    <a16:rowId xmlns:a16="http://schemas.microsoft.com/office/drawing/2014/main" val="1467318413"/>
                  </a:ext>
                </a:extLst>
              </a:tr>
              <a:tr h="315699">
                <a:tc>
                  <a:txBody>
                    <a:bodyPr/>
                    <a:lstStyle/>
                    <a:p>
                      <a:r>
                        <a:rPr lang="en-US" dirty="0"/>
                        <a:t>r4</a:t>
                      </a:r>
                    </a:p>
                  </a:txBody>
                  <a:tcPr/>
                </a:tc>
                <a:tc>
                  <a:txBody>
                    <a:bodyPr/>
                    <a:lstStyle/>
                    <a:p>
                      <a:r>
                        <a:rPr lang="en-US" dirty="0"/>
                        <a:t>r4</a:t>
                      </a:r>
                    </a:p>
                  </a:txBody>
                  <a:tcPr/>
                </a:tc>
                <a:extLst>
                  <a:ext uri="{0D108BD9-81ED-4DB2-BD59-A6C34878D82A}">
                    <a16:rowId xmlns:a16="http://schemas.microsoft.com/office/drawing/2014/main" val="2465925406"/>
                  </a:ext>
                </a:extLst>
              </a:tr>
              <a:tr h="315699">
                <a:tc>
                  <a:txBody>
                    <a:bodyPr/>
                    <a:lstStyle/>
                    <a:p>
                      <a:r>
                        <a:rPr lang="en-US" dirty="0"/>
                        <a:t>r5</a:t>
                      </a:r>
                    </a:p>
                  </a:txBody>
                  <a:tcPr/>
                </a:tc>
                <a:tc>
                  <a:txBody>
                    <a:bodyPr/>
                    <a:lstStyle/>
                    <a:p>
                      <a:r>
                        <a:rPr lang="en-US" dirty="0"/>
                        <a:t>r5</a:t>
                      </a:r>
                    </a:p>
                  </a:txBody>
                  <a:tcPr/>
                </a:tc>
                <a:extLst>
                  <a:ext uri="{0D108BD9-81ED-4DB2-BD59-A6C34878D82A}">
                    <a16:rowId xmlns:a16="http://schemas.microsoft.com/office/drawing/2014/main" val="3170670441"/>
                  </a:ext>
                </a:extLst>
              </a:tr>
              <a:tr h="315699">
                <a:tc>
                  <a:txBody>
                    <a:bodyPr/>
                    <a:lstStyle/>
                    <a:p>
                      <a:r>
                        <a:rPr lang="en-US" dirty="0"/>
                        <a:t>r6</a:t>
                      </a:r>
                    </a:p>
                  </a:txBody>
                  <a:tcPr/>
                </a:tc>
                <a:tc>
                  <a:txBody>
                    <a:bodyPr/>
                    <a:lstStyle/>
                    <a:p>
                      <a:r>
                        <a:rPr lang="en-US" dirty="0"/>
                        <a:t>r6</a:t>
                      </a:r>
                    </a:p>
                  </a:txBody>
                  <a:tcPr/>
                </a:tc>
                <a:extLst>
                  <a:ext uri="{0D108BD9-81ED-4DB2-BD59-A6C34878D82A}">
                    <a16:rowId xmlns:a16="http://schemas.microsoft.com/office/drawing/2014/main" val="2062408036"/>
                  </a:ext>
                </a:extLst>
              </a:tr>
              <a:tr h="315699">
                <a:tc>
                  <a:txBody>
                    <a:bodyPr/>
                    <a:lstStyle/>
                    <a:p>
                      <a:r>
                        <a:rPr lang="en-US" dirty="0"/>
                        <a:t>r7</a:t>
                      </a:r>
                    </a:p>
                  </a:txBody>
                  <a:tcPr/>
                </a:tc>
                <a:tc>
                  <a:txBody>
                    <a:bodyPr/>
                    <a:lstStyle/>
                    <a:p>
                      <a:r>
                        <a:rPr lang="en-US" dirty="0"/>
                        <a:t>r1</a:t>
                      </a:r>
                    </a:p>
                  </a:txBody>
                  <a:tcPr/>
                </a:tc>
                <a:extLst>
                  <a:ext uri="{0D108BD9-81ED-4DB2-BD59-A6C34878D82A}">
                    <a16:rowId xmlns:a16="http://schemas.microsoft.com/office/drawing/2014/main" val="1151572798"/>
                  </a:ext>
                </a:extLst>
              </a:tr>
              <a:tr h="315699">
                <a:tc>
                  <a:txBody>
                    <a:bodyPr/>
                    <a:lstStyle/>
                    <a:p>
                      <a:r>
                        <a:rPr lang="en-US" dirty="0"/>
                        <a:t>r8</a:t>
                      </a:r>
                    </a:p>
                  </a:txBody>
                  <a:tcPr/>
                </a:tc>
                <a:tc>
                  <a:txBody>
                    <a:bodyPr/>
                    <a:lstStyle/>
                    <a:p>
                      <a:r>
                        <a:rPr lang="en-US" dirty="0"/>
                        <a:t>r3</a:t>
                      </a:r>
                    </a:p>
                  </a:txBody>
                  <a:tcPr/>
                </a:tc>
                <a:extLst>
                  <a:ext uri="{0D108BD9-81ED-4DB2-BD59-A6C34878D82A}">
                    <a16:rowId xmlns:a16="http://schemas.microsoft.com/office/drawing/2014/main" val="2725745504"/>
                  </a:ext>
                </a:extLst>
              </a:tr>
              <a:tr h="552474">
                <a:tc>
                  <a:txBody>
                    <a:bodyPr/>
                    <a:lstStyle/>
                    <a:p>
                      <a:r>
                        <a:rPr lang="en-US" dirty="0"/>
                        <a:t>r9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r5</a:t>
                      </a:r>
                    </a:p>
                    <a:p>
                      <a:endParaRPr lang="en-US" dirty="0"/>
                    </a:p>
                  </a:txBody>
                  <a:tcPr/>
                </a:tc>
                <a:extLst>
                  <a:ext uri="{0D108BD9-81ED-4DB2-BD59-A6C34878D82A}">
                    <a16:rowId xmlns:a16="http://schemas.microsoft.com/office/drawing/2014/main" val="2552468616"/>
                  </a:ext>
                </a:extLst>
              </a:tr>
              <a:tr h="315699">
                <a:tc>
                  <a:txBody>
                    <a:bodyPr/>
                    <a:lstStyle/>
                    <a:p>
                      <a:r>
                        <a:rPr lang="en-US" dirty="0"/>
                        <a:t>r10</a:t>
                      </a:r>
                    </a:p>
                  </a:txBody>
                  <a:tcPr/>
                </a:tc>
                <a:tc>
                  <a:txBody>
                    <a:bodyPr/>
                    <a:lstStyle/>
                    <a:p>
                      <a:r>
                        <a:rPr lang="en-US" dirty="0"/>
                        <a:t>r1</a:t>
                      </a:r>
                    </a:p>
                  </a:txBody>
                  <a:tcPr/>
                </a:tc>
                <a:extLst>
                  <a:ext uri="{0D108BD9-81ED-4DB2-BD59-A6C34878D82A}">
                    <a16:rowId xmlns:a16="http://schemas.microsoft.com/office/drawing/2014/main" val="1037782445"/>
                  </a:ext>
                </a:extLst>
              </a:tr>
              <a:tr h="315699">
                <a:tc>
                  <a:txBody>
                    <a:bodyPr/>
                    <a:lstStyle/>
                    <a:p>
                      <a:r>
                        <a:rPr lang="en-US" dirty="0"/>
                        <a:t>r11</a:t>
                      </a:r>
                    </a:p>
                  </a:txBody>
                  <a:tcPr/>
                </a:tc>
                <a:tc>
                  <a:txBody>
                    <a:bodyPr/>
                    <a:lstStyle/>
                    <a:p>
                      <a:r>
                        <a:rPr lang="en-US" dirty="0"/>
                        <a:t>free</a:t>
                      </a:r>
                    </a:p>
                  </a:txBody>
                  <a:tcPr/>
                </a:tc>
                <a:extLst>
                  <a:ext uri="{0D108BD9-81ED-4DB2-BD59-A6C34878D82A}">
                    <a16:rowId xmlns:a16="http://schemas.microsoft.com/office/drawing/2014/main" val="3660737956"/>
                  </a:ext>
                </a:extLst>
              </a:tr>
              <a:tr h="315699">
                <a:tc>
                  <a:txBody>
                    <a:bodyPr/>
                    <a:lstStyle/>
                    <a:p>
                      <a:r>
                        <a:rPr lang="en-US" dirty="0"/>
                        <a:t>r12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free</a:t>
                      </a:r>
                    </a:p>
                  </a:txBody>
                  <a:tcPr/>
                </a:tc>
                <a:extLst>
                  <a:ext uri="{0D108BD9-81ED-4DB2-BD59-A6C34878D82A}">
                    <a16:rowId xmlns:a16="http://schemas.microsoft.com/office/drawing/2014/main" val="2895657599"/>
                  </a:ext>
                </a:extLst>
              </a:tr>
              <a:tr h="315699">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02573060"/>
                  </a:ext>
                </a:extLst>
              </a:tr>
            </a:tbl>
          </a:graphicData>
        </a:graphic>
      </p:graphicFrame>
      <p:sp>
        <p:nvSpPr>
          <p:cNvPr id="2" name="Slide Number Placeholder 1">
            <a:extLst>
              <a:ext uri="{FF2B5EF4-FFF2-40B4-BE49-F238E27FC236}">
                <a16:creationId xmlns:a16="http://schemas.microsoft.com/office/drawing/2014/main" id="{9BEEB591-2EE9-1214-FCFB-79A5B4D8580D}"/>
              </a:ext>
            </a:extLst>
          </p:cNvPr>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18364015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26068-B46F-4A9E-8F68-7150BB647ECA}"/>
              </a:ext>
            </a:extLst>
          </p:cNvPr>
          <p:cNvSpPr>
            <a:spLocks noGrp="1"/>
          </p:cNvSpPr>
          <p:nvPr>
            <p:ph type="title"/>
          </p:nvPr>
        </p:nvSpPr>
        <p:spPr/>
        <p:txBody>
          <a:bodyPr>
            <a:normAutofit fontScale="90000"/>
          </a:bodyPr>
          <a:lstStyle/>
          <a:p>
            <a:r>
              <a:rPr lang="en-US" sz="3000" dirty="0"/>
              <a:t>Speculation: Implementation Issues and Extensions </a:t>
            </a:r>
            <a:br>
              <a:rPr lang="en-US" sz="2800" dirty="0"/>
            </a:br>
            <a:r>
              <a:rPr lang="en-US" sz="2800" dirty="0"/>
              <a:t>The Challenge of More Issues per Clock</a:t>
            </a:r>
          </a:p>
        </p:txBody>
      </p:sp>
      <p:sp>
        <p:nvSpPr>
          <p:cNvPr id="3" name="Content Placeholder 2">
            <a:extLst>
              <a:ext uri="{FF2B5EF4-FFF2-40B4-BE49-F238E27FC236}">
                <a16:creationId xmlns:a16="http://schemas.microsoft.com/office/drawing/2014/main" id="{3B1690E2-C3E2-4038-B384-C216CA09D434}"/>
              </a:ext>
            </a:extLst>
          </p:cNvPr>
          <p:cNvSpPr>
            <a:spLocks noGrp="1"/>
          </p:cNvSpPr>
          <p:nvPr>
            <p:ph idx="1"/>
          </p:nvPr>
        </p:nvSpPr>
        <p:spPr/>
        <p:txBody>
          <a:bodyPr>
            <a:normAutofit fontScale="92500" lnSpcReduction="10000"/>
          </a:bodyPr>
          <a:lstStyle/>
          <a:p>
            <a:r>
              <a:rPr lang="en-US" sz="2600" dirty="0"/>
              <a:t>Once branch prediction is accurate thus speculation is optimum, issue rate can be considered to increase.</a:t>
            </a:r>
          </a:p>
          <a:p>
            <a:r>
              <a:rPr lang="en-US" sz="2600" dirty="0"/>
              <a:t>Duplicating function unit is straightforward</a:t>
            </a:r>
          </a:p>
          <a:p>
            <a:r>
              <a:rPr lang="en-US" sz="2600" dirty="0"/>
              <a:t>Renaming example below again describes the complexity of issue is the bottleneck and (thus commit which is dual)</a:t>
            </a:r>
          </a:p>
        </p:txBody>
      </p:sp>
      <p:pic>
        <p:nvPicPr>
          <p:cNvPr id="4" name="Picture 3">
            <a:extLst>
              <a:ext uri="{FF2B5EF4-FFF2-40B4-BE49-F238E27FC236}">
                <a16:creationId xmlns:a16="http://schemas.microsoft.com/office/drawing/2014/main" id="{1B11503B-1EC3-4E56-8753-64D861452F4E}"/>
              </a:ext>
            </a:extLst>
          </p:cNvPr>
          <p:cNvPicPr>
            <a:picLocks noChangeAspect="1"/>
          </p:cNvPicPr>
          <p:nvPr/>
        </p:nvPicPr>
        <p:blipFill>
          <a:blip r:embed="rId2"/>
          <a:stretch>
            <a:fillRect/>
          </a:stretch>
        </p:blipFill>
        <p:spPr>
          <a:xfrm>
            <a:off x="571500" y="3941555"/>
            <a:ext cx="8001000" cy="2400300"/>
          </a:xfrm>
          <a:prstGeom prst="rect">
            <a:avLst/>
          </a:prstGeom>
        </p:spPr>
      </p:pic>
      <p:sp>
        <p:nvSpPr>
          <p:cNvPr id="5" name="Slide Number Placeholder 4">
            <a:extLst>
              <a:ext uri="{FF2B5EF4-FFF2-40B4-BE49-F238E27FC236}">
                <a16:creationId xmlns:a16="http://schemas.microsoft.com/office/drawing/2014/main" id="{DF798DBE-8EAC-B638-C5CB-F11A78817CC8}"/>
              </a:ext>
            </a:extLst>
          </p:cNvPr>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2148854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24743-2DF8-4834-837E-E985BD9075E8}"/>
              </a:ext>
            </a:extLst>
          </p:cNvPr>
          <p:cNvSpPr>
            <a:spLocks noGrp="1"/>
          </p:cNvSpPr>
          <p:nvPr>
            <p:ph type="title"/>
          </p:nvPr>
        </p:nvSpPr>
        <p:spPr/>
        <p:txBody>
          <a:bodyPr>
            <a:normAutofit fontScale="90000"/>
          </a:bodyPr>
          <a:lstStyle/>
          <a:p>
            <a:r>
              <a:rPr lang="en-US" sz="2800" dirty="0"/>
              <a:t>The Challenge of More Issues per Clock</a:t>
            </a:r>
          </a:p>
        </p:txBody>
      </p:sp>
      <p:sp>
        <p:nvSpPr>
          <p:cNvPr id="3" name="Content Placeholder 2">
            <a:extLst>
              <a:ext uri="{FF2B5EF4-FFF2-40B4-BE49-F238E27FC236}">
                <a16:creationId xmlns:a16="http://schemas.microsoft.com/office/drawing/2014/main" id="{F9DFE8FD-78E4-4A0B-8053-6627D63C516D}"/>
              </a:ext>
            </a:extLst>
          </p:cNvPr>
          <p:cNvSpPr>
            <a:spLocks noGrp="1"/>
          </p:cNvSpPr>
          <p:nvPr>
            <p:ph idx="1"/>
          </p:nvPr>
        </p:nvSpPr>
        <p:spPr/>
        <p:txBody>
          <a:bodyPr>
            <a:normAutofit/>
          </a:bodyPr>
          <a:lstStyle/>
          <a:p>
            <a:r>
              <a:rPr lang="en-US" sz="2600" dirty="0"/>
              <a:t>The difficulty is that all task of finding dependency and rewriting must </a:t>
            </a:r>
            <a:r>
              <a:rPr lang="en-US" sz="2600" dirty="0" err="1"/>
              <a:t>must</a:t>
            </a:r>
            <a:r>
              <a:rPr lang="en-US" sz="2600" dirty="0"/>
              <a:t> be done in a cycle</a:t>
            </a:r>
          </a:p>
        </p:txBody>
      </p:sp>
      <p:sp>
        <p:nvSpPr>
          <p:cNvPr id="4" name="Slide Number Placeholder 3">
            <a:extLst>
              <a:ext uri="{FF2B5EF4-FFF2-40B4-BE49-F238E27FC236}">
                <a16:creationId xmlns:a16="http://schemas.microsoft.com/office/drawing/2014/main" id="{A31FB01B-FCB5-CDCB-6EDC-495A89AEF013}"/>
              </a:ext>
            </a:extLst>
          </p:cNvPr>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6420424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2A177-D7CA-4CD6-8FC7-4966280D97DA}"/>
              </a:ext>
            </a:extLst>
          </p:cNvPr>
          <p:cNvSpPr>
            <a:spLocks noGrp="1"/>
          </p:cNvSpPr>
          <p:nvPr>
            <p:ph type="title"/>
          </p:nvPr>
        </p:nvSpPr>
        <p:spPr/>
        <p:txBody>
          <a:bodyPr>
            <a:normAutofit fontScale="90000"/>
          </a:bodyPr>
          <a:lstStyle/>
          <a:p>
            <a:r>
              <a:rPr lang="en-US" sz="3000" dirty="0">
                <a:latin typeface="Times New Roman" panose="02020603050405020304" pitchFamily="18" charset="0"/>
                <a:cs typeface="Times New Roman" panose="02020603050405020304" pitchFamily="18" charset="0"/>
              </a:rPr>
              <a:t>Speculation: Implementation Issues and Extensions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How Much to Speculate</a:t>
            </a:r>
          </a:p>
        </p:txBody>
      </p:sp>
      <p:sp>
        <p:nvSpPr>
          <p:cNvPr id="3" name="Content Placeholder 2">
            <a:extLst>
              <a:ext uri="{FF2B5EF4-FFF2-40B4-BE49-F238E27FC236}">
                <a16:creationId xmlns:a16="http://schemas.microsoft.com/office/drawing/2014/main" id="{DC149A70-44C8-4384-AA29-877A5B521F71}"/>
              </a:ext>
            </a:extLst>
          </p:cNvPr>
          <p:cNvSpPr>
            <a:spLocks noGrp="1"/>
          </p:cNvSpPr>
          <p:nvPr>
            <p:ph idx="1"/>
          </p:nvPr>
        </p:nvSpPr>
        <p:spPr>
          <a:xfrm>
            <a:off x="685800" y="2057400"/>
            <a:ext cx="7784124" cy="4724400"/>
          </a:xfrm>
        </p:spPr>
        <p:txBody>
          <a:bodyPr>
            <a:normAutofit fontScale="92500" lnSpcReduction="10000"/>
          </a:bodyPr>
          <a:lstStyle/>
          <a:p>
            <a:r>
              <a:rPr lang="en-US" sz="2300" dirty="0">
                <a:latin typeface="Times New Roman" panose="02020603050405020304" pitchFamily="18" charset="0"/>
                <a:cs typeface="Times New Roman" panose="02020603050405020304" pitchFamily="18" charset="0"/>
              </a:rPr>
              <a:t>Although Speculation has many advantages but it has certain disadvantages which limit how much we speculate.</a:t>
            </a:r>
          </a:p>
          <a:p>
            <a:pPr lvl="1"/>
            <a:r>
              <a:rPr lang="en-US" sz="2300" dirty="0">
                <a:latin typeface="Times New Roman" panose="02020603050405020304" pitchFamily="18" charset="0"/>
                <a:cs typeface="Times New Roman" panose="02020603050405020304" pitchFamily="18" charset="0"/>
              </a:rPr>
              <a:t>It takes time and energy to recover from incorrect speculation</a:t>
            </a:r>
          </a:p>
          <a:p>
            <a:pPr lvl="1"/>
            <a:r>
              <a:rPr lang="en-US" sz="2300" dirty="0">
                <a:latin typeface="Times New Roman" panose="02020603050405020304" pitchFamily="18" charset="0"/>
                <a:cs typeface="Times New Roman" panose="02020603050405020304" pitchFamily="18" charset="0"/>
              </a:rPr>
              <a:t>In order to maintain high execution rate for speculation, the processor must have additional resources which take area and power.</a:t>
            </a:r>
          </a:p>
          <a:p>
            <a:pPr lvl="2"/>
            <a:r>
              <a:rPr lang="en-US" sz="2300" dirty="0">
                <a:latin typeface="Times New Roman" panose="02020603050405020304" pitchFamily="18" charset="0"/>
                <a:cs typeface="Times New Roman" panose="02020603050405020304" pitchFamily="18" charset="0"/>
              </a:rPr>
              <a:t>Optimum branch prediction (more caches/buffers </a:t>
            </a:r>
            <a:r>
              <a:rPr lang="en-US" sz="2300" dirty="0" err="1">
                <a:latin typeface="Times New Roman" panose="02020603050405020304" pitchFamily="18" charset="0"/>
                <a:cs typeface="Times New Roman" panose="02020603050405020304" pitchFamily="18" charset="0"/>
              </a:rPr>
              <a:t>i.e</a:t>
            </a:r>
            <a:r>
              <a:rPr lang="en-US" sz="2300" dirty="0">
                <a:latin typeface="Times New Roman" panose="02020603050405020304" pitchFamily="18" charset="0"/>
                <a:cs typeface="Times New Roman" panose="02020603050405020304" pitchFamily="18" charset="0"/>
              </a:rPr>
              <a:t>  predictors)</a:t>
            </a:r>
          </a:p>
          <a:p>
            <a:pPr lvl="2"/>
            <a:r>
              <a:rPr lang="en-US" sz="2300" dirty="0">
                <a:latin typeface="Times New Roman" panose="02020603050405020304" pitchFamily="18" charset="0"/>
                <a:cs typeface="Times New Roman" panose="02020603050405020304" pitchFamily="18" charset="0"/>
              </a:rPr>
              <a:t>Multiple functional unit</a:t>
            </a:r>
          </a:p>
          <a:p>
            <a:pPr lvl="1"/>
            <a:r>
              <a:rPr lang="en-US" sz="2300" dirty="0">
                <a:latin typeface="Times New Roman" panose="02020603050405020304" pitchFamily="18" charset="0"/>
                <a:cs typeface="Times New Roman" panose="02020603050405020304" pitchFamily="18" charset="0"/>
              </a:rPr>
              <a:t>If speculation causes an exception to occur (e.g. cache miss), it will significantly reduce performance</a:t>
            </a:r>
          </a:p>
          <a:p>
            <a:pPr lvl="2"/>
            <a:r>
              <a:rPr lang="en-US" sz="2300" dirty="0">
                <a:latin typeface="Times New Roman" panose="02020603050405020304" pitchFamily="18" charset="0"/>
                <a:cs typeface="Times New Roman" panose="02020603050405020304" pitchFamily="18" charset="0"/>
              </a:rPr>
              <a:t>Most processor allow only low cost  exceptions (1</a:t>
            </a:r>
            <a:r>
              <a:rPr lang="en-US" sz="2300" baseline="30000" dirty="0">
                <a:latin typeface="Times New Roman" panose="02020603050405020304" pitchFamily="18" charset="0"/>
                <a:cs typeface="Times New Roman" panose="02020603050405020304" pitchFamily="18" charset="0"/>
              </a:rPr>
              <a:t>st</a:t>
            </a:r>
            <a:r>
              <a:rPr lang="en-US" sz="2300" dirty="0">
                <a:latin typeface="Times New Roman" panose="02020603050405020304" pitchFamily="18" charset="0"/>
                <a:cs typeface="Times New Roman" panose="02020603050405020304" pitchFamily="18" charset="0"/>
              </a:rPr>
              <a:t> level cache miss) to handled in speculation.</a:t>
            </a:r>
          </a:p>
          <a:p>
            <a:pPr lvl="1"/>
            <a:endParaRPr lang="en-US" sz="2300" dirty="0">
              <a:latin typeface="Times New Roman" panose="02020603050405020304" pitchFamily="18" charset="0"/>
              <a:cs typeface="Times New Roman" panose="02020603050405020304" pitchFamily="18" charset="0"/>
            </a:endParaRPr>
          </a:p>
          <a:p>
            <a:endParaRPr lang="en-US" sz="2600" dirty="0"/>
          </a:p>
        </p:txBody>
      </p:sp>
      <p:sp>
        <p:nvSpPr>
          <p:cNvPr id="4" name="Slide Number Placeholder 3">
            <a:extLst>
              <a:ext uri="{FF2B5EF4-FFF2-40B4-BE49-F238E27FC236}">
                <a16:creationId xmlns:a16="http://schemas.microsoft.com/office/drawing/2014/main" id="{2A665323-1121-7AE0-10DC-0A10FAB2FC0B}"/>
              </a:ext>
            </a:extLst>
          </p:cNvPr>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061976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60F32-7132-4BAC-B215-8052955C07D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Reorder Buffer</a:t>
            </a:r>
          </a:p>
        </p:txBody>
      </p:sp>
      <p:sp>
        <p:nvSpPr>
          <p:cNvPr id="3" name="Content Placeholder 2">
            <a:extLst>
              <a:ext uri="{FF2B5EF4-FFF2-40B4-BE49-F238E27FC236}">
                <a16:creationId xmlns:a16="http://schemas.microsoft.com/office/drawing/2014/main" id="{91052346-6CDD-4FB8-8213-7F30E2BEC13F}"/>
              </a:ext>
            </a:extLst>
          </p:cNvPr>
          <p:cNvSpPr>
            <a:spLocks noGrp="1"/>
          </p:cNvSpPr>
          <p:nvPr>
            <p:ph idx="1"/>
          </p:nvPr>
        </p:nvSpPr>
        <p:spPr>
          <a:xfrm>
            <a:off x="864382" y="2489200"/>
            <a:ext cx="7670018" cy="3835400"/>
          </a:xfrm>
        </p:spPr>
        <p:txBody>
          <a:bodyPr>
            <a:normAutofit/>
          </a:bodyPr>
          <a:lstStyle/>
          <a:p>
            <a:r>
              <a:rPr lang="en-US" sz="2400" dirty="0">
                <a:latin typeface="Times New Roman" panose="02020603050405020304" pitchFamily="18" charset="0"/>
                <a:cs typeface="Times New Roman" panose="02020603050405020304" pitchFamily="18" charset="0"/>
              </a:rPr>
              <a:t>The ROB entry number is recorded in the RSs for operands that are produced by instruction</a:t>
            </a:r>
          </a:p>
          <a:p>
            <a:r>
              <a:rPr lang="en-US" sz="2400" dirty="0">
                <a:latin typeface="Times New Roman" panose="02020603050405020304" pitchFamily="18" charset="0"/>
                <a:cs typeface="Times New Roman" panose="02020603050405020304" pitchFamily="18" charset="0"/>
              </a:rPr>
              <a:t>Each entry in the ROB contains four fields: the instruction type, the destination field, the value field, and the ready field which indicates that instruction has completed execution.</a:t>
            </a:r>
          </a:p>
          <a:p>
            <a:r>
              <a:rPr lang="en-US" sz="2400" dirty="0">
                <a:latin typeface="Times New Roman" panose="02020603050405020304" pitchFamily="18" charset="0"/>
                <a:cs typeface="Times New Roman" panose="02020603050405020304" pitchFamily="18" charset="0"/>
              </a:rPr>
              <a:t>Reorder buffer also replaces store buffer. Store writes the result in commit stage which is the second step of store execution</a:t>
            </a:r>
          </a:p>
        </p:txBody>
      </p:sp>
      <p:sp>
        <p:nvSpPr>
          <p:cNvPr id="4" name="Slide Number Placeholder 3">
            <a:extLst>
              <a:ext uri="{FF2B5EF4-FFF2-40B4-BE49-F238E27FC236}">
                <a16:creationId xmlns:a16="http://schemas.microsoft.com/office/drawing/2014/main" id="{B60B36F0-5FFA-BB15-A786-9C73C2111E5F}"/>
              </a:ext>
            </a:extLst>
          </p:cNvPr>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1652145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BB75-5C9A-4918-8C47-21713341C9F1}"/>
              </a:ext>
            </a:extLst>
          </p:cNvPr>
          <p:cNvSpPr>
            <a:spLocks noGrp="1"/>
          </p:cNvSpPr>
          <p:nvPr>
            <p:ph type="title"/>
          </p:nvPr>
        </p:nvSpPr>
        <p:spPr>
          <a:xfrm>
            <a:off x="865970" y="927098"/>
            <a:ext cx="6812646" cy="977902"/>
          </a:xfrm>
        </p:spPr>
        <p:txBody>
          <a:bodyPr>
            <a:noAutofit/>
          </a:bodyPr>
          <a:lstStyle/>
          <a:p>
            <a:r>
              <a:rPr lang="en-US" dirty="0">
                <a:latin typeface="Times New Roman" panose="02020603050405020304" pitchFamily="18" charset="0"/>
                <a:cs typeface="Times New Roman" panose="02020603050405020304" pitchFamily="18" charset="0"/>
              </a:rPr>
              <a:t>Speculation and the Challenge of Energy Efficiency</a:t>
            </a:r>
          </a:p>
        </p:txBody>
      </p:sp>
      <p:sp>
        <p:nvSpPr>
          <p:cNvPr id="3" name="Content Placeholder 2">
            <a:extLst>
              <a:ext uri="{FF2B5EF4-FFF2-40B4-BE49-F238E27FC236}">
                <a16:creationId xmlns:a16="http://schemas.microsoft.com/office/drawing/2014/main" id="{7AD56881-B7EE-48DB-B40B-EDD772DDA2E9}"/>
              </a:ext>
            </a:extLst>
          </p:cNvPr>
          <p:cNvSpPr>
            <a:spLocks noGrp="1"/>
          </p:cNvSpPr>
          <p:nvPr>
            <p:ph idx="1"/>
          </p:nvPr>
        </p:nvSpPr>
        <p:spPr>
          <a:xfrm>
            <a:off x="533400" y="2133601"/>
            <a:ext cx="8382000" cy="4428670"/>
          </a:xfrm>
        </p:spPr>
        <p:txBody>
          <a:bodyPr>
            <a:normAutofit fontScale="85000" lnSpcReduction="10000"/>
          </a:bodyPr>
          <a:lstStyle/>
          <a:p>
            <a:r>
              <a:rPr lang="en-US" sz="3100" dirty="0">
                <a:latin typeface="Times New Roman" panose="02020603050405020304" pitchFamily="18" charset="0"/>
                <a:cs typeface="Times New Roman" panose="02020603050405020304" pitchFamily="18" charset="0"/>
              </a:rPr>
              <a:t>Instructions that are speculated and whose results are not needed generate excess work for the processor, wasting energy.</a:t>
            </a:r>
          </a:p>
          <a:p>
            <a:r>
              <a:rPr lang="en-US" sz="3100" dirty="0">
                <a:latin typeface="Times New Roman" panose="02020603050405020304" pitchFamily="18" charset="0"/>
                <a:cs typeface="Times New Roman" panose="02020603050405020304" pitchFamily="18" charset="0"/>
              </a:rPr>
              <a:t>Undoing the speculation and restoring the state of the processor consumes additional energy.</a:t>
            </a:r>
          </a:p>
          <a:p>
            <a:r>
              <a:rPr lang="en-US" sz="3100" dirty="0">
                <a:latin typeface="Times New Roman" panose="02020603050405020304" pitchFamily="18" charset="0"/>
                <a:cs typeface="Times New Roman" panose="02020603050405020304" pitchFamily="18" charset="0"/>
              </a:rPr>
              <a:t>if speculation lowers the execution time by more than it increases the average power consumption, then the total energy consumed may be less.</a:t>
            </a:r>
          </a:p>
          <a:p>
            <a:r>
              <a:rPr lang="en-US" sz="3100" dirty="0">
                <a:latin typeface="Times New Roman" panose="02020603050405020304" pitchFamily="18" charset="0"/>
                <a:cs typeface="Times New Roman" panose="02020603050405020304" pitchFamily="18" charset="0"/>
              </a:rPr>
              <a:t>SPEC2000 benchmarks results show that </a:t>
            </a:r>
            <a:r>
              <a:rPr lang="en-US" sz="3100" dirty="0" err="1">
                <a:latin typeface="Times New Roman" panose="02020603050405020304" pitchFamily="18" charset="0"/>
                <a:cs typeface="Times New Roman" panose="02020603050405020304" pitchFamily="18" charset="0"/>
              </a:rPr>
              <a:t>misspeculation</a:t>
            </a:r>
            <a:r>
              <a:rPr lang="en-US" sz="3100" dirty="0">
                <a:latin typeface="Times New Roman" panose="02020603050405020304" pitchFamily="18" charset="0"/>
                <a:cs typeface="Times New Roman" panose="02020603050405020304" pitchFamily="18" charset="0"/>
              </a:rPr>
              <a:t> is high for integer programs and low for floating point programs so a clever scheme is needed</a:t>
            </a:r>
          </a:p>
          <a:p>
            <a:endParaRPr lang="en-US" sz="2600" dirty="0"/>
          </a:p>
        </p:txBody>
      </p:sp>
      <p:sp>
        <p:nvSpPr>
          <p:cNvPr id="4" name="Slide Number Placeholder 3">
            <a:extLst>
              <a:ext uri="{FF2B5EF4-FFF2-40B4-BE49-F238E27FC236}">
                <a16:creationId xmlns:a16="http://schemas.microsoft.com/office/drawing/2014/main" id="{42510F95-718C-857B-4B8A-ABA2E62A4C05}"/>
              </a:ext>
            </a:extLst>
          </p:cNvPr>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16528927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4B0520-5588-D35A-45A4-5E79BB531D36}"/>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C22A64CF-D2AE-46D1-AEDB-8F5315E865A6}"/>
              </a:ext>
            </a:extLst>
          </p:cNvPr>
          <p:cNvPicPr>
            <a:picLocks noGrp="1" noChangeAspect="1"/>
          </p:cNvPicPr>
          <p:nvPr>
            <p:ph idx="1"/>
          </p:nvPr>
        </p:nvPicPr>
        <p:blipFill>
          <a:blip r:embed="rId2"/>
          <a:stretch>
            <a:fillRect/>
          </a:stretch>
        </p:blipFill>
        <p:spPr>
          <a:xfrm>
            <a:off x="1183332" y="2489200"/>
            <a:ext cx="5707361" cy="3530600"/>
          </a:xfrm>
          <a:prstGeom prst="rect">
            <a:avLst/>
          </a:prstGeom>
        </p:spPr>
      </p:pic>
      <p:sp>
        <p:nvSpPr>
          <p:cNvPr id="2" name="Slide Number Placeholder 1">
            <a:extLst>
              <a:ext uri="{FF2B5EF4-FFF2-40B4-BE49-F238E27FC236}">
                <a16:creationId xmlns:a16="http://schemas.microsoft.com/office/drawing/2014/main" id="{35EB9DF1-C238-3CC9-5AFC-E82F10F39CC2}"/>
              </a:ext>
            </a:extLst>
          </p:cNvPr>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1107838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F13C1-8BED-4734-9EB7-55AA96ADAE9A}"/>
              </a:ext>
            </a:extLst>
          </p:cNvPr>
          <p:cNvSpPr>
            <a:spLocks noGrp="1"/>
          </p:cNvSpPr>
          <p:nvPr>
            <p:ph type="title"/>
          </p:nvPr>
        </p:nvSpPr>
        <p:spPr/>
        <p:txBody>
          <a:bodyPr>
            <a:noAutofit/>
          </a:bodyPr>
          <a:lstStyle/>
          <a:p>
            <a:r>
              <a:rPr lang="en-US" sz="3000" dirty="0">
                <a:latin typeface="Times New Roman" panose="02020603050405020304" pitchFamily="18" charset="0"/>
                <a:cs typeface="Times New Roman" panose="02020603050405020304" pitchFamily="18" charset="0"/>
              </a:rPr>
              <a:t>Speculating Through Multiple Branches</a:t>
            </a:r>
          </a:p>
        </p:txBody>
      </p:sp>
      <p:sp>
        <p:nvSpPr>
          <p:cNvPr id="3" name="Content Placeholder 2">
            <a:extLst>
              <a:ext uri="{FF2B5EF4-FFF2-40B4-BE49-F238E27FC236}">
                <a16:creationId xmlns:a16="http://schemas.microsoft.com/office/drawing/2014/main" id="{9BEEEC28-6095-4D60-B001-1CD6425E5AB6}"/>
              </a:ext>
            </a:extLst>
          </p:cNvPr>
          <p:cNvSpPr>
            <a:spLocks noGrp="1"/>
          </p:cNvSpPr>
          <p:nvPr>
            <p:ph idx="1"/>
          </p:nvPr>
        </p:nvSpPr>
        <p:spPr>
          <a:xfrm>
            <a:off x="864382" y="2489200"/>
            <a:ext cx="7974818" cy="3530600"/>
          </a:xfrm>
        </p:spPr>
        <p:txBody>
          <a:bodyPr>
            <a:noAutofit/>
          </a:bodyPr>
          <a:lstStyle/>
          <a:p>
            <a:r>
              <a:rPr lang="en-US" sz="2400" dirty="0">
                <a:latin typeface="Times New Roman" panose="02020603050405020304" pitchFamily="18" charset="0"/>
                <a:cs typeface="Times New Roman" panose="02020603050405020304" pitchFamily="18" charset="0"/>
              </a:rPr>
              <a:t>We have only seen speculation through single branch</a:t>
            </a:r>
          </a:p>
          <a:p>
            <a:r>
              <a:rPr lang="en-US" sz="2400" dirty="0">
                <a:latin typeface="Times New Roman" panose="02020603050405020304" pitchFamily="18" charset="0"/>
                <a:cs typeface="Times New Roman" panose="02020603050405020304" pitchFamily="18" charset="0"/>
              </a:rPr>
              <a:t>Database and integer computation programs have clustering of branches, so they may benefit from speculating multiple branches and in some case multiple branches per clock (as of 2017 no processor performs multiple branches per clock)</a:t>
            </a:r>
          </a:p>
          <a:p>
            <a:r>
              <a:rPr lang="en-US" sz="2400" dirty="0">
                <a:latin typeface="Times New Roman" panose="02020603050405020304" pitchFamily="18" charset="0"/>
                <a:cs typeface="Times New Roman" panose="02020603050405020304" pitchFamily="18" charset="0"/>
              </a:rPr>
              <a:t>Multiple branches per cycle means multiple prediction per cycle, so </a:t>
            </a:r>
            <a:r>
              <a:rPr lang="en-US" sz="2400" dirty="0" err="1">
                <a:latin typeface="Times New Roman" panose="02020603050405020304" pitchFamily="18" charset="0"/>
                <a:cs typeface="Times New Roman" panose="02020603050405020304" pitchFamily="18" charset="0"/>
              </a:rPr>
              <a:t>multiported</a:t>
            </a:r>
            <a:r>
              <a:rPr lang="en-US" sz="2400" dirty="0">
                <a:latin typeface="Times New Roman" panose="02020603050405020304" pitchFamily="18" charset="0"/>
                <a:cs typeface="Times New Roman" panose="02020603050405020304" pitchFamily="18" charset="0"/>
              </a:rPr>
              <a:t> branch prediction buffers</a:t>
            </a:r>
          </a:p>
          <a:p>
            <a:r>
              <a:rPr lang="en-US" sz="2400" dirty="0">
                <a:latin typeface="Times New Roman" panose="02020603050405020304" pitchFamily="18" charset="0"/>
                <a:cs typeface="Times New Roman" panose="02020603050405020304" pitchFamily="18" charset="0"/>
              </a:rPr>
              <a:t>Getting instructions from non-contagious locations</a:t>
            </a:r>
          </a:p>
        </p:txBody>
      </p:sp>
      <p:sp>
        <p:nvSpPr>
          <p:cNvPr id="4" name="Slide Number Placeholder 3">
            <a:extLst>
              <a:ext uri="{FF2B5EF4-FFF2-40B4-BE49-F238E27FC236}">
                <a16:creationId xmlns:a16="http://schemas.microsoft.com/office/drawing/2014/main" id="{0DEFA9DE-33F0-AFE6-D917-06D82AAA11BE}"/>
              </a:ext>
            </a:extLst>
          </p:cNvPr>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10114586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F93A7-E3ED-4FD3-873F-3DD1E59B559C}"/>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Address Aliasing Prediction</a:t>
            </a:r>
          </a:p>
        </p:txBody>
      </p:sp>
      <p:sp>
        <p:nvSpPr>
          <p:cNvPr id="3" name="Content Placeholder 2">
            <a:extLst>
              <a:ext uri="{FF2B5EF4-FFF2-40B4-BE49-F238E27FC236}">
                <a16:creationId xmlns:a16="http://schemas.microsoft.com/office/drawing/2014/main" id="{34835D3F-18FD-49CF-95FF-38AC47AAE4C2}"/>
              </a:ext>
            </a:extLst>
          </p:cNvPr>
          <p:cNvSpPr>
            <a:spLocks noGrp="1"/>
          </p:cNvSpPr>
          <p:nvPr>
            <p:ph idx="1"/>
          </p:nvPr>
        </p:nvSpPr>
        <p:spPr>
          <a:xfrm>
            <a:off x="864382" y="2489200"/>
            <a:ext cx="7898618" cy="4073070"/>
          </a:xfrm>
        </p:spPr>
        <p:txBody>
          <a:bodyPr>
            <a:noAutofit/>
          </a:bodyPr>
          <a:lstStyle/>
          <a:p>
            <a:r>
              <a:rPr lang="en-US" sz="2000" dirty="0">
                <a:latin typeface="Times New Roman" panose="02020603050405020304" pitchFamily="18" charset="0"/>
                <a:cs typeface="Times New Roman" panose="02020603050405020304" pitchFamily="18" charset="0"/>
              </a:rPr>
              <a:t>Predicts whether two stores (WAW hazard); or a load and a store refer to the same memory address (RAW and WAR hazards).</a:t>
            </a:r>
          </a:p>
          <a:p>
            <a:r>
              <a:rPr lang="en-US" sz="2000" dirty="0">
                <a:latin typeface="Times New Roman" panose="02020603050405020304" pitchFamily="18" charset="0"/>
                <a:cs typeface="Times New Roman" panose="02020603050405020304" pitchFamily="18" charset="0"/>
              </a:rPr>
              <a:t>If they are no the same then we can interchange.</a:t>
            </a:r>
          </a:p>
          <a:p>
            <a:r>
              <a:rPr lang="en-US" sz="2000" dirty="0">
                <a:latin typeface="Times New Roman" panose="02020603050405020304" pitchFamily="18" charset="0"/>
                <a:cs typeface="Times New Roman" panose="02020603050405020304" pitchFamily="18" charset="0"/>
              </a:rPr>
              <a:t>We don’t need to predict exact addresses. Only predict whether the both match.</a:t>
            </a:r>
          </a:p>
          <a:p>
            <a:r>
              <a:rPr lang="en-US" sz="2000" dirty="0">
                <a:latin typeface="Times New Roman" panose="02020603050405020304" pitchFamily="18" charset="0"/>
                <a:cs typeface="Times New Roman" panose="02020603050405020304" pitchFamily="18" charset="0"/>
              </a:rPr>
              <a:t>Processor must also have mechanism to recover after misprediction as we do in the case of </a:t>
            </a:r>
            <a:r>
              <a:rPr lang="en-US" sz="2000" dirty="0" err="1">
                <a:latin typeface="Times New Roman" panose="02020603050405020304" pitchFamily="18" charset="0"/>
                <a:cs typeface="Times New Roman" panose="02020603050405020304" pitchFamily="18" charset="0"/>
              </a:rPr>
              <a:t>mispredicted</a:t>
            </a:r>
            <a:r>
              <a:rPr lang="en-US" sz="2000" dirty="0">
                <a:latin typeface="Times New Roman" panose="02020603050405020304" pitchFamily="18" charset="0"/>
                <a:cs typeface="Times New Roman" panose="02020603050405020304" pitchFamily="18" charset="0"/>
              </a:rPr>
              <a:t> branches.</a:t>
            </a:r>
          </a:p>
          <a:p>
            <a:r>
              <a:rPr lang="en-US" sz="2000" dirty="0">
                <a:latin typeface="Times New Roman" panose="02020603050405020304" pitchFamily="18" charset="0"/>
                <a:cs typeface="Times New Roman" panose="02020603050405020304" pitchFamily="18" charset="0"/>
              </a:rPr>
              <a:t>It is a simple form of Value Prediction (which after almost 15 years of research isn’t available in any processor).</a:t>
            </a:r>
          </a:p>
          <a:p>
            <a:r>
              <a:rPr lang="en-US" sz="2000" dirty="0">
                <a:latin typeface="Times New Roman" panose="02020603050405020304" pitchFamily="18" charset="0"/>
                <a:cs typeface="Times New Roman" panose="02020603050405020304" pitchFamily="18" charset="0"/>
              </a:rPr>
              <a:t>In value prediction we predict the value produced by an instruction and thus eliminate data dependence restrictions.</a:t>
            </a:r>
          </a:p>
        </p:txBody>
      </p:sp>
      <p:sp>
        <p:nvSpPr>
          <p:cNvPr id="4" name="Slide Number Placeholder 3">
            <a:extLst>
              <a:ext uri="{FF2B5EF4-FFF2-40B4-BE49-F238E27FC236}">
                <a16:creationId xmlns:a16="http://schemas.microsoft.com/office/drawing/2014/main" id="{35047C8B-05B9-C3AC-3F6C-924C03F5ADA5}"/>
              </a:ext>
            </a:extLst>
          </p:cNvPr>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41654872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1E647-76BF-46B5-B281-FD53C5435C99}"/>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Multithreading: </a:t>
            </a:r>
            <a:r>
              <a:rPr lang="en-US" sz="3300" dirty="0">
                <a:latin typeface="Times New Roman" panose="02020603050405020304" pitchFamily="18" charset="0"/>
                <a:cs typeface="Times New Roman" panose="02020603050405020304" pitchFamily="18" charset="0"/>
              </a:rPr>
              <a:t>Exploiting Thread-Level Parallelism</a:t>
            </a:r>
            <a:br>
              <a:rPr lang="en-US" sz="3300" dirty="0">
                <a:latin typeface="Times New Roman" panose="02020603050405020304" pitchFamily="18" charset="0"/>
                <a:cs typeface="Times New Roman" panose="02020603050405020304" pitchFamily="18" charset="0"/>
              </a:rPr>
            </a:br>
            <a:r>
              <a:rPr lang="en-US" sz="3300" dirty="0">
                <a:latin typeface="Times New Roman" panose="02020603050405020304" pitchFamily="18" charset="0"/>
                <a:cs typeface="Times New Roman" panose="02020603050405020304" pitchFamily="18" charset="0"/>
              </a:rPr>
              <a:t>to Improve Uniprocessor Throughput</a:t>
            </a:r>
          </a:p>
        </p:txBody>
      </p:sp>
      <p:sp>
        <p:nvSpPr>
          <p:cNvPr id="3" name="Content Placeholder 2">
            <a:extLst>
              <a:ext uri="{FF2B5EF4-FFF2-40B4-BE49-F238E27FC236}">
                <a16:creationId xmlns:a16="http://schemas.microsoft.com/office/drawing/2014/main" id="{F54059F7-566A-476A-8776-A8A8C53143A9}"/>
              </a:ext>
            </a:extLst>
          </p:cNvPr>
          <p:cNvSpPr>
            <a:spLocks noGrp="1"/>
          </p:cNvSpPr>
          <p:nvPr>
            <p:ph idx="1"/>
          </p:nvPr>
        </p:nvSpPr>
        <p:spPr>
          <a:xfrm>
            <a:off x="685800" y="2286000"/>
            <a:ext cx="7784124" cy="4572000"/>
          </a:xfrm>
        </p:spPr>
        <p:txBody>
          <a:bodyPr>
            <a:normAutofit fontScale="47500" lnSpcReduction="20000"/>
          </a:bodyPr>
          <a:lstStyle/>
          <a:p>
            <a:r>
              <a:rPr lang="en-US" sz="3400" dirty="0">
                <a:latin typeface="Times New Roman" panose="02020603050405020304" pitchFamily="18" charset="0"/>
                <a:cs typeface="Times New Roman" panose="02020603050405020304" pitchFamily="18" charset="0"/>
              </a:rPr>
              <a:t>Multithreading uses thread level parallelism but it improves pipeline utilization. That is why it is discussed here.</a:t>
            </a:r>
          </a:p>
          <a:p>
            <a:r>
              <a:rPr lang="en-US" sz="3400" dirty="0">
                <a:latin typeface="Times New Roman" panose="02020603050405020304" pitchFamily="18" charset="0"/>
                <a:cs typeface="Times New Roman" panose="02020603050405020304" pitchFamily="18" charset="0"/>
              </a:rPr>
              <a:t>With speculation and prefetch there is still chance that all stalls cannot be hidden e.g. a cache miss</a:t>
            </a:r>
          </a:p>
          <a:p>
            <a:r>
              <a:rPr lang="en-US" sz="3400" dirty="0">
                <a:latin typeface="Times New Roman" panose="02020603050405020304" pitchFamily="18" charset="0"/>
                <a:cs typeface="Times New Roman" panose="02020603050405020304" pitchFamily="18" charset="0"/>
              </a:rPr>
              <a:t>Multithreading is a technique in which multiple threads share a processor without the need of context switch.</a:t>
            </a:r>
          </a:p>
          <a:p>
            <a:r>
              <a:rPr lang="en-US" sz="3400" dirty="0">
                <a:latin typeface="Times New Roman" panose="02020603050405020304" pitchFamily="18" charset="0"/>
                <a:cs typeface="Times New Roman" panose="02020603050405020304" pitchFamily="18" charset="0"/>
              </a:rPr>
              <a:t>Threads of a process have separate PC and state (registers) but they share the same data space (</a:t>
            </a:r>
            <a:r>
              <a:rPr lang="en-US" sz="3400" dirty="0" err="1">
                <a:latin typeface="Times New Roman" panose="02020603050405020304" pitchFamily="18" charset="0"/>
                <a:cs typeface="Times New Roman" panose="02020603050405020304" pitchFamily="18" charset="0"/>
              </a:rPr>
              <a:t>i.e</a:t>
            </a:r>
            <a:r>
              <a:rPr lang="en-US" sz="3400" dirty="0">
                <a:latin typeface="Times New Roman" panose="02020603050405020304" pitchFamily="18" charset="0"/>
                <a:cs typeface="Times New Roman" panose="02020603050405020304" pitchFamily="18" charset="0"/>
              </a:rPr>
              <a:t> code and data segment).</a:t>
            </a:r>
          </a:p>
          <a:p>
            <a:r>
              <a:rPr lang="en-US" sz="3400" dirty="0">
                <a:latin typeface="Times New Roman" panose="02020603050405020304" pitchFamily="18" charset="0"/>
                <a:cs typeface="Times New Roman" panose="02020603050405020304" pitchFamily="18" charset="0"/>
              </a:rPr>
              <a:t>So in processor which supports multithreading, there are separate PCs and registers for each thread but all share the functional units.</a:t>
            </a:r>
          </a:p>
          <a:p>
            <a:r>
              <a:rPr lang="en-US" sz="3400" dirty="0">
                <a:latin typeface="Times New Roman" panose="02020603050405020304" pitchFamily="18" charset="0"/>
                <a:cs typeface="Times New Roman" panose="02020603050405020304" pitchFamily="18" charset="0"/>
              </a:rPr>
              <a:t>Thus while in-order execution may stall the processor, it is avoided by executing instructions from other threads meanwhile.</a:t>
            </a:r>
          </a:p>
          <a:p>
            <a:r>
              <a:rPr lang="en-US" sz="3400" dirty="0">
                <a:latin typeface="Times New Roman" panose="02020603050405020304" pitchFamily="18" charset="0"/>
                <a:cs typeface="Times New Roman" panose="02020603050405020304" pitchFamily="18" charset="0"/>
              </a:rPr>
              <a:t>For dynamic scheduling it is needed to have per thread renaming table </a:t>
            </a:r>
            <a:r>
              <a:rPr lang="en-US" sz="3400" dirty="0" err="1">
                <a:latin typeface="Times New Roman" panose="02020603050405020304" pitchFamily="18" charset="0"/>
                <a:cs typeface="Times New Roman" panose="02020603050405020304" pitchFamily="18" charset="0"/>
              </a:rPr>
              <a:t>alongwith</a:t>
            </a:r>
            <a:r>
              <a:rPr lang="en-US" sz="3400" dirty="0">
                <a:latin typeface="Times New Roman" panose="02020603050405020304" pitchFamily="18" charset="0"/>
                <a:cs typeface="Times New Roman" panose="02020603050405020304" pitchFamily="18" charset="0"/>
              </a:rPr>
              <a:t> separate registers and PC.</a:t>
            </a:r>
          </a:p>
          <a:p>
            <a:r>
              <a:rPr lang="en-US" sz="3400" dirty="0">
                <a:latin typeface="Times New Roman" panose="02020603050405020304" pitchFamily="18" charset="0"/>
                <a:cs typeface="Times New Roman" panose="02020603050405020304" pitchFamily="18" charset="0"/>
              </a:rPr>
              <a:t>Of course to get benefit from multithreading a program must have multiple threads</a:t>
            </a:r>
          </a:p>
          <a:p>
            <a:endParaRPr lang="en-US" sz="2600" dirty="0"/>
          </a:p>
        </p:txBody>
      </p:sp>
      <p:sp>
        <p:nvSpPr>
          <p:cNvPr id="4" name="Slide Number Placeholder 3">
            <a:extLst>
              <a:ext uri="{FF2B5EF4-FFF2-40B4-BE49-F238E27FC236}">
                <a16:creationId xmlns:a16="http://schemas.microsoft.com/office/drawing/2014/main" id="{0DC1E16C-73E9-70D6-A4C3-529655A4A6E2}"/>
              </a:ext>
            </a:extLst>
          </p:cNvPr>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30736142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47A82-A2C5-446C-A37B-EC434D9FFFF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Multithreading Types</a:t>
            </a:r>
          </a:p>
        </p:txBody>
      </p:sp>
      <p:sp>
        <p:nvSpPr>
          <p:cNvPr id="3" name="Content Placeholder 2">
            <a:extLst>
              <a:ext uri="{FF2B5EF4-FFF2-40B4-BE49-F238E27FC236}">
                <a16:creationId xmlns:a16="http://schemas.microsoft.com/office/drawing/2014/main" id="{12E1CED8-BF99-43EA-8475-249DA7DE8C86}"/>
              </a:ext>
            </a:extLst>
          </p:cNvPr>
          <p:cNvSpPr>
            <a:spLocks noGrp="1"/>
          </p:cNvSpPr>
          <p:nvPr>
            <p:ph idx="1"/>
          </p:nvPr>
        </p:nvSpPr>
        <p:spPr>
          <a:xfrm>
            <a:off x="609600" y="2133600"/>
            <a:ext cx="8229600" cy="4572000"/>
          </a:xfrm>
        </p:spPr>
        <p:txBody>
          <a:bodyPr>
            <a:noAutofit/>
          </a:bodyPr>
          <a:lstStyle/>
          <a:p>
            <a:r>
              <a:rPr lang="en-US" sz="1200" dirty="0">
                <a:latin typeface="Times New Roman" panose="02020603050405020304" pitchFamily="18" charset="0"/>
                <a:cs typeface="Times New Roman" panose="02020603050405020304" pitchFamily="18" charset="0"/>
              </a:rPr>
              <a:t>Three approaches</a:t>
            </a:r>
          </a:p>
          <a:p>
            <a:pPr lvl="1"/>
            <a:r>
              <a:rPr lang="en-US" sz="1200" dirty="0">
                <a:latin typeface="Times New Roman" panose="02020603050405020304" pitchFamily="18" charset="0"/>
                <a:cs typeface="Times New Roman" panose="02020603050405020304" pitchFamily="18" charset="0"/>
              </a:rPr>
              <a:t>Fine-grained(static scheduling): </a:t>
            </a:r>
          </a:p>
          <a:p>
            <a:pPr lvl="2"/>
            <a:r>
              <a:rPr lang="en-US" sz="1200" dirty="0">
                <a:latin typeface="Times New Roman" panose="02020603050405020304" pitchFamily="18" charset="0"/>
                <a:cs typeface="Times New Roman" panose="02020603050405020304" pitchFamily="18" charset="0"/>
              </a:rPr>
              <a:t>Switching between threads on each cycle (interleaving in round robin fashion)</a:t>
            </a:r>
          </a:p>
          <a:p>
            <a:pPr lvl="2"/>
            <a:r>
              <a:rPr lang="en-US" sz="1200" dirty="0">
                <a:latin typeface="Times New Roman" panose="02020603050405020304" pitchFamily="18" charset="0"/>
                <a:cs typeface="Times New Roman" panose="02020603050405020304" pitchFamily="18" charset="0"/>
              </a:rPr>
              <a:t>A thread is skipped if it has stall whether due to data dependence or any cache miss</a:t>
            </a:r>
          </a:p>
          <a:p>
            <a:pPr lvl="2"/>
            <a:r>
              <a:rPr lang="en-US" sz="1200" dirty="0">
                <a:latin typeface="Times New Roman" panose="02020603050405020304" pitchFamily="18" charset="0"/>
                <a:cs typeface="Times New Roman" panose="02020603050405020304" pitchFamily="18" charset="0"/>
              </a:rPr>
              <a:t>no out of order execution </a:t>
            </a:r>
            <a:r>
              <a:rPr lang="en-US" sz="1200" dirty="0" err="1">
                <a:latin typeface="Times New Roman" panose="02020603050405020304" pitchFamily="18" charset="0"/>
                <a:cs typeface="Times New Roman" panose="02020603050405020304" pitchFamily="18" charset="0"/>
              </a:rPr>
              <a:t>ie</a:t>
            </a:r>
            <a:r>
              <a:rPr lang="en-US" sz="1200" dirty="0">
                <a:latin typeface="Times New Roman" panose="02020603050405020304" pitchFamily="18" charset="0"/>
                <a:cs typeface="Times New Roman" panose="02020603050405020304" pitchFamily="18" charset="0"/>
              </a:rPr>
              <a:t>. Static scheduling. Thus no dynamic scheduling hardware (</a:t>
            </a:r>
            <a:r>
              <a:rPr lang="en-US" sz="1200" dirty="0" err="1">
                <a:latin typeface="Times New Roman" panose="02020603050405020304" pitchFamily="18" charset="0"/>
                <a:cs typeface="Times New Roman" panose="02020603050405020304" pitchFamily="18" charset="0"/>
              </a:rPr>
              <a:t>e.g</a:t>
            </a:r>
            <a:r>
              <a:rPr lang="en-US" sz="1200" dirty="0">
                <a:latin typeface="Times New Roman" panose="02020603050405020304" pitchFamily="18" charset="0"/>
                <a:cs typeface="Times New Roman" panose="02020603050405020304" pitchFamily="18" charset="0"/>
              </a:rPr>
              <a:t> reservation station). Thus multiple 5 stage pipelines in parallel.</a:t>
            </a:r>
          </a:p>
          <a:p>
            <a:pPr lvl="1"/>
            <a:r>
              <a:rPr lang="en-US" sz="1200" dirty="0">
                <a:latin typeface="Times New Roman" panose="02020603050405020304" pitchFamily="18" charset="0"/>
                <a:cs typeface="Times New Roman" panose="02020603050405020304" pitchFamily="18" charset="0"/>
              </a:rPr>
              <a:t>Coarse-grained(static scheduling): </a:t>
            </a:r>
          </a:p>
          <a:p>
            <a:pPr lvl="2"/>
            <a:r>
              <a:rPr lang="en-US" sz="1200" dirty="0">
                <a:latin typeface="Times New Roman" panose="02020603050405020304" pitchFamily="18" charset="0"/>
                <a:cs typeface="Times New Roman" panose="02020603050405020304" pitchFamily="18" charset="0"/>
              </a:rPr>
              <a:t>Switches threads only on costly stalls, such as level two or three cache misses.</a:t>
            </a:r>
          </a:p>
          <a:p>
            <a:pPr lvl="1"/>
            <a:r>
              <a:rPr lang="en-US" sz="1200" dirty="0">
                <a:latin typeface="Times New Roman" panose="02020603050405020304" pitchFamily="18" charset="0"/>
                <a:cs typeface="Times New Roman" panose="02020603050405020304" pitchFamily="18" charset="0"/>
              </a:rPr>
              <a:t>Simultaneous Multithreading: </a:t>
            </a:r>
          </a:p>
          <a:p>
            <a:pPr lvl="2"/>
            <a:r>
              <a:rPr lang="en-US" sz="1200" dirty="0">
                <a:latin typeface="Times New Roman" panose="02020603050405020304" pitchFamily="18" charset="0"/>
                <a:cs typeface="Times New Roman" panose="02020603050405020304" pitchFamily="18" charset="0"/>
              </a:rPr>
              <a:t>When Fine-grained multithreading is used on superscalar with dynamic scheduling.</a:t>
            </a:r>
          </a:p>
          <a:p>
            <a:pPr lvl="2"/>
            <a:r>
              <a:rPr lang="en-US" sz="1200" dirty="0">
                <a:latin typeface="Times New Roman" panose="02020603050405020304" pitchFamily="18" charset="0"/>
                <a:cs typeface="Times New Roman" panose="02020603050405020304" pitchFamily="18" charset="0"/>
              </a:rPr>
              <a:t>It issue from one thread. SMT executes instructions from multiple threads, leaving it up to the hardware to associate instruction slots and renamed registers with their proper threads.</a:t>
            </a:r>
          </a:p>
          <a:p>
            <a:pPr lvl="2"/>
            <a:r>
              <a:rPr lang="en-US" sz="1200" dirty="0">
                <a:latin typeface="Times New Roman" panose="02020603050405020304" pitchFamily="18" charset="0"/>
                <a:cs typeface="Times New Roman" panose="02020603050405020304" pitchFamily="18" charset="0"/>
              </a:rPr>
              <a:t>In fine-grained multithreading only those instructions are issued whose operands are available whereas with dynamic scheduling  those instructions are also issued whose operands are being calculated</a:t>
            </a:r>
          </a:p>
        </p:txBody>
      </p:sp>
      <p:sp>
        <p:nvSpPr>
          <p:cNvPr id="4" name="Slide Number Placeholder 3">
            <a:extLst>
              <a:ext uri="{FF2B5EF4-FFF2-40B4-BE49-F238E27FC236}">
                <a16:creationId xmlns:a16="http://schemas.microsoft.com/office/drawing/2014/main" id="{3125451A-E6D6-A253-3E8E-533B317ED996}"/>
              </a:ext>
            </a:extLst>
          </p:cNvPr>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26450188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4FF472-835C-1507-E02C-E3A10A92D046}"/>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7F716AA8-8C22-426C-9048-64585D8A3EEC}"/>
              </a:ext>
            </a:extLst>
          </p:cNvPr>
          <p:cNvPicPr>
            <a:picLocks noGrp="1" noChangeAspect="1"/>
          </p:cNvPicPr>
          <p:nvPr>
            <p:ph idx="1"/>
          </p:nvPr>
        </p:nvPicPr>
        <p:blipFill>
          <a:blip r:embed="rId2"/>
          <a:stretch>
            <a:fillRect/>
          </a:stretch>
        </p:blipFill>
        <p:spPr>
          <a:xfrm>
            <a:off x="1457098" y="2989035"/>
            <a:ext cx="5159829" cy="2530929"/>
          </a:xfrm>
          <a:prstGeom prst="rect">
            <a:avLst/>
          </a:prstGeom>
        </p:spPr>
      </p:pic>
      <p:sp>
        <p:nvSpPr>
          <p:cNvPr id="2" name="Slide Number Placeholder 1">
            <a:extLst>
              <a:ext uri="{FF2B5EF4-FFF2-40B4-BE49-F238E27FC236}">
                <a16:creationId xmlns:a16="http://schemas.microsoft.com/office/drawing/2014/main" id="{352E7583-7FF0-8170-5AA3-C3C5A3A18BE9}"/>
              </a:ext>
            </a:extLst>
          </p:cNvPr>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26113289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5BF7-1BF6-4173-90CD-0AE7B71AEA3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Multithreading Types</a:t>
            </a:r>
          </a:p>
        </p:txBody>
      </p:sp>
      <p:sp>
        <p:nvSpPr>
          <p:cNvPr id="3" name="Content Placeholder 2">
            <a:extLst>
              <a:ext uri="{FF2B5EF4-FFF2-40B4-BE49-F238E27FC236}">
                <a16:creationId xmlns:a16="http://schemas.microsoft.com/office/drawing/2014/main" id="{1C4AE088-52BD-4E0C-A132-80F3E1F628AE}"/>
              </a:ext>
            </a:extLst>
          </p:cNvPr>
          <p:cNvSpPr>
            <a:spLocks noGrp="1"/>
          </p:cNvSpPr>
          <p:nvPr>
            <p:ph idx="1"/>
          </p:nvPr>
        </p:nvSpPr>
        <p:spPr>
          <a:xfrm>
            <a:off x="609600" y="2209800"/>
            <a:ext cx="8001000" cy="4495800"/>
          </a:xfrm>
        </p:spPr>
        <p:txBody>
          <a:bodyPr>
            <a:normAutofit/>
          </a:bodyPr>
          <a:lstStyle/>
          <a:p>
            <a:r>
              <a:rPr lang="en-US" dirty="0">
                <a:latin typeface="Times New Roman" panose="02020603050405020304" pitchFamily="18" charset="0"/>
                <a:cs typeface="Times New Roman" panose="02020603050405020304" pitchFamily="18" charset="0"/>
              </a:rPr>
              <a:t>Fine-grained:</a:t>
            </a:r>
          </a:p>
          <a:p>
            <a:pPr lvl="1"/>
            <a:r>
              <a:rPr lang="en-US" sz="1800" dirty="0">
                <a:latin typeface="Times New Roman" panose="02020603050405020304" pitchFamily="18" charset="0"/>
                <a:cs typeface="Times New Roman" panose="02020603050405020304" pitchFamily="18" charset="0"/>
              </a:rPr>
              <a:t>Increase Multi-thread throughput but increases the latency of a single-thread</a:t>
            </a:r>
          </a:p>
          <a:p>
            <a:r>
              <a:rPr lang="en-US" dirty="0">
                <a:latin typeface="Times New Roman" panose="02020603050405020304" pitchFamily="18" charset="0"/>
                <a:cs typeface="Times New Roman" panose="02020603050405020304" pitchFamily="18" charset="0"/>
              </a:rPr>
              <a:t>Coarse-grained:</a:t>
            </a:r>
          </a:p>
          <a:p>
            <a:pPr lvl="1"/>
            <a:r>
              <a:rPr lang="en-US" sz="1800" dirty="0">
                <a:latin typeface="Times New Roman" panose="02020603050405020304" pitchFamily="18" charset="0"/>
                <a:cs typeface="Times New Roman" panose="02020603050405020304" pitchFamily="18" charset="0"/>
              </a:rPr>
              <a:t>Less likely to slow down the execution of any one thread.</a:t>
            </a:r>
          </a:p>
          <a:p>
            <a:pPr lvl="1"/>
            <a:r>
              <a:rPr lang="en-US" sz="1800" dirty="0">
                <a:latin typeface="Times New Roman" panose="02020603050405020304" pitchFamily="18" charset="0"/>
                <a:cs typeface="Times New Roman" panose="02020603050405020304" pitchFamily="18" charset="0"/>
              </a:rPr>
              <a:t>It has throughput losses</a:t>
            </a:r>
          </a:p>
          <a:p>
            <a:pPr lvl="2"/>
            <a:r>
              <a:rPr lang="en-US" sz="1800" dirty="0">
                <a:latin typeface="Times New Roman" panose="02020603050405020304" pitchFamily="18" charset="0"/>
                <a:cs typeface="Times New Roman" panose="02020603050405020304" pitchFamily="18" charset="0"/>
              </a:rPr>
              <a:t>Thread is not switched for small stalls (</a:t>
            </a:r>
            <a:r>
              <a:rPr lang="en-US" sz="1800" dirty="0" err="1">
                <a:latin typeface="Times New Roman" panose="02020603050405020304" pitchFamily="18" charset="0"/>
                <a:cs typeface="Times New Roman" panose="02020603050405020304" pitchFamily="18" charset="0"/>
              </a:rPr>
              <a:t>e.g</a:t>
            </a:r>
            <a:r>
              <a:rPr lang="en-US" sz="1800" dirty="0">
                <a:latin typeface="Times New Roman" panose="02020603050405020304" pitchFamily="18" charset="0"/>
                <a:cs typeface="Times New Roman" panose="02020603050405020304" pitchFamily="18" charset="0"/>
              </a:rPr>
              <a:t> L1 </a:t>
            </a:r>
            <a:r>
              <a:rPr lang="en-US" sz="1800" dirty="0" err="1">
                <a:latin typeface="Times New Roman" panose="02020603050405020304" pitchFamily="18" charset="0"/>
                <a:cs typeface="Times New Roman" panose="02020603050405020304" pitchFamily="18" charset="0"/>
              </a:rPr>
              <a:t>cahe</a:t>
            </a:r>
            <a:r>
              <a:rPr lang="en-US" sz="1800" dirty="0">
                <a:latin typeface="Times New Roman" panose="02020603050405020304" pitchFamily="18" charset="0"/>
                <a:cs typeface="Times New Roman" panose="02020603050405020304" pitchFamily="18" charset="0"/>
              </a:rPr>
              <a:t> miss)</a:t>
            </a:r>
          </a:p>
          <a:p>
            <a:pPr lvl="2"/>
            <a:r>
              <a:rPr lang="en-US" sz="1800" dirty="0">
                <a:latin typeface="Times New Roman" panose="02020603050405020304" pitchFamily="18" charset="0"/>
                <a:cs typeface="Times New Roman" panose="02020603050405020304" pitchFamily="18" charset="0"/>
              </a:rPr>
              <a:t>Thread is only switched on a stall therefore there is a stall (bubble) in the pipeline before every switch</a:t>
            </a:r>
          </a:p>
          <a:p>
            <a:pPr lvl="2"/>
            <a:r>
              <a:rPr lang="en-US" sz="1800" dirty="0">
                <a:latin typeface="Times New Roman" panose="02020603050405020304" pitchFamily="18" charset="0"/>
                <a:cs typeface="Times New Roman" panose="02020603050405020304" pitchFamily="18" charset="0"/>
              </a:rPr>
              <a:t>No major current processor uses this technique.</a:t>
            </a:r>
          </a:p>
          <a:p>
            <a:endParaRPr lang="en-US" dirty="0">
              <a:latin typeface="Times New Roman" panose="02020603050405020304" pitchFamily="18" charset="0"/>
              <a:cs typeface="Times New Roman" panose="02020603050405020304" pitchFamily="18" charset="0"/>
            </a:endParaRPr>
          </a:p>
          <a:p>
            <a:pPr marL="914400" lvl="2" indent="0">
              <a:buNone/>
            </a:pPr>
            <a:endParaRPr lang="en-US" dirty="0"/>
          </a:p>
        </p:txBody>
      </p:sp>
      <p:sp>
        <p:nvSpPr>
          <p:cNvPr id="4" name="Slide Number Placeholder 3">
            <a:extLst>
              <a:ext uri="{FF2B5EF4-FFF2-40B4-BE49-F238E27FC236}">
                <a16:creationId xmlns:a16="http://schemas.microsoft.com/office/drawing/2014/main" id="{BA75A1D4-4C47-6579-8972-1C1C8EDA1717}"/>
              </a:ext>
            </a:extLst>
          </p:cNvPr>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26626810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6B869-68FD-47E5-B0F7-D230FF7BC5B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Simultaneous Multithreading</a:t>
            </a:r>
          </a:p>
        </p:txBody>
      </p:sp>
      <p:sp>
        <p:nvSpPr>
          <p:cNvPr id="3" name="Content Placeholder 2">
            <a:extLst>
              <a:ext uri="{FF2B5EF4-FFF2-40B4-BE49-F238E27FC236}">
                <a16:creationId xmlns:a16="http://schemas.microsoft.com/office/drawing/2014/main" id="{2360E472-6228-4A30-87D6-6EAD5BA9072D}"/>
              </a:ext>
            </a:extLst>
          </p:cNvPr>
          <p:cNvSpPr>
            <a:spLocks noGrp="1"/>
          </p:cNvSpPr>
          <p:nvPr>
            <p:ph idx="1"/>
          </p:nvPr>
        </p:nvSpPr>
        <p:spPr>
          <a:xfrm>
            <a:off x="609600" y="2209800"/>
            <a:ext cx="8077200" cy="4352470"/>
          </a:xfrm>
        </p:spPr>
        <p:txBody>
          <a:bodyPr>
            <a:noAutofit/>
          </a:bodyPr>
          <a:lstStyle/>
          <a:p>
            <a:r>
              <a:rPr lang="en-US" sz="1600" dirty="0">
                <a:latin typeface="Times New Roman" panose="02020603050405020304" pitchFamily="18" charset="0"/>
                <a:cs typeface="Times New Roman" panose="02020603050405020304" pitchFamily="18" charset="0"/>
              </a:rPr>
              <a:t>Effectiveness of SMT was explored in 2000-2001, assuming Dynamic superscalar will get much wider in next few years with</a:t>
            </a:r>
          </a:p>
          <a:p>
            <a:pPr lvl="1"/>
            <a:r>
              <a:rPr lang="en-US" dirty="0">
                <a:latin typeface="Times New Roman" panose="02020603050405020304" pitchFamily="18" charset="0"/>
                <a:cs typeface="Times New Roman" panose="02020603050405020304" pitchFamily="18" charset="0"/>
              </a:rPr>
              <a:t>Supporting six to eight issues per clock with</a:t>
            </a:r>
          </a:p>
          <a:p>
            <a:pPr lvl="1"/>
            <a:r>
              <a:rPr lang="en-US" dirty="0">
                <a:latin typeface="Times New Roman" panose="02020603050405020304" pitchFamily="18" charset="0"/>
                <a:cs typeface="Times New Roman" panose="02020603050405020304" pitchFamily="18" charset="0"/>
              </a:rPr>
              <a:t>Many simultaneous loads and stores</a:t>
            </a:r>
          </a:p>
          <a:p>
            <a:pPr lvl="1"/>
            <a:r>
              <a:rPr lang="en-US" dirty="0">
                <a:latin typeface="Times New Roman" panose="02020603050405020304" pitchFamily="18" charset="0"/>
                <a:cs typeface="Times New Roman" panose="02020603050405020304" pitchFamily="18" charset="0"/>
              </a:rPr>
              <a:t>large primary caches,</a:t>
            </a:r>
          </a:p>
          <a:p>
            <a:pPr lvl="1"/>
            <a:r>
              <a:rPr lang="en-US" dirty="0">
                <a:latin typeface="Times New Roman" panose="02020603050405020304" pitchFamily="18" charset="0"/>
                <a:cs typeface="Times New Roman" panose="02020603050405020304" pitchFamily="18" charset="0"/>
              </a:rPr>
              <a:t>Four to eight contexts with simultaneous issue and commit</a:t>
            </a:r>
          </a:p>
          <a:p>
            <a:r>
              <a:rPr lang="en-US" sz="1600" dirty="0">
                <a:latin typeface="Times New Roman" panose="02020603050405020304" pitchFamily="18" charset="0"/>
                <a:cs typeface="Times New Roman" panose="02020603050405020304" pitchFamily="18" charset="0"/>
              </a:rPr>
              <a:t>In practice, the existing implementations of SMT offer</a:t>
            </a:r>
          </a:p>
          <a:p>
            <a:pPr lvl="1"/>
            <a:r>
              <a:rPr lang="en-US" dirty="0">
                <a:latin typeface="Times New Roman" panose="02020603050405020304" pitchFamily="18" charset="0"/>
                <a:cs typeface="Times New Roman" panose="02020603050405020304" pitchFamily="18" charset="0"/>
              </a:rPr>
              <a:t>only two to four contexts with fetching</a:t>
            </a:r>
          </a:p>
          <a:p>
            <a:pPr lvl="1"/>
            <a:r>
              <a:rPr lang="en-US" dirty="0">
                <a:latin typeface="Times New Roman" panose="02020603050405020304" pitchFamily="18" charset="0"/>
                <a:cs typeface="Times New Roman" panose="02020603050405020304" pitchFamily="18" charset="0"/>
              </a:rPr>
              <a:t>Issue from only one, </a:t>
            </a:r>
          </a:p>
          <a:p>
            <a:pPr lvl="1"/>
            <a:r>
              <a:rPr lang="en-US" dirty="0">
                <a:latin typeface="Times New Roman" panose="02020603050405020304" pitchFamily="18" charset="0"/>
                <a:cs typeface="Times New Roman" panose="02020603050405020304" pitchFamily="18" charset="0"/>
              </a:rPr>
              <a:t>Up to four issues per clock. </a:t>
            </a:r>
          </a:p>
          <a:p>
            <a:r>
              <a:rPr lang="en-US" sz="1600" dirty="0">
                <a:latin typeface="Times New Roman" panose="02020603050405020304" pitchFamily="18" charset="0"/>
                <a:cs typeface="Times New Roman" panose="02020603050405020304" pitchFamily="18" charset="0"/>
              </a:rPr>
              <a:t>The result is that the gain from SMT is also more modest.</a:t>
            </a:r>
          </a:p>
        </p:txBody>
      </p:sp>
      <p:sp>
        <p:nvSpPr>
          <p:cNvPr id="4" name="Slide Number Placeholder 3">
            <a:extLst>
              <a:ext uri="{FF2B5EF4-FFF2-40B4-BE49-F238E27FC236}">
                <a16:creationId xmlns:a16="http://schemas.microsoft.com/office/drawing/2014/main" id="{5BC8CCEC-3237-1F40-4008-59F37D8E46A4}"/>
              </a:ext>
            </a:extLst>
          </p:cNvPr>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2477046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732E4BE-1C82-481D-94CA-1F887B76B3B2}"/>
              </a:ext>
            </a:extLst>
          </p:cNvPr>
          <p:cNvPicPr>
            <a:picLocks noGrp="1" noChangeAspect="1"/>
          </p:cNvPicPr>
          <p:nvPr>
            <p:ph idx="1"/>
          </p:nvPr>
        </p:nvPicPr>
        <p:blipFill>
          <a:blip r:embed="rId2"/>
          <a:stretch>
            <a:fillRect/>
          </a:stretch>
        </p:blipFill>
        <p:spPr>
          <a:xfrm>
            <a:off x="609600" y="53788"/>
            <a:ext cx="6805297" cy="6804212"/>
          </a:xfrm>
          <a:prstGeom prst="rect">
            <a:avLst/>
          </a:prstGeom>
        </p:spPr>
      </p:pic>
      <p:sp>
        <p:nvSpPr>
          <p:cNvPr id="2" name="Slide Number Placeholder 1">
            <a:extLst>
              <a:ext uri="{FF2B5EF4-FFF2-40B4-BE49-F238E27FC236}">
                <a16:creationId xmlns:a16="http://schemas.microsoft.com/office/drawing/2014/main" id="{8D252E13-B58B-41D4-87A9-F5865ED91A69}"/>
              </a:ext>
            </a:extLst>
          </p:cNvPr>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216589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041FF-65D1-4533-A1F6-D05758636F95}"/>
              </a:ext>
            </a:extLst>
          </p:cNvPr>
          <p:cNvSpPr>
            <a:spLocks noGrp="1"/>
          </p:cNvSpPr>
          <p:nvPr>
            <p:ph type="title"/>
          </p:nvPr>
        </p:nvSpPr>
        <p:spPr>
          <a:xfrm>
            <a:off x="674076" y="838200"/>
            <a:ext cx="7403124" cy="856585"/>
          </a:xfrm>
        </p:spPr>
        <p:txBody>
          <a:bodyPr>
            <a:noAutofit/>
          </a:bodyPr>
          <a:lstStyle/>
          <a:p>
            <a:r>
              <a:rPr lang="en-US" sz="4000" dirty="0">
                <a:latin typeface="Times New Roman" panose="02020603050405020304" pitchFamily="18" charset="0"/>
                <a:cs typeface="Times New Roman" panose="02020603050405020304" pitchFamily="18" charset="0"/>
              </a:rPr>
              <a:t>Steps of Execution</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Issue</a:t>
            </a:r>
          </a:p>
        </p:txBody>
      </p:sp>
      <p:sp>
        <p:nvSpPr>
          <p:cNvPr id="3" name="Content Placeholder 2">
            <a:extLst>
              <a:ext uri="{FF2B5EF4-FFF2-40B4-BE49-F238E27FC236}">
                <a16:creationId xmlns:a16="http://schemas.microsoft.com/office/drawing/2014/main" id="{ACE573FB-FA31-4B77-B461-05237121A0AC}"/>
              </a:ext>
            </a:extLst>
          </p:cNvPr>
          <p:cNvSpPr>
            <a:spLocks noGrp="1"/>
          </p:cNvSpPr>
          <p:nvPr>
            <p:ph idx="1"/>
          </p:nvPr>
        </p:nvSpPr>
        <p:spPr>
          <a:xfrm>
            <a:off x="864382" y="2489200"/>
            <a:ext cx="7605542" cy="3683000"/>
          </a:xfrm>
        </p:spPr>
        <p:txBody>
          <a:bodyPr>
            <a:normAutofit/>
          </a:bodyPr>
          <a:lstStyle/>
          <a:p>
            <a:r>
              <a:rPr lang="en-US" sz="2000" dirty="0">
                <a:latin typeface="Times New Roman" panose="02020603050405020304" pitchFamily="18" charset="0"/>
                <a:cs typeface="Times New Roman" panose="02020603050405020304" pitchFamily="18" charset="0"/>
              </a:rPr>
              <a:t>Instruction only issued when there is empty slot in both the reservation station and ROB</a:t>
            </a:r>
          </a:p>
          <a:p>
            <a:r>
              <a:rPr lang="en-US" sz="2000" dirty="0">
                <a:latin typeface="Times New Roman" panose="02020603050405020304" pitchFamily="18" charset="0"/>
                <a:cs typeface="Times New Roman" panose="02020603050405020304" pitchFamily="18" charset="0"/>
              </a:rPr>
              <a:t>Operands are provided if they are available in registers or ROB</a:t>
            </a:r>
          </a:p>
          <a:p>
            <a:r>
              <a:rPr lang="en-US" sz="2000" dirty="0">
                <a:latin typeface="Times New Roman" panose="02020603050405020304" pitchFamily="18" charset="0"/>
                <a:cs typeface="Times New Roman" panose="02020603050405020304" pitchFamily="18" charset="0"/>
              </a:rPr>
              <a:t>The no of ROB entry is also sent to RS which is used as a tag to get result when it is broadcasted on CDB</a:t>
            </a:r>
          </a:p>
          <a:p>
            <a:r>
              <a:rPr lang="en-US" sz="2000" dirty="0">
                <a:latin typeface="Times New Roman" panose="02020603050405020304" pitchFamily="18" charset="0"/>
                <a:cs typeface="Times New Roman" panose="02020603050405020304" pitchFamily="18" charset="0"/>
              </a:rPr>
              <a:t>In order issue, so</a:t>
            </a:r>
          </a:p>
          <a:p>
            <a:pPr lvl="1"/>
            <a:r>
              <a:rPr lang="en-US" sz="2000" dirty="0">
                <a:latin typeface="Times New Roman" panose="02020603050405020304" pitchFamily="18" charset="0"/>
                <a:cs typeface="Times New Roman" panose="02020603050405020304" pitchFamily="18" charset="0"/>
              </a:rPr>
              <a:t>No RAW hazard for register instructions</a:t>
            </a:r>
          </a:p>
          <a:p>
            <a:pPr lvl="1"/>
            <a:r>
              <a:rPr lang="en-US" sz="2000" dirty="0">
                <a:latin typeface="Times New Roman" panose="02020603050405020304" pitchFamily="18" charset="0"/>
                <a:cs typeface="Times New Roman" panose="02020603050405020304" pitchFamily="18" charset="0"/>
              </a:rPr>
              <a:t>No WAR hazard for register and memory instructions</a:t>
            </a:r>
          </a:p>
          <a:p>
            <a:pPr lvl="1"/>
            <a:endParaRPr lang="en-US" dirty="0"/>
          </a:p>
          <a:p>
            <a:endParaRPr lang="en-US" dirty="0"/>
          </a:p>
        </p:txBody>
      </p:sp>
      <p:sp>
        <p:nvSpPr>
          <p:cNvPr id="4" name="Slide Number Placeholder 3">
            <a:extLst>
              <a:ext uri="{FF2B5EF4-FFF2-40B4-BE49-F238E27FC236}">
                <a16:creationId xmlns:a16="http://schemas.microsoft.com/office/drawing/2014/main" id="{F03C2F73-BC84-0083-F657-88383F91828E}"/>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841559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3B45F-D997-4C28-8B07-697FE33A241E}"/>
              </a:ext>
            </a:extLst>
          </p:cNvPr>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Steps of Execution</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Execute</a:t>
            </a:r>
          </a:p>
        </p:txBody>
      </p:sp>
      <p:sp>
        <p:nvSpPr>
          <p:cNvPr id="3" name="Content Placeholder 2">
            <a:extLst>
              <a:ext uri="{FF2B5EF4-FFF2-40B4-BE49-F238E27FC236}">
                <a16:creationId xmlns:a16="http://schemas.microsoft.com/office/drawing/2014/main" id="{0277631F-6909-48C1-AF99-0A1E1E723274}"/>
              </a:ext>
            </a:extLst>
          </p:cNvPr>
          <p:cNvSpPr>
            <a:spLocks noGrp="1"/>
          </p:cNvSpPr>
          <p:nvPr>
            <p:ph idx="1"/>
          </p:nvPr>
        </p:nvSpPr>
        <p:spPr>
          <a:xfrm>
            <a:off x="685800" y="2489200"/>
            <a:ext cx="7784124" cy="3911600"/>
          </a:xfrm>
        </p:spPr>
        <p:txBody>
          <a:bodyPr>
            <a:normAutofit/>
          </a:bodyPr>
          <a:lstStyle/>
          <a:p>
            <a:r>
              <a:rPr lang="en-US" dirty="0">
                <a:latin typeface="Times New Roman" panose="02020603050405020304" pitchFamily="18" charset="0"/>
                <a:cs typeface="Times New Roman" panose="02020603050405020304" pitchFamily="18" charset="0"/>
              </a:rPr>
              <a:t>If operands are not available, monitor the CDB</a:t>
            </a:r>
          </a:p>
          <a:p>
            <a:r>
              <a:rPr lang="en-US" dirty="0">
                <a:latin typeface="Times New Roman" panose="02020603050405020304" pitchFamily="18" charset="0"/>
                <a:cs typeface="Times New Roman" panose="02020603050405020304" pitchFamily="18" charset="0"/>
              </a:rPr>
              <a:t>Load has two execution steps which complete in this phase</a:t>
            </a:r>
          </a:p>
          <a:p>
            <a:r>
              <a:rPr lang="en-US" dirty="0">
                <a:latin typeface="Times New Roman" panose="02020603050405020304" pitchFamily="18" charset="0"/>
                <a:cs typeface="Times New Roman" panose="02020603050405020304" pitchFamily="18" charset="0"/>
              </a:rPr>
              <a:t>For Store only effective address computation is completed. Data is written to memory in commit stage. So store only need base address at this stage.</a:t>
            </a:r>
          </a:p>
          <a:p>
            <a:r>
              <a:rPr lang="en-US" dirty="0">
                <a:latin typeface="Times New Roman" panose="02020603050405020304" pitchFamily="18" charset="0"/>
                <a:cs typeface="Times New Roman" panose="02020603050405020304" pitchFamily="18" charset="0"/>
              </a:rPr>
              <a:t>RAW hazards through memory are maintained by two restrictions:</a:t>
            </a:r>
          </a:p>
          <a:p>
            <a:pPr lvl="1"/>
            <a:r>
              <a:rPr lang="en-US" dirty="0">
                <a:latin typeface="Times New Roman" panose="02020603050405020304" pitchFamily="18" charset="0"/>
                <a:cs typeface="Times New Roman" panose="02020603050405020304" pitchFamily="18" charset="0"/>
              </a:rPr>
              <a:t>Maintaining the program order for the computation of an effective address of a load with respect to all earlier stores.</a:t>
            </a:r>
          </a:p>
          <a:p>
            <a:pPr lvl="1"/>
            <a:r>
              <a:rPr lang="en-US" dirty="0">
                <a:latin typeface="Times New Roman" panose="02020603050405020304" pitchFamily="18" charset="0"/>
                <a:cs typeface="Times New Roman" panose="02020603050405020304" pitchFamily="18" charset="0"/>
              </a:rPr>
              <a:t> Not allowing a load to initiate the second step of its execution if any active ROB entry is occupied by a store having same address</a:t>
            </a:r>
          </a:p>
        </p:txBody>
      </p:sp>
      <p:sp>
        <p:nvSpPr>
          <p:cNvPr id="4" name="Slide Number Placeholder 3">
            <a:extLst>
              <a:ext uri="{FF2B5EF4-FFF2-40B4-BE49-F238E27FC236}">
                <a16:creationId xmlns:a16="http://schemas.microsoft.com/office/drawing/2014/main" id="{099D5FC8-42DF-17FD-0F7F-1D3B5AE1E8CA}"/>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813458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10606-9D2B-4703-9497-0BC19AEF39EB}"/>
              </a:ext>
            </a:extLst>
          </p:cNvPr>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Steps of Execution</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Write Result</a:t>
            </a:r>
          </a:p>
        </p:txBody>
      </p:sp>
      <p:sp>
        <p:nvSpPr>
          <p:cNvPr id="3" name="Content Placeholder 2">
            <a:extLst>
              <a:ext uri="{FF2B5EF4-FFF2-40B4-BE49-F238E27FC236}">
                <a16:creationId xmlns:a16="http://schemas.microsoft.com/office/drawing/2014/main" id="{FD9DDA6C-6245-4E66-8327-15239EBFA5C2}"/>
              </a:ext>
            </a:extLst>
          </p:cNvPr>
          <p:cNvSpPr>
            <a:spLocks noGrp="1"/>
          </p:cNvSpPr>
          <p:nvPr>
            <p:ph idx="1"/>
          </p:nvPr>
        </p:nvSpPr>
        <p:spPr>
          <a:xfrm>
            <a:off x="864382" y="2286000"/>
            <a:ext cx="7605542" cy="4114800"/>
          </a:xfrm>
        </p:spPr>
        <p:txBody>
          <a:bodyPr>
            <a:normAutofit/>
          </a:bodyPr>
          <a:lstStyle/>
          <a:p>
            <a:r>
              <a:rPr lang="en-US" sz="2400" dirty="0">
                <a:latin typeface="Times New Roman" panose="02020603050405020304" pitchFamily="18" charset="0"/>
                <a:cs typeface="Times New Roman" panose="02020603050405020304" pitchFamily="18" charset="0"/>
              </a:rPr>
              <a:t>Result is written to CDB with it’s ROB tag, from where it reaches ROB and any RS waiting for result</a:t>
            </a:r>
          </a:p>
          <a:p>
            <a:r>
              <a:rPr lang="en-US" sz="2400" dirty="0">
                <a:latin typeface="Times New Roman" panose="02020603050405020304" pitchFamily="18" charset="0"/>
                <a:cs typeface="Times New Roman" panose="02020603050405020304" pitchFamily="18" charset="0"/>
              </a:rPr>
              <a:t>RS is marked available.</a:t>
            </a:r>
          </a:p>
          <a:p>
            <a:r>
              <a:rPr lang="en-US" sz="2400" dirty="0">
                <a:latin typeface="Times New Roman" panose="02020603050405020304" pitchFamily="18" charset="0"/>
                <a:cs typeface="Times New Roman" panose="02020603050405020304" pitchFamily="18" charset="0"/>
              </a:rPr>
              <a:t>For store instructions, if the value to be stored is available, it is written into the Value field of the ROB entry otherwise, the CDB must be monitored until that value is broadcast </a:t>
            </a:r>
          </a:p>
        </p:txBody>
      </p:sp>
      <p:sp>
        <p:nvSpPr>
          <p:cNvPr id="4" name="Slide Number Placeholder 3">
            <a:extLst>
              <a:ext uri="{FF2B5EF4-FFF2-40B4-BE49-F238E27FC236}">
                <a16:creationId xmlns:a16="http://schemas.microsoft.com/office/drawing/2014/main" id="{9E7764E7-AA8F-8886-5E42-7961D0172927}"/>
              </a:ext>
            </a:extLst>
          </p:cNvPr>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647929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763AA-24DA-438D-92FE-B23D345A018D}"/>
              </a:ext>
            </a:extLst>
          </p:cNvPr>
          <p:cNvSpPr>
            <a:spLocks noGrp="1"/>
          </p:cNvSpPr>
          <p:nvPr>
            <p:ph type="title"/>
          </p:nvPr>
        </p:nvSpPr>
        <p:spPr>
          <a:xfrm>
            <a:off x="865970" y="927098"/>
            <a:ext cx="7363630" cy="709865"/>
          </a:xfrm>
        </p:spPr>
        <p:txBody>
          <a:bodyPr>
            <a:noAutofit/>
          </a:bodyPr>
          <a:lstStyle/>
          <a:p>
            <a:r>
              <a:rPr lang="en-US" sz="3600" dirty="0">
                <a:latin typeface="Times New Roman" panose="02020603050405020304" pitchFamily="18" charset="0"/>
                <a:cs typeface="Times New Roman" panose="02020603050405020304" pitchFamily="18" charset="0"/>
              </a:rPr>
              <a:t>Steps of Execution</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Commit</a:t>
            </a:r>
          </a:p>
        </p:txBody>
      </p:sp>
      <p:sp>
        <p:nvSpPr>
          <p:cNvPr id="3" name="Content Placeholder 2">
            <a:extLst>
              <a:ext uri="{FF2B5EF4-FFF2-40B4-BE49-F238E27FC236}">
                <a16:creationId xmlns:a16="http://schemas.microsoft.com/office/drawing/2014/main" id="{593B8E60-3EC8-4606-BC6E-B82AC4417E32}"/>
              </a:ext>
            </a:extLst>
          </p:cNvPr>
          <p:cNvSpPr>
            <a:spLocks noGrp="1"/>
          </p:cNvSpPr>
          <p:nvPr>
            <p:ph idx="1"/>
          </p:nvPr>
        </p:nvSpPr>
        <p:spPr>
          <a:xfrm>
            <a:off x="533400" y="2250402"/>
            <a:ext cx="8229600" cy="4292600"/>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Three scenarios when an instruction reaches the head of ROB</a:t>
            </a:r>
          </a:p>
          <a:p>
            <a:pPr lvl="1"/>
            <a:r>
              <a:rPr lang="en-US" sz="1800" dirty="0">
                <a:latin typeface="Times New Roman" panose="02020603050405020304" pitchFamily="18" charset="0"/>
                <a:cs typeface="Times New Roman" panose="02020603050405020304" pitchFamily="18" charset="0"/>
              </a:rPr>
              <a:t>Branch</a:t>
            </a:r>
          </a:p>
          <a:p>
            <a:pPr lvl="2"/>
            <a:r>
              <a:rPr lang="en-US" sz="1800" dirty="0">
                <a:latin typeface="Times New Roman" panose="02020603050405020304" pitchFamily="18" charset="0"/>
                <a:cs typeface="Times New Roman" panose="02020603050405020304" pitchFamily="18" charset="0"/>
              </a:rPr>
              <a:t>If it is true then it’s execution completes here</a:t>
            </a:r>
          </a:p>
          <a:p>
            <a:pPr lvl="2"/>
            <a:r>
              <a:rPr lang="en-US" sz="1800" dirty="0">
                <a:latin typeface="Times New Roman" panose="02020603050405020304" pitchFamily="18" charset="0"/>
                <a:cs typeface="Times New Roman" panose="02020603050405020304" pitchFamily="18" charset="0"/>
              </a:rPr>
              <a:t>Otherwise all the ROB is flushed and execution is restarted from the correct instruction</a:t>
            </a:r>
          </a:p>
          <a:p>
            <a:pPr lvl="1"/>
            <a:r>
              <a:rPr lang="en-US" sz="1800" dirty="0">
                <a:latin typeface="Times New Roman" panose="02020603050405020304" pitchFamily="18" charset="0"/>
                <a:cs typeface="Times New Roman" panose="02020603050405020304" pitchFamily="18" charset="0"/>
              </a:rPr>
              <a:t>Store writes to the memory location if data is available</a:t>
            </a:r>
          </a:p>
          <a:p>
            <a:pPr lvl="1"/>
            <a:r>
              <a:rPr lang="en-US" sz="1800" dirty="0">
                <a:latin typeface="Times New Roman" panose="02020603050405020304" pitchFamily="18" charset="0"/>
                <a:cs typeface="Times New Roman" panose="02020603050405020304" pitchFamily="18" charset="0"/>
              </a:rPr>
              <a:t>Other normal instructions write their results to registers.</a:t>
            </a:r>
          </a:p>
          <a:p>
            <a:r>
              <a:rPr lang="en-US" dirty="0">
                <a:latin typeface="Times New Roman" panose="02020603050405020304" pitchFamily="18" charset="0"/>
                <a:cs typeface="Times New Roman" panose="02020603050405020304" pitchFamily="18" charset="0"/>
              </a:rPr>
              <a:t>When an instruction commits, its entry in ROB is vacant again for new instructions.</a:t>
            </a:r>
          </a:p>
          <a:p>
            <a:r>
              <a:rPr lang="en-US" dirty="0">
                <a:latin typeface="Times New Roman" panose="02020603050405020304" pitchFamily="18" charset="0"/>
                <a:cs typeface="Times New Roman" panose="02020603050405020304" pitchFamily="18" charset="0"/>
              </a:rPr>
              <a:t>Since the commit is in order </a:t>
            </a:r>
          </a:p>
          <a:p>
            <a:pPr lvl="1"/>
            <a:r>
              <a:rPr lang="en-US" sz="1800" dirty="0">
                <a:latin typeface="Times New Roman" panose="02020603050405020304" pitchFamily="18" charset="0"/>
                <a:cs typeface="Times New Roman" panose="02020603050405020304" pitchFamily="18" charset="0"/>
              </a:rPr>
              <a:t>so there are no WAW hazards for registers as well memory </a:t>
            </a:r>
          </a:p>
          <a:p>
            <a:pPr lvl="1"/>
            <a:r>
              <a:rPr lang="en-US" sz="1800" dirty="0">
                <a:latin typeface="Times New Roman" panose="02020603050405020304" pitchFamily="18" charset="0"/>
                <a:cs typeface="Times New Roman" panose="02020603050405020304" pitchFamily="18" charset="0"/>
              </a:rPr>
              <a:t>No imprecise exception</a:t>
            </a:r>
          </a:p>
          <a:p>
            <a:r>
              <a:rPr lang="en-US" dirty="0">
                <a:latin typeface="Times New Roman" panose="02020603050405020304" pitchFamily="18" charset="0"/>
                <a:cs typeface="Times New Roman" panose="02020603050405020304" pitchFamily="18" charset="0"/>
              </a:rPr>
              <a:t>Exceptions are also stored and raised only when the instruction reaches head of ROB</a:t>
            </a:r>
          </a:p>
          <a:p>
            <a:endParaRPr lang="en-US" dirty="0"/>
          </a:p>
        </p:txBody>
      </p:sp>
      <p:sp>
        <p:nvSpPr>
          <p:cNvPr id="4" name="Slide Number Placeholder 3">
            <a:extLst>
              <a:ext uri="{FF2B5EF4-FFF2-40B4-BE49-F238E27FC236}">
                <a16:creationId xmlns:a16="http://schemas.microsoft.com/office/drawing/2014/main" id="{732958C1-CAB8-D3EE-C74D-180FB6AE67B5}"/>
              </a:ext>
            </a:extLst>
          </p:cNvPr>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10631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20856</TotalTime>
  <Words>3702</Words>
  <Application>Microsoft Office PowerPoint</Application>
  <PresentationFormat>On-screen Show (4:3)</PresentationFormat>
  <Paragraphs>409</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Century Gothic</vt:lpstr>
      <vt:lpstr>Times New Roman</vt:lpstr>
      <vt:lpstr>Wingdings 3</vt:lpstr>
      <vt:lpstr>Ion Boardroom</vt:lpstr>
      <vt:lpstr>ILP: Hardware Based Speculation and Multi Issue</vt:lpstr>
      <vt:lpstr>Hardware-Based Speculation Dynamic Branch Prediction + Dynamic Scheduling + Speculation </vt:lpstr>
      <vt:lpstr>Reorder Buffer</vt:lpstr>
      <vt:lpstr>Reorder Buffer</vt:lpstr>
      <vt:lpstr>PowerPoint Presentation</vt:lpstr>
      <vt:lpstr>Steps of Execution Issue</vt:lpstr>
      <vt:lpstr>Steps of Execution Execute</vt:lpstr>
      <vt:lpstr>Steps of Execution Write Result</vt:lpstr>
      <vt:lpstr>Steps of Execution Commit</vt:lpstr>
      <vt:lpstr>Exploiting ILP Using Multiple Issue </vt:lpstr>
      <vt:lpstr>Comparison of different Multi-issue processors</vt:lpstr>
      <vt:lpstr>Multi-issue and Static Scheduling  VLIW</vt:lpstr>
      <vt:lpstr>VLIW</vt:lpstr>
      <vt:lpstr>Example</vt:lpstr>
      <vt:lpstr>PowerPoint Presentation</vt:lpstr>
      <vt:lpstr>VLIW Problems</vt:lpstr>
      <vt:lpstr>Superscalar</vt:lpstr>
      <vt:lpstr>Superscalar: Issue stage</vt:lpstr>
      <vt:lpstr>Superscalar: Considerations per cycle</vt:lpstr>
      <vt:lpstr>Example</vt:lpstr>
      <vt:lpstr>PowerPoint Presentation</vt:lpstr>
      <vt:lpstr>PowerPoint Presentation</vt:lpstr>
      <vt:lpstr>Advanced Techniques for Instruction Delivery and Speculation</vt:lpstr>
      <vt:lpstr>Increasing Instruction Fetch Bandwidth: Using Branch Target Buffer</vt:lpstr>
      <vt:lpstr>PowerPoint Presentation</vt:lpstr>
      <vt:lpstr>PowerPoint Presentation</vt:lpstr>
      <vt:lpstr>Example</vt:lpstr>
      <vt:lpstr>PowerPoint Presentation</vt:lpstr>
      <vt:lpstr>Increasing Instruction Fetch Bandwidth  Specialized Branch Predictors for Indirect Jumps</vt:lpstr>
      <vt:lpstr>Increasing Instruction Fetch Bandwidth  Specialized Branch Predictors for Indirect Jumps</vt:lpstr>
      <vt:lpstr>Increasing Instruction Fetch Bandwidth: Integrated Instruction Fetch Units</vt:lpstr>
      <vt:lpstr>Speculation: Implementation Issues and Extensions Renaming using Merged  Register File</vt:lpstr>
      <vt:lpstr>Renaming using Merged  Register File</vt:lpstr>
      <vt:lpstr>Renaming using Merged Register File</vt:lpstr>
      <vt:lpstr>Example</vt:lpstr>
      <vt:lpstr>PowerPoint Presentation</vt:lpstr>
      <vt:lpstr>Speculation: Implementation Issues and Extensions  The Challenge of More Issues per Clock</vt:lpstr>
      <vt:lpstr>The Challenge of More Issues per Clock</vt:lpstr>
      <vt:lpstr>Speculation: Implementation Issues and Extensions How Much to Speculate</vt:lpstr>
      <vt:lpstr>Speculation and the Challenge of Energy Efficiency</vt:lpstr>
      <vt:lpstr>PowerPoint Presentation</vt:lpstr>
      <vt:lpstr>Speculating Through Multiple Branches</vt:lpstr>
      <vt:lpstr>Address Aliasing Prediction</vt:lpstr>
      <vt:lpstr>Multithreading: Exploiting Thread-Level Parallelism to Improve Uniprocessor Throughput</vt:lpstr>
      <vt:lpstr>Multithreading Types</vt:lpstr>
      <vt:lpstr>PowerPoint Presentation</vt:lpstr>
      <vt:lpstr>Multithreading Types</vt:lpstr>
      <vt:lpstr>Simultaneous Multithreading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Khiyam Iftikhar</dc:creator>
  <cp:lastModifiedBy>Shafia Hussain</cp:lastModifiedBy>
  <cp:revision>347</cp:revision>
  <dcterms:created xsi:type="dcterms:W3CDTF">2006-08-16T00:00:00Z</dcterms:created>
  <dcterms:modified xsi:type="dcterms:W3CDTF">2023-03-08T04:10:51Z</dcterms:modified>
</cp:coreProperties>
</file>