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73" r:id="rId9"/>
    <p:sldId id="264" r:id="rId10"/>
    <p:sldId id="263" r:id="rId11"/>
    <p:sldId id="265" r:id="rId12"/>
    <p:sldId id="266" r:id="rId13"/>
    <p:sldId id="267" r:id="rId14"/>
    <p:sldId id="268" r:id="rId15"/>
    <p:sldId id="269" r:id="rId16"/>
    <p:sldId id="270" r:id="rId17"/>
    <p:sldId id="271" r:id="rId18"/>
    <p:sldId id="272" r:id="rId19"/>
    <p:sldId id="274" r:id="rId20"/>
    <p:sldId id="279"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0246F9-CB6C-4542-B207-2DE86582C976}">
          <p14:sldIdLst>
            <p14:sldId id="256"/>
            <p14:sldId id="257"/>
            <p14:sldId id="258"/>
            <p14:sldId id="259"/>
            <p14:sldId id="260"/>
            <p14:sldId id="261"/>
            <p14:sldId id="262"/>
            <p14:sldId id="273"/>
            <p14:sldId id="264"/>
            <p14:sldId id="263"/>
            <p14:sldId id="265"/>
            <p14:sldId id="266"/>
            <p14:sldId id="267"/>
            <p14:sldId id="268"/>
            <p14:sldId id="269"/>
            <p14:sldId id="270"/>
            <p14:sldId id="271"/>
            <p14:sldId id="272"/>
            <p14:sldId id="274"/>
            <p14:sldId id="279"/>
            <p14:sldId id="275"/>
            <p14:sldId id="276"/>
            <p14:sldId id="277"/>
            <p14:sldId id="278"/>
            <p14:sldId id="280"/>
            <p14:sldId id="281"/>
            <p14:sldId id="282"/>
            <p14:sldId id="283"/>
            <p14:sldId id="284"/>
            <p14:sldId id="285"/>
            <p14:sldId id="286"/>
            <p14:sldId id="287"/>
            <p14:sldId id="288"/>
            <p14:sldId id="289"/>
            <p14:sldId id="290"/>
            <p14:sldId id="291"/>
            <p14:sldId id="292"/>
            <p14:sldId id="294"/>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3475" autoAdjust="0"/>
  </p:normalViewPr>
  <p:slideViewPr>
    <p:cSldViewPr>
      <p:cViewPr varScale="1">
        <p:scale>
          <a:sx n="102" d="100"/>
          <a:sy n="102" d="100"/>
        </p:scale>
        <p:origin x="186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A26A37-EC75-4426-8B3C-77F85A9FD2C2}"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164D365-5998-443C-9CD4-829F275F4E5B}">
      <dgm:prSet/>
      <dgm:spPr/>
      <dgm:t>
        <a:bodyPr/>
        <a:lstStyle/>
        <a:p>
          <a:r>
            <a:rPr lang="en-US" b="0" i="0"/>
            <a:t>Vector Architectures:</a:t>
          </a:r>
          <a:endParaRPr lang="en-US"/>
        </a:p>
      </dgm:t>
    </dgm:pt>
    <dgm:pt modelId="{F333F427-73E5-4516-B3CB-89ABA6BFD0DC}" type="parTrans" cxnId="{C257E558-33B7-476C-9D95-A7E5C70A2801}">
      <dgm:prSet/>
      <dgm:spPr/>
      <dgm:t>
        <a:bodyPr/>
        <a:lstStyle/>
        <a:p>
          <a:endParaRPr lang="en-US"/>
        </a:p>
      </dgm:t>
    </dgm:pt>
    <dgm:pt modelId="{3F0107F3-C21C-456A-9630-CFF36C8EBAE8}" type="sibTrans" cxnId="{C257E558-33B7-476C-9D95-A7E5C70A2801}">
      <dgm:prSet/>
      <dgm:spPr/>
      <dgm:t>
        <a:bodyPr/>
        <a:lstStyle/>
        <a:p>
          <a:endParaRPr lang="en-US"/>
        </a:p>
      </dgm:t>
    </dgm:pt>
    <dgm:pt modelId="{DBCC5316-9CAD-4535-82C3-BBDB0E62C21C}">
      <dgm:prSet/>
      <dgm:spPr/>
      <dgm:t>
        <a:bodyPr/>
        <a:lstStyle/>
        <a:p>
          <a:r>
            <a:rPr lang="en-US" b="0" i="0" dirty="0"/>
            <a:t>Specialized processors with multiple pipelines in parallel for multiple operation</a:t>
          </a:r>
          <a:endParaRPr lang="en-US" dirty="0"/>
        </a:p>
      </dgm:t>
    </dgm:pt>
    <dgm:pt modelId="{0940CA90-6D33-4333-A65E-9817E4E2796E}" type="parTrans" cxnId="{56F3C8AC-2AA6-4640-8CEC-A24A5EDC5F81}">
      <dgm:prSet/>
      <dgm:spPr/>
      <dgm:t>
        <a:bodyPr/>
        <a:lstStyle/>
        <a:p>
          <a:endParaRPr lang="en-US"/>
        </a:p>
      </dgm:t>
    </dgm:pt>
    <dgm:pt modelId="{D164113A-4D0D-4E4D-B785-7B1C7D3DE888}" type="sibTrans" cxnId="{56F3C8AC-2AA6-4640-8CEC-A24A5EDC5F81}">
      <dgm:prSet/>
      <dgm:spPr/>
      <dgm:t>
        <a:bodyPr/>
        <a:lstStyle/>
        <a:p>
          <a:endParaRPr lang="en-US"/>
        </a:p>
      </dgm:t>
    </dgm:pt>
    <dgm:pt modelId="{231BAB52-1F4F-4606-B398-97B42C6EAA5E}">
      <dgm:prSet/>
      <dgm:spPr/>
      <dgm:t>
        <a:bodyPr/>
        <a:lstStyle/>
        <a:p>
          <a:r>
            <a:rPr lang="en-US" b="0" i="0" dirty="0"/>
            <a:t>Multimedia SIMD instruction set extensions:</a:t>
          </a:r>
          <a:endParaRPr lang="en-US" dirty="0"/>
        </a:p>
      </dgm:t>
    </dgm:pt>
    <dgm:pt modelId="{59BE2D73-A664-447A-9FB2-67AA9908152F}" type="parTrans" cxnId="{1B32A874-ADEB-496F-9829-EF4B656E269C}">
      <dgm:prSet/>
      <dgm:spPr/>
      <dgm:t>
        <a:bodyPr/>
        <a:lstStyle/>
        <a:p>
          <a:endParaRPr lang="en-US"/>
        </a:p>
      </dgm:t>
    </dgm:pt>
    <dgm:pt modelId="{893EFAAF-5D89-4EFF-A457-652030080B60}" type="sibTrans" cxnId="{1B32A874-ADEB-496F-9829-EF4B656E269C}">
      <dgm:prSet/>
      <dgm:spPr/>
      <dgm:t>
        <a:bodyPr/>
        <a:lstStyle/>
        <a:p>
          <a:endParaRPr lang="en-US"/>
        </a:p>
      </dgm:t>
    </dgm:pt>
    <dgm:pt modelId="{2D53B367-647A-474F-83A3-ADAB3469E759}">
      <dgm:prSet/>
      <dgm:spPr/>
      <dgm:t>
        <a:bodyPr/>
        <a:lstStyle/>
        <a:p>
          <a:r>
            <a:rPr lang="en-US" b="0" i="0"/>
            <a:t>Consider Vector Architectures a superset of SIMD extensions. It is a coprocessor to execute multimedia instructions like intel MMX (multimedia extensions) in1996, which were followed by several SSE (streaming SIMD extensions) versions in the next decade, and they continue until this day with AVX (advanced vector extensions).</a:t>
          </a:r>
          <a:endParaRPr lang="en-US"/>
        </a:p>
      </dgm:t>
    </dgm:pt>
    <dgm:pt modelId="{DB24ADB5-EEDD-48C8-93A6-56388B9F0C34}" type="parTrans" cxnId="{53CA1548-9A0F-490F-A3B4-43C3889CD74E}">
      <dgm:prSet/>
      <dgm:spPr/>
      <dgm:t>
        <a:bodyPr/>
        <a:lstStyle/>
        <a:p>
          <a:endParaRPr lang="en-US"/>
        </a:p>
      </dgm:t>
    </dgm:pt>
    <dgm:pt modelId="{30618B59-DD91-4702-BBA4-7B14951C5EF7}" type="sibTrans" cxnId="{53CA1548-9A0F-490F-A3B4-43C3889CD74E}">
      <dgm:prSet/>
      <dgm:spPr/>
      <dgm:t>
        <a:bodyPr/>
        <a:lstStyle/>
        <a:p>
          <a:endParaRPr lang="en-US"/>
        </a:p>
      </dgm:t>
    </dgm:pt>
    <dgm:pt modelId="{7BA36B89-D0B8-4C18-B7E8-8971A3FB5090}">
      <dgm:prSet/>
      <dgm:spPr/>
      <dgm:t>
        <a:bodyPr/>
        <a:lstStyle/>
        <a:p>
          <a:r>
            <a:rPr lang="en-US" b="0" i="0"/>
            <a:t>GPUs:</a:t>
          </a:r>
          <a:endParaRPr lang="en-US"/>
        </a:p>
      </dgm:t>
    </dgm:pt>
    <dgm:pt modelId="{99DBCA3F-6B9D-452A-A32B-6BAA20D13A84}" type="parTrans" cxnId="{1FC19296-9B81-4721-8409-AC1B71F6B97E}">
      <dgm:prSet/>
      <dgm:spPr/>
      <dgm:t>
        <a:bodyPr/>
        <a:lstStyle/>
        <a:p>
          <a:endParaRPr lang="en-US"/>
        </a:p>
      </dgm:t>
    </dgm:pt>
    <dgm:pt modelId="{92A10B3E-3383-43D0-828F-D8B2ED49EAD3}" type="sibTrans" cxnId="{1FC19296-9B81-4721-8409-AC1B71F6B97E}">
      <dgm:prSet/>
      <dgm:spPr/>
      <dgm:t>
        <a:bodyPr/>
        <a:lstStyle/>
        <a:p>
          <a:endParaRPr lang="en-US"/>
        </a:p>
      </dgm:t>
    </dgm:pt>
    <dgm:pt modelId="{777DA513-1FB0-4977-8A6B-53D16B3F1B5A}">
      <dgm:prSet/>
      <dgm:spPr/>
      <dgm:t>
        <a:bodyPr/>
        <a:lstStyle/>
        <a:p>
          <a:r>
            <a:rPr lang="en-US" b="0" i="0"/>
            <a:t>Similar to vector architectures but they have their own distinguishing characteristics, because of the ecosystem in which they evolved i.e used alongwith a separate processor and system memory</a:t>
          </a:r>
          <a:endParaRPr lang="en-US"/>
        </a:p>
      </dgm:t>
    </dgm:pt>
    <dgm:pt modelId="{62530BBF-A1A6-4497-B978-8FF15C734B02}" type="parTrans" cxnId="{2E452ACA-EB60-4EF2-8D58-330DA0530CD5}">
      <dgm:prSet/>
      <dgm:spPr/>
      <dgm:t>
        <a:bodyPr/>
        <a:lstStyle/>
        <a:p>
          <a:endParaRPr lang="en-US"/>
        </a:p>
      </dgm:t>
    </dgm:pt>
    <dgm:pt modelId="{14A6BD82-BEB7-41D0-B5DF-CF37A451D99C}" type="sibTrans" cxnId="{2E452ACA-EB60-4EF2-8D58-330DA0530CD5}">
      <dgm:prSet/>
      <dgm:spPr/>
      <dgm:t>
        <a:bodyPr/>
        <a:lstStyle/>
        <a:p>
          <a:endParaRPr lang="en-US"/>
        </a:p>
      </dgm:t>
    </dgm:pt>
    <dgm:pt modelId="{60C32E4C-40C1-4197-9E04-71863B207868}" type="pres">
      <dgm:prSet presAssocID="{59A26A37-EC75-4426-8B3C-77F85A9FD2C2}" presName="linear" presStyleCnt="0">
        <dgm:presLayoutVars>
          <dgm:dir/>
          <dgm:animLvl val="lvl"/>
          <dgm:resizeHandles val="exact"/>
        </dgm:presLayoutVars>
      </dgm:prSet>
      <dgm:spPr/>
    </dgm:pt>
    <dgm:pt modelId="{23864CF9-0396-4750-B3F9-F601604E3234}" type="pres">
      <dgm:prSet presAssocID="{D164D365-5998-443C-9CD4-829F275F4E5B}" presName="parentLin" presStyleCnt="0"/>
      <dgm:spPr/>
    </dgm:pt>
    <dgm:pt modelId="{FFFD6EA6-F780-4BD1-9006-48013646773C}" type="pres">
      <dgm:prSet presAssocID="{D164D365-5998-443C-9CD4-829F275F4E5B}" presName="parentLeftMargin" presStyleLbl="node1" presStyleIdx="0" presStyleCnt="3"/>
      <dgm:spPr/>
    </dgm:pt>
    <dgm:pt modelId="{356EC078-70B6-4D83-AC9E-801C3607DB3C}" type="pres">
      <dgm:prSet presAssocID="{D164D365-5998-443C-9CD4-829F275F4E5B}" presName="parentText" presStyleLbl="node1" presStyleIdx="0" presStyleCnt="3">
        <dgm:presLayoutVars>
          <dgm:chMax val="0"/>
          <dgm:bulletEnabled val="1"/>
        </dgm:presLayoutVars>
      </dgm:prSet>
      <dgm:spPr/>
    </dgm:pt>
    <dgm:pt modelId="{9803472F-D6A7-4892-ACB4-A1AA189AB5E8}" type="pres">
      <dgm:prSet presAssocID="{D164D365-5998-443C-9CD4-829F275F4E5B}" presName="negativeSpace" presStyleCnt="0"/>
      <dgm:spPr/>
    </dgm:pt>
    <dgm:pt modelId="{DF4D854C-B6BD-44D7-B6A3-9CFE400B74F1}" type="pres">
      <dgm:prSet presAssocID="{D164D365-5998-443C-9CD4-829F275F4E5B}" presName="childText" presStyleLbl="conFgAcc1" presStyleIdx="0" presStyleCnt="3">
        <dgm:presLayoutVars>
          <dgm:bulletEnabled val="1"/>
        </dgm:presLayoutVars>
      </dgm:prSet>
      <dgm:spPr/>
    </dgm:pt>
    <dgm:pt modelId="{2F7C51A9-183F-420B-AA58-D70C6093311C}" type="pres">
      <dgm:prSet presAssocID="{3F0107F3-C21C-456A-9630-CFF36C8EBAE8}" presName="spaceBetweenRectangles" presStyleCnt="0"/>
      <dgm:spPr/>
    </dgm:pt>
    <dgm:pt modelId="{36C604D5-1341-4F47-ACF1-45E748C8D85E}" type="pres">
      <dgm:prSet presAssocID="{231BAB52-1F4F-4606-B398-97B42C6EAA5E}" presName="parentLin" presStyleCnt="0"/>
      <dgm:spPr/>
    </dgm:pt>
    <dgm:pt modelId="{7A2BC391-2CEB-4CF8-A30A-CE109B5E93BB}" type="pres">
      <dgm:prSet presAssocID="{231BAB52-1F4F-4606-B398-97B42C6EAA5E}" presName="parentLeftMargin" presStyleLbl="node1" presStyleIdx="0" presStyleCnt="3"/>
      <dgm:spPr/>
    </dgm:pt>
    <dgm:pt modelId="{A81B60FB-5B66-4751-93E0-2723E05ECBAE}" type="pres">
      <dgm:prSet presAssocID="{231BAB52-1F4F-4606-B398-97B42C6EAA5E}" presName="parentText" presStyleLbl="node1" presStyleIdx="1" presStyleCnt="3">
        <dgm:presLayoutVars>
          <dgm:chMax val="0"/>
          <dgm:bulletEnabled val="1"/>
        </dgm:presLayoutVars>
      </dgm:prSet>
      <dgm:spPr/>
    </dgm:pt>
    <dgm:pt modelId="{DB90BC87-11A8-42C8-9ECD-BA2E3571B4E7}" type="pres">
      <dgm:prSet presAssocID="{231BAB52-1F4F-4606-B398-97B42C6EAA5E}" presName="negativeSpace" presStyleCnt="0"/>
      <dgm:spPr/>
    </dgm:pt>
    <dgm:pt modelId="{6F7F99A2-9C18-4F64-B791-78C057961AB6}" type="pres">
      <dgm:prSet presAssocID="{231BAB52-1F4F-4606-B398-97B42C6EAA5E}" presName="childText" presStyleLbl="conFgAcc1" presStyleIdx="1" presStyleCnt="3">
        <dgm:presLayoutVars>
          <dgm:bulletEnabled val="1"/>
        </dgm:presLayoutVars>
      </dgm:prSet>
      <dgm:spPr/>
    </dgm:pt>
    <dgm:pt modelId="{3AE8BB69-1457-4BCA-8ABE-A0EA0A6CBFFD}" type="pres">
      <dgm:prSet presAssocID="{893EFAAF-5D89-4EFF-A457-652030080B60}" presName="spaceBetweenRectangles" presStyleCnt="0"/>
      <dgm:spPr/>
    </dgm:pt>
    <dgm:pt modelId="{0B1158D6-BE6F-4F0A-9128-EC1A206B42F4}" type="pres">
      <dgm:prSet presAssocID="{7BA36B89-D0B8-4C18-B7E8-8971A3FB5090}" presName="parentLin" presStyleCnt="0"/>
      <dgm:spPr/>
    </dgm:pt>
    <dgm:pt modelId="{96208530-EC19-4716-A64F-AA76FD69E0A4}" type="pres">
      <dgm:prSet presAssocID="{7BA36B89-D0B8-4C18-B7E8-8971A3FB5090}" presName="parentLeftMargin" presStyleLbl="node1" presStyleIdx="1" presStyleCnt="3"/>
      <dgm:spPr/>
    </dgm:pt>
    <dgm:pt modelId="{1CB77089-7894-4489-8772-D0754A0AC4FA}" type="pres">
      <dgm:prSet presAssocID="{7BA36B89-D0B8-4C18-B7E8-8971A3FB5090}" presName="parentText" presStyleLbl="node1" presStyleIdx="2" presStyleCnt="3">
        <dgm:presLayoutVars>
          <dgm:chMax val="0"/>
          <dgm:bulletEnabled val="1"/>
        </dgm:presLayoutVars>
      </dgm:prSet>
      <dgm:spPr/>
    </dgm:pt>
    <dgm:pt modelId="{1907DE3A-F585-48BF-AA08-EF05694C8C12}" type="pres">
      <dgm:prSet presAssocID="{7BA36B89-D0B8-4C18-B7E8-8971A3FB5090}" presName="negativeSpace" presStyleCnt="0"/>
      <dgm:spPr/>
    </dgm:pt>
    <dgm:pt modelId="{3F52D338-8D41-40B1-A494-F07588EE9E57}" type="pres">
      <dgm:prSet presAssocID="{7BA36B89-D0B8-4C18-B7E8-8971A3FB5090}" presName="childText" presStyleLbl="conFgAcc1" presStyleIdx="2" presStyleCnt="3">
        <dgm:presLayoutVars>
          <dgm:bulletEnabled val="1"/>
        </dgm:presLayoutVars>
      </dgm:prSet>
      <dgm:spPr/>
    </dgm:pt>
  </dgm:ptLst>
  <dgm:cxnLst>
    <dgm:cxn modelId="{53CA1548-9A0F-490F-A3B4-43C3889CD74E}" srcId="{231BAB52-1F4F-4606-B398-97B42C6EAA5E}" destId="{2D53B367-647A-474F-83A3-ADAB3469E759}" srcOrd="0" destOrd="0" parTransId="{DB24ADB5-EEDD-48C8-93A6-56388B9F0C34}" sibTransId="{30618B59-DD91-4702-BBA4-7B14951C5EF7}"/>
    <dgm:cxn modelId="{4006EA4D-76A1-4837-91FD-48017E2EB7AE}" type="presOf" srcId="{D164D365-5998-443C-9CD4-829F275F4E5B}" destId="{FFFD6EA6-F780-4BD1-9006-48013646773C}" srcOrd="0" destOrd="0" presId="urn:microsoft.com/office/officeart/2005/8/layout/list1"/>
    <dgm:cxn modelId="{C257E558-33B7-476C-9D95-A7E5C70A2801}" srcId="{59A26A37-EC75-4426-8B3C-77F85A9FD2C2}" destId="{D164D365-5998-443C-9CD4-829F275F4E5B}" srcOrd="0" destOrd="0" parTransId="{F333F427-73E5-4516-B3CB-89ABA6BFD0DC}" sibTransId="{3F0107F3-C21C-456A-9630-CFF36C8EBAE8}"/>
    <dgm:cxn modelId="{EC1EF65F-3B75-48C1-90E5-85E2BFCD8B83}" type="presOf" srcId="{7BA36B89-D0B8-4C18-B7E8-8971A3FB5090}" destId="{1CB77089-7894-4489-8772-D0754A0AC4FA}" srcOrd="1" destOrd="0" presId="urn:microsoft.com/office/officeart/2005/8/layout/list1"/>
    <dgm:cxn modelId="{3C838A69-BEC1-4918-BFB2-6A3AA9A3AF55}" type="presOf" srcId="{2D53B367-647A-474F-83A3-ADAB3469E759}" destId="{6F7F99A2-9C18-4F64-B791-78C057961AB6}" srcOrd="0" destOrd="0" presId="urn:microsoft.com/office/officeart/2005/8/layout/list1"/>
    <dgm:cxn modelId="{1B32A874-ADEB-496F-9829-EF4B656E269C}" srcId="{59A26A37-EC75-4426-8B3C-77F85A9FD2C2}" destId="{231BAB52-1F4F-4606-B398-97B42C6EAA5E}" srcOrd="1" destOrd="0" parTransId="{59BE2D73-A664-447A-9FB2-67AA9908152F}" sibTransId="{893EFAAF-5D89-4EFF-A457-652030080B60}"/>
    <dgm:cxn modelId="{52808F7C-BB68-4B7C-AA34-14F38BCF26B3}" type="presOf" srcId="{231BAB52-1F4F-4606-B398-97B42C6EAA5E}" destId="{7A2BC391-2CEB-4CF8-A30A-CE109B5E93BB}" srcOrd="0" destOrd="0" presId="urn:microsoft.com/office/officeart/2005/8/layout/list1"/>
    <dgm:cxn modelId="{1FC19296-9B81-4721-8409-AC1B71F6B97E}" srcId="{59A26A37-EC75-4426-8B3C-77F85A9FD2C2}" destId="{7BA36B89-D0B8-4C18-B7E8-8971A3FB5090}" srcOrd="2" destOrd="0" parTransId="{99DBCA3F-6B9D-452A-A32B-6BAA20D13A84}" sibTransId="{92A10B3E-3383-43D0-828F-D8B2ED49EAD3}"/>
    <dgm:cxn modelId="{56F3C8AC-2AA6-4640-8CEC-A24A5EDC5F81}" srcId="{D164D365-5998-443C-9CD4-829F275F4E5B}" destId="{DBCC5316-9CAD-4535-82C3-BBDB0E62C21C}" srcOrd="0" destOrd="0" parTransId="{0940CA90-6D33-4333-A65E-9817E4E2796E}" sibTransId="{D164113A-4D0D-4E4D-B785-7B1C7D3DE888}"/>
    <dgm:cxn modelId="{A5C02BB1-A05A-4CC8-A7B9-68FADC99CE2C}" type="presOf" srcId="{777DA513-1FB0-4977-8A6B-53D16B3F1B5A}" destId="{3F52D338-8D41-40B1-A494-F07588EE9E57}" srcOrd="0" destOrd="0" presId="urn:microsoft.com/office/officeart/2005/8/layout/list1"/>
    <dgm:cxn modelId="{52FAE5C4-A5FA-4E28-B2DB-23E9710D7741}" type="presOf" srcId="{231BAB52-1F4F-4606-B398-97B42C6EAA5E}" destId="{A81B60FB-5B66-4751-93E0-2723E05ECBAE}" srcOrd="1" destOrd="0" presId="urn:microsoft.com/office/officeart/2005/8/layout/list1"/>
    <dgm:cxn modelId="{2E452ACA-EB60-4EF2-8D58-330DA0530CD5}" srcId="{7BA36B89-D0B8-4C18-B7E8-8971A3FB5090}" destId="{777DA513-1FB0-4977-8A6B-53D16B3F1B5A}" srcOrd="0" destOrd="0" parTransId="{62530BBF-A1A6-4497-B978-8FF15C734B02}" sibTransId="{14A6BD82-BEB7-41D0-B5DF-CF37A451D99C}"/>
    <dgm:cxn modelId="{4F9812DB-694F-4364-B63D-9C19ECA9C98A}" type="presOf" srcId="{D164D365-5998-443C-9CD4-829F275F4E5B}" destId="{356EC078-70B6-4D83-AC9E-801C3607DB3C}" srcOrd="1" destOrd="0" presId="urn:microsoft.com/office/officeart/2005/8/layout/list1"/>
    <dgm:cxn modelId="{49F4B2F3-A535-4F7D-ADB1-D377DF1334E9}" type="presOf" srcId="{59A26A37-EC75-4426-8B3C-77F85A9FD2C2}" destId="{60C32E4C-40C1-4197-9E04-71863B207868}" srcOrd="0" destOrd="0" presId="urn:microsoft.com/office/officeart/2005/8/layout/list1"/>
    <dgm:cxn modelId="{BBEA25F4-DC11-46AD-A8E3-13038CBA3712}" type="presOf" srcId="{7BA36B89-D0B8-4C18-B7E8-8971A3FB5090}" destId="{96208530-EC19-4716-A64F-AA76FD69E0A4}" srcOrd="0" destOrd="0" presId="urn:microsoft.com/office/officeart/2005/8/layout/list1"/>
    <dgm:cxn modelId="{360D27F5-8C14-49F2-976C-954EFF529C85}" type="presOf" srcId="{DBCC5316-9CAD-4535-82C3-BBDB0E62C21C}" destId="{DF4D854C-B6BD-44D7-B6A3-9CFE400B74F1}" srcOrd="0" destOrd="0" presId="urn:microsoft.com/office/officeart/2005/8/layout/list1"/>
    <dgm:cxn modelId="{70087A09-245A-48C1-841F-77987C8579BB}" type="presParOf" srcId="{60C32E4C-40C1-4197-9E04-71863B207868}" destId="{23864CF9-0396-4750-B3F9-F601604E3234}" srcOrd="0" destOrd="0" presId="urn:microsoft.com/office/officeart/2005/8/layout/list1"/>
    <dgm:cxn modelId="{BFA032D6-F035-415C-9A2E-CE86A7EE2B7A}" type="presParOf" srcId="{23864CF9-0396-4750-B3F9-F601604E3234}" destId="{FFFD6EA6-F780-4BD1-9006-48013646773C}" srcOrd="0" destOrd="0" presId="urn:microsoft.com/office/officeart/2005/8/layout/list1"/>
    <dgm:cxn modelId="{98A8994C-BC28-4D6E-A095-D222DB91B7B1}" type="presParOf" srcId="{23864CF9-0396-4750-B3F9-F601604E3234}" destId="{356EC078-70B6-4D83-AC9E-801C3607DB3C}" srcOrd="1" destOrd="0" presId="urn:microsoft.com/office/officeart/2005/8/layout/list1"/>
    <dgm:cxn modelId="{CD85E04E-F365-4813-B30B-F37072996E90}" type="presParOf" srcId="{60C32E4C-40C1-4197-9E04-71863B207868}" destId="{9803472F-D6A7-4892-ACB4-A1AA189AB5E8}" srcOrd="1" destOrd="0" presId="urn:microsoft.com/office/officeart/2005/8/layout/list1"/>
    <dgm:cxn modelId="{907F4AED-8894-463C-8431-30FDACCD76DE}" type="presParOf" srcId="{60C32E4C-40C1-4197-9E04-71863B207868}" destId="{DF4D854C-B6BD-44D7-B6A3-9CFE400B74F1}" srcOrd="2" destOrd="0" presId="urn:microsoft.com/office/officeart/2005/8/layout/list1"/>
    <dgm:cxn modelId="{86ED6B01-676F-4B8F-82CA-7E1149C118D9}" type="presParOf" srcId="{60C32E4C-40C1-4197-9E04-71863B207868}" destId="{2F7C51A9-183F-420B-AA58-D70C6093311C}" srcOrd="3" destOrd="0" presId="urn:microsoft.com/office/officeart/2005/8/layout/list1"/>
    <dgm:cxn modelId="{E8692B35-6FDF-46B3-B09A-964FB48F0DEE}" type="presParOf" srcId="{60C32E4C-40C1-4197-9E04-71863B207868}" destId="{36C604D5-1341-4F47-ACF1-45E748C8D85E}" srcOrd="4" destOrd="0" presId="urn:microsoft.com/office/officeart/2005/8/layout/list1"/>
    <dgm:cxn modelId="{34985DBA-CCAA-4A19-ADA6-FA40EFD7DB22}" type="presParOf" srcId="{36C604D5-1341-4F47-ACF1-45E748C8D85E}" destId="{7A2BC391-2CEB-4CF8-A30A-CE109B5E93BB}" srcOrd="0" destOrd="0" presId="urn:microsoft.com/office/officeart/2005/8/layout/list1"/>
    <dgm:cxn modelId="{E031E35C-BD5F-422F-AC09-90B1500EF076}" type="presParOf" srcId="{36C604D5-1341-4F47-ACF1-45E748C8D85E}" destId="{A81B60FB-5B66-4751-93E0-2723E05ECBAE}" srcOrd="1" destOrd="0" presId="urn:microsoft.com/office/officeart/2005/8/layout/list1"/>
    <dgm:cxn modelId="{50D4D410-4247-4B4E-A9DA-4139A2B1C61A}" type="presParOf" srcId="{60C32E4C-40C1-4197-9E04-71863B207868}" destId="{DB90BC87-11A8-42C8-9ECD-BA2E3571B4E7}" srcOrd="5" destOrd="0" presId="urn:microsoft.com/office/officeart/2005/8/layout/list1"/>
    <dgm:cxn modelId="{85C4E1E0-9720-4CE8-9D6C-9EB064A75696}" type="presParOf" srcId="{60C32E4C-40C1-4197-9E04-71863B207868}" destId="{6F7F99A2-9C18-4F64-B791-78C057961AB6}" srcOrd="6" destOrd="0" presId="urn:microsoft.com/office/officeart/2005/8/layout/list1"/>
    <dgm:cxn modelId="{4D61C277-1349-4956-923B-FC28822C9D11}" type="presParOf" srcId="{60C32E4C-40C1-4197-9E04-71863B207868}" destId="{3AE8BB69-1457-4BCA-8ABE-A0EA0A6CBFFD}" srcOrd="7" destOrd="0" presId="urn:microsoft.com/office/officeart/2005/8/layout/list1"/>
    <dgm:cxn modelId="{A9531600-1DD7-4D0B-A912-58765542A5A5}" type="presParOf" srcId="{60C32E4C-40C1-4197-9E04-71863B207868}" destId="{0B1158D6-BE6F-4F0A-9128-EC1A206B42F4}" srcOrd="8" destOrd="0" presId="urn:microsoft.com/office/officeart/2005/8/layout/list1"/>
    <dgm:cxn modelId="{464F8B48-5C91-42E0-BB46-93A5E25BECEC}" type="presParOf" srcId="{0B1158D6-BE6F-4F0A-9128-EC1A206B42F4}" destId="{96208530-EC19-4716-A64F-AA76FD69E0A4}" srcOrd="0" destOrd="0" presId="urn:microsoft.com/office/officeart/2005/8/layout/list1"/>
    <dgm:cxn modelId="{25750915-5176-4473-A7DE-E5EE5F42AF4C}" type="presParOf" srcId="{0B1158D6-BE6F-4F0A-9128-EC1A206B42F4}" destId="{1CB77089-7894-4489-8772-D0754A0AC4FA}" srcOrd="1" destOrd="0" presId="urn:microsoft.com/office/officeart/2005/8/layout/list1"/>
    <dgm:cxn modelId="{8EDE872A-95ED-4F09-81C2-D6405719D471}" type="presParOf" srcId="{60C32E4C-40C1-4197-9E04-71863B207868}" destId="{1907DE3A-F585-48BF-AA08-EF05694C8C12}" srcOrd="9" destOrd="0" presId="urn:microsoft.com/office/officeart/2005/8/layout/list1"/>
    <dgm:cxn modelId="{B1F6A447-9983-4307-969C-8DE11ABB4ED2}" type="presParOf" srcId="{60C32E4C-40C1-4197-9E04-71863B207868}" destId="{3F52D338-8D41-40B1-A494-F07588EE9E5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9424D8-4A2C-4343-A887-DF26C79CDC46}"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5AB78C1B-3E57-4C11-9D14-6F7BD457041E}">
      <dgm:prSet/>
      <dgm:spPr/>
      <dgm:t>
        <a:bodyPr/>
        <a:lstStyle/>
        <a:p>
          <a:r>
            <a:rPr lang="en-US"/>
            <a:t>Principle of operation</a:t>
          </a:r>
        </a:p>
      </dgm:t>
    </dgm:pt>
    <dgm:pt modelId="{E35FAA74-0FA2-4F7C-B183-84F03C72BD31}" type="parTrans" cxnId="{006BB33C-D759-4810-A0F0-1904A8DCC27D}">
      <dgm:prSet/>
      <dgm:spPr/>
      <dgm:t>
        <a:bodyPr/>
        <a:lstStyle/>
        <a:p>
          <a:endParaRPr lang="en-US"/>
        </a:p>
      </dgm:t>
    </dgm:pt>
    <dgm:pt modelId="{B748AED6-8510-4AE4-B38C-A146C67F0DA0}" type="sibTrans" cxnId="{006BB33C-D759-4810-A0F0-1904A8DCC27D}">
      <dgm:prSet/>
      <dgm:spPr/>
      <dgm:t>
        <a:bodyPr/>
        <a:lstStyle/>
        <a:p>
          <a:endParaRPr lang="en-US"/>
        </a:p>
      </dgm:t>
    </dgm:pt>
    <dgm:pt modelId="{F4211A53-24B6-4FC5-B5A1-0E813D4714A9}">
      <dgm:prSet/>
      <dgm:spPr/>
      <dgm:t>
        <a:bodyPr/>
        <a:lstStyle/>
        <a:p>
          <a:r>
            <a:rPr lang="en-US"/>
            <a:t>Scattered Data brought from mem to registers</a:t>
          </a:r>
        </a:p>
      </dgm:t>
    </dgm:pt>
    <dgm:pt modelId="{672A2B29-07AA-4ACC-B3A6-CBD4471E7326}" type="parTrans" cxnId="{2152517D-BD89-40E1-A4E5-B1004CEC20B8}">
      <dgm:prSet/>
      <dgm:spPr/>
      <dgm:t>
        <a:bodyPr/>
        <a:lstStyle/>
        <a:p>
          <a:endParaRPr lang="en-US"/>
        </a:p>
      </dgm:t>
    </dgm:pt>
    <dgm:pt modelId="{A7E69AD2-9BFF-44A7-B496-598A81B20860}" type="sibTrans" cxnId="{2152517D-BD89-40E1-A4E5-B1004CEC20B8}">
      <dgm:prSet/>
      <dgm:spPr/>
      <dgm:t>
        <a:bodyPr/>
        <a:lstStyle/>
        <a:p>
          <a:endParaRPr lang="en-US"/>
        </a:p>
      </dgm:t>
    </dgm:pt>
    <dgm:pt modelId="{E8D7ED99-A8FA-41EA-9BF9-33B5042E5883}">
      <dgm:prSet/>
      <dgm:spPr/>
      <dgm:t>
        <a:bodyPr/>
        <a:lstStyle/>
        <a:p>
          <a:r>
            <a:rPr lang="en-US"/>
            <a:t>Operation on registers (so dozens of register-register operation for single instruction)</a:t>
          </a:r>
        </a:p>
      </dgm:t>
    </dgm:pt>
    <dgm:pt modelId="{B990AF76-FBE8-4B61-92DE-57BB091A6889}" type="parTrans" cxnId="{9F660B56-9BFF-408A-A006-D6122AC15DBE}">
      <dgm:prSet/>
      <dgm:spPr/>
      <dgm:t>
        <a:bodyPr/>
        <a:lstStyle/>
        <a:p>
          <a:endParaRPr lang="en-US"/>
        </a:p>
      </dgm:t>
    </dgm:pt>
    <dgm:pt modelId="{192367E3-9ADD-483A-A7BB-1131FAADC7E2}" type="sibTrans" cxnId="{9F660B56-9BFF-408A-A006-D6122AC15DBE}">
      <dgm:prSet/>
      <dgm:spPr/>
      <dgm:t>
        <a:bodyPr/>
        <a:lstStyle/>
        <a:p>
          <a:endParaRPr lang="en-US"/>
        </a:p>
      </dgm:t>
    </dgm:pt>
    <dgm:pt modelId="{22725599-FCA2-46CF-B3FC-0726D787AE93}">
      <dgm:prSet/>
      <dgm:spPr/>
      <dgm:t>
        <a:bodyPr/>
        <a:lstStyle/>
        <a:p>
          <a:r>
            <a:rPr lang="en-US"/>
            <a:t>Data is written back to memory</a:t>
          </a:r>
        </a:p>
      </dgm:t>
    </dgm:pt>
    <dgm:pt modelId="{0CC6C07F-9C43-43FE-AB27-7980FDD7C773}" type="parTrans" cxnId="{553DD0B4-0257-4A3E-A268-55A3DA259F38}">
      <dgm:prSet/>
      <dgm:spPr/>
      <dgm:t>
        <a:bodyPr/>
        <a:lstStyle/>
        <a:p>
          <a:endParaRPr lang="en-US"/>
        </a:p>
      </dgm:t>
    </dgm:pt>
    <dgm:pt modelId="{AFEC0C56-056C-4C7A-8671-56D3197C9486}" type="sibTrans" cxnId="{553DD0B4-0257-4A3E-A268-55A3DA259F38}">
      <dgm:prSet/>
      <dgm:spPr/>
      <dgm:t>
        <a:bodyPr/>
        <a:lstStyle/>
        <a:p>
          <a:endParaRPr lang="en-US"/>
        </a:p>
      </dgm:t>
    </dgm:pt>
    <dgm:pt modelId="{43B84866-AC1C-458B-A22D-F0367F24B65B}">
      <dgm:prSet/>
      <dgm:spPr/>
      <dgm:t>
        <a:bodyPr/>
        <a:lstStyle/>
        <a:p>
          <a:r>
            <a:rPr lang="en-US"/>
            <a:t>Key Features</a:t>
          </a:r>
        </a:p>
      </dgm:t>
    </dgm:pt>
    <dgm:pt modelId="{2F1E7197-2F36-4A40-8F0E-DE6F204463D1}" type="parTrans" cxnId="{CF26A59A-2BF6-457D-B393-A5CD75719992}">
      <dgm:prSet/>
      <dgm:spPr/>
      <dgm:t>
        <a:bodyPr/>
        <a:lstStyle/>
        <a:p>
          <a:endParaRPr lang="en-US"/>
        </a:p>
      </dgm:t>
    </dgm:pt>
    <dgm:pt modelId="{52160194-A3A2-4202-94CF-DB5A7C004AD1}" type="sibTrans" cxnId="{CF26A59A-2BF6-457D-B393-A5CD75719992}">
      <dgm:prSet/>
      <dgm:spPr/>
      <dgm:t>
        <a:bodyPr/>
        <a:lstStyle/>
        <a:p>
          <a:endParaRPr lang="en-US"/>
        </a:p>
      </dgm:t>
    </dgm:pt>
    <dgm:pt modelId="{600019F2-7B45-4500-AA14-26A1D2A783AB}">
      <dgm:prSet/>
      <dgm:spPr/>
      <dgm:t>
        <a:bodyPr/>
        <a:lstStyle/>
        <a:p>
          <a:r>
            <a:rPr lang="en-US"/>
            <a:t>Large register Files:</a:t>
          </a:r>
        </a:p>
      </dgm:t>
    </dgm:pt>
    <dgm:pt modelId="{8D63300D-4E01-43D1-8565-4601D74175A3}" type="parTrans" cxnId="{B78FB472-C898-4A1E-8002-E86448F7C119}">
      <dgm:prSet/>
      <dgm:spPr/>
      <dgm:t>
        <a:bodyPr/>
        <a:lstStyle/>
        <a:p>
          <a:endParaRPr lang="en-US"/>
        </a:p>
      </dgm:t>
    </dgm:pt>
    <dgm:pt modelId="{1AF7B0FE-F72C-4634-BCF5-A6498BB99A12}" type="sibTrans" cxnId="{B78FB472-C898-4A1E-8002-E86448F7C119}">
      <dgm:prSet/>
      <dgm:spPr/>
      <dgm:t>
        <a:bodyPr/>
        <a:lstStyle/>
        <a:p>
          <a:endParaRPr lang="en-US"/>
        </a:p>
      </dgm:t>
    </dgm:pt>
    <dgm:pt modelId="{B5C2593C-671C-4215-A661-FEEF6839A62C}">
      <dgm:prSet/>
      <dgm:spPr/>
      <dgm:t>
        <a:bodyPr/>
        <a:lstStyle/>
        <a:p>
          <a:r>
            <a:rPr lang="en-US"/>
            <a:t>Each register is a vector of registers.</a:t>
          </a:r>
        </a:p>
      </dgm:t>
    </dgm:pt>
    <dgm:pt modelId="{7C1059CD-7838-4C4E-8F2F-F0D93D43F12B}" type="parTrans" cxnId="{9F534EC0-C24B-4DAD-BFE3-E1331CDCB516}">
      <dgm:prSet/>
      <dgm:spPr/>
      <dgm:t>
        <a:bodyPr/>
        <a:lstStyle/>
        <a:p>
          <a:endParaRPr lang="en-US"/>
        </a:p>
      </dgm:t>
    </dgm:pt>
    <dgm:pt modelId="{2A4DCA1F-B74A-4C32-B6E3-9F20B70DC17B}" type="sibTrans" cxnId="{9F534EC0-C24B-4DAD-BFE3-E1331CDCB516}">
      <dgm:prSet/>
      <dgm:spPr/>
      <dgm:t>
        <a:bodyPr/>
        <a:lstStyle/>
        <a:p>
          <a:endParaRPr lang="en-US"/>
        </a:p>
      </dgm:t>
    </dgm:pt>
    <dgm:pt modelId="{58667375-C101-4FE2-95A0-A043A042B0B7}">
      <dgm:prSet/>
      <dgm:spPr/>
      <dgm:t>
        <a:bodyPr/>
        <a:lstStyle/>
        <a:p>
          <a:r>
            <a:rPr lang="en-US"/>
            <a:t>Deeply pipelined Loads and stores (e.g using Interleaved memory)</a:t>
          </a:r>
        </a:p>
      </dgm:t>
    </dgm:pt>
    <dgm:pt modelId="{C5A49A2B-D561-4353-A891-556F576C024B}" type="parTrans" cxnId="{86F6E046-2942-4532-9987-1EEE3BC80DFF}">
      <dgm:prSet/>
      <dgm:spPr/>
      <dgm:t>
        <a:bodyPr/>
        <a:lstStyle/>
        <a:p>
          <a:endParaRPr lang="en-US"/>
        </a:p>
      </dgm:t>
    </dgm:pt>
    <dgm:pt modelId="{A30EE5F7-0E54-4C9A-B393-CA2B6ED9C6CD}" type="sibTrans" cxnId="{86F6E046-2942-4532-9987-1EEE3BC80DFF}">
      <dgm:prSet/>
      <dgm:spPr/>
      <dgm:t>
        <a:bodyPr/>
        <a:lstStyle/>
        <a:p>
          <a:endParaRPr lang="en-US"/>
        </a:p>
      </dgm:t>
    </dgm:pt>
    <dgm:pt modelId="{02C88AE5-F8C0-41BF-831B-AE50B12F645F}">
      <dgm:prSet/>
      <dgm:spPr/>
      <dgm:t>
        <a:bodyPr/>
        <a:lstStyle/>
        <a:p>
          <a:r>
            <a:rPr lang="en-US"/>
            <a:t>Deeply pipelined so cycle time is reduced. So latency is amortized over register length (e.g 32 elements) and thus data can be exchanged between register and main memory (no need of data cache)</a:t>
          </a:r>
        </a:p>
      </dgm:t>
    </dgm:pt>
    <dgm:pt modelId="{EB6DCA18-6F60-4394-8BF3-057DAF174919}" type="parTrans" cxnId="{D14E81A6-6E9E-4D8E-BDD5-841302DBF064}">
      <dgm:prSet/>
      <dgm:spPr/>
      <dgm:t>
        <a:bodyPr/>
        <a:lstStyle/>
        <a:p>
          <a:endParaRPr lang="en-US"/>
        </a:p>
      </dgm:t>
    </dgm:pt>
    <dgm:pt modelId="{329B8CE8-FCA1-4FF6-B326-6C76E8B1FDC1}" type="sibTrans" cxnId="{D14E81A6-6E9E-4D8E-BDD5-841302DBF064}">
      <dgm:prSet/>
      <dgm:spPr/>
      <dgm:t>
        <a:bodyPr/>
        <a:lstStyle/>
        <a:p>
          <a:endParaRPr lang="en-US"/>
        </a:p>
      </dgm:t>
    </dgm:pt>
    <dgm:pt modelId="{331BBD95-BB7E-47CE-9FBD-EEE0C4AE9CCB}">
      <dgm:prSet/>
      <dgm:spPr/>
      <dgm:t>
        <a:bodyPr/>
        <a:lstStyle/>
        <a:p>
          <a:r>
            <a:rPr lang="en-US"/>
            <a:t>Multiple parallel pipelines(lanes): </a:t>
          </a:r>
        </a:p>
      </dgm:t>
    </dgm:pt>
    <dgm:pt modelId="{39ADF9B7-AA90-4573-BBAE-93F7FB8054C6}" type="parTrans" cxnId="{EE6A5179-34C0-4049-BCAB-049294EE6B35}">
      <dgm:prSet/>
      <dgm:spPr/>
      <dgm:t>
        <a:bodyPr/>
        <a:lstStyle/>
        <a:p>
          <a:endParaRPr lang="en-US"/>
        </a:p>
      </dgm:t>
    </dgm:pt>
    <dgm:pt modelId="{0E3A8CEE-270E-4A10-9A84-2F0C5339E309}" type="sibTrans" cxnId="{EE6A5179-34C0-4049-BCAB-049294EE6B35}">
      <dgm:prSet/>
      <dgm:spPr/>
      <dgm:t>
        <a:bodyPr/>
        <a:lstStyle/>
        <a:p>
          <a:endParaRPr lang="en-US"/>
        </a:p>
      </dgm:t>
    </dgm:pt>
    <dgm:pt modelId="{D5B6F236-6775-47EA-BA2A-C0860E274B07}">
      <dgm:prSet/>
      <dgm:spPr/>
      <dgm:t>
        <a:bodyPr/>
        <a:lstStyle/>
        <a:p>
          <a:r>
            <a:rPr lang="en-US"/>
            <a:t>Different functional units having different pipelines perform operations on multiple data in parallel. So parallelism is achieved without the design complexity of out of order processor</a:t>
          </a:r>
        </a:p>
      </dgm:t>
    </dgm:pt>
    <dgm:pt modelId="{FDDD7E17-C83B-405E-A0D1-8B26F679B8F1}" type="parTrans" cxnId="{561EA94E-71B1-4527-B232-58C8C7616796}">
      <dgm:prSet/>
      <dgm:spPr/>
      <dgm:t>
        <a:bodyPr/>
        <a:lstStyle/>
        <a:p>
          <a:endParaRPr lang="en-US"/>
        </a:p>
      </dgm:t>
    </dgm:pt>
    <dgm:pt modelId="{5AF94FF9-7901-4F83-BD79-FA0F2D437A03}" type="sibTrans" cxnId="{561EA94E-71B1-4527-B232-58C8C7616796}">
      <dgm:prSet/>
      <dgm:spPr/>
      <dgm:t>
        <a:bodyPr/>
        <a:lstStyle/>
        <a:p>
          <a:endParaRPr lang="en-US"/>
        </a:p>
      </dgm:t>
    </dgm:pt>
    <dgm:pt modelId="{F65E1BA3-8CA7-40E6-BCEB-B50C31EEC737}" type="pres">
      <dgm:prSet presAssocID="{C49424D8-4A2C-4343-A887-DF26C79CDC46}" presName="linear" presStyleCnt="0">
        <dgm:presLayoutVars>
          <dgm:dir/>
          <dgm:animLvl val="lvl"/>
          <dgm:resizeHandles val="exact"/>
        </dgm:presLayoutVars>
      </dgm:prSet>
      <dgm:spPr/>
    </dgm:pt>
    <dgm:pt modelId="{3437C664-8AC9-4949-AAD2-946D7D906FB8}" type="pres">
      <dgm:prSet presAssocID="{5AB78C1B-3E57-4C11-9D14-6F7BD457041E}" presName="parentLin" presStyleCnt="0"/>
      <dgm:spPr/>
    </dgm:pt>
    <dgm:pt modelId="{E27EB30A-37FE-4CC3-ADC0-6C31D84DB03A}" type="pres">
      <dgm:prSet presAssocID="{5AB78C1B-3E57-4C11-9D14-6F7BD457041E}" presName="parentLeftMargin" presStyleLbl="node1" presStyleIdx="0" presStyleCnt="2"/>
      <dgm:spPr/>
    </dgm:pt>
    <dgm:pt modelId="{757C6E40-7BF7-4E94-9A07-643F8BA7A5FB}" type="pres">
      <dgm:prSet presAssocID="{5AB78C1B-3E57-4C11-9D14-6F7BD457041E}" presName="parentText" presStyleLbl="node1" presStyleIdx="0" presStyleCnt="2">
        <dgm:presLayoutVars>
          <dgm:chMax val="0"/>
          <dgm:bulletEnabled val="1"/>
        </dgm:presLayoutVars>
      </dgm:prSet>
      <dgm:spPr/>
    </dgm:pt>
    <dgm:pt modelId="{A1B0F72F-02A8-4F85-9AEA-AF9AAEE967AA}" type="pres">
      <dgm:prSet presAssocID="{5AB78C1B-3E57-4C11-9D14-6F7BD457041E}" presName="negativeSpace" presStyleCnt="0"/>
      <dgm:spPr/>
    </dgm:pt>
    <dgm:pt modelId="{FC99B652-9FD3-422C-90D0-FECF85BF7E69}" type="pres">
      <dgm:prSet presAssocID="{5AB78C1B-3E57-4C11-9D14-6F7BD457041E}" presName="childText" presStyleLbl="conFgAcc1" presStyleIdx="0" presStyleCnt="2">
        <dgm:presLayoutVars>
          <dgm:bulletEnabled val="1"/>
        </dgm:presLayoutVars>
      </dgm:prSet>
      <dgm:spPr/>
    </dgm:pt>
    <dgm:pt modelId="{6036E9C7-36B5-43E0-91FC-18EA05ADB3A8}" type="pres">
      <dgm:prSet presAssocID="{B748AED6-8510-4AE4-B38C-A146C67F0DA0}" presName="spaceBetweenRectangles" presStyleCnt="0"/>
      <dgm:spPr/>
    </dgm:pt>
    <dgm:pt modelId="{68D15BFC-74CB-42B8-B103-BB65A2C232D1}" type="pres">
      <dgm:prSet presAssocID="{43B84866-AC1C-458B-A22D-F0367F24B65B}" presName="parentLin" presStyleCnt="0"/>
      <dgm:spPr/>
    </dgm:pt>
    <dgm:pt modelId="{0CD9415D-D81C-445D-B197-455665BC7C15}" type="pres">
      <dgm:prSet presAssocID="{43B84866-AC1C-458B-A22D-F0367F24B65B}" presName="parentLeftMargin" presStyleLbl="node1" presStyleIdx="0" presStyleCnt="2"/>
      <dgm:spPr/>
    </dgm:pt>
    <dgm:pt modelId="{164CB522-857C-4AC9-B18F-BB3D3B3CDB5D}" type="pres">
      <dgm:prSet presAssocID="{43B84866-AC1C-458B-A22D-F0367F24B65B}" presName="parentText" presStyleLbl="node1" presStyleIdx="1" presStyleCnt="2">
        <dgm:presLayoutVars>
          <dgm:chMax val="0"/>
          <dgm:bulletEnabled val="1"/>
        </dgm:presLayoutVars>
      </dgm:prSet>
      <dgm:spPr/>
    </dgm:pt>
    <dgm:pt modelId="{FDEE1A1C-9614-44C2-A71E-6BD884C40675}" type="pres">
      <dgm:prSet presAssocID="{43B84866-AC1C-458B-A22D-F0367F24B65B}" presName="negativeSpace" presStyleCnt="0"/>
      <dgm:spPr/>
    </dgm:pt>
    <dgm:pt modelId="{81A4374D-4C91-402C-A477-AE2597AD7249}" type="pres">
      <dgm:prSet presAssocID="{43B84866-AC1C-458B-A22D-F0367F24B65B}" presName="childText" presStyleLbl="conFgAcc1" presStyleIdx="1" presStyleCnt="2">
        <dgm:presLayoutVars>
          <dgm:bulletEnabled val="1"/>
        </dgm:presLayoutVars>
      </dgm:prSet>
      <dgm:spPr/>
    </dgm:pt>
  </dgm:ptLst>
  <dgm:cxnLst>
    <dgm:cxn modelId="{41FACA07-04BA-4597-BBFE-EA5A609794E2}" type="presOf" srcId="{B5C2593C-671C-4215-A661-FEEF6839A62C}" destId="{81A4374D-4C91-402C-A477-AE2597AD7249}" srcOrd="0" destOrd="1" presId="urn:microsoft.com/office/officeart/2005/8/layout/list1"/>
    <dgm:cxn modelId="{4590FB2C-4760-419E-A2B2-8B00D562DE58}" type="presOf" srcId="{E8D7ED99-A8FA-41EA-9BF9-33B5042E5883}" destId="{FC99B652-9FD3-422C-90D0-FECF85BF7E69}" srcOrd="0" destOrd="1" presId="urn:microsoft.com/office/officeart/2005/8/layout/list1"/>
    <dgm:cxn modelId="{011F1B31-1DB1-45C6-9A98-823B560A5E5E}" type="presOf" srcId="{58667375-C101-4FE2-95A0-A043A042B0B7}" destId="{81A4374D-4C91-402C-A477-AE2597AD7249}" srcOrd="0" destOrd="2" presId="urn:microsoft.com/office/officeart/2005/8/layout/list1"/>
    <dgm:cxn modelId="{006BB33C-D759-4810-A0F0-1904A8DCC27D}" srcId="{C49424D8-4A2C-4343-A887-DF26C79CDC46}" destId="{5AB78C1B-3E57-4C11-9D14-6F7BD457041E}" srcOrd="0" destOrd="0" parTransId="{E35FAA74-0FA2-4F7C-B183-84F03C72BD31}" sibTransId="{B748AED6-8510-4AE4-B38C-A146C67F0DA0}"/>
    <dgm:cxn modelId="{86F6E046-2942-4532-9987-1EEE3BC80DFF}" srcId="{43B84866-AC1C-458B-A22D-F0367F24B65B}" destId="{58667375-C101-4FE2-95A0-A043A042B0B7}" srcOrd="1" destOrd="0" parTransId="{C5A49A2B-D561-4353-A891-556F576C024B}" sibTransId="{A30EE5F7-0E54-4C9A-B393-CA2B6ED9C6CD}"/>
    <dgm:cxn modelId="{561EA94E-71B1-4527-B232-58C8C7616796}" srcId="{331BBD95-BB7E-47CE-9FBD-EEE0C4AE9CCB}" destId="{D5B6F236-6775-47EA-BA2A-C0860E274B07}" srcOrd="0" destOrd="0" parTransId="{FDDD7E17-C83B-405E-A0D1-8B26F679B8F1}" sibTransId="{5AF94FF9-7901-4F83-BD79-FA0F2D437A03}"/>
    <dgm:cxn modelId="{9F660B56-9BFF-408A-A006-D6122AC15DBE}" srcId="{5AB78C1B-3E57-4C11-9D14-6F7BD457041E}" destId="{E8D7ED99-A8FA-41EA-9BF9-33B5042E5883}" srcOrd="1" destOrd="0" parTransId="{B990AF76-FBE8-4B61-92DE-57BB091A6889}" sibTransId="{192367E3-9ADD-483A-A7BB-1131FAADC7E2}"/>
    <dgm:cxn modelId="{B78FB472-C898-4A1E-8002-E86448F7C119}" srcId="{43B84866-AC1C-458B-A22D-F0367F24B65B}" destId="{600019F2-7B45-4500-AA14-26A1D2A783AB}" srcOrd="0" destOrd="0" parTransId="{8D63300D-4E01-43D1-8565-4601D74175A3}" sibTransId="{1AF7B0FE-F72C-4634-BCF5-A6498BB99A12}"/>
    <dgm:cxn modelId="{28A5A675-B887-4BCA-803D-BE97C47F5CDF}" type="presOf" srcId="{02C88AE5-F8C0-41BF-831B-AE50B12F645F}" destId="{81A4374D-4C91-402C-A477-AE2597AD7249}" srcOrd="0" destOrd="3" presId="urn:microsoft.com/office/officeart/2005/8/layout/list1"/>
    <dgm:cxn modelId="{EE6A5179-34C0-4049-BCAB-049294EE6B35}" srcId="{43B84866-AC1C-458B-A22D-F0367F24B65B}" destId="{331BBD95-BB7E-47CE-9FBD-EEE0C4AE9CCB}" srcOrd="2" destOrd="0" parTransId="{39ADF9B7-AA90-4573-BBAE-93F7FB8054C6}" sibTransId="{0E3A8CEE-270E-4A10-9A84-2F0C5339E309}"/>
    <dgm:cxn modelId="{2152517D-BD89-40E1-A4E5-B1004CEC20B8}" srcId="{5AB78C1B-3E57-4C11-9D14-6F7BD457041E}" destId="{F4211A53-24B6-4FC5-B5A1-0E813D4714A9}" srcOrd="0" destOrd="0" parTransId="{672A2B29-07AA-4ACC-B3A6-CBD4471E7326}" sibTransId="{A7E69AD2-9BFF-44A7-B496-598A81B20860}"/>
    <dgm:cxn modelId="{CAD7F890-50E6-4031-94A5-81BB87A83A1B}" type="presOf" srcId="{C49424D8-4A2C-4343-A887-DF26C79CDC46}" destId="{F65E1BA3-8CA7-40E6-BCEB-B50C31EEC737}" srcOrd="0" destOrd="0" presId="urn:microsoft.com/office/officeart/2005/8/layout/list1"/>
    <dgm:cxn modelId="{81AFEC94-D20A-44AD-AE70-E294E8710D43}" type="presOf" srcId="{331BBD95-BB7E-47CE-9FBD-EEE0C4AE9CCB}" destId="{81A4374D-4C91-402C-A477-AE2597AD7249}" srcOrd="0" destOrd="4" presId="urn:microsoft.com/office/officeart/2005/8/layout/list1"/>
    <dgm:cxn modelId="{CF26A59A-2BF6-457D-B393-A5CD75719992}" srcId="{C49424D8-4A2C-4343-A887-DF26C79CDC46}" destId="{43B84866-AC1C-458B-A22D-F0367F24B65B}" srcOrd="1" destOrd="0" parTransId="{2F1E7197-2F36-4A40-8F0E-DE6F204463D1}" sibTransId="{52160194-A3A2-4202-94CF-DB5A7C004AD1}"/>
    <dgm:cxn modelId="{D14E81A6-6E9E-4D8E-BDD5-841302DBF064}" srcId="{58667375-C101-4FE2-95A0-A043A042B0B7}" destId="{02C88AE5-F8C0-41BF-831B-AE50B12F645F}" srcOrd="0" destOrd="0" parTransId="{EB6DCA18-6F60-4394-8BF3-057DAF174919}" sibTransId="{329B8CE8-FCA1-4FF6-B326-6C76E8B1FDC1}"/>
    <dgm:cxn modelId="{B34F4FAB-ADF3-4F99-801E-CC6C0A96FF7B}" type="presOf" srcId="{22725599-FCA2-46CF-B3FC-0726D787AE93}" destId="{FC99B652-9FD3-422C-90D0-FECF85BF7E69}" srcOrd="0" destOrd="2" presId="urn:microsoft.com/office/officeart/2005/8/layout/list1"/>
    <dgm:cxn modelId="{553DD0B4-0257-4A3E-A268-55A3DA259F38}" srcId="{5AB78C1B-3E57-4C11-9D14-6F7BD457041E}" destId="{22725599-FCA2-46CF-B3FC-0726D787AE93}" srcOrd="2" destOrd="0" parTransId="{0CC6C07F-9C43-43FE-AB27-7980FDD7C773}" sibTransId="{AFEC0C56-056C-4C7A-8671-56D3197C9486}"/>
    <dgm:cxn modelId="{9F534EC0-C24B-4DAD-BFE3-E1331CDCB516}" srcId="{600019F2-7B45-4500-AA14-26A1D2A783AB}" destId="{B5C2593C-671C-4215-A661-FEEF6839A62C}" srcOrd="0" destOrd="0" parTransId="{7C1059CD-7838-4C4E-8F2F-F0D93D43F12B}" sibTransId="{2A4DCA1F-B74A-4C32-B6E3-9F20B70DC17B}"/>
    <dgm:cxn modelId="{534C05C3-C4C0-403D-8B5C-E6541A7F0CFC}" type="presOf" srcId="{43B84866-AC1C-458B-A22D-F0367F24B65B}" destId="{164CB522-857C-4AC9-B18F-BB3D3B3CDB5D}" srcOrd="1" destOrd="0" presId="urn:microsoft.com/office/officeart/2005/8/layout/list1"/>
    <dgm:cxn modelId="{01D730E3-9FDB-42C5-B796-E997CBFB89CE}" type="presOf" srcId="{F4211A53-24B6-4FC5-B5A1-0E813D4714A9}" destId="{FC99B652-9FD3-422C-90D0-FECF85BF7E69}" srcOrd="0" destOrd="0" presId="urn:microsoft.com/office/officeart/2005/8/layout/list1"/>
    <dgm:cxn modelId="{5A2C5FEA-CB06-45CD-A225-74943A20EC8A}" type="presOf" srcId="{5AB78C1B-3E57-4C11-9D14-6F7BD457041E}" destId="{E27EB30A-37FE-4CC3-ADC0-6C31D84DB03A}" srcOrd="0" destOrd="0" presId="urn:microsoft.com/office/officeart/2005/8/layout/list1"/>
    <dgm:cxn modelId="{8CA5E8F0-4E74-48BC-83D1-D9FE08EB0945}" type="presOf" srcId="{43B84866-AC1C-458B-A22D-F0367F24B65B}" destId="{0CD9415D-D81C-445D-B197-455665BC7C15}" srcOrd="0" destOrd="0" presId="urn:microsoft.com/office/officeart/2005/8/layout/list1"/>
    <dgm:cxn modelId="{48EA58F1-E42E-4CDE-B797-15D1886FBACF}" type="presOf" srcId="{600019F2-7B45-4500-AA14-26A1D2A783AB}" destId="{81A4374D-4C91-402C-A477-AE2597AD7249}" srcOrd="0" destOrd="0" presId="urn:microsoft.com/office/officeart/2005/8/layout/list1"/>
    <dgm:cxn modelId="{FFB46AF7-B5BB-43A2-A11B-8468CA95743A}" type="presOf" srcId="{D5B6F236-6775-47EA-BA2A-C0860E274B07}" destId="{81A4374D-4C91-402C-A477-AE2597AD7249}" srcOrd="0" destOrd="5" presId="urn:microsoft.com/office/officeart/2005/8/layout/list1"/>
    <dgm:cxn modelId="{CB09A5FD-118E-4CAA-8E89-944E19BC98F4}" type="presOf" srcId="{5AB78C1B-3E57-4C11-9D14-6F7BD457041E}" destId="{757C6E40-7BF7-4E94-9A07-643F8BA7A5FB}" srcOrd="1" destOrd="0" presId="urn:microsoft.com/office/officeart/2005/8/layout/list1"/>
    <dgm:cxn modelId="{370A9F50-1547-4765-B857-915495D5E09B}" type="presParOf" srcId="{F65E1BA3-8CA7-40E6-BCEB-B50C31EEC737}" destId="{3437C664-8AC9-4949-AAD2-946D7D906FB8}" srcOrd="0" destOrd="0" presId="urn:microsoft.com/office/officeart/2005/8/layout/list1"/>
    <dgm:cxn modelId="{558EF09D-9A0F-4418-A78E-B448A390AAD4}" type="presParOf" srcId="{3437C664-8AC9-4949-AAD2-946D7D906FB8}" destId="{E27EB30A-37FE-4CC3-ADC0-6C31D84DB03A}" srcOrd="0" destOrd="0" presId="urn:microsoft.com/office/officeart/2005/8/layout/list1"/>
    <dgm:cxn modelId="{D853CB95-7A7B-473F-863C-D5D8833910F8}" type="presParOf" srcId="{3437C664-8AC9-4949-AAD2-946D7D906FB8}" destId="{757C6E40-7BF7-4E94-9A07-643F8BA7A5FB}" srcOrd="1" destOrd="0" presId="urn:microsoft.com/office/officeart/2005/8/layout/list1"/>
    <dgm:cxn modelId="{4020CD49-BD0E-4AB7-A20A-7FE5F7F69962}" type="presParOf" srcId="{F65E1BA3-8CA7-40E6-BCEB-B50C31EEC737}" destId="{A1B0F72F-02A8-4F85-9AEA-AF9AAEE967AA}" srcOrd="1" destOrd="0" presId="urn:microsoft.com/office/officeart/2005/8/layout/list1"/>
    <dgm:cxn modelId="{F38949DF-DD55-4879-84D0-965EDA548064}" type="presParOf" srcId="{F65E1BA3-8CA7-40E6-BCEB-B50C31EEC737}" destId="{FC99B652-9FD3-422C-90D0-FECF85BF7E69}" srcOrd="2" destOrd="0" presId="urn:microsoft.com/office/officeart/2005/8/layout/list1"/>
    <dgm:cxn modelId="{DC09539B-C4D1-4BD3-AEE7-B980E54E640A}" type="presParOf" srcId="{F65E1BA3-8CA7-40E6-BCEB-B50C31EEC737}" destId="{6036E9C7-36B5-43E0-91FC-18EA05ADB3A8}" srcOrd="3" destOrd="0" presId="urn:microsoft.com/office/officeart/2005/8/layout/list1"/>
    <dgm:cxn modelId="{22AE6767-0240-4C72-B336-F9B98B256C27}" type="presParOf" srcId="{F65E1BA3-8CA7-40E6-BCEB-B50C31EEC737}" destId="{68D15BFC-74CB-42B8-B103-BB65A2C232D1}" srcOrd="4" destOrd="0" presId="urn:microsoft.com/office/officeart/2005/8/layout/list1"/>
    <dgm:cxn modelId="{B1987388-DE8D-4DCC-9838-43C6EC3309A4}" type="presParOf" srcId="{68D15BFC-74CB-42B8-B103-BB65A2C232D1}" destId="{0CD9415D-D81C-445D-B197-455665BC7C15}" srcOrd="0" destOrd="0" presId="urn:microsoft.com/office/officeart/2005/8/layout/list1"/>
    <dgm:cxn modelId="{515C23E8-0024-406A-90CE-1C59C81DC7E7}" type="presParOf" srcId="{68D15BFC-74CB-42B8-B103-BB65A2C232D1}" destId="{164CB522-857C-4AC9-B18F-BB3D3B3CDB5D}" srcOrd="1" destOrd="0" presId="urn:microsoft.com/office/officeart/2005/8/layout/list1"/>
    <dgm:cxn modelId="{E8812B7A-240B-417C-B009-E29BC942278F}" type="presParOf" srcId="{F65E1BA3-8CA7-40E6-BCEB-B50C31EEC737}" destId="{FDEE1A1C-9614-44C2-A71E-6BD884C40675}" srcOrd="5" destOrd="0" presId="urn:microsoft.com/office/officeart/2005/8/layout/list1"/>
    <dgm:cxn modelId="{E4711CC7-E3BA-454F-A61B-7D09A9FF09A1}" type="presParOf" srcId="{F65E1BA3-8CA7-40E6-BCEB-B50C31EEC737}" destId="{81A4374D-4C91-402C-A477-AE2597AD724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6C1889-6A7C-4CCE-9870-FDD694EF19C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98AEE4-08C9-407C-8B96-AC4FEBB081AE}">
      <dgm:prSet/>
      <dgm:spPr/>
      <dgm:t>
        <a:bodyPr/>
        <a:lstStyle/>
        <a:p>
          <a:r>
            <a:rPr lang="en-US"/>
            <a:t>License-free, royalty-free RISC ISA.</a:t>
          </a:r>
        </a:p>
      </dgm:t>
    </dgm:pt>
    <dgm:pt modelId="{9A1BF8B0-E763-4A2A-9088-F13B1F5F5115}" type="parTrans" cxnId="{7FF74FB5-88BF-4ED0-B57E-4545F6FB60DA}">
      <dgm:prSet/>
      <dgm:spPr/>
      <dgm:t>
        <a:bodyPr/>
        <a:lstStyle/>
        <a:p>
          <a:endParaRPr lang="en-US"/>
        </a:p>
      </dgm:t>
    </dgm:pt>
    <dgm:pt modelId="{F394AB81-10D4-4762-BE9F-07776F209A79}" type="sibTrans" cxnId="{7FF74FB5-88BF-4ED0-B57E-4545F6FB60DA}">
      <dgm:prSet/>
      <dgm:spPr/>
      <dgm:t>
        <a:bodyPr/>
        <a:lstStyle/>
        <a:p>
          <a:endParaRPr lang="en-US"/>
        </a:p>
      </dgm:t>
    </dgm:pt>
    <dgm:pt modelId="{86CD0CCE-8AE9-41C6-B61A-5441B4B4AFED}">
      <dgm:prSet/>
      <dgm:spPr/>
      <dgm:t>
        <a:bodyPr/>
        <a:lstStyle/>
        <a:p>
          <a:r>
            <a:rPr lang="en-US"/>
            <a:t>Anyone can freely use to implement and extend</a:t>
          </a:r>
        </a:p>
      </dgm:t>
    </dgm:pt>
    <dgm:pt modelId="{C40667D1-D258-4754-BA9C-AE2C444A48AB}" type="parTrans" cxnId="{7C775F7E-B2EB-4F61-A01C-D6AD0890CBC3}">
      <dgm:prSet/>
      <dgm:spPr/>
      <dgm:t>
        <a:bodyPr/>
        <a:lstStyle/>
        <a:p>
          <a:endParaRPr lang="en-US"/>
        </a:p>
      </dgm:t>
    </dgm:pt>
    <dgm:pt modelId="{D958B81E-CFCB-4E36-8D72-0FC0B4D5F1AC}" type="sibTrans" cxnId="{7C775F7E-B2EB-4F61-A01C-D6AD0890CBC3}">
      <dgm:prSet/>
      <dgm:spPr/>
      <dgm:t>
        <a:bodyPr/>
        <a:lstStyle/>
        <a:p>
          <a:endParaRPr lang="en-US"/>
        </a:p>
      </dgm:t>
    </dgm:pt>
    <dgm:pt modelId="{0F853BCF-FC2D-4315-AE44-4AFC6FBDCA3A}">
      <dgm:prSet/>
      <dgm:spPr/>
      <dgm:t>
        <a:bodyPr/>
        <a:lstStyle/>
        <a:p>
          <a:r>
            <a:rPr lang="en-US"/>
            <a:t>Vector extension of RISCV called RVV is still under development. RV64V refers to RISCV base instructions plus the vector extension</a:t>
          </a:r>
        </a:p>
      </dgm:t>
    </dgm:pt>
    <dgm:pt modelId="{93883BF7-3991-4C26-9B9C-B3624FEFE4CB}" type="parTrans" cxnId="{A804360C-609B-44A4-B815-6181CF74087D}">
      <dgm:prSet/>
      <dgm:spPr/>
      <dgm:t>
        <a:bodyPr/>
        <a:lstStyle/>
        <a:p>
          <a:endParaRPr lang="en-US"/>
        </a:p>
      </dgm:t>
    </dgm:pt>
    <dgm:pt modelId="{5E2B2C96-CBEB-4303-82EA-ADE9A6C5935B}" type="sibTrans" cxnId="{A804360C-609B-44A4-B815-6181CF74087D}">
      <dgm:prSet/>
      <dgm:spPr/>
      <dgm:t>
        <a:bodyPr/>
        <a:lstStyle/>
        <a:p>
          <a:endParaRPr lang="en-US"/>
        </a:p>
      </dgm:t>
    </dgm:pt>
    <dgm:pt modelId="{30A71D2E-B4AC-4E32-9630-12955649FD6E}" type="pres">
      <dgm:prSet presAssocID="{AA6C1889-6A7C-4CCE-9870-FDD694EF19CC}" presName="root" presStyleCnt="0">
        <dgm:presLayoutVars>
          <dgm:dir/>
          <dgm:resizeHandles val="exact"/>
        </dgm:presLayoutVars>
      </dgm:prSet>
      <dgm:spPr/>
    </dgm:pt>
    <dgm:pt modelId="{0A45CE24-49F4-47F8-A662-47E302CA4C11}" type="pres">
      <dgm:prSet presAssocID="{8F98AEE4-08C9-407C-8B96-AC4FEBB081AE}" presName="compNode" presStyleCnt="0"/>
      <dgm:spPr/>
    </dgm:pt>
    <dgm:pt modelId="{A6F5052B-8316-435C-A8DC-4D5BA91EE72D}" type="pres">
      <dgm:prSet presAssocID="{8F98AEE4-08C9-407C-8B96-AC4FEBB081AE}" presName="bgRect" presStyleLbl="bgShp" presStyleIdx="0" presStyleCnt="2"/>
      <dgm:spPr/>
    </dgm:pt>
    <dgm:pt modelId="{F546F779-9E49-4E6A-83C8-F093D4C6E00B}" type="pres">
      <dgm:prSet presAssocID="{8F98AEE4-08C9-407C-8B96-AC4FEBB081A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stle scene"/>
        </a:ext>
      </dgm:extLst>
    </dgm:pt>
    <dgm:pt modelId="{974D3ED6-AA48-4DE7-A3C3-2B758B418121}" type="pres">
      <dgm:prSet presAssocID="{8F98AEE4-08C9-407C-8B96-AC4FEBB081AE}" presName="spaceRect" presStyleCnt="0"/>
      <dgm:spPr/>
    </dgm:pt>
    <dgm:pt modelId="{B92822E0-DF87-49E1-B6DE-5EAABA02615C}" type="pres">
      <dgm:prSet presAssocID="{8F98AEE4-08C9-407C-8B96-AC4FEBB081AE}" presName="parTx" presStyleLbl="revTx" presStyleIdx="0" presStyleCnt="3">
        <dgm:presLayoutVars>
          <dgm:chMax val="0"/>
          <dgm:chPref val="0"/>
        </dgm:presLayoutVars>
      </dgm:prSet>
      <dgm:spPr/>
    </dgm:pt>
    <dgm:pt modelId="{523B4243-E518-4D4A-9A6F-78308E197EA9}" type="pres">
      <dgm:prSet presAssocID="{8F98AEE4-08C9-407C-8B96-AC4FEBB081AE}" presName="desTx" presStyleLbl="revTx" presStyleIdx="1" presStyleCnt="3">
        <dgm:presLayoutVars/>
      </dgm:prSet>
      <dgm:spPr/>
    </dgm:pt>
    <dgm:pt modelId="{50CD594E-B261-437B-BB41-A7F91ABD3925}" type="pres">
      <dgm:prSet presAssocID="{F394AB81-10D4-4762-BE9F-07776F209A79}" presName="sibTrans" presStyleCnt="0"/>
      <dgm:spPr/>
    </dgm:pt>
    <dgm:pt modelId="{AEF5B200-3FF8-44FF-9C3D-DC0B366DDDE6}" type="pres">
      <dgm:prSet presAssocID="{0F853BCF-FC2D-4315-AE44-4AFC6FBDCA3A}" presName="compNode" presStyleCnt="0"/>
      <dgm:spPr/>
    </dgm:pt>
    <dgm:pt modelId="{EF53517E-5166-40D7-B627-953AAA431CDB}" type="pres">
      <dgm:prSet presAssocID="{0F853BCF-FC2D-4315-AE44-4AFC6FBDCA3A}" presName="bgRect" presStyleLbl="bgShp" presStyleIdx="1" presStyleCnt="2"/>
      <dgm:spPr/>
    </dgm:pt>
    <dgm:pt modelId="{349326F3-3184-45D5-9A79-9F8415BE1265}" type="pres">
      <dgm:prSet presAssocID="{0F853BCF-FC2D-4315-AE44-4AFC6FBDCA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91CDF5BC-8780-4FA0-8A1B-6D8D10A3C639}" type="pres">
      <dgm:prSet presAssocID="{0F853BCF-FC2D-4315-AE44-4AFC6FBDCA3A}" presName="spaceRect" presStyleCnt="0"/>
      <dgm:spPr/>
    </dgm:pt>
    <dgm:pt modelId="{2997BCBE-77D9-41B8-ABD0-FA22139CA5AF}" type="pres">
      <dgm:prSet presAssocID="{0F853BCF-FC2D-4315-AE44-4AFC6FBDCA3A}" presName="parTx" presStyleLbl="revTx" presStyleIdx="2" presStyleCnt="3">
        <dgm:presLayoutVars>
          <dgm:chMax val="0"/>
          <dgm:chPref val="0"/>
        </dgm:presLayoutVars>
      </dgm:prSet>
      <dgm:spPr/>
    </dgm:pt>
  </dgm:ptLst>
  <dgm:cxnLst>
    <dgm:cxn modelId="{77ADB509-DCE3-47BC-AD1A-23C7C13BD45C}" type="presOf" srcId="{8F98AEE4-08C9-407C-8B96-AC4FEBB081AE}" destId="{B92822E0-DF87-49E1-B6DE-5EAABA02615C}" srcOrd="0" destOrd="0" presId="urn:microsoft.com/office/officeart/2018/2/layout/IconVerticalSolidList"/>
    <dgm:cxn modelId="{A804360C-609B-44A4-B815-6181CF74087D}" srcId="{AA6C1889-6A7C-4CCE-9870-FDD694EF19CC}" destId="{0F853BCF-FC2D-4315-AE44-4AFC6FBDCA3A}" srcOrd="1" destOrd="0" parTransId="{93883BF7-3991-4C26-9B9C-B3624FEFE4CB}" sibTransId="{5E2B2C96-CBEB-4303-82EA-ADE9A6C5935B}"/>
    <dgm:cxn modelId="{AD767022-1A2F-4344-9754-D0B237EF8DA7}" type="presOf" srcId="{86CD0CCE-8AE9-41C6-B61A-5441B4B4AFED}" destId="{523B4243-E518-4D4A-9A6F-78308E197EA9}" srcOrd="0" destOrd="0" presId="urn:microsoft.com/office/officeart/2018/2/layout/IconVerticalSolidList"/>
    <dgm:cxn modelId="{48D5133A-9471-4B47-B9A9-D1417D994C05}" type="presOf" srcId="{0F853BCF-FC2D-4315-AE44-4AFC6FBDCA3A}" destId="{2997BCBE-77D9-41B8-ABD0-FA22139CA5AF}" srcOrd="0" destOrd="0" presId="urn:microsoft.com/office/officeart/2018/2/layout/IconVerticalSolidList"/>
    <dgm:cxn modelId="{7C775F7E-B2EB-4F61-A01C-D6AD0890CBC3}" srcId="{8F98AEE4-08C9-407C-8B96-AC4FEBB081AE}" destId="{86CD0CCE-8AE9-41C6-B61A-5441B4B4AFED}" srcOrd="0" destOrd="0" parTransId="{C40667D1-D258-4754-BA9C-AE2C444A48AB}" sibTransId="{D958B81E-CFCB-4E36-8D72-0FC0B4D5F1AC}"/>
    <dgm:cxn modelId="{725D347F-A23C-4166-ABC1-E2D12CA192E7}" type="presOf" srcId="{AA6C1889-6A7C-4CCE-9870-FDD694EF19CC}" destId="{30A71D2E-B4AC-4E32-9630-12955649FD6E}" srcOrd="0" destOrd="0" presId="urn:microsoft.com/office/officeart/2018/2/layout/IconVerticalSolidList"/>
    <dgm:cxn modelId="{7FF74FB5-88BF-4ED0-B57E-4545F6FB60DA}" srcId="{AA6C1889-6A7C-4CCE-9870-FDD694EF19CC}" destId="{8F98AEE4-08C9-407C-8B96-AC4FEBB081AE}" srcOrd="0" destOrd="0" parTransId="{9A1BF8B0-E763-4A2A-9088-F13B1F5F5115}" sibTransId="{F394AB81-10D4-4762-BE9F-07776F209A79}"/>
    <dgm:cxn modelId="{AE54A0D4-F245-4B75-BE72-C348FE18A0B3}" type="presParOf" srcId="{30A71D2E-B4AC-4E32-9630-12955649FD6E}" destId="{0A45CE24-49F4-47F8-A662-47E302CA4C11}" srcOrd="0" destOrd="0" presId="urn:microsoft.com/office/officeart/2018/2/layout/IconVerticalSolidList"/>
    <dgm:cxn modelId="{7676C852-7497-45FD-93D4-A94AB7BB0AC3}" type="presParOf" srcId="{0A45CE24-49F4-47F8-A662-47E302CA4C11}" destId="{A6F5052B-8316-435C-A8DC-4D5BA91EE72D}" srcOrd="0" destOrd="0" presId="urn:microsoft.com/office/officeart/2018/2/layout/IconVerticalSolidList"/>
    <dgm:cxn modelId="{8AD8612F-649A-4027-BC45-DF450BF06FFA}" type="presParOf" srcId="{0A45CE24-49F4-47F8-A662-47E302CA4C11}" destId="{F546F779-9E49-4E6A-83C8-F093D4C6E00B}" srcOrd="1" destOrd="0" presId="urn:microsoft.com/office/officeart/2018/2/layout/IconVerticalSolidList"/>
    <dgm:cxn modelId="{BCFA34D1-37CE-48CC-8DC1-99108B13725C}" type="presParOf" srcId="{0A45CE24-49F4-47F8-A662-47E302CA4C11}" destId="{974D3ED6-AA48-4DE7-A3C3-2B758B418121}" srcOrd="2" destOrd="0" presId="urn:microsoft.com/office/officeart/2018/2/layout/IconVerticalSolidList"/>
    <dgm:cxn modelId="{62CB4C09-3ABE-4C5B-A05C-C230A43484BC}" type="presParOf" srcId="{0A45CE24-49F4-47F8-A662-47E302CA4C11}" destId="{B92822E0-DF87-49E1-B6DE-5EAABA02615C}" srcOrd="3" destOrd="0" presId="urn:microsoft.com/office/officeart/2018/2/layout/IconVerticalSolidList"/>
    <dgm:cxn modelId="{6C375591-0B35-4488-BCA2-3A737F582612}" type="presParOf" srcId="{0A45CE24-49F4-47F8-A662-47E302CA4C11}" destId="{523B4243-E518-4D4A-9A6F-78308E197EA9}" srcOrd="4" destOrd="0" presId="urn:microsoft.com/office/officeart/2018/2/layout/IconVerticalSolidList"/>
    <dgm:cxn modelId="{CBC1D8F0-8719-4C9C-9384-B958E6B34BD8}" type="presParOf" srcId="{30A71D2E-B4AC-4E32-9630-12955649FD6E}" destId="{50CD594E-B261-437B-BB41-A7F91ABD3925}" srcOrd="1" destOrd="0" presId="urn:microsoft.com/office/officeart/2018/2/layout/IconVerticalSolidList"/>
    <dgm:cxn modelId="{61D72C5C-FCC9-4899-AC06-760EAE4AF217}" type="presParOf" srcId="{30A71D2E-B4AC-4E32-9630-12955649FD6E}" destId="{AEF5B200-3FF8-44FF-9C3D-DC0B366DDDE6}" srcOrd="2" destOrd="0" presId="urn:microsoft.com/office/officeart/2018/2/layout/IconVerticalSolidList"/>
    <dgm:cxn modelId="{58A3CF8D-BC08-4E56-AB2D-EF10E0F6CDB4}" type="presParOf" srcId="{AEF5B200-3FF8-44FF-9C3D-DC0B366DDDE6}" destId="{EF53517E-5166-40D7-B627-953AAA431CDB}" srcOrd="0" destOrd="0" presId="urn:microsoft.com/office/officeart/2018/2/layout/IconVerticalSolidList"/>
    <dgm:cxn modelId="{D9D3DB00-5858-4EFD-B836-116393546969}" type="presParOf" srcId="{AEF5B200-3FF8-44FF-9C3D-DC0B366DDDE6}" destId="{349326F3-3184-45D5-9A79-9F8415BE1265}" srcOrd="1" destOrd="0" presId="urn:microsoft.com/office/officeart/2018/2/layout/IconVerticalSolidList"/>
    <dgm:cxn modelId="{7E5344A8-4B77-4CD1-AF8B-3AE420D5B041}" type="presParOf" srcId="{AEF5B200-3FF8-44FF-9C3D-DC0B366DDDE6}" destId="{91CDF5BC-8780-4FA0-8A1B-6D8D10A3C639}" srcOrd="2" destOrd="0" presId="urn:microsoft.com/office/officeart/2018/2/layout/IconVerticalSolidList"/>
    <dgm:cxn modelId="{71DEA46E-BE9F-489D-BC8D-6AD35D5D8C13}" type="presParOf" srcId="{AEF5B200-3FF8-44FF-9C3D-DC0B366DDDE6}" destId="{2997BCBE-77D9-41B8-ABD0-FA22139CA5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62221D-0C53-4DAA-B968-0C6A2594A56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0185AFD-51B6-4593-A1DC-7819BCD179F3}">
      <dgm:prSet/>
      <dgm:spPr/>
      <dgm:t>
        <a:bodyPr/>
        <a:lstStyle/>
        <a:p>
          <a:r>
            <a:rPr lang="en-US"/>
            <a:t>Vector Registers: </a:t>
          </a:r>
        </a:p>
      </dgm:t>
    </dgm:pt>
    <dgm:pt modelId="{9E63D8DF-66FE-4579-BB6F-59BBECC046B7}" type="parTrans" cxnId="{CB5B5AF6-0A68-4C61-A87B-D817A472FAB2}">
      <dgm:prSet/>
      <dgm:spPr/>
      <dgm:t>
        <a:bodyPr/>
        <a:lstStyle/>
        <a:p>
          <a:endParaRPr lang="en-US"/>
        </a:p>
      </dgm:t>
    </dgm:pt>
    <dgm:pt modelId="{44FDE4AA-B25E-459E-AE2B-46AB1694B645}" type="sibTrans" cxnId="{CB5B5AF6-0A68-4C61-A87B-D817A472FAB2}">
      <dgm:prSet/>
      <dgm:spPr/>
      <dgm:t>
        <a:bodyPr/>
        <a:lstStyle/>
        <a:p>
          <a:endParaRPr lang="en-US"/>
        </a:p>
      </dgm:t>
    </dgm:pt>
    <dgm:pt modelId="{ADF94961-7F43-4BD6-A3AF-F36A1D347A86}">
      <dgm:prSet/>
      <dgm:spPr/>
      <dgm:t>
        <a:bodyPr/>
        <a:lstStyle/>
        <a:p>
          <a:r>
            <a:rPr lang="en-US" dirty="0"/>
            <a:t>Each vector register holds a single vector. RVV has 32 vector registers and width of each element is user defined by writing to configuration registers. The </a:t>
          </a:r>
          <a:r>
            <a:rPr lang="en-US" dirty="0" err="1"/>
            <a:t>mvl</a:t>
          </a:r>
          <a:r>
            <a:rPr lang="en-US" dirty="0"/>
            <a:t> (maximum vector length) is set by processor (implementation). Vector register file needs to provide enough ports to feed all the vector functional units. The read and write ports, which total at least 16 read ports and 8 write ports, are connected to the functional unit inputs or outputs by a pair of crossbar switches because bus has limitations as it is shared (so that max connections b/w the two are available with min interconnect)</a:t>
          </a:r>
        </a:p>
      </dgm:t>
    </dgm:pt>
    <dgm:pt modelId="{78738DFF-8E7A-4BD6-BDEF-3FD32E485481}" type="parTrans" cxnId="{B7032753-AA06-434F-A26E-5A9CE3B9B129}">
      <dgm:prSet/>
      <dgm:spPr/>
      <dgm:t>
        <a:bodyPr/>
        <a:lstStyle/>
        <a:p>
          <a:endParaRPr lang="en-US"/>
        </a:p>
      </dgm:t>
    </dgm:pt>
    <dgm:pt modelId="{F5F036D0-C4D5-4DCE-9A54-8C123306B653}" type="sibTrans" cxnId="{B7032753-AA06-434F-A26E-5A9CE3B9B129}">
      <dgm:prSet/>
      <dgm:spPr/>
      <dgm:t>
        <a:bodyPr/>
        <a:lstStyle/>
        <a:p>
          <a:endParaRPr lang="en-US"/>
        </a:p>
      </dgm:t>
    </dgm:pt>
    <dgm:pt modelId="{DE080B93-823A-46F5-B597-667EDDD9A3B2}">
      <dgm:prSet/>
      <dgm:spPr/>
      <dgm:t>
        <a:bodyPr/>
        <a:lstStyle/>
        <a:p>
          <a:r>
            <a:rPr lang="en-US"/>
            <a:t>Vector functional units</a:t>
          </a:r>
        </a:p>
      </dgm:t>
    </dgm:pt>
    <dgm:pt modelId="{E85D1EA0-5C0E-4565-887D-BECD3DA7FB11}" type="parTrans" cxnId="{08B7B03E-F205-40C7-A78F-FB8CA6EB7F71}">
      <dgm:prSet/>
      <dgm:spPr/>
      <dgm:t>
        <a:bodyPr/>
        <a:lstStyle/>
        <a:p>
          <a:endParaRPr lang="en-US"/>
        </a:p>
      </dgm:t>
    </dgm:pt>
    <dgm:pt modelId="{88D19F99-3AC5-4416-92D0-B13EDCD70C77}" type="sibTrans" cxnId="{08B7B03E-F205-40C7-A78F-FB8CA6EB7F71}">
      <dgm:prSet/>
      <dgm:spPr/>
      <dgm:t>
        <a:bodyPr/>
        <a:lstStyle/>
        <a:p>
          <a:endParaRPr lang="en-US"/>
        </a:p>
      </dgm:t>
    </dgm:pt>
    <dgm:pt modelId="{56E04791-BCDC-42D4-A1FF-105264E76C86}">
      <dgm:prSet/>
      <dgm:spPr/>
      <dgm:t>
        <a:bodyPr/>
        <a:lstStyle/>
        <a:p>
          <a:r>
            <a:rPr lang="en-US" dirty="0"/>
            <a:t>Functional units are fully pipelined a new operation can be started on every clock cycle. A control unit is needed to detect hazards, both structural hazards for functional units and data hazards on register accesses. We assume an implementation of RV64V has five functional units. For simplicity, we focus on the floating-point functional units.</a:t>
          </a:r>
        </a:p>
      </dgm:t>
    </dgm:pt>
    <dgm:pt modelId="{4626C785-AF58-4159-A78C-623B7F071957}" type="parTrans" cxnId="{EA207706-1681-41C8-AC74-49CC96F51955}">
      <dgm:prSet/>
      <dgm:spPr/>
      <dgm:t>
        <a:bodyPr/>
        <a:lstStyle/>
        <a:p>
          <a:endParaRPr lang="en-US"/>
        </a:p>
      </dgm:t>
    </dgm:pt>
    <dgm:pt modelId="{1699E768-33D2-4698-A995-5354DAD629A1}" type="sibTrans" cxnId="{EA207706-1681-41C8-AC74-49CC96F51955}">
      <dgm:prSet/>
      <dgm:spPr/>
      <dgm:t>
        <a:bodyPr/>
        <a:lstStyle/>
        <a:p>
          <a:endParaRPr lang="en-US"/>
        </a:p>
      </dgm:t>
    </dgm:pt>
    <dgm:pt modelId="{1BA57E64-78C6-4FE0-8479-E9D234621BFB}" type="pres">
      <dgm:prSet presAssocID="{3962221D-0C53-4DAA-B968-0C6A2594A564}" presName="linear" presStyleCnt="0">
        <dgm:presLayoutVars>
          <dgm:animLvl val="lvl"/>
          <dgm:resizeHandles val="exact"/>
        </dgm:presLayoutVars>
      </dgm:prSet>
      <dgm:spPr/>
    </dgm:pt>
    <dgm:pt modelId="{ADFB0427-83BF-486C-947F-ABB21BF53963}" type="pres">
      <dgm:prSet presAssocID="{C0185AFD-51B6-4593-A1DC-7819BCD179F3}" presName="parentText" presStyleLbl="node1" presStyleIdx="0" presStyleCnt="2">
        <dgm:presLayoutVars>
          <dgm:chMax val="0"/>
          <dgm:bulletEnabled val="1"/>
        </dgm:presLayoutVars>
      </dgm:prSet>
      <dgm:spPr/>
    </dgm:pt>
    <dgm:pt modelId="{73CCCB7B-B081-4B5A-ADC6-A68CBA06E524}" type="pres">
      <dgm:prSet presAssocID="{C0185AFD-51B6-4593-A1DC-7819BCD179F3}" presName="childText" presStyleLbl="revTx" presStyleIdx="0" presStyleCnt="2">
        <dgm:presLayoutVars>
          <dgm:bulletEnabled val="1"/>
        </dgm:presLayoutVars>
      </dgm:prSet>
      <dgm:spPr/>
    </dgm:pt>
    <dgm:pt modelId="{3B572064-3F22-42D4-A49A-866727B3014F}" type="pres">
      <dgm:prSet presAssocID="{DE080B93-823A-46F5-B597-667EDDD9A3B2}" presName="parentText" presStyleLbl="node1" presStyleIdx="1" presStyleCnt="2">
        <dgm:presLayoutVars>
          <dgm:chMax val="0"/>
          <dgm:bulletEnabled val="1"/>
        </dgm:presLayoutVars>
      </dgm:prSet>
      <dgm:spPr/>
    </dgm:pt>
    <dgm:pt modelId="{40CA8F9A-E4C3-4B4B-9861-9908CCBCA69F}" type="pres">
      <dgm:prSet presAssocID="{DE080B93-823A-46F5-B597-667EDDD9A3B2}" presName="childText" presStyleLbl="revTx" presStyleIdx="1" presStyleCnt="2">
        <dgm:presLayoutVars>
          <dgm:bulletEnabled val="1"/>
        </dgm:presLayoutVars>
      </dgm:prSet>
      <dgm:spPr/>
    </dgm:pt>
  </dgm:ptLst>
  <dgm:cxnLst>
    <dgm:cxn modelId="{EA207706-1681-41C8-AC74-49CC96F51955}" srcId="{DE080B93-823A-46F5-B597-667EDDD9A3B2}" destId="{56E04791-BCDC-42D4-A1FF-105264E76C86}" srcOrd="0" destOrd="0" parTransId="{4626C785-AF58-4159-A78C-623B7F071957}" sibTransId="{1699E768-33D2-4698-A995-5354DAD629A1}"/>
    <dgm:cxn modelId="{53901737-6899-4077-B1CC-BC3A4FA5BC6C}" type="presOf" srcId="{ADF94961-7F43-4BD6-A3AF-F36A1D347A86}" destId="{73CCCB7B-B081-4B5A-ADC6-A68CBA06E524}" srcOrd="0" destOrd="0" presId="urn:microsoft.com/office/officeart/2005/8/layout/vList2"/>
    <dgm:cxn modelId="{08B7B03E-F205-40C7-A78F-FB8CA6EB7F71}" srcId="{3962221D-0C53-4DAA-B968-0C6A2594A564}" destId="{DE080B93-823A-46F5-B597-667EDDD9A3B2}" srcOrd="1" destOrd="0" parTransId="{E85D1EA0-5C0E-4565-887D-BECD3DA7FB11}" sibTransId="{88D19F99-3AC5-4416-92D0-B13EDCD70C77}"/>
    <dgm:cxn modelId="{B9DE8E43-18D6-46AB-9686-C2742183E454}" type="presOf" srcId="{DE080B93-823A-46F5-B597-667EDDD9A3B2}" destId="{3B572064-3F22-42D4-A49A-866727B3014F}" srcOrd="0" destOrd="0" presId="urn:microsoft.com/office/officeart/2005/8/layout/vList2"/>
    <dgm:cxn modelId="{B7032753-AA06-434F-A26E-5A9CE3B9B129}" srcId="{C0185AFD-51B6-4593-A1DC-7819BCD179F3}" destId="{ADF94961-7F43-4BD6-A3AF-F36A1D347A86}" srcOrd="0" destOrd="0" parTransId="{78738DFF-8E7A-4BD6-BDEF-3FD32E485481}" sibTransId="{F5F036D0-C4D5-4DCE-9A54-8C123306B653}"/>
    <dgm:cxn modelId="{C3739656-71AA-4851-82A9-13567F62A950}" type="presOf" srcId="{C0185AFD-51B6-4593-A1DC-7819BCD179F3}" destId="{ADFB0427-83BF-486C-947F-ABB21BF53963}" srcOrd="0" destOrd="0" presId="urn:microsoft.com/office/officeart/2005/8/layout/vList2"/>
    <dgm:cxn modelId="{F0075E5D-CCA2-44A6-B98D-8FB22A35585B}" type="presOf" srcId="{56E04791-BCDC-42D4-A1FF-105264E76C86}" destId="{40CA8F9A-E4C3-4B4B-9861-9908CCBCA69F}" srcOrd="0" destOrd="0" presId="urn:microsoft.com/office/officeart/2005/8/layout/vList2"/>
    <dgm:cxn modelId="{52DE75C4-2B97-4383-963B-6F7F98657C92}" type="presOf" srcId="{3962221D-0C53-4DAA-B968-0C6A2594A564}" destId="{1BA57E64-78C6-4FE0-8479-E9D234621BFB}" srcOrd="0" destOrd="0" presId="urn:microsoft.com/office/officeart/2005/8/layout/vList2"/>
    <dgm:cxn modelId="{CB5B5AF6-0A68-4C61-A87B-D817A472FAB2}" srcId="{3962221D-0C53-4DAA-B968-0C6A2594A564}" destId="{C0185AFD-51B6-4593-A1DC-7819BCD179F3}" srcOrd="0" destOrd="0" parTransId="{9E63D8DF-66FE-4579-BB6F-59BBECC046B7}" sibTransId="{44FDE4AA-B25E-459E-AE2B-46AB1694B645}"/>
    <dgm:cxn modelId="{86CB110A-5180-4817-97E2-2871D7BB2235}" type="presParOf" srcId="{1BA57E64-78C6-4FE0-8479-E9D234621BFB}" destId="{ADFB0427-83BF-486C-947F-ABB21BF53963}" srcOrd="0" destOrd="0" presId="urn:microsoft.com/office/officeart/2005/8/layout/vList2"/>
    <dgm:cxn modelId="{0A5C39F0-504E-411F-B1AC-D27E741CE9F4}" type="presParOf" srcId="{1BA57E64-78C6-4FE0-8479-E9D234621BFB}" destId="{73CCCB7B-B081-4B5A-ADC6-A68CBA06E524}" srcOrd="1" destOrd="0" presId="urn:microsoft.com/office/officeart/2005/8/layout/vList2"/>
    <dgm:cxn modelId="{8DF74805-7FAF-480F-B0F5-849E2B6FF178}" type="presParOf" srcId="{1BA57E64-78C6-4FE0-8479-E9D234621BFB}" destId="{3B572064-3F22-42D4-A49A-866727B3014F}" srcOrd="2" destOrd="0" presId="urn:microsoft.com/office/officeart/2005/8/layout/vList2"/>
    <dgm:cxn modelId="{8123D9B1-7544-4FE2-A4FF-8968B62A8AD2}" type="presParOf" srcId="{1BA57E64-78C6-4FE0-8479-E9D234621BFB}" destId="{40CA8F9A-E4C3-4B4B-9861-9908CCBCA69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2B46E3-4925-4C37-962F-B2EB2B37F79F}"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94F83B31-0B0A-4E0D-B5BF-E922B747394A}">
      <dgm:prSet/>
      <dgm:spPr/>
      <dgm:t>
        <a:bodyPr/>
        <a:lstStyle/>
        <a:p>
          <a:r>
            <a:rPr lang="en-US" b="0" i="0"/>
            <a:t>The functional units and registers of a vector processor can be connected like a chain to provide the data dependency.</a:t>
          </a:r>
          <a:endParaRPr lang="en-US"/>
        </a:p>
      </dgm:t>
    </dgm:pt>
    <dgm:pt modelId="{FBE0B1F1-2288-4262-89DC-FFA4671846A0}" type="parTrans" cxnId="{8986CCA6-97CE-4D04-B31A-A4F4DDC22FA2}">
      <dgm:prSet/>
      <dgm:spPr/>
      <dgm:t>
        <a:bodyPr/>
        <a:lstStyle/>
        <a:p>
          <a:endParaRPr lang="en-US"/>
        </a:p>
      </dgm:t>
    </dgm:pt>
    <dgm:pt modelId="{B95D5E68-6751-4DA3-AB2D-94A47771EC7C}" type="sibTrans" cxnId="{8986CCA6-97CE-4D04-B31A-A4F4DDC22FA2}">
      <dgm:prSet/>
      <dgm:spPr/>
      <dgm:t>
        <a:bodyPr/>
        <a:lstStyle/>
        <a:p>
          <a:endParaRPr lang="en-US"/>
        </a:p>
      </dgm:t>
    </dgm:pt>
    <dgm:pt modelId="{683599F6-3108-4426-B4CC-649CD414ED88}">
      <dgm:prSet/>
      <dgm:spPr/>
      <dgm:t>
        <a:bodyPr/>
        <a:lstStyle/>
        <a:p>
          <a:r>
            <a:rPr lang="en-US" b="0" i="0"/>
            <a:t>The instruction that depends upon a preceding instruction, starts reading when the first result is written. </a:t>
          </a:r>
          <a:endParaRPr lang="en-US"/>
        </a:p>
      </dgm:t>
    </dgm:pt>
    <dgm:pt modelId="{5380FC40-B50C-4CB3-A7DE-84F3236300B4}" type="parTrans" cxnId="{A9BCE176-28FF-4C1C-9C42-63B36FD84CE3}">
      <dgm:prSet/>
      <dgm:spPr/>
      <dgm:t>
        <a:bodyPr/>
        <a:lstStyle/>
        <a:p>
          <a:endParaRPr lang="en-US"/>
        </a:p>
      </dgm:t>
    </dgm:pt>
    <dgm:pt modelId="{B57ECAF0-FC63-4A73-9AF6-FB0B6A636677}" type="sibTrans" cxnId="{A9BCE176-28FF-4C1C-9C42-63B36FD84CE3}">
      <dgm:prSet/>
      <dgm:spPr/>
      <dgm:t>
        <a:bodyPr/>
        <a:lstStyle/>
        <a:p>
          <a:endParaRPr lang="en-US"/>
        </a:p>
      </dgm:t>
    </dgm:pt>
    <dgm:pt modelId="{B9EF03BE-73E4-4635-ADF4-9F72DCA9B548}">
      <dgm:prSet/>
      <dgm:spPr/>
      <dgm:t>
        <a:bodyPr/>
        <a:lstStyle/>
        <a:p>
          <a:r>
            <a:rPr lang="en-US" b="0" i="0"/>
            <a:t>This way the latency of depending operation is approximately equal to the no stages of functional pipe producing result</a:t>
          </a:r>
          <a:endParaRPr lang="en-US"/>
        </a:p>
      </dgm:t>
    </dgm:pt>
    <dgm:pt modelId="{EA69729C-BC01-44A4-9ED8-81ABDCB096F8}" type="parTrans" cxnId="{BCB83AFD-C21A-45B4-B1E5-A82C84F7406F}">
      <dgm:prSet/>
      <dgm:spPr/>
      <dgm:t>
        <a:bodyPr/>
        <a:lstStyle/>
        <a:p>
          <a:endParaRPr lang="en-US"/>
        </a:p>
      </dgm:t>
    </dgm:pt>
    <dgm:pt modelId="{7743BD1B-B356-4696-826E-26875D8D6934}" type="sibTrans" cxnId="{BCB83AFD-C21A-45B4-B1E5-A82C84F7406F}">
      <dgm:prSet/>
      <dgm:spPr/>
      <dgm:t>
        <a:bodyPr/>
        <a:lstStyle/>
        <a:p>
          <a:endParaRPr lang="en-US"/>
        </a:p>
      </dgm:t>
    </dgm:pt>
    <dgm:pt modelId="{307F2487-48B0-48E1-B485-5B5FD305BDEC}" type="pres">
      <dgm:prSet presAssocID="{ED2B46E3-4925-4C37-962F-B2EB2B37F79F}" presName="Name0" presStyleCnt="0">
        <dgm:presLayoutVars>
          <dgm:dir/>
          <dgm:animLvl val="lvl"/>
          <dgm:resizeHandles val="exact"/>
        </dgm:presLayoutVars>
      </dgm:prSet>
      <dgm:spPr/>
    </dgm:pt>
    <dgm:pt modelId="{F1187B74-A11D-4D18-85E5-8804850D1499}" type="pres">
      <dgm:prSet presAssocID="{B9EF03BE-73E4-4635-ADF4-9F72DCA9B548}" presName="boxAndChildren" presStyleCnt="0"/>
      <dgm:spPr/>
    </dgm:pt>
    <dgm:pt modelId="{443CB283-EF59-4679-A0C5-53487FBBB8F3}" type="pres">
      <dgm:prSet presAssocID="{B9EF03BE-73E4-4635-ADF4-9F72DCA9B548}" presName="parentTextBox" presStyleLbl="node1" presStyleIdx="0" presStyleCnt="3"/>
      <dgm:spPr/>
    </dgm:pt>
    <dgm:pt modelId="{50163ECB-7DC6-4238-92CA-325A4C2D237A}" type="pres">
      <dgm:prSet presAssocID="{B57ECAF0-FC63-4A73-9AF6-FB0B6A636677}" presName="sp" presStyleCnt="0"/>
      <dgm:spPr/>
    </dgm:pt>
    <dgm:pt modelId="{99A3D927-A08B-4AB6-BED7-A70CD8A4CD29}" type="pres">
      <dgm:prSet presAssocID="{683599F6-3108-4426-B4CC-649CD414ED88}" presName="arrowAndChildren" presStyleCnt="0"/>
      <dgm:spPr/>
    </dgm:pt>
    <dgm:pt modelId="{C9DF83BE-F85D-407D-BA3F-2910CC9759DF}" type="pres">
      <dgm:prSet presAssocID="{683599F6-3108-4426-B4CC-649CD414ED88}" presName="parentTextArrow" presStyleLbl="node1" presStyleIdx="1" presStyleCnt="3"/>
      <dgm:spPr/>
    </dgm:pt>
    <dgm:pt modelId="{43B1682F-9908-45C7-994E-EEF80D2EC3C8}" type="pres">
      <dgm:prSet presAssocID="{B95D5E68-6751-4DA3-AB2D-94A47771EC7C}" presName="sp" presStyleCnt="0"/>
      <dgm:spPr/>
    </dgm:pt>
    <dgm:pt modelId="{4D7E1698-CB71-46C2-A29D-50F82765F606}" type="pres">
      <dgm:prSet presAssocID="{94F83B31-0B0A-4E0D-B5BF-E922B747394A}" presName="arrowAndChildren" presStyleCnt="0"/>
      <dgm:spPr/>
    </dgm:pt>
    <dgm:pt modelId="{95C4F9E2-BCCA-4257-A588-127BA96204F5}" type="pres">
      <dgm:prSet presAssocID="{94F83B31-0B0A-4E0D-B5BF-E922B747394A}" presName="parentTextArrow" presStyleLbl="node1" presStyleIdx="2" presStyleCnt="3"/>
      <dgm:spPr/>
    </dgm:pt>
  </dgm:ptLst>
  <dgm:cxnLst>
    <dgm:cxn modelId="{98DF7B34-77EB-4BA4-965E-7CB04AA6E6FD}" type="presOf" srcId="{B9EF03BE-73E4-4635-ADF4-9F72DCA9B548}" destId="{443CB283-EF59-4679-A0C5-53487FBBB8F3}" srcOrd="0" destOrd="0" presId="urn:microsoft.com/office/officeart/2005/8/layout/process4"/>
    <dgm:cxn modelId="{5DAC2F5C-E00F-4CA3-B628-EFFE21947A62}" type="presOf" srcId="{ED2B46E3-4925-4C37-962F-B2EB2B37F79F}" destId="{307F2487-48B0-48E1-B485-5B5FD305BDEC}" srcOrd="0" destOrd="0" presId="urn:microsoft.com/office/officeart/2005/8/layout/process4"/>
    <dgm:cxn modelId="{4C72FE6C-36E5-4781-AB6F-919F2A815CE0}" type="presOf" srcId="{683599F6-3108-4426-B4CC-649CD414ED88}" destId="{C9DF83BE-F85D-407D-BA3F-2910CC9759DF}" srcOrd="0" destOrd="0" presId="urn:microsoft.com/office/officeart/2005/8/layout/process4"/>
    <dgm:cxn modelId="{A9BCE176-28FF-4C1C-9C42-63B36FD84CE3}" srcId="{ED2B46E3-4925-4C37-962F-B2EB2B37F79F}" destId="{683599F6-3108-4426-B4CC-649CD414ED88}" srcOrd="1" destOrd="0" parTransId="{5380FC40-B50C-4CB3-A7DE-84F3236300B4}" sibTransId="{B57ECAF0-FC63-4A73-9AF6-FB0B6A636677}"/>
    <dgm:cxn modelId="{8986CCA6-97CE-4D04-B31A-A4F4DDC22FA2}" srcId="{ED2B46E3-4925-4C37-962F-B2EB2B37F79F}" destId="{94F83B31-0B0A-4E0D-B5BF-E922B747394A}" srcOrd="0" destOrd="0" parTransId="{FBE0B1F1-2288-4262-89DC-FFA4671846A0}" sibTransId="{B95D5E68-6751-4DA3-AB2D-94A47771EC7C}"/>
    <dgm:cxn modelId="{980ABECE-1A4E-459B-8756-93D8D042007D}" type="presOf" srcId="{94F83B31-0B0A-4E0D-B5BF-E922B747394A}" destId="{95C4F9E2-BCCA-4257-A588-127BA96204F5}" srcOrd="0" destOrd="0" presId="urn:microsoft.com/office/officeart/2005/8/layout/process4"/>
    <dgm:cxn modelId="{BCB83AFD-C21A-45B4-B1E5-A82C84F7406F}" srcId="{ED2B46E3-4925-4C37-962F-B2EB2B37F79F}" destId="{B9EF03BE-73E4-4635-ADF4-9F72DCA9B548}" srcOrd="2" destOrd="0" parTransId="{EA69729C-BC01-44A4-9ED8-81ABDCB096F8}" sibTransId="{7743BD1B-B356-4696-826E-26875D8D6934}"/>
    <dgm:cxn modelId="{2773829A-BF81-47B1-BAA1-45B946318077}" type="presParOf" srcId="{307F2487-48B0-48E1-B485-5B5FD305BDEC}" destId="{F1187B74-A11D-4D18-85E5-8804850D1499}" srcOrd="0" destOrd="0" presId="urn:microsoft.com/office/officeart/2005/8/layout/process4"/>
    <dgm:cxn modelId="{B37D70B2-C926-461D-8E84-59B04984DC48}" type="presParOf" srcId="{F1187B74-A11D-4D18-85E5-8804850D1499}" destId="{443CB283-EF59-4679-A0C5-53487FBBB8F3}" srcOrd="0" destOrd="0" presId="urn:microsoft.com/office/officeart/2005/8/layout/process4"/>
    <dgm:cxn modelId="{372186F2-39DC-43B6-A7AC-77BC3FE2AA13}" type="presParOf" srcId="{307F2487-48B0-48E1-B485-5B5FD305BDEC}" destId="{50163ECB-7DC6-4238-92CA-325A4C2D237A}" srcOrd="1" destOrd="0" presId="urn:microsoft.com/office/officeart/2005/8/layout/process4"/>
    <dgm:cxn modelId="{99E88DDD-EFB8-4742-9896-C0DA8FCAA0D4}" type="presParOf" srcId="{307F2487-48B0-48E1-B485-5B5FD305BDEC}" destId="{99A3D927-A08B-4AB6-BED7-A70CD8A4CD29}" srcOrd="2" destOrd="0" presId="urn:microsoft.com/office/officeart/2005/8/layout/process4"/>
    <dgm:cxn modelId="{40156B01-3AAE-4191-A6AC-87A3E64190EC}" type="presParOf" srcId="{99A3D927-A08B-4AB6-BED7-A70CD8A4CD29}" destId="{C9DF83BE-F85D-407D-BA3F-2910CC9759DF}" srcOrd="0" destOrd="0" presId="urn:microsoft.com/office/officeart/2005/8/layout/process4"/>
    <dgm:cxn modelId="{B6706B2B-D5C4-489E-9740-B268F3B58ACD}" type="presParOf" srcId="{307F2487-48B0-48E1-B485-5B5FD305BDEC}" destId="{43B1682F-9908-45C7-994E-EEF80D2EC3C8}" srcOrd="3" destOrd="0" presId="urn:microsoft.com/office/officeart/2005/8/layout/process4"/>
    <dgm:cxn modelId="{52CBDEFB-F4FB-4F12-86B7-378BB6D58F1B}" type="presParOf" srcId="{307F2487-48B0-48E1-B485-5B5FD305BDEC}" destId="{4D7E1698-CB71-46C2-A29D-50F82765F606}" srcOrd="4" destOrd="0" presId="urn:microsoft.com/office/officeart/2005/8/layout/process4"/>
    <dgm:cxn modelId="{78FEEB17-4A65-4392-9E58-E0C873EBA0AD}" type="presParOf" srcId="{4D7E1698-CB71-46C2-A29D-50F82765F606}" destId="{95C4F9E2-BCCA-4257-A588-127BA96204F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A2FB37-655A-4617-9626-2462501717A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0208EE-7CEC-47B0-8FB2-9D5F13B3AE53}">
      <dgm:prSet/>
      <dgm:spPr/>
      <dgm:t>
        <a:bodyPr/>
        <a:lstStyle/>
        <a:p>
          <a:r>
            <a:rPr lang="en-US" b="0" i="0"/>
            <a:t>We have seen uptil now one lane per functional unit.</a:t>
          </a:r>
          <a:endParaRPr lang="en-US"/>
        </a:p>
      </dgm:t>
    </dgm:pt>
    <dgm:pt modelId="{CA872D85-BFCC-4641-AFAB-4A0F9521922D}" type="parTrans" cxnId="{4276597E-7947-4D4A-ABB7-34263C131E3A}">
      <dgm:prSet/>
      <dgm:spPr/>
      <dgm:t>
        <a:bodyPr/>
        <a:lstStyle/>
        <a:p>
          <a:endParaRPr lang="en-US"/>
        </a:p>
      </dgm:t>
    </dgm:pt>
    <dgm:pt modelId="{7833CE87-89ED-4C5A-97BB-627F6BCFA21D}" type="sibTrans" cxnId="{4276597E-7947-4D4A-ABB7-34263C131E3A}">
      <dgm:prSet/>
      <dgm:spPr/>
      <dgm:t>
        <a:bodyPr/>
        <a:lstStyle/>
        <a:p>
          <a:endParaRPr lang="en-US"/>
        </a:p>
      </dgm:t>
    </dgm:pt>
    <dgm:pt modelId="{F59C21C7-0EA1-4CA6-8E2A-4CAB91B93304}">
      <dgm:prSet/>
      <dgm:spPr/>
      <dgm:t>
        <a:bodyPr/>
        <a:lstStyle/>
        <a:p>
          <a:r>
            <a:rPr lang="en-US" b="0" i="0"/>
            <a:t>Multiple lane per functional unit can be added so that a group of vector element executes per clock cycle.</a:t>
          </a:r>
          <a:endParaRPr lang="en-US"/>
        </a:p>
      </dgm:t>
    </dgm:pt>
    <dgm:pt modelId="{E4BE324F-3218-42F6-9193-726F76144B37}" type="parTrans" cxnId="{3D13922F-FC48-4455-AD59-4192B09F19AF}">
      <dgm:prSet/>
      <dgm:spPr/>
      <dgm:t>
        <a:bodyPr/>
        <a:lstStyle/>
        <a:p>
          <a:endParaRPr lang="en-US"/>
        </a:p>
      </dgm:t>
    </dgm:pt>
    <dgm:pt modelId="{3C176BCE-43AA-4BB7-B1A8-B2172FDC9F42}" type="sibTrans" cxnId="{3D13922F-FC48-4455-AD59-4192B09F19AF}">
      <dgm:prSet/>
      <dgm:spPr/>
      <dgm:t>
        <a:bodyPr/>
        <a:lstStyle/>
        <a:p>
          <a:endParaRPr lang="en-US"/>
        </a:p>
      </dgm:t>
    </dgm:pt>
    <dgm:pt modelId="{578EC3EE-9940-4B07-83E1-19B3DC3D075C}">
      <dgm:prSet/>
      <dgm:spPr/>
      <dgm:t>
        <a:bodyPr/>
        <a:lstStyle/>
        <a:p>
          <a:r>
            <a:rPr lang="en-US" b="0" i="0"/>
            <a:t>This way performance is increased without adding any complexity</a:t>
          </a:r>
          <a:endParaRPr lang="en-US"/>
        </a:p>
      </dgm:t>
    </dgm:pt>
    <dgm:pt modelId="{F810C360-678E-418C-BBB9-8857A101CDDE}" type="parTrans" cxnId="{04823F1A-8F91-442C-83E1-242F094F7A7E}">
      <dgm:prSet/>
      <dgm:spPr/>
      <dgm:t>
        <a:bodyPr/>
        <a:lstStyle/>
        <a:p>
          <a:endParaRPr lang="en-US"/>
        </a:p>
      </dgm:t>
    </dgm:pt>
    <dgm:pt modelId="{33A9A5DC-39FA-478C-B90D-3623C537507C}" type="sibTrans" cxnId="{04823F1A-8F91-442C-83E1-242F094F7A7E}">
      <dgm:prSet/>
      <dgm:spPr/>
      <dgm:t>
        <a:bodyPr/>
        <a:lstStyle/>
        <a:p>
          <a:endParaRPr lang="en-US"/>
        </a:p>
      </dgm:t>
    </dgm:pt>
    <dgm:pt modelId="{5691B429-EFF4-4236-835B-CACF3CE3B211}">
      <dgm:prSet/>
      <dgm:spPr/>
      <dgm:t>
        <a:bodyPr/>
        <a:lstStyle/>
        <a:p>
          <a:r>
            <a:rPr lang="en-US" b="0" i="0"/>
            <a:t>Designers can also reduce clock rate to decrease dynamic energy without net decrease in performance</a:t>
          </a:r>
          <a:endParaRPr lang="en-US"/>
        </a:p>
      </dgm:t>
    </dgm:pt>
    <dgm:pt modelId="{0E542A6C-FF7C-4709-A09D-4D095E1FEE64}" type="parTrans" cxnId="{81FC0940-8076-4722-A87D-23A72A243652}">
      <dgm:prSet/>
      <dgm:spPr/>
      <dgm:t>
        <a:bodyPr/>
        <a:lstStyle/>
        <a:p>
          <a:endParaRPr lang="en-US"/>
        </a:p>
      </dgm:t>
    </dgm:pt>
    <dgm:pt modelId="{4319968E-A4F9-4B0C-8660-FC83E9ADD0C7}" type="sibTrans" cxnId="{81FC0940-8076-4722-A87D-23A72A243652}">
      <dgm:prSet/>
      <dgm:spPr/>
      <dgm:t>
        <a:bodyPr/>
        <a:lstStyle/>
        <a:p>
          <a:endParaRPr lang="en-US"/>
        </a:p>
      </dgm:t>
    </dgm:pt>
    <dgm:pt modelId="{9962BC57-C0A3-4A4D-BF6B-AC908C4BA7EA}" type="pres">
      <dgm:prSet presAssocID="{FCA2FB37-655A-4617-9626-2462501717A6}" presName="root" presStyleCnt="0">
        <dgm:presLayoutVars>
          <dgm:dir/>
          <dgm:resizeHandles val="exact"/>
        </dgm:presLayoutVars>
      </dgm:prSet>
      <dgm:spPr/>
    </dgm:pt>
    <dgm:pt modelId="{1C2FE2CD-83F3-43A7-B4C3-F99FC8AFC40F}" type="pres">
      <dgm:prSet presAssocID="{530208EE-7CEC-47B0-8FB2-9D5F13B3AE53}" presName="compNode" presStyleCnt="0"/>
      <dgm:spPr/>
    </dgm:pt>
    <dgm:pt modelId="{E339DCD3-7055-4D39-AD9D-0D785306CDD3}" type="pres">
      <dgm:prSet presAssocID="{530208EE-7CEC-47B0-8FB2-9D5F13B3AE53}" presName="bgRect" presStyleLbl="bgShp" presStyleIdx="0" presStyleCnt="4"/>
      <dgm:spPr/>
    </dgm:pt>
    <dgm:pt modelId="{8725F2A0-33EB-46CD-9CAA-FA02A43CB5E4}" type="pres">
      <dgm:prSet presAssocID="{530208EE-7CEC-47B0-8FB2-9D5F13B3AE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1A2281BD-1801-462B-9040-4488EC9E5BFD}" type="pres">
      <dgm:prSet presAssocID="{530208EE-7CEC-47B0-8FB2-9D5F13B3AE53}" presName="spaceRect" presStyleCnt="0"/>
      <dgm:spPr/>
    </dgm:pt>
    <dgm:pt modelId="{D811875A-53F0-4D62-B8D2-5A6B41AABF9C}" type="pres">
      <dgm:prSet presAssocID="{530208EE-7CEC-47B0-8FB2-9D5F13B3AE53}" presName="parTx" presStyleLbl="revTx" presStyleIdx="0" presStyleCnt="4">
        <dgm:presLayoutVars>
          <dgm:chMax val="0"/>
          <dgm:chPref val="0"/>
        </dgm:presLayoutVars>
      </dgm:prSet>
      <dgm:spPr/>
    </dgm:pt>
    <dgm:pt modelId="{A1E82411-81FD-423F-A4F3-24D2F2589D8A}" type="pres">
      <dgm:prSet presAssocID="{7833CE87-89ED-4C5A-97BB-627F6BCFA21D}" presName="sibTrans" presStyleCnt="0"/>
      <dgm:spPr/>
    </dgm:pt>
    <dgm:pt modelId="{C43FBC4F-D068-486A-B837-B017B6E2C082}" type="pres">
      <dgm:prSet presAssocID="{F59C21C7-0EA1-4CA6-8E2A-4CAB91B93304}" presName="compNode" presStyleCnt="0"/>
      <dgm:spPr/>
    </dgm:pt>
    <dgm:pt modelId="{739BEFEE-8DFA-45E4-8939-E95BA02E7145}" type="pres">
      <dgm:prSet presAssocID="{F59C21C7-0EA1-4CA6-8E2A-4CAB91B93304}" presName="bgRect" presStyleLbl="bgShp" presStyleIdx="1" presStyleCnt="4"/>
      <dgm:spPr/>
    </dgm:pt>
    <dgm:pt modelId="{808CCA5C-DDED-4DFC-838D-91C8D9AE88E7}" type="pres">
      <dgm:prSet presAssocID="{F59C21C7-0EA1-4CA6-8E2A-4CAB91B933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D11D0B6-4AAB-4F8C-AF33-0F9B913F4E66}" type="pres">
      <dgm:prSet presAssocID="{F59C21C7-0EA1-4CA6-8E2A-4CAB91B93304}" presName="spaceRect" presStyleCnt="0"/>
      <dgm:spPr/>
    </dgm:pt>
    <dgm:pt modelId="{122E4CFA-8618-4125-AEDB-FD4AFDCE9528}" type="pres">
      <dgm:prSet presAssocID="{F59C21C7-0EA1-4CA6-8E2A-4CAB91B93304}" presName="parTx" presStyleLbl="revTx" presStyleIdx="1" presStyleCnt="4">
        <dgm:presLayoutVars>
          <dgm:chMax val="0"/>
          <dgm:chPref val="0"/>
        </dgm:presLayoutVars>
      </dgm:prSet>
      <dgm:spPr/>
    </dgm:pt>
    <dgm:pt modelId="{AC17FF48-2983-4116-886E-50839883D7C4}" type="pres">
      <dgm:prSet presAssocID="{3C176BCE-43AA-4BB7-B1A8-B2172FDC9F42}" presName="sibTrans" presStyleCnt="0"/>
      <dgm:spPr/>
    </dgm:pt>
    <dgm:pt modelId="{FC237445-DF42-4292-AB86-5B347460F75E}" type="pres">
      <dgm:prSet presAssocID="{578EC3EE-9940-4B07-83E1-19B3DC3D075C}" presName="compNode" presStyleCnt="0"/>
      <dgm:spPr/>
    </dgm:pt>
    <dgm:pt modelId="{6535C83A-A8E0-48B7-ADCE-13F5D5F8BB7D}" type="pres">
      <dgm:prSet presAssocID="{578EC3EE-9940-4B07-83E1-19B3DC3D075C}" presName="bgRect" presStyleLbl="bgShp" presStyleIdx="2" presStyleCnt="4"/>
      <dgm:spPr/>
    </dgm:pt>
    <dgm:pt modelId="{527BB9B7-38BA-4D85-BD91-1C1C681221E6}" type="pres">
      <dgm:prSet presAssocID="{578EC3EE-9940-4B07-83E1-19B3DC3D07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8CF1E8F8-9DCB-4956-A8E4-14DF11127262}" type="pres">
      <dgm:prSet presAssocID="{578EC3EE-9940-4B07-83E1-19B3DC3D075C}" presName="spaceRect" presStyleCnt="0"/>
      <dgm:spPr/>
    </dgm:pt>
    <dgm:pt modelId="{FAC75BFA-D34A-417B-A782-72363BDB9FF7}" type="pres">
      <dgm:prSet presAssocID="{578EC3EE-9940-4B07-83E1-19B3DC3D075C}" presName="parTx" presStyleLbl="revTx" presStyleIdx="2" presStyleCnt="4">
        <dgm:presLayoutVars>
          <dgm:chMax val="0"/>
          <dgm:chPref val="0"/>
        </dgm:presLayoutVars>
      </dgm:prSet>
      <dgm:spPr/>
    </dgm:pt>
    <dgm:pt modelId="{1F50DE1F-551C-4764-B1B3-C3D1F476621A}" type="pres">
      <dgm:prSet presAssocID="{33A9A5DC-39FA-478C-B90D-3623C537507C}" presName="sibTrans" presStyleCnt="0"/>
      <dgm:spPr/>
    </dgm:pt>
    <dgm:pt modelId="{2E892CBA-7C83-46ED-8F08-2F2F4C7EAE26}" type="pres">
      <dgm:prSet presAssocID="{5691B429-EFF4-4236-835B-CACF3CE3B211}" presName="compNode" presStyleCnt="0"/>
      <dgm:spPr/>
    </dgm:pt>
    <dgm:pt modelId="{ECCFA819-E222-48CD-BB3D-0DBAA7378567}" type="pres">
      <dgm:prSet presAssocID="{5691B429-EFF4-4236-835B-CACF3CE3B211}" presName="bgRect" presStyleLbl="bgShp" presStyleIdx="3" presStyleCnt="4"/>
      <dgm:spPr/>
    </dgm:pt>
    <dgm:pt modelId="{B8390FA0-FBC4-4A4D-9AEF-C4A9884C943C}" type="pres">
      <dgm:prSet presAssocID="{5691B429-EFF4-4236-835B-CACF3CE3B2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9C2367D0-8B44-4797-A180-8ADE7F8C140B}" type="pres">
      <dgm:prSet presAssocID="{5691B429-EFF4-4236-835B-CACF3CE3B211}" presName="spaceRect" presStyleCnt="0"/>
      <dgm:spPr/>
    </dgm:pt>
    <dgm:pt modelId="{04B22E91-9885-4C83-BE2C-7D726F44848D}" type="pres">
      <dgm:prSet presAssocID="{5691B429-EFF4-4236-835B-CACF3CE3B211}" presName="parTx" presStyleLbl="revTx" presStyleIdx="3" presStyleCnt="4">
        <dgm:presLayoutVars>
          <dgm:chMax val="0"/>
          <dgm:chPref val="0"/>
        </dgm:presLayoutVars>
      </dgm:prSet>
      <dgm:spPr/>
    </dgm:pt>
  </dgm:ptLst>
  <dgm:cxnLst>
    <dgm:cxn modelId="{04823F1A-8F91-442C-83E1-242F094F7A7E}" srcId="{FCA2FB37-655A-4617-9626-2462501717A6}" destId="{578EC3EE-9940-4B07-83E1-19B3DC3D075C}" srcOrd="2" destOrd="0" parTransId="{F810C360-678E-418C-BBB9-8857A101CDDE}" sibTransId="{33A9A5DC-39FA-478C-B90D-3623C537507C}"/>
    <dgm:cxn modelId="{3D13922F-FC48-4455-AD59-4192B09F19AF}" srcId="{FCA2FB37-655A-4617-9626-2462501717A6}" destId="{F59C21C7-0EA1-4CA6-8E2A-4CAB91B93304}" srcOrd="1" destOrd="0" parTransId="{E4BE324F-3218-42F6-9193-726F76144B37}" sibTransId="{3C176BCE-43AA-4BB7-B1A8-B2172FDC9F42}"/>
    <dgm:cxn modelId="{81FC0940-8076-4722-A87D-23A72A243652}" srcId="{FCA2FB37-655A-4617-9626-2462501717A6}" destId="{5691B429-EFF4-4236-835B-CACF3CE3B211}" srcOrd="3" destOrd="0" parTransId="{0E542A6C-FF7C-4709-A09D-4D095E1FEE64}" sibTransId="{4319968E-A4F9-4B0C-8660-FC83E9ADD0C7}"/>
    <dgm:cxn modelId="{107A964A-1F59-45BB-9B59-F93E3A1CAF23}" type="presOf" srcId="{FCA2FB37-655A-4617-9626-2462501717A6}" destId="{9962BC57-C0A3-4A4D-BF6B-AC908C4BA7EA}" srcOrd="0" destOrd="0" presId="urn:microsoft.com/office/officeart/2018/2/layout/IconVerticalSolidList"/>
    <dgm:cxn modelId="{4276597E-7947-4D4A-ABB7-34263C131E3A}" srcId="{FCA2FB37-655A-4617-9626-2462501717A6}" destId="{530208EE-7CEC-47B0-8FB2-9D5F13B3AE53}" srcOrd="0" destOrd="0" parTransId="{CA872D85-BFCC-4641-AFAB-4A0F9521922D}" sibTransId="{7833CE87-89ED-4C5A-97BB-627F6BCFA21D}"/>
    <dgm:cxn modelId="{0C85BE86-F831-45E4-9115-4FD66EC74B24}" type="presOf" srcId="{578EC3EE-9940-4B07-83E1-19B3DC3D075C}" destId="{FAC75BFA-D34A-417B-A782-72363BDB9FF7}" srcOrd="0" destOrd="0" presId="urn:microsoft.com/office/officeart/2018/2/layout/IconVerticalSolidList"/>
    <dgm:cxn modelId="{5CC2B095-E046-4CC9-B2BE-6EC95DB9D51B}" type="presOf" srcId="{5691B429-EFF4-4236-835B-CACF3CE3B211}" destId="{04B22E91-9885-4C83-BE2C-7D726F44848D}" srcOrd="0" destOrd="0" presId="urn:microsoft.com/office/officeart/2018/2/layout/IconVerticalSolidList"/>
    <dgm:cxn modelId="{748E47A5-1DEC-4719-8BB3-55A475C3AB3E}" type="presOf" srcId="{F59C21C7-0EA1-4CA6-8E2A-4CAB91B93304}" destId="{122E4CFA-8618-4125-AEDB-FD4AFDCE9528}" srcOrd="0" destOrd="0" presId="urn:microsoft.com/office/officeart/2018/2/layout/IconVerticalSolidList"/>
    <dgm:cxn modelId="{1938AEE1-B340-4FBF-B24E-A828C7A80934}" type="presOf" srcId="{530208EE-7CEC-47B0-8FB2-9D5F13B3AE53}" destId="{D811875A-53F0-4D62-B8D2-5A6B41AABF9C}" srcOrd="0" destOrd="0" presId="urn:microsoft.com/office/officeart/2018/2/layout/IconVerticalSolidList"/>
    <dgm:cxn modelId="{8371AA43-ADBD-4F63-9449-F663FC8494DF}" type="presParOf" srcId="{9962BC57-C0A3-4A4D-BF6B-AC908C4BA7EA}" destId="{1C2FE2CD-83F3-43A7-B4C3-F99FC8AFC40F}" srcOrd="0" destOrd="0" presId="urn:microsoft.com/office/officeart/2018/2/layout/IconVerticalSolidList"/>
    <dgm:cxn modelId="{BC997ACB-0813-463D-BF57-B5E4B2E98195}" type="presParOf" srcId="{1C2FE2CD-83F3-43A7-B4C3-F99FC8AFC40F}" destId="{E339DCD3-7055-4D39-AD9D-0D785306CDD3}" srcOrd="0" destOrd="0" presId="urn:microsoft.com/office/officeart/2018/2/layout/IconVerticalSolidList"/>
    <dgm:cxn modelId="{B4B9A66A-57E1-411B-98A8-3681E0BE90E0}" type="presParOf" srcId="{1C2FE2CD-83F3-43A7-B4C3-F99FC8AFC40F}" destId="{8725F2A0-33EB-46CD-9CAA-FA02A43CB5E4}" srcOrd="1" destOrd="0" presId="urn:microsoft.com/office/officeart/2018/2/layout/IconVerticalSolidList"/>
    <dgm:cxn modelId="{F41B5539-7790-4C5F-AEE3-F8E43D5FB53A}" type="presParOf" srcId="{1C2FE2CD-83F3-43A7-B4C3-F99FC8AFC40F}" destId="{1A2281BD-1801-462B-9040-4488EC9E5BFD}" srcOrd="2" destOrd="0" presId="urn:microsoft.com/office/officeart/2018/2/layout/IconVerticalSolidList"/>
    <dgm:cxn modelId="{99A25F09-748D-4DAC-BEE4-8EB42055243E}" type="presParOf" srcId="{1C2FE2CD-83F3-43A7-B4C3-F99FC8AFC40F}" destId="{D811875A-53F0-4D62-B8D2-5A6B41AABF9C}" srcOrd="3" destOrd="0" presId="urn:microsoft.com/office/officeart/2018/2/layout/IconVerticalSolidList"/>
    <dgm:cxn modelId="{00B71A69-1D55-4102-906A-3CD2BBA9C548}" type="presParOf" srcId="{9962BC57-C0A3-4A4D-BF6B-AC908C4BA7EA}" destId="{A1E82411-81FD-423F-A4F3-24D2F2589D8A}" srcOrd="1" destOrd="0" presId="urn:microsoft.com/office/officeart/2018/2/layout/IconVerticalSolidList"/>
    <dgm:cxn modelId="{5D5475D8-3FB6-478E-BBD5-EF29A0687C16}" type="presParOf" srcId="{9962BC57-C0A3-4A4D-BF6B-AC908C4BA7EA}" destId="{C43FBC4F-D068-486A-B837-B017B6E2C082}" srcOrd="2" destOrd="0" presId="urn:microsoft.com/office/officeart/2018/2/layout/IconVerticalSolidList"/>
    <dgm:cxn modelId="{FCFAB8A1-0245-4550-92F2-C1A8F7004C2D}" type="presParOf" srcId="{C43FBC4F-D068-486A-B837-B017B6E2C082}" destId="{739BEFEE-8DFA-45E4-8939-E95BA02E7145}" srcOrd="0" destOrd="0" presId="urn:microsoft.com/office/officeart/2018/2/layout/IconVerticalSolidList"/>
    <dgm:cxn modelId="{CFC2C80B-5492-44EB-825A-2FF65E116523}" type="presParOf" srcId="{C43FBC4F-D068-486A-B837-B017B6E2C082}" destId="{808CCA5C-DDED-4DFC-838D-91C8D9AE88E7}" srcOrd="1" destOrd="0" presId="urn:microsoft.com/office/officeart/2018/2/layout/IconVerticalSolidList"/>
    <dgm:cxn modelId="{F7CAA420-B4E9-4CDE-B459-B90762AE217F}" type="presParOf" srcId="{C43FBC4F-D068-486A-B837-B017B6E2C082}" destId="{BD11D0B6-4AAB-4F8C-AF33-0F9B913F4E66}" srcOrd="2" destOrd="0" presId="urn:microsoft.com/office/officeart/2018/2/layout/IconVerticalSolidList"/>
    <dgm:cxn modelId="{6F1A2207-46DF-41FB-8707-506F399AA894}" type="presParOf" srcId="{C43FBC4F-D068-486A-B837-B017B6E2C082}" destId="{122E4CFA-8618-4125-AEDB-FD4AFDCE9528}" srcOrd="3" destOrd="0" presId="urn:microsoft.com/office/officeart/2018/2/layout/IconVerticalSolidList"/>
    <dgm:cxn modelId="{88DAB961-FE1B-4B4A-A9D2-2AF13076AFA3}" type="presParOf" srcId="{9962BC57-C0A3-4A4D-BF6B-AC908C4BA7EA}" destId="{AC17FF48-2983-4116-886E-50839883D7C4}" srcOrd="3" destOrd="0" presId="urn:microsoft.com/office/officeart/2018/2/layout/IconVerticalSolidList"/>
    <dgm:cxn modelId="{E3F79B2F-850C-4044-8B02-678F47BD110A}" type="presParOf" srcId="{9962BC57-C0A3-4A4D-BF6B-AC908C4BA7EA}" destId="{FC237445-DF42-4292-AB86-5B347460F75E}" srcOrd="4" destOrd="0" presId="urn:microsoft.com/office/officeart/2018/2/layout/IconVerticalSolidList"/>
    <dgm:cxn modelId="{081DC670-1F38-4C02-AE2B-8CDF8825BFF2}" type="presParOf" srcId="{FC237445-DF42-4292-AB86-5B347460F75E}" destId="{6535C83A-A8E0-48B7-ADCE-13F5D5F8BB7D}" srcOrd="0" destOrd="0" presId="urn:microsoft.com/office/officeart/2018/2/layout/IconVerticalSolidList"/>
    <dgm:cxn modelId="{DD079C82-555C-44FF-8D2D-17020AF5A684}" type="presParOf" srcId="{FC237445-DF42-4292-AB86-5B347460F75E}" destId="{527BB9B7-38BA-4D85-BD91-1C1C681221E6}" srcOrd="1" destOrd="0" presId="urn:microsoft.com/office/officeart/2018/2/layout/IconVerticalSolidList"/>
    <dgm:cxn modelId="{3A7FEE90-86BE-44DC-8E25-655DBFF38DDC}" type="presParOf" srcId="{FC237445-DF42-4292-AB86-5B347460F75E}" destId="{8CF1E8F8-9DCB-4956-A8E4-14DF11127262}" srcOrd="2" destOrd="0" presId="urn:microsoft.com/office/officeart/2018/2/layout/IconVerticalSolidList"/>
    <dgm:cxn modelId="{BAD870A0-81D8-48C6-B2BA-31AF26868F47}" type="presParOf" srcId="{FC237445-DF42-4292-AB86-5B347460F75E}" destId="{FAC75BFA-D34A-417B-A782-72363BDB9FF7}" srcOrd="3" destOrd="0" presId="urn:microsoft.com/office/officeart/2018/2/layout/IconVerticalSolidList"/>
    <dgm:cxn modelId="{B9711ED2-6C62-44E4-8B5D-24F81432DB3E}" type="presParOf" srcId="{9962BC57-C0A3-4A4D-BF6B-AC908C4BA7EA}" destId="{1F50DE1F-551C-4764-B1B3-C3D1F476621A}" srcOrd="5" destOrd="0" presId="urn:microsoft.com/office/officeart/2018/2/layout/IconVerticalSolidList"/>
    <dgm:cxn modelId="{A2659D1D-D73A-40CE-B147-B37F5744ADDA}" type="presParOf" srcId="{9962BC57-C0A3-4A4D-BF6B-AC908C4BA7EA}" destId="{2E892CBA-7C83-46ED-8F08-2F2F4C7EAE26}" srcOrd="6" destOrd="0" presId="urn:microsoft.com/office/officeart/2018/2/layout/IconVerticalSolidList"/>
    <dgm:cxn modelId="{97EA96A4-676B-4259-9415-FFD5A0294176}" type="presParOf" srcId="{2E892CBA-7C83-46ED-8F08-2F2F4C7EAE26}" destId="{ECCFA819-E222-48CD-BB3D-0DBAA7378567}" srcOrd="0" destOrd="0" presId="urn:microsoft.com/office/officeart/2018/2/layout/IconVerticalSolidList"/>
    <dgm:cxn modelId="{6E2218C7-8872-487C-905A-90379101B23D}" type="presParOf" srcId="{2E892CBA-7C83-46ED-8F08-2F2F4C7EAE26}" destId="{B8390FA0-FBC4-4A4D-9AEF-C4A9884C943C}" srcOrd="1" destOrd="0" presId="urn:microsoft.com/office/officeart/2018/2/layout/IconVerticalSolidList"/>
    <dgm:cxn modelId="{C8C7FC8A-8B2B-4941-B6AD-29DEB4442610}" type="presParOf" srcId="{2E892CBA-7C83-46ED-8F08-2F2F4C7EAE26}" destId="{9C2367D0-8B44-4797-A180-8ADE7F8C140B}" srcOrd="2" destOrd="0" presId="urn:microsoft.com/office/officeart/2018/2/layout/IconVerticalSolidList"/>
    <dgm:cxn modelId="{FD807FF5-1320-498A-A2A7-DF4D0EE59E86}" type="presParOf" srcId="{2E892CBA-7C83-46ED-8F08-2F2F4C7EAE26}" destId="{04B22E91-9885-4C83-BE2C-7D726F44848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9DE7B8-6380-4255-AAA7-E250CC8FFDD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B1EEEB4-F716-45DC-A3BD-51041A64BBC1}">
      <dgm:prSet/>
      <dgm:spPr/>
      <dgm:t>
        <a:bodyPr/>
        <a:lstStyle/>
        <a:p>
          <a:r>
            <a:rPr lang="en-US"/>
            <a:t>The arrays on which processing is to be done quite possibly will not be equal to the mvl of the vector register. It may be greater or less.</a:t>
          </a:r>
        </a:p>
      </dgm:t>
    </dgm:pt>
    <dgm:pt modelId="{4EA43322-2863-4DFC-B79A-CE60A851A17C}" type="parTrans" cxnId="{71AEDCDF-AC5F-4F1E-8D02-DFFDC2F3997B}">
      <dgm:prSet/>
      <dgm:spPr/>
      <dgm:t>
        <a:bodyPr/>
        <a:lstStyle/>
        <a:p>
          <a:endParaRPr lang="en-US"/>
        </a:p>
      </dgm:t>
    </dgm:pt>
    <dgm:pt modelId="{5FBC02CD-1FE5-47C0-BBA6-13C06BAF0EF0}" type="sibTrans" cxnId="{71AEDCDF-AC5F-4F1E-8D02-DFFDC2F3997B}">
      <dgm:prSet/>
      <dgm:spPr/>
      <dgm:t>
        <a:bodyPr/>
        <a:lstStyle/>
        <a:p>
          <a:endParaRPr lang="en-US"/>
        </a:p>
      </dgm:t>
    </dgm:pt>
    <dgm:pt modelId="{C0F713B4-E3FA-4BDA-A4D9-DA9158552A9B}">
      <dgm:prSet/>
      <dgm:spPr/>
      <dgm:t>
        <a:bodyPr/>
        <a:lstStyle/>
        <a:p>
          <a:r>
            <a:rPr lang="en-US"/>
            <a:t>In some cases the length may also be not known at compile time.</a:t>
          </a:r>
        </a:p>
      </dgm:t>
    </dgm:pt>
    <dgm:pt modelId="{9E1B2664-9CB5-4655-951F-6EB8CE53D235}" type="parTrans" cxnId="{A4EFFA2B-036E-4BB7-8152-B4C3383C4052}">
      <dgm:prSet/>
      <dgm:spPr/>
      <dgm:t>
        <a:bodyPr/>
        <a:lstStyle/>
        <a:p>
          <a:endParaRPr lang="en-US"/>
        </a:p>
      </dgm:t>
    </dgm:pt>
    <dgm:pt modelId="{BA94248C-3C98-4FDA-BCB5-701A427774C5}" type="sibTrans" cxnId="{A4EFFA2B-036E-4BB7-8152-B4C3383C4052}">
      <dgm:prSet/>
      <dgm:spPr/>
      <dgm:t>
        <a:bodyPr/>
        <a:lstStyle/>
        <a:p>
          <a:endParaRPr lang="en-US"/>
        </a:p>
      </dgm:t>
    </dgm:pt>
    <dgm:pt modelId="{40538A55-E897-4CD6-AE99-537E3B9CA66E}">
      <dgm:prSet/>
      <dgm:spPr/>
      <dgm:t>
        <a:bodyPr/>
        <a:lstStyle/>
        <a:p>
          <a:r>
            <a:rPr lang="en-US"/>
            <a:t>In RVV there is vector length register that controls the length of any vector operation. </a:t>
          </a:r>
        </a:p>
      </dgm:t>
    </dgm:pt>
    <dgm:pt modelId="{434D15BE-7BB4-40F2-8299-4D43262E4421}" type="parTrans" cxnId="{FFAF3D44-414F-457E-804A-7405A24EE589}">
      <dgm:prSet/>
      <dgm:spPr/>
      <dgm:t>
        <a:bodyPr/>
        <a:lstStyle/>
        <a:p>
          <a:endParaRPr lang="en-US"/>
        </a:p>
      </dgm:t>
    </dgm:pt>
    <dgm:pt modelId="{D2B0BE84-DC71-4AD5-8E04-82C09521FEFA}" type="sibTrans" cxnId="{FFAF3D44-414F-457E-804A-7405A24EE589}">
      <dgm:prSet/>
      <dgm:spPr/>
      <dgm:t>
        <a:bodyPr/>
        <a:lstStyle/>
        <a:p>
          <a:endParaRPr lang="en-US"/>
        </a:p>
      </dgm:t>
    </dgm:pt>
    <dgm:pt modelId="{CF368A19-6B4F-403F-8ED6-9E60399FF50C}">
      <dgm:prSet/>
      <dgm:spPr/>
      <dgm:t>
        <a:bodyPr/>
        <a:lstStyle/>
        <a:p>
          <a:r>
            <a:rPr lang="en-US"/>
            <a:t>But it works only when vector length is less than mvl.</a:t>
          </a:r>
        </a:p>
      </dgm:t>
    </dgm:pt>
    <dgm:pt modelId="{2A55CC26-5226-4C9C-A044-F70D6CE4FECB}" type="parTrans" cxnId="{88D0E61D-4A00-4223-A5EF-35FF655018D2}">
      <dgm:prSet/>
      <dgm:spPr/>
      <dgm:t>
        <a:bodyPr/>
        <a:lstStyle/>
        <a:p>
          <a:endParaRPr lang="en-US"/>
        </a:p>
      </dgm:t>
    </dgm:pt>
    <dgm:pt modelId="{5A52317F-C85B-434F-98C8-0A12AC9F7EC5}" type="sibTrans" cxnId="{88D0E61D-4A00-4223-A5EF-35FF655018D2}">
      <dgm:prSet/>
      <dgm:spPr/>
      <dgm:t>
        <a:bodyPr/>
        <a:lstStyle/>
        <a:p>
          <a:endParaRPr lang="en-US"/>
        </a:p>
      </dgm:t>
    </dgm:pt>
    <dgm:pt modelId="{6B166E26-3DE6-416A-8297-58BBC938C3A0}">
      <dgm:prSet/>
      <dgm:spPr/>
      <dgm:t>
        <a:bodyPr/>
        <a:lstStyle/>
        <a:p>
          <a:r>
            <a:rPr lang="en-US"/>
            <a:t>This way cycles are not wasted in processing vacant elements. For example if there are only 16 element to be processed in a vector register of size 32, then mvl is 16</a:t>
          </a:r>
        </a:p>
      </dgm:t>
    </dgm:pt>
    <dgm:pt modelId="{CE66A3B3-1F0E-4EAD-8F75-C08372BD8CB4}" type="parTrans" cxnId="{CF49FF59-947E-4707-9F05-9D7687C60866}">
      <dgm:prSet/>
      <dgm:spPr/>
      <dgm:t>
        <a:bodyPr/>
        <a:lstStyle/>
        <a:p>
          <a:endParaRPr lang="en-US"/>
        </a:p>
      </dgm:t>
    </dgm:pt>
    <dgm:pt modelId="{B5C66D05-5FD4-4298-AB39-41A9A1B39FC8}" type="sibTrans" cxnId="{CF49FF59-947E-4707-9F05-9D7687C60866}">
      <dgm:prSet/>
      <dgm:spPr/>
      <dgm:t>
        <a:bodyPr/>
        <a:lstStyle/>
        <a:p>
          <a:endParaRPr lang="en-US"/>
        </a:p>
      </dgm:t>
    </dgm:pt>
    <dgm:pt modelId="{30282F6D-EDEB-4E57-B80C-CF4B277FCB3F}" type="pres">
      <dgm:prSet presAssocID="{4C9DE7B8-6380-4255-AAA7-E250CC8FFDD8}" presName="linear" presStyleCnt="0">
        <dgm:presLayoutVars>
          <dgm:animLvl val="lvl"/>
          <dgm:resizeHandles val="exact"/>
        </dgm:presLayoutVars>
      </dgm:prSet>
      <dgm:spPr/>
    </dgm:pt>
    <dgm:pt modelId="{DE9B37B3-ED75-40F6-A06E-A4B045BAFBE8}" type="pres">
      <dgm:prSet presAssocID="{5B1EEEB4-F716-45DC-A3BD-51041A64BBC1}" presName="parentText" presStyleLbl="node1" presStyleIdx="0" presStyleCnt="5">
        <dgm:presLayoutVars>
          <dgm:chMax val="0"/>
          <dgm:bulletEnabled val="1"/>
        </dgm:presLayoutVars>
      </dgm:prSet>
      <dgm:spPr/>
    </dgm:pt>
    <dgm:pt modelId="{70E5EE69-698F-4077-AFDE-AFD0FB5E0654}" type="pres">
      <dgm:prSet presAssocID="{5FBC02CD-1FE5-47C0-BBA6-13C06BAF0EF0}" presName="spacer" presStyleCnt="0"/>
      <dgm:spPr/>
    </dgm:pt>
    <dgm:pt modelId="{128793F8-E99A-4564-9DE9-5065A65C03B4}" type="pres">
      <dgm:prSet presAssocID="{C0F713B4-E3FA-4BDA-A4D9-DA9158552A9B}" presName="parentText" presStyleLbl="node1" presStyleIdx="1" presStyleCnt="5">
        <dgm:presLayoutVars>
          <dgm:chMax val="0"/>
          <dgm:bulletEnabled val="1"/>
        </dgm:presLayoutVars>
      </dgm:prSet>
      <dgm:spPr/>
    </dgm:pt>
    <dgm:pt modelId="{020FA238-97E4-4E4E-98DE-95FEE85493B7}" type="pres">
      <dgm:prSet presAssocID="{BA94248C-3C98-4FDA-BCB5-701A427774C5}" presName="spacer" presStyleCnt="0"/>
      <dgm:spPr/>
    </dgm:pt>
    <dgm:pt modelId="{1E0B45D3-128E-4BC4-A045-68375B063DBF}" type="pres">
      <dgm:prSet presAssocID="{40538A55-E897-4CD6-AE99-537E3B9CA66E}" presName="parentText" presStyleLbl="node1" presStyleIdx="2" presStyleCnt="5">
        <dgm:presLayoutVars>
          <dgm:chMax val="0"/>
          <dgm:bulletEnabled val="1"/>
        </dgm:presLayoutVars>
      </dgm:prSet>
      <dgm:spPr/>
    </dgm:pt>
    <dgm:pt modelId="{EA8F94CB-513F-4062-81FE-EBCDD934BF97}" type="pres">
      <dgm:prSet presAssocID="{D2B0BE84-DC71-4AD5-8E04-82C09521FEFA}" presName="spacer" presStyleCnt="0"/>
      <dgm:spPr/>
    </dgm:pt>
    <dgm:pt modelId="{D6CFDEB5-9BED-45BD-B5BE-AD997196DBBA}" type="pres">
      <dgm:prSet presAssocID="{CF368A19-6B4F-403F-8ED6-9E60399FF50C}" presName="parentText" presStyleLbl="node1" presStyleIdx="3" presStyleCnt="5">
        <dgm:presLayoutVars>
          <dgm:chMax val="0"/>
          <dgm:bulletEnabled val="1"/>
        </dgm:presLayoutVars>
      </dgm:prSet>
      <dgm:spPr/>
    </dgm:pt>
    <dgm:pt modelId="{B5C0BD96-9976-48D3-8FEE-A4854762B59C}" type="pres">
      <dgm:prSet presAssocID="{5A52317F-C85B-434F-98C8-0A12AC9F7EC5}" presName="spacer" presStyleCnt="0"/>
      <dgm:spPr/>
    </dgm:pt>
    <dgm:pt modelId="{E0460051-66BD-4EE8-89EB-210EE998F4CA}" type="pres">
      <dgm:prSet presAssocID="{6B166E26-3DE6-416A-8297-58BBC938C3A0}" presName="parentText" presStyleLbl="node1" presStyleIdx="4" presStyleCnt="5">
        <dgm:presLayoutVars>
          <dgm:chMax val="0"/>
          <dgm:bulletEnabled val="1"/>
        </dgm:presLayoutVars>
      </dgm:prSet>
      <dgm:spPr/>
    </dgm:pt>
  </dgm:ptLst>
  <dgm:cxnLst>
    <dgm:cxn modelId="{887D011A-40BB-41C6-88CC-16B578D594FD}" type="presOf" srcId="{5B1EEEB4-F716-45DC-A3BD-51041A64BBC1}" destId="{DE9B37B3-ED75-40F6-A06E-A4B045BAFBE8}" srcOrd="0" destOrd="0" presId="urn:microsoft.com/office/officeart/2005/8/layout/vList2"/>
    <dgm:cxn modelId="{88D0E61D-4A00-4223-A5EF-35FF655018D2}" srcId="{4C9DE7B8-6380-4255-AAA7-E250CC8FFDD8}" destId="{CF368A19-6B4F-403F-8ED6-9E60399FF50C}" srcOrd="3" destOrd="0" parTransId="{2A55CC26-5226-4C9C-A044-F70D6CE4FECB}" sibTransId="{5A52317F-C85B-434F-98C8-0A12AC9F7EC5}"/>
    <dgm:cxn modelId="{A4EFFA2B-036E-4BB7-8152-B4C3383C4052}" srcId="{4C9DE7B8-6380-4255-AAA7-E250CC8FFDD8}" destId="{C0F713B4-E3FA-4BDA-A4D9-DA9158552A9B}" srcOrd="1" destOrd="0" parTransId="{9E1B2664-9CB5-4655-951F-6EB8CE53D235}" sibTransId="{BA94248C-3C98-4FDA-BCB5-701A427774C5}"/>
    <dgm:cxn modelId="{6FD5022D-EC90-4B62-BC30-6A9FCDA39C4C}" type="presOf" srcId="{C0F713B4-E3FA-4BDA-A4D9-DA9158552A9B}" destId="{128793F8-E99A-4564-9DE9-5065A65C03B4}" srcOrd="0" destOrd="0" presId="urn:microsoft.com/office/officeart/2005/8/layout/vList2"/>
    <dgm:cxn modelId="{FFAF3D44-414F-457E-804A-7405A24EE589}" srcId="{4C9DE7B8-6380-4255-AAA7-E250CC8FFDD8}" destId="{40538A55-E897-4CD6-AE99-537E3B9CA66E}" srcOrd="2" destOrd="0" parTransId="{434D15BE-7BB4-40F2-8299-4D43262E4421}" sibTransId="{D2B0BE84-DC71-4AD5-8E04-82C09521FEFA}"/>
    <dgm:cxn modelId="{6FADDE56-DD94-496C-9578-6229A05A87DF}" type="presOf" srcId="{6B166E26-3DE6-416A-8297-58BBC938C3A0}" destId="{E0460051-66BD-4EE8-89EB-210EE998F4CA}" srcOrd="0" destOrd="0" presId="urn:microsoft.com/office/officeart/2005/8/layout/vList2"/>
    <dgm:cxn modelId="{CF49FF59-947E-4707-9F05-9D7687C60866}" srcId="{4C9DE7B8-6380-4255-AAA7-E250CC8FFDD8}" destId="{6B166E26-3DE6-416A-8297-58BBC938C3A0}" srcOrd="4" destOrd="0" parTransId="{CE66A3B3-1F0E-4EAD-8F75-C08372BD8CB4}" sibTransId="{B5C66D05-5FD4-4298-AB39-41A9A1B39FC8}"/>
    <dgm:cxn modelId="{30CFA36D-C733-4B79-9C3C-9F50026DAD9D}" type="presOf" srcId="{4C9DE7B8-6380-4255-AAA7-E250CC8FFDD8}" destId="{30282F6D-EDEB-4E57-B80C-CF4B277FCB3F}" srcOrd="0" destOrd="0" presId="urn:microsoft.com/office/officeart/2005/8/layout/vList2"/>
    <dgm:cxn modelId="{57067A8E-E160-4D87-BB02-15E5AF2DCD1C}" type="presOf" srcId="{CF368A19-6B4F-403F-8ED6-9E60399FF50C}" destId="{D6CFDEB5-9BED-45BD-B5BE-AD997196DBBA}" srcOrd="0" destOrd="0" presId="urn:microsoft.com/office/officeart/2005/8/layout/vList2"/>
    <dgm:cxn modelId="{71AEDCDF-AC5F-4F1E-8D02-DFFDC2F3997B}" srcId="{4C9DE7B8-6380-4255-AAA7-E250CC8FFDD8}" destId="{5B1EEEB4-F716-45DC-A3BD-51041A64BBC1}" srcOrd="0" destOrd="0" parTransId="{4EA43322-2863-4DFC-B79A-CE60A851A17C}" sibTransId="{5FBC02CD-1FE5-47C0-BBA6-13C06BAF0EF0}"/>
    <dgm:cxn modelId="{CD6A78E7-79F8-441E-979A-5EFE368D6E03}" type="presOf" srcId="{40538A55-E897-4CD6-AE99-537E3B9CA66E}" destId="{1E0B45D3-128E-4BC4-A045-68375B063DBF}" srcOrd="0" destOrd="0" presId="urn:microsoft.com/office/officeart/2005/8/layout/vList2"/>
    <dgm:cxn modelId="{FB6A8F95-6683-420F-A3FA-E2FA7B3F0FEB}" type="presParOf" srcId="{30282F6D-EDEB-4E57-B80C-CF4B277FCB3F}" destId="{DE9B37B3-ED75-40F6-A06E-A4B045BAFBE8}" srcOrd="0" destOrd="0" presId="urn:microsoft.com/office/officeart/2005/8/layout/vList2"/>
    <dgm:cxn modelId="{1128CDEC-FB3D-4809-A282-22E309C864E8}" type="presParOf" srcId="{30282F6D-EDEB-4E57-B80C-CF4B277FCB3F}" destId="{70E5EE69-698F-4077-AFDE-AFD0FB5E0654}" srcOrd="1" destOrd="0" presId="urn:microsoft.com/office/officeart/2005/8/layout/vList2"/>
    <dgm:cxn modelId="{E971FE5A-91CE-452E-A599-BDD669DB0713}" type="presParOf" srcId="{30282F6D-EDEB-4E57-B80C-CF4B277FCB3F}" destId="{128793F8-E99A-4564-9DE9-5065A65C03B4}" srcOrd="2" destOrd="0" presId="urn:microsoft.com/office/officeart/2005/8/layout/vList2"/>
    <dgm:cxn modelId="{56AB2D99-2B9D-4E38-A022-2E4B592311DB}" type="presParOf" srcId="{30282F6D-EDEB-4E57-B80C-CF4B277FCB3F}" destId="{020FA238-97E4-4E4E-98DE-95FEE85493B7}" srcOrd="3" destOrd="0" presId="urn:microsoft.com/office/officeart/2005/8/layout/vList2"/>
    <dgm:cxn modelId="{2822CC99-3B98-4E64-857F-A44AFFE02FE9}" type="presParOf" srcId="{30282F6D-EDEB-4E57-B80C-CF4B277FCB3F}" destId="{1E0B45D3-128E-4BC4-A045-68375B063DBF}" srcOrd="4" destOrd="0" presId="urn:microsoft.com/office/officeart/2005/8/layout/vList2"/>
    <dgm:cxn modelId="{B39D763A-D47A-47CD-9DB9-6024940903DE}" type="presParOf" srcId="{30282F6D-EDEB-4E57-B80C-CF4B277FCB3F}" destId="{EA8F94CB-513F-4062-81FE-EBCDD934BF97}" srcOrd="5" destOrd="0" presId="urn:microsoft.com/office/officeart/2005/8/layout/vList2"/>
    <dgm:cxn modelId="{6CE27B7B-12C3-4A01-8C1E-3027167920C5}" type="presParOf" srcId="{30282F6D-EDEB-4E57-B80C-CF4B277FCB3F}" destId="{D6CFDEB5-9BED-45BD-B5BE-AD997196DBBA}" srcOrd="6" destOrd="0" presId="urn:microsoft.com/office/officeart/2005/8/layout/vList2"/>
    <dgm:cxn modelId="{CB227ABF-EA28-4111-816E-F17BD7F9FB41}" type="presParOf" srcId="{30282F6D-EDEB-4E57-B80C-CF4B277FCB3F}" destId="{B5C0BD96-9976-48D3-8FEE-A4854762B59C}" srcOrd="7" destOrd="0" presId="urn:microsoft.com/office/officeart/2005/8/layout/vList2"/>
    <dgm:cxn modelId="{47F6303E-8DF1-4B7E-BACD-B0766126D9A2}" type="presParOf" srcId="{30282F6D-EDEB-4E57-B80C-CF4B277FCB3F}" destId="{E0460051-66BD-4EE8-89EB-210EE998F4CA}"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A32F36B-0258-4748-B352-0278DD597A6F}"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76F9DA70-F80F-469C-AC61-FF08993A76BB}">
      <dgm:prSet/>
      <dgm:spPr/>
      <dgm:t>
        <a:bodyPr/>
        <a:lstStyle/>
        <a:p>
          <a:r>
            <a:rPr lang="en-US"/>
            <a:t>As studied earlier RAM cycle time is considerably larger than cycle time of processor.</a:t>
          </a:r>
        </a:p>
      </dgm:t>
    </dgm:pt>
    <dgm:pt modelId="{27EE310E-1431-4FAF-B732-643053078F67}" type="parTrans" cxnId="{BAC0C8FD-7F4E-40E6-A6B4-B2E4321BDC67}">
      <dgm:prSet/>
      <dgm:spPr/>
      <dgm:t>
        <a:bodyPr/>
        <a:lstStyle/>
        <a:p>
          <a:endParaRPr lang="en-US"/>
        </a:p>
      </dgm:t>
    </dgm:pt>
    <dgm:pt modelId="{11414A66-9A77-4F7D-A8A7-16241BCDE9B8}" type="sibTrans" cxnId="{BAC0C8FD-7F4E-40E6-A6B4-B2E4321BDC67}">
      <dgm:prSet/>
      <dgm:spPr/>
      <dgm:t>
        <a:bodyPr/>
        <a:lstStyle/>
        <a:p>
          <a:endParaRPr lang="en-US"/>
        </a:p>
      </dgm:t>
    </dgm:pt>
    <dgm:pt modelId="{9AE6BD57-C1C1-404B-841A-22788FA83675}">
      <dgm:prSet/>
      <dgm:spPr/>
      <dgm:t>
        <a:bodyPr/>
        <a:lstStyle/>
        <a:p>
          <a:r>
            <a:rPr lang="en-US"/>
            <a:t>To maintain an initiation rate of one word fetched or stored per clock cycle (after initial latency), multiple independent memory banks are used.</a:t>
          </a:r>
        </a:p>
      </dgm:t>
    </dgm:pt>
    <dgm:pt modelId="{4FB40E0E-25D8-4B46-B512-90C327D155DE}" type="parTrans" cxnId="{A39D52D3-3AA4-4419-9573-DE2A986D77AB}">
      <dgm:prSet/>
      <dgm:spPr/>
      <dgm:t>
        <a:bodyPr/>
        <a:lstStyle/>
        <a:p>
          <a:endParaRPr lang="en-US"/>
        </a:p>
      </dgm:t>
    </dgm:pt>
    <dgm:pt modelId="{BA402233-639B-429F-AB8E-78A2D5CEA466}" type="sibTrans" cxnId="{A39D52D3-3AA4-4419-9573-DE2A986D77AB}">
      <dgm:prSet/>
      <dgm:spPr/>
      <dgm:t>
        <a:bodyPr/>
        <a:lstStyle/>
        <a:p>
          <a:endParaRPr lang="en-US"/>
        </a:p>
      </dgm:t>
    </dgm:pt>
    <dgm:pt modelId="{2BC6EEB7-E89E-4169-ABF5-8478AB24B17B}">
      <dgm:prSet/>
      <dgm:spPr/>
      <dgm:t>
        <a:bodyPr/>
        <a:lstStyle/>
        <a:p>
          <a:r>
            <a:rPr lang="en-US"/>
            <a:t>Most vector processors use memory banks, which allow several independent</a:t>
          </a:r>
        </a:p>
      </dgm:t>
    </dgm:pt>
    <dgm:pt modelId="{47EB0506-236F-42C3-866D-6B855A34F661}" type="parTrans" cxnId="{BA0051E8-03E7-4732-BECC-BBD1E6B7E6D5}">
      <dgm:prSet/>
      <dgm:spPr/>
      <dgm:t>
        <a:bodyPr/>
        <a:lstStyle/>
        <a:p>
          <a:endParaRPr lang="en-US"/>
        </a:p>
      </dgm:t>
    </dgm:pt>
    <dgm:pt modelId="{E11D64BF-D5F2-4DD3-810C-02FC7663678E}" type="sibTrans" cxnId="{BA0051E8-03E7-4732-BECC-BBD1E6B7E6D5}">
      <dgm:prSet/>
      <dgm:spPr/>
      <dgm:t>
        <a:bodyPr/>
        <a:lstStyle/>
        <a:p>
          <a:endParaRPr lang="en-US"/>
        </a:p>
      </dgm:t>
    </dgm:pt>
    <dgm:pt modelId="{6695A864-EBD3-4A33-8203-ABECDF7CF57D}">
      <dgm:prSet/>
      <dgm:spPr/>
      <dgm:t>
        <a:bodyPr/>
        <a:lstStyle/>
        <a:p>
          <a:r>
            <a:rPr lang="en-US"/>
            <a:t>accesses rather than simple memory interleaving for three reasons</a:t>
          </a:r>
        </a:p>
      </dgm:t>
    </dgm:pt>
    <dgm:pt modelId="{5E2AB8A5-B94D-4315-AED0-1EAC326C7907}" type="parTrans" cxnId="{D7CC9ED4-C9C8-4459-B58D-8FAED65A4DB1}">
      <dgm:prSet/>
      <dgm:spPr/>
      <dgm:t>
        <a:bodyPr/>
        <a:lstStyle/>
        <a:p>
          <a:endParaRPr lang="en-US"/>
        </a:p>
      </dgm:t>
    </dgm:pt>
    <dgm:pt modelId="{D17EF5B7-F861-438E-83B4-FB1908C67A12}" type="sibTrans" cxnId="{D7CC9ED4-C9C8-4459-B58D-8FAED65A4DB1}">
      <dgm:prSet/>
      <dgm:spPr/>
      <dgm:t>
        <a:bodyPr/>
        <a:lstStyle/>
        <a:p>
          <a:endParaRPr lang="en-US"/>
        </a:p>
      </dgm:t>
    </dgm:pt>
    <dgm:pt modelId="{4BB07F8D-FE35-404A-8711-4F24A68608BE}">
      <dgm:prSet/>
      <dgm:spPr/>
      <dgm:t>
        <a:bodyPr/>
        <a:lstStyle/>
        <a:p>
          <a:r>
            <a:rPr lang="en-US"/>
            <a:t>Many vector computers support many loads or stores per clock cycle</a:t>
          </a:r>
        </a:p>
      </dgm:t>
    </dgm:pt>
    <dgm:pt modelId="{3143E1A6-1351-44E1-8DFC-ABB2391E77F3}" type="parTrans" cxnId="{C3F138B2-CDC2-4885-B7DF-E3E1515A01CD}">
      <dgm:prSet/>
      <dgm:spPr/>
      <dgm:t>
        <a:bodyPr/>
        <a:lstStyle/>
        <a:p>
          <a:endParaRPr lang="en-US"/>
        </a:p>
      </dgm:t>
    </dgm:pt>
    <dgm:pt modelId="{AB7811AE-A448-43E2-94C4-8CE4D41B996F}" type="sibTrans" cxnId="{C3F138B2-CDC2-4885-B7DF-E3E1515A01CD}">
      <dgm:prSet/>
      <dgm:spPr/>
      <dgm:t>
        <a:bodyPr/>
        <a:lstStyle/>
        <a:p>
          <a:endParaRPr lang="en-US"/>
        </a:p>
      </dgm:t>
    </dgm:pt>
    <dgm:pt modelId="{52E29308-29C7-46E6-8DA6-407C670CF433}">
      <dgm:prSet/>
      <dgm:spPr/>
      <dgm:t>
        <a:bodyPr/>
        <a:lstStyle/>
        <a:p>
          <a:r>
            <a:rPr lang="en-US"/>
            <a:t>Most vector processors support the ability to load or store data words that are not sequential.</a:t>
          </a:r>
        </a:p>
      </dgm:t>
    </dgm:pt>
    <dgm:pt modelId="{1D0E955F-21CF-42BF-A5FD-43AFBCA03D23}" type="parTrans" cxnId="{4F493576-BC85-491D-91FA-60AE0C3D068D}">
      <dgm:prSet/>
      <dgm:spPr/>
      <dgm:t>
        <a:bodyPr/>
        <a:lstStyle/>
        <a:p>
          <a:endParaRPr lang="en-US"/>
        </a:p>
      </dgm:t>
    </dgm:pt>
    <dgm:pt modelId="{B902D748-1975-4B33-8D9E-E06F289135AF}" type="sibTrans" cxnId="{4F493576-BC85-491D-91FA-60AE0C3D068D}">
      <dgm:prSet/>
      <dgm:spPr/>
      <dgm:t>
        <a:bodyPr/>
        <a:lstStyle/>
        <a:p>
          <a:endParaRPr lang="en-US"/>
        </a:p>
      </dgm:t>
    </dgm:pt>
    <dgm:pt modelId="{4C6D05D3-EF9A-483E-8A57-2D486343AE6B}">
      <dgm:prSet/>
      <dgm:spPr/>
      <dgm:t>
        <a:bodyPr/>
        <a:lstStyle/>
        <a:p>
          <a:r>
            <a:rPr lang="en-US"/>
            <a:t>Most vector computers support multiple processors sharing the same memory system</a:t>
          </a:r>
        </a:p>
      </dgm:t>
    </dgm:pt>
    <dgm:pt modelId="{D08CD92F-ED8A-425D-AB4E-5C3607BBA895}" type="parTrans" cxnId="{04E206C1-CB9D-4A92-A9F5-EF4781715481}">
      <dgm:prSet/>
      <dgm:spPr/>
      <dgm:t>
        <a:bodyPr/>
        <a:lstStyle/>
        <a:p>
          <a:endParaRPr lang="en-US"/>
        </a:p>
      </dgm:t>
    </dgm:pt>
    <dgm:pt modelId="{09AA068D-B159-43D6-BE61-89FCE78108FB}" type="sibTrans" cxnId="{04E206C1-CB9D-4A92-A9F5-EF4781715481}">
      <dgm:prSet/>
      <dgm:spPr/>
      <dgm:t>
        <a:bodyPr/>
        <a:lstStyle/>
        <a:p>
          <a:endParaRPr lang="en-US"/>
        </a:p>
      </dgm:t>
    </dgm:pt>
    <dgm:pt modelId="{0795CE5A-0AAE-42C4-87EC-CA2679CE4E18}" type="pres">
      <dgm:prSet presAssocID="{FA32F36B-0258-4748-B352-0278DD597A6F}" presName="Name0" presStyleCnt="0">
        <dgm:presLayoutVars>
          <dgm:dir/>
          <dgm:animLvl val="lvl"/>
          <dgm:resizeHandles val="exact"/>
        </dgm:presLayoutVars>
      </dgm:prSet>
      <dgm:spPr/>
    </dgm:pt>
    <dgm:pt modelId="{3011BCB3-CD2C-4E03-945D-46FB46BC32D6}" type="pres">
      <dgm:prSet presAssocID="{6695A864-EBD3-4A33-8203-ABECDF7CF57D}" presName="boxAndChildren" presStyleCnt="0"/>
      <dgm:spPr/>
    </dgm:pt>
    <dgm:pt modelId="{FE9690A1-A973-428D-B0EB-0F9BAB5B1FFA}" type="pres">
      <dgm:prSet presAssocID="{6695A864-EBD3-4A33-8203-ABECDF7CF57D}" presName="parentTextBox" presStyleLbl="node1" presStyleIdx="0" presStyleCnt="4"/>
      <dgm:spPr/>
    </dgm:pt>
    <dgm:pt modelId="{6356557E-B60E-41B4-A8A7-4A31264EB9B3}" type="pres">
      <dgm:prSet presAssocID="{6695A864-EBD3-4A33-8203-ABECDF7CF57D}" presName="entireBox" presStyleLbl="node1" presStyleIdx="0" presStyleCnt="4"/>
      <dgm:spPr/>
    </dgm:pt>
    <dgm:pt modelId="{63373BAE-6DC6-48DD-BBEE-385943D8CD61}" type="pres">
      <dgm:prSet presAssocID="{6695A864-EBD3-4A33-8203-ABECDF7CF57D}" presName="descendantBox" presStyleCnt="0"/>
      <dgm:spPr/>
    </dgm:pt>
    <dgm:pt modelId="{8023FB6C-21DC-412E-9D95-F7606FB6A845}" type="pres">
      <dgm:prSet presAssocID="{4BB07F8D-FE35-404A-8711-4F24A68608BE}" presName="childTextBox" presStyleLbl="fgAccFollowNode1" presStyleIdx="0" presStyleCnt="3">
        <dgm:presLayoutVars>
          <dgm:bulletEnabled val="1"/>
        </dgm:presLayoutVars>
      </dgm:prSet>
      <dgm:spPr/>
    </dgm:pt>
    <dgm:pt modelId="{959FF343-02B4-4942-A2C6-630148C509A3}" type="pres">
      <dgm:prSet presAssocID="{52E29308-29C7-46E6-8DA6-407C670CF433}" presName="childTextBox" presStyleLbl="fgAccFollowNode1" presStyleIdx="1" presStyleCnt="3">
        <dgm:presLayoutVars>
          <dgm:bulletEnabled val="1"/>
        </dgm:presLayoutVars>
      </dgm:prSet>
      <dgm:spPr/>
    </dgm:pt>
    <dgm:pt modelId="{46E20B7E-40A7-4EB6-83A1-700C94F66CA8}" type="pres">
      <dgm:prSet presAssocID="{4C6D05D3-EF9A-483E-8A57-2D486343AE6B}" presName="childTextBox" presStyleLbl="fgAccFollowNode1" presStyleIdx="2" presStyleCnt="3">
        <dgm:presLayoutVars>
          <dgm:bulletEnabled val="1"/>
        </dgm:presLayoutVars>
      </dgm:prSet>
      <dgm:spPr/>
    </dgm:pt>
    <dgm:pt modelId="{64983C5F-0719-4E75-872C-A34FE47BAA93}" type="pres">
      <dgm:prSet presAssocID="{E11D64BF-D5F2-4DD3-810C-02FC7663678E}" presName="sp" presStyleCnt="0"/>
      <dgm:spPr/>
    </dgm:pt>
    <dgm:pt modelId="{37794966-3101-4B44-BB7F-B1F1C7983AC7}" type="pres">
      <dgm:prSet presAssocID="{2BC6EEB7-E89E-4169-ABF5-8478AB24B17B}" presName="arrowAndChildren" presStyleCnt="0"/>
      <dgm:spPr/>
    </dgm:pt>
    <dgm:pt modelId="{66AFD0CE-0E28-4AF8-B5ED-7FB4647875CE}" type="pres">
      <dgm:prSet presAssocID="{2BC6EEB7-E89E-4169-ABF5-8478AB24B17B}" presName="parentTextArrow" presStyleLbl="node1" presStyleIdx="1" presStyleCnt="4"/>
      <dgm:spPr/>
    </dgm:pt>
    <dgm:pt modelId="{D4858701-0264-4F33-AD27-C466BF9103D7}" type="pres">
      <dgm:prSet presAssocID="{BA402233-639B-429F-AB8E-78A2D5CEA466}" presName="sp" presStyleCnt="0"/>
      <dgm:spPr/>
    </dgm:pt>
    <dgm:pt modelId="{1DBF6102-0F9A-47C6-ADB6-BBE4139D6133}" type="pres">
      <dgm:prSet presAssocID="{9AE6BD57-C1C1-404B-841A-22788FA83675}" presName="arrowAndChildren" presStyleCnt="0"/>
      <dgm:spPr/>
    </dgm:pt>
    <dgm:pt modelId="{5E36948A-A847-4676-8162-76DE8F841AA1}" type="pres">
      <dgm:prSet presAssocID="{9AE6BD57-C1C1-404B-841A-22788FA83675}" presName="parentTextArrow" presStyleLbl="node1" presStyleIdx="2" presStyleCnt="4"/>
      <dgm:spPr/>
    </dgm:pt>
    <dgm:pt modelId="{955B6B04-BD75-4F8A-8FDE-AD0AD0D3F0F7}" type="pres">
      <dgm:prSet presAssocID="{11414A66-9A77-4F7D-A8A7-16241BCDE9B8}" presName="sp" presStyleCnt="0"/>
      <dgm:spPr/>
    </dgm:pt>
    <dgm:pt modelId="{C5D4C713-C143-488F-943B-27560A8B376A}" type="pres">
      <dgm:prSet presAssocID="{76F9DA70-F80F-469C-AC61-FF08993A76BB}" presName="arrowAndChildren" presStyleCnt="0"/>
      <dgm:spPr/>
    </dgm:pt>
    <dgm:pt modelId="{5D43E105-0F39-47A6-931A-C899883D2796}" type="pres">
      <dgm:prSet presAssocID="{76F9DA70-F80F-469C-AC61-FF08993A76BB}" presName="parentTextArrow" presStyleLbl="node1" presStyleIdx="3" presStyleCnt="4"/>
      <dgm:spPr/>
    </dgm:pt>
  </dgm:ptLst>
  <dgm:cxnLst>
    <dgm:cxn modelId="{5DB72917-ACAD-4A73-9697-6AB112C18020}" type="presOf" srcId="{52E29308-29C7-46E6-8DA6-407C670CF433}" destId="{959FF343-02B4-4942-A2C6-630148C509A3}" srcOrd="0" destOrd="0" presId="urn:microsoft.com/office/officeart/2005/8/layout/process4"/>
    <dgm:cxn modelId="{43FE1127-F43A-4BBF-8074-D70D1F3A2EDB}" type="presOf" srcId="{4C6D05D3-EF9A-483E-8A57-2D486343AE6B}" destId="{46E20B7E-40A7-4EB6-83A1-700C94F66CA8}" srcOrd="0" destOrd="0" presId="urn:microsoft.com/office/officeart/2005/8/layout/process4"/>
    <dgm:cxn modelId="{8CB62148-35CD-41FA-8742-5AF83A5FD146}" type="presOf" srcId="{FA32F36B-0258-4748-B352-0278DD597A6F}" destId="{0795CE5A-0AAE-42C4-87EC-CA2679CE4E18}" srcOrd="0" destOrd="0" presId="urn:microsoft.com/office/officeart/2005/8/layout/process4"/>
    <dgm:cxn modelId="{432DBD50-167C-404B-8909-0FE8F094FBF6}" type="presOf" srcId="{9AE6BD57-C1C1-404B-841A-22788FA83675}" destId="{5E36948A-A847-4676-8162-76DE8F841AA1}" srcOrd="0" destOrd="0" presId="urn:microsoft.com/office/officeart/2005/8/layout/process4"/>
    <dgm:cxn modelId="{E02FFD51-4283-45AD-BEE0-2799FA520820}" type="presOf" srcId="{76F9DA70-F80F-469C-AC61-FF08993A76BB}" destId="{5D43E105-0F39-47A6-931A-C899883D2796}" srcOrd="0" destOrd="0" presId="urn:microsoft.com/office/officeart/2005/8/layout/process4"/>
    <dgm:cxn modelId="{37EC7352-7763-40CD-A91F-8EED5A305906}" type="presOf" srcId="{6695A864-EBD3-4A33-8203-ABECDF7CF57D}" destId="{6356557E-B60E-41B4-A8A7-4A31264EB9B3}" srcOrd="1" destOrd="0" presId="urn:microsoft.com/office/officeart/2005/8/layout/process4"/>
    <dgm:cxn modelId="{D988C053-C2FD-469D-B2BB-7D742D185CEF}" type="presOf" srcId="{2BC6EEB7-E89E-4169-ABF5-8478AB24B17B}" destId="{66AFD0CE-0E28-4AF8-B5ED-7FB4647875CE}" srcOrd="0" destOrd="0" presId="urn:microsoft.com/office/officeart/2005/8/layout/process4"/>
    <dgm:cxn modelId="{4F493576-BC85-491D-91FA-60AE0C3D068D}" srcId="{6695A864-EBD3-4A33-8203-ABECDF7CF57D}" destId="{52E29308-29C7-46E6-8DA6-407C670CF433}" srcOrd="1" destOrd="0" parTransId="{1D0E955F-21CF-42BF-A5FD-43AFBCA03D23}" sibTransId="{B902D748-1975-4B33-8D9E-E06F289135AF}"/>
    <dgm:cxn modelId="{C3F138B2-CDC2-4885-B7DF-E3E1515A01CD}" srcId="{6695A864-EBD3-4A33-8203-ABECDF7CF57D}" destId="{4BB07F8D-FE35-404A-8711-4F24A68608BE}" srcOrd="0" destOrd="0" parTransId="{3143E1A6-1351-44E1-8DFC-ABB2391E77F3}" sibTransId="{AB7811AE-A448-43E2-94C4-8CE4D41B996F}"/>
    <dgm:cxn modelId="{0BF425B7-711B-4FF2-96A4-818079355435}" type="presOf" srcId="{4BB07F8D-FE35-404A-8711-4F24A68608BE}" destId="{8023FB6C-21DC-412E-9D95-F7606FB6A845}" srcOrd="0" destOrd="0" presId="urn:microsoft.com/office/officeart/2005/8/layout/process4"/>
    <dgm:cxn modelId="{04E206C1-CB9D-4A92-A9F5-EF4781715481}" srcId="{6695A864-EBD3-4A33-8203-ABECDF7CF57D}" destId="{4C6D05D3-EF9A-483E-8A57-2D486343AE6B}" srcOrd="2" destOrd="0" parTransId="{D08CD92F-ED8A-425D-AB4E-5C3607BBA895}" sibTransId="{09AA068D-B159-43D6-BE61-89FCE78108FB}"/>
    <dgm:cxn modelId="{2EDD7ECD-885A-4B28-9564-B3A9A5E66871}" type="presOf" srcId="{6695A864-EBD3-4A33-8203-ABECDF7CF57D}" destId="{FE9690A1-A973-428D-B0EB-0F9BAB5B1FFA}" srcOrd="0" destOrd="0" presId="urn:microsoft.com/office/officeart/2005/8/layout/process4"/>
    <dgm:cxn modelId="{A39D52D3-3AA4-4419-9573-DE2A986D77AB}" srcId="{FA32F36B-0258-4748-B352-0278DD597A6F}" destId="{9AE6BD57-C1C1-404B-841A-22788FA83675}" srcOrd="1" destOrd="0" parTransId="{4FB40E0E-25D8-4B46-B512-90C327D155DE}" sibTransId="{BA402233-639B-429F-AB8E-78A2D5CEA466}"/>
    <dgm:cxn modelId="{D7CC9ED4-C9C8-4459-B58D-8FAED65A4DB1}" srcId="{FA32F36B-0258-4748-B352-0278DD597A6F}" destId="{6695A864-EBD3-4A33-8203-ABECDF7CF57D}" srcOrd="3" destOrd="0" parTransId="{5E2AB8A5-B94D-4315-AED0-1EAC326C7907}" sibTransId="{D17EF5B7-F861-438E-83B4-FB1908C67A12}"/>
    <dgm:cxn modelId="{BA0051E8-03E7-4732-BECC-BBD1E6B7E6D5}" srcId="{FA32F36B-0258-4748-B352-0278DD597A6F}" destId="{2BC6EEB7-E89E-4169-ABF5-8478AB24B17B}" srcOrd="2" destOrd="0" parTransId="{47EB0506-236F-42C3-866D-6B855A34F661}" sibTransId="{E11D64BF-D5F2-4DD3-810C-02FC7663678E}"/>
    <dgm:cxn modelId="{BAC0C8FD-7F4E-40E6-A6B4-B2E4321BDC67}" srcId="{FA32F36B-0258-4748-B352-0278DD597A6F}" destId="{76F9DA70-F80F-469C-AC61-FF08993A76BB}" srcOrd="0" destOrd="0" parTransId="{27EE310E-1431-4FAF-B732-643053078F67}" sibTransId="{11414A66-9A77-4F7D-A8A7-16241BCDE9B8}"/>
    <dgm:cxn modelId="{8A28C35C-0418-4FA0-A5D1-9C1B80A8AE24}" type="presParOf" srcId="{0795CE5A-0AAE-42C4-87EC-CA2679CE4E18}" destId="{3011BCB3-CD2C-4E03-945D-46FB46BC32D6}" srcOrd="0" destOrd="0" presId="urn:microsoft.com/office/officeart/2005/8/layout/process4"/>
    <dgm:cxn modelId="{A0CEE9F7-56C1-4B59-BF63-524248273AB8}" type="presParOf" srcId="{3011BCB3-CD2C-4E03-945D-46FB46BC32D6}" destId="{FE9690A1-A973-428D-B0EB-0F9BAB5B1FFA}" srcOrd="0" destOrd="0" presId="urn:microsoft.com/office/officeart/2005/8/layout/process4"/>
    <dgm:cxn modelId="{9F9504A8-FE7E-4A62-88B8-48132474E2F3}" type="presParOf" srcId="{3011BCB3-CD2C-4E03-945D-46FB46BC32D6}" destId="{6356557E-B60E-41B4-A8A7-4A31264EB9B3}" srcOrd="1" destOrd="0" presId="urn:microsoft.com/office/officeart/2005/8/layout/process4"/>
    <dgm:cxn modelId="{EA76C20E-5784-46AF-8711-1DDFA59BF586}" type="presParOf" srcId="{3011BCB3-CD2C-4E03-945D-46FB46BC32D6}" destId="{63373BAE-6DC6-48DD-BBEE-385943D8CD61}" srcOrd="2" destOrd="0" presId="urn:microsoft.com/office/officeart/2005/8/layout/process4"/>
    <dgm:cxn modelId="{9ED88131-9FB2-4248-9E5B-A0B8495BDA14}" type="presParOf" srcId="{63373BAE-6DC6-48DD-BBEE-385943D8CD61}" destId="{8023FB6C-21DC-412E-9D95-F7606FB6A845}" srcOrd="0" destOrd="0" presId="urn:microsoft.com/office/officeart/2005/8/layout/process4"/>
    <dgm:cxn modelId="{44B8860C-4554-4FF7-A9B0-9E11FEE58BF3}" type="presParOf" srcId="{63373BAE-6DC6-48DD-BBEE-385943D8CD61}" destId="{959FF343-02B4-4942-A2C6-630148C509A3}" srcOrd="1" destOrd="0" presId="urn:microsoft.com/office/officeart/2005/8/layout/process4"/>
    <dgm:cxn modelId="{4BA87885-F054-4F59-AC97-06223BD6DF05}" type="presParOf" srcId="{63373BAE-6DC6-48DD-BBEE-385943D8CD61}" destId="{46E20B7E-40A7-4EB6-83A1-700C94F66CA8}" srcOrd="2" destOrd="0" presId="urn:microsoft.com/office/officeart/2005/8/layout/process4"/>
    <dgm:cxn modelId="{992C60D2-0CBC-418F-9811-1BE3725DFA91}" type="presParOf" srcId="{0795CE5A-0AAE-42C4-87EC-CA2679CE4E18}" destId="{64983C5F-0719-4E75-872C-A34FE47BAA93}" srcOrd="1" destOrd="0" presId="urn:microsoft.com/office/officeart/2005/8/layout/process4"/>
    <dgm:cxn modelId="{F212E31E-5DB9-4780-B759-AC1567A5E97B}" type="presParOf" srcId="{0795CE5A-0AAE-42C4-87EC-CA2679CE4E18}" destId="{37794966-3101-4B44-BB7F-B1F1C7983AC7}" srcOrd="2" destOrd="0" presId="urn:microsoft.com/office/officeart/2005/8/layout/process4"/>
    <dgm:cxn modelId="{4EB35E74-BD7F-49C0-B672-D9BFD68BE3E4}" type="presParOf" srcId="{37794966-3101-4B44-BB7F-B1F1C7983AC7}" destId="{66AFD0CE-0E28-4AF8-B5ED-7FB4647875CE}" srcOrd="0" destOrd="0" presId="urn:microsoft.com/office/officeart/2005/8/layout/process4"/>
    <dgm:cxn modelId="{06048C15-F0B7-4646-ACE3-E55CD8DC07C0}" type="presParOf" srcId="{0795CE5A-0AAE-42C4-87EC-CA2679CE4E18}" destId="{D4858701-0264-4F33-AD27-C466BF9103D7}" srcOrd="3" destOrd="0" presId="urn:microsoft.com/office/officeart/2005/8/layout/process4"/>
    <dgm:cxn modelId="{DB45EE60-7EF6-4FD3-9823-F525EE0BE98E}" type="presParOf" srcId="{0795CE5A-0AAE-42C4-87EC-CA2679CE4E18}" destId="{1DBF6102-0F9A-47C6-ADB6-BBE4139D6133}" srcOrd="4" destOrd="0" presId="urn:microsoft.com/office/officeart/2005/8/layout/process4"/>
    <dgm:cxn modelId="{40767926-DB1C-44D7-BA09-3CBD0C1E8A2D}" type="presParOf" srcId="{1DBF6102-0F9A-47C6-ADB6-BBE4139D6133}" destId="{5E36948A-A847-4676-8162-76DE8F841AA1}" srcOrd="0" destOrd="0" presId="urn:microsoft.com/office/officeart/2005/8/layout/process4"/>
    <dgm:cxn modelId="{30D01675-96CF-47B1-B700-A6371AC95239}" type="presParOf" srcId="{0795CE5A-0AAE-42C4-87EC-CA2679CE4E18}" destId="{955B6B04-BD75-4F8A-8FDE-AD0AD0D3F0F7}" srcOrd="5" destOrd="0" presId="urn:microsoft.com/office/officeart/2005/8/layout/process4"/>
    <dgm:cxn modelId="{F91B3E4F-9215-401B-A864-935F10A24265}" type="presParOf" srcId="{0795CE5A-0AAE-42C4-87EC-CA2679CE4E18}" destId="{C5D4C713-C143-488F-943B-27560A8B376A}" srcOrd="6" destOrd="0" presId="urn:microsoft.com/office/officeart/2005/8/layout/process4"/>
    <dgm:cxn modelId="{44221812-96E7-4A71-A3F2-A4E8FF48FEB2}" type="presParOf" srcId="{C5D4C713-C143-488F-943B-27560A8B376A}" destId="{5D43E105-0F39-47A6-931A-C899883D279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D854C-B6BD-44D7-B6A3-9CFE400B74F1}">
      <dsp:nvSpPr>
        <dsp:cNvPr id="0" name=""/>
        <dsp:cNvSpPr/>
      </dsp:nvSpPr>
      <dsp:spPr>
        <a:xfrm>
          <a:off x="0" y="1690657"/>
          <a:ext cx="4793456" cy="6237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025" tIns="229108" rIns="37202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Specialized processors with multiple pipelines in parallel for multiple operation</a:t>
          </a:r>
          <a:endParaRPr lang="en-US" sz="1100" kern="1200" dirty="0"/>
        </a:p>
      </dsp:txBody>
      <dsp:txXfrm>
        <a:off x="0" y="1690657"/>
        <a:ext cx="4793456" cy="623700"/>
      </dsp:txXfrm>
    </dsp:sp>
    <dsp:sp modelId="{356EC078-70B6-4D83-AC9E-801C3607DB3C}">
      <dsp:nvSpPr>
        <dsp:cNvPr id="0" name=""/>
        <dsp:cNvSpPr/>
      </dsp:nvSpPr>
      <dsp:spPr>
        <a:xfrm>
          <a:off x="239672" y="1528297"/>
          <a:ext cx="3355419" cy="3247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27" tIns="0" rIns="126827" bIns="0" numCol="1" spcCol="1270" anchor="ctr" anchorCtr="0">
          <a:noAutofit/>
        </a:bodyPr>
        <a:lstStyle/>
        <a:p>
          <a:pPr marL="0" lvl="0" indent="0" algn="l" defTabSz="488950">
            <a:lnSpc>
              <a:spcPct val="90000"/>
            </a:lnSpc>
            <a:spcBef>
              <a:spcPct val="0"/>
            </a:spcBef>
            <a:spcAft>
              <a:spcPct val="35000"/>
            </a:spcAft>
            <a:buNone/>
          </a:pPr>
          <a:r>
            <a:rPr lang="en-US" sz="1100" b="0" i="0" kern="1200"/>
            <a:t>Vector Architectures:</a:t>
          </a:r>
          <a:endParaRPr lang="en-US" sz="1100" kern="1200"/>
        </a:p>
      </dsp:txBody>
      <dsp:txXfrm>
        <a:off x="255524" y="1544149"/>
        <a:ext cx="3323715" cy="293016"/>
      </dsp:txXfrm>
    </dsp:sp>
    <dsp:sp modelId="{6F7F99A2-9C18-4F64-B791-78C057961AB6}">
      <dsp:nvSpPr>
        <dsp:cNvPr id="0" name=""/>
        <dsp:cNvSpPr/>
      </dsp:nvSpPr>
      <dsp:spPr>
        <a:xfrm>
          <a:off x="0" y="2536117"/>
          <a:ext cx="4793456" cy="1247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025" tIns="229108" rIns="37202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Consider Vector Architectures a superset of SIMD extensions. It is a coprocessor to execute multimedia instructions like intel MMX (multimedia extensions) in1996, which were followed by several SSE (streaming SIMD extensions) versions in the next decade, and they continue until this day with AVX (advanced vector extensions).</a:t>
          </a:r>
          <a:endParaRPr lang="en-US" sz="1100" kern="1200"/>
        </a:p>
      </dsp:txBody>
      <dsp:txXfrm>
        <a:off x="0" y="2536117"/>
        <a:ext cx="4793456" cy="1247400"/>
      </dsp:txXfrm>
    </dsp:sp>
    <dsp:sp modelId="{A81B60FB-5B66-4751-93E0-2723E05ECBAE}">
      <dsp:nvSpPr>
        <dsp:cNvPr id="0" name=""/>
        <dsp:cNvSpPr/>
      </dsp:nvSpPr>
      <dsp:spPr>
        <a:xfrm>
          <a:off x="239672" y="2373757"/>
          <a:ext cx="3355419" cy="32472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27" tIns="0" rIns="126827" bIns="0" numCol="1" spcCol="1270" anchor="ctr" anchorCtr="0">
          <a:noAutofit/>
        </a:bodyPr>
        <a:lstStyle/>
        <a:p>
          <a:pPr marL="0" lvl="0" indent="0" algn="l" defTabSz="488950">
            <a:lnSpc>
              <a:spcPct val="90000"/>
            </a:lnSpc>
            <a:spcBef>
              <a:spcPct val="0"/>
            </a:spcBef>
            <a:spcAft>
              <a:spcPct val="35000"/>
            </a:spcAft>
            <a:buNone/>
          </a:pPr>
          <a:r>
            <a:rPr lang="en-US" sz="1100" b="0" i="0" kern="1200" dirty="0"/>
            <a:t>Multimedia SIMD instruction set extensions:</a:t>
          </a:r>
          <a:endParaRPr lang="en-US" sz="1100" kern="1200" dirty="0"/>
        </a:p>
      </dsp:txBody>
      <dsp:txXfrm>
        <a:off x="255524" y="2389609"/>
        <a:ext cx="3323715" cy="293016"/>
      </dsp:txXfrm>
    </dsp:sp>
    <dsp:sp modelId="{3F52D338-8D41-40B1-A494-F07588EE9E57}">
      <dsp:nvSpPr>
        <dsp:cNvPr id="0" name=""/>
        <dsp:cNvSpPr/>
      </dsp:nvSpPr>
      <dsp:spPr>
        <a:xfrm>
          <a:off x="0" y="4005277"/>
          <a:ext cx="4793456" cy="935549"/>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025" tIns="229108" rIns="37202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Similar to vector architectures but they have their own distinguishing characteristics, because of the ecosystem in which they evolved i.e used alongwith a separate processor and system memory</a:t>
          </a:r>
          <a:endParaRPr lang="en-US" sz="1100" kern="1200"/>
        </a:p>
      </dsp:txBody>
      <dsp:txXfrm>
        <a:off x="0" y="4005277"/>
        <a:ext cx="4793456" cy="935549"/>
      </dsp:txXfrm>
    </dsp:sp>
    <dsp:sp modelId="{1CB77089-7894-4489-8772-D0754A0AC4FA}">
      <dsp:nvSpPr>
        <dsp:cNvPr id="0" name=""/>
        <dsp:cNvSpPr/>
      </dsp:nvSpPr>
      <dsp:spPr>
        <a:xfrm>
          <a:off x="239672" y="3842917"/>
          <a:ext cx="3355419" cy="32472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27" tIns="0" rIns="126827" bIns="0" numCol="1" spcCol="1270" anchor="ctr" anchorCtr="0">
          <a:noAutofit/>
        </a:bodyPr>
        <a:lstStyle/>
        <a:p>
          <a:pPr marL="0" lvl="0" indent="0" algn="l" defTabSz="488950">
            <a:lnSpc>
              <a:spcPct val="90000"/>
            </a:lnSpc>
            <a:spcBef>
              <a:spcPct val="0"/>
            </a:spcBef>
            <a:spcAft>
              <a:spcPct val="35000"/>
            </a:spcAft>
            <a:buNone/>
          </a:pPr>
          <a:r>
            <a:rPr lang="en-US" sz="1100" b="0" i="0" kern="1200"/>
            <a:t>GPUs:</a:t>
          </a:r>
          <a:endParaRPr lang="en-US" sz="1100" kern="1200"/>
        </a:p>
      </dsp:txBody>
      <dsp:txXfrm>
        <a:off x="255524" y="3858769"/>
        <a:ext cx="3323715"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9B652-9FD3-422C-90D0-FECF85BF7E69}">
      <dsp:nvSpPr>
        <dsp:cNvPr id="0" name=""/>
        <dsp:cNvSpPr/>
      </dsp:nvSpPr>
      <dsp:spPr>
        <a:xfrm>
          <a:off x="0" y="448606"/>
          <a:ext cx="4793456" cy="1167075"/>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025" tIns="270764" rIns="37202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Scattered Data brought from mem to registers</a:t>
          </a:r>
        </a:p>
        <a:p>
          <a:pPr marL="114300" lvl="1" indent="-114300" algn="l" defTabSz="577850">
            <a:lnSpc>
              <a:spcPct val="90000"/>
            </a:lnSpc>
            <a:spcBef>
              <a:spcPct val="0"/>
            </a:spcBef>
            <a:spcAft>
              <a:spcPct val="15000"/>
            </a:spcAft>
            <a:buChar char="•"/>
          </a:pPr>
          <a:r>
            <a:rPr lang="en-US" sz="1300" kern="1200"/>
            <a:t>Operation on registers (so dozens of register-register operation for single instruction)</a:t>
          </a:r>
        </a:p>
        <a:p>
          <a:pPr marL="114300" lvl="1" indent="-114300" algn="l" defTabSz="577850">
            <a:lnSpc>
              <a:spcPct val="90000"/>
            </a:lnSpc>
            <a:spcBef>
              <a:spcPct val="0"/>
            </a:spcBef>
            <a:spcAft>
              <a:spcPct val="15000"/>
            </a:spcAft>
            <a:buChar char="•"/>
          </a:pPr>
          <a:r>
            <a:rPr lang="en-US" sz="1300" kern="1200"/>
            <a:t>Data is written back to memory</a:t>
          </a:r>
        </a:p>
      </dsp:txBody>
      <dsp:txXfrm>
        <a:off x="0" y="448606"/>
        <a:ext cx="4793456" cy="1167075"/>
      </dsp:txXfrm>
    </dsp:sp>
    <dsp:sp modelId="{757C6E40-7BF7-4E94-9A07-643F8BA7A5FB}">
      <dsp:nvSpPr>
        <dsp:cNvPr id="0" name=""/>
        <dsp:cNvSpPr/>
      </dsp:nvSpPr>
      <dsp:spPr>
        <a:xfrm>
          <a:off x="239672" y="256726"/>
          <a:ext cx="3355419" cy="3837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27" tIns="0" rIns="126827" bIns="0" numCol="1" spcCol="1270" anchor="ctr" anchorCtr="0">
          <a:noAutofit/>
        </a:bodyPr>
        <a:lstStyle/>
        <a:p>
          <a:pPr marL="0" lvl="0" indent="0" algn="l" defTabSz="577850">
            <a:lnSpc>
              <a:spcPct val="90000"/>
            </a:lnSpc>
            <a:spcBef>
              <a:spcPct val="0"/>
            </a:spcBef>
            <a:spcAft>
              <a:spcPct val="35000"/>
            </a:spcAft>
            <a:buNone/>
          </a:pPr>
          <a:r>
            <a:rPr lang="en-US" sz="1300" kern="1200"/>
            <a:t>Principle of operation</a:t>
          </a:r>
        </a:p>
      </dsp:txBody>
      <dsp:txXfrm>
        <a:off x="258406" y="275460"/>
        <a:ext cx="3317951" cy="346292"/>
      </dsp:txXfrm>
    </dsp:sp>
    <dsp:sp modelId="{81A4374D-4C91-402C-A477-AE2597AD7249}">
      <dsp:nvSpPr>
        <dsp:cNvPr id="0" name=""/>
        <dsp:cNvSpPr/>
      </dsp:nvSpPr>
      <dsp:spPr>
        <a:xfrm>
          <a:off x="0" y="1877761"/>
          <a:ext cx="4793456" cy="31122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025" tIns="270764" rIns="37202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Large register Files:</a:t>
          </a:r>
        </a:p>
        <a:p>
          <a:pPr marL="228600" lvl="2" indent="-114300" algn="l" defTabSz="577850">
            <a:lnSpc>
              <a:spcPct val="90000"/>
            </a:lnSpc>
            <a:spcBef>
              <a:spcPct val="0"/>
            </a:spcBef>
            <a:spcAft>
              <a:spcPct val="15000"/>
            </a:spcAft>
            <a:buChar char="•"/>
          </a:pPr>
          <a:r>
            <a:rPr lang="en-US" sz="1300" kern="1200"/>
            <a:t>Each register is a vector of registers.</a:t>
          </a:r>
        </a:p>
        <a:p>
          <a:pPr marL="114300" lvl="1" indent="-114300" algn="l" defTabSz="577850">
            <a:lnSpc>
              <a:spcPct val="90000"/>
            </a:lnSpc>
            <a:spcBef>
              <a:spcPct val="0"/>
            </a:spcBef>
            <a:spcAft>
              <a:spcPct val="15000"/>
            </a:spcAft>
            <a:buChar char="•"/>
          </a:pPr>
          <a:r>
            <a:rPr lang="en-US" sz="1300" kern="1200"/>
            <a:t>Deeply pipelined Loads and stores (e.g using Interleaved memory)</a:t>
          </a:r>
        </a:p>
        <a:p>
          <a:pPr marL="228600" lvl="2" indent="-114300" algn="l" defTabSz="577850">
            <a:lnSpc>
              <a:spcPct val="90000"/>
            </a:lnSpc>
            <a:spcBef>
              <a:spcPct val="0"/>
            </a:spcBef>
            <a:spcAft>
              <a:spcPct val="15000"/>
            </a:spcAft>
            <a:buChar char="•"/>
          </a:pPr>
          <a:r>
            <a:rPr lang="en-US" sz="1300" kern="1200"/>
            <a:t>Deeply pipelined so cycle time is reduced. So latency is amortized over register length (e.g 32 elements) and thus data can be exchanged between register and main memory (no need of data cache)</a:t>
          </a:r>
        </a:p>
        <a:p>
          <a:pPr marL="114300" lvl="1" indent="-114300" algn="l" defTabSz="577850">
            <a:lnSpc>
              <a:spcPct val="90000"/>
            </a:lnSpc>
            <a:spcBef>
              <a:spcPct val="0"/>
            </a:spcBef>
            <a:spcAft>
              <a:spcPct val="15000"/>
            </a:spcAft>
            <a:buChar char="•"/>
          </a:pPr>
          <a:r>
            <a:rPr lang="en-US" sz="1300" kern="1200"/>
            <a:t>Multiple parallel pipelines(lanes): </a:t>
          </a:r>
        </a:p>
        <a:p>
          <a:pPr marL="228600" lvl="2" indent="-114300" algn="l" defTabSz="577850">
            <a:lnSpc>
              <a:spcPct val="90000"/>
            </a:lnSpc>
            <a:spcBef>
              <a:spcPct val="0"/>
            </a:spcBef>
            <a:spcAft>
              <a:spcPct val="15000"/>
            </a:spcAft>
            <a:buChar char="•"/>
          </a:pPr>
          <a:r>
            <a:rPr lang="en-US" sz="1300" kern="1200"/>
            <a:t>Different functional units having different pipelines perform operations on multiple data in parallel. So parallelism is achieved without the design complexity of out of order processor</a:t>
          </a:r>
        </a:p>
      </dsp:txBody>
      <dsp:txXfrm>
        <a:off x="0" y="1877761"/>
        <a:ext cx="4793456" cy="3112200"/>
      </dsp:txXfrm>
    </dsp:sp>
    <dsp:sp modelId="{164CB522-857C-4AC9-B18F-BB3D3B3CDB5D}">
      <dsp:nvSpPr>
        <dsp:cNvPr id="0" name=""/>
        <dsp:cNvSpPr/>
      </dsp:nvSpPr>
      <dsp:spPr>
        <a:xfrm>
          <a:off x="239672" y="1685881"/>
          <a:ext cx="3355419" cy="3837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27" tIns="0" rIns="126827" bIns="0" numCol="1" spcCol="1270" anchor="ctr" anchorCtr="0">
          <a:noAutofit/>
        </a:bodyPr>
        <a:lstStyle/>
        <a:p>
          <a:pPr marL="0" lvl="0" indent="0" algn="l" defTabSz="577850">
            <a:lnSpc>
              <a:spcPct val="90000"/>
            </a:lnSpc>
            <a:spcBef>
              <a:spcPct val="0"/>
            </a:spcBef>
            <a:spcAft>
              <a:spcPct val="35000"/>
            </a:spcAft>
            <a:buNone/>
          </a:pPr>
          <a:r>
            <a:rPr lang="en-US" sz="1300" kern="1200"/>
            <a:t>Key Features</a:t>
          </a:r>
        </a:p>
      </dsp:txBody>
      <dsp:txXfrm>
        <a:off x="258406" y="1704615"/>
        <a:ext cx="3317951"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5052B-8316-435C-A8DC-4D5BA91EE72D}">
      <dsp:nvSpPr>
        <dsp:cNvPr id="0" name=""/>
        <dsp:cNvSpPr/>
      </dsp:nvSpPr>
      <dsp:spPr>
        <a:xfrm>
          <a:off x="0" y="856043"/>
          <a:ext cx="4793456" cy="15709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6F779-9E49-4E6A-83C8-F093D4C6E00B}">
      <dsp:nvSpPr>
        <dsp:cNvPr id="0" name=""/>
        <dsp:cNvSpPr/>
      </dsp:nvSpPr>
      <dsp:spPr>
        <a:xfrm>
          <a:off x="475207" y="1209503"/>
          <a:ext cx="864013" cy="864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2822E0-DF87-49E1-B6DE-5EAABA02615C}">
      <dsp:nvSpPr>
        <dsp:cNvPr id="0" name=""/>
        <dsp:cNvSpPr/>
      </dsp:nvSpPr>
      <dsp:spPr>
        <a:xfrm>
          <a:off x="1814428" y="856043"/>
          <a:ext cx="2157055" cy="157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57" tIns="166257" rIns="166257" bIns="166257" numCol="1" spcCol="1270" anchor="ctr" anchorCtr="0">
          <a:noAutofit/>
        </a:bodyPr>
        <a:lstStyle/>
        <a:p>
          <a:pPr marL="0" lvl="0" indent="0" algn="l" defTabSz="666750">
            <a:lnSpc>
              <a:spcPct val="90000"/>
            </a:lnSpc>
            <a:spcBef>
              <a:spcPct val="0"/>
            </a:spcBef>
            <a:spcAft>
              <a:spcPct val="35000"/>
            </a:spcAft>
            <a:buNone/>
          </a:pPr>
          <a:r>
            <a:rPr lang="en-US" sz="1500" kern="1200"/>
            <a:t>License-free, royalty-free RISC ISA.</a:t>
          </a:r>
        </a:p>
      </dsp:txBody>
      <dsp:txXfrm>
        <a:off x="1814428" y="856043"/>
        <a:ext cx="2157055" cy="1570933"/>
      </dsp:txXfrm>
    </dsp:sp>
    <dsp:sp modelId="{523B4243-E518-4D4A-9A6F-78308E197EA9}">
      <dsp:nvSpPr>
        <dsp:cNvPr id="0" name=""/>
        <dsp:cNvSpPr/>
      </dsp:nvSpPr>
      <dsp:spPr>
        <a:xfrm>
          <a:off x="3971483" y="856043"/>
          <a:ext cx="820199" cy="157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57" tIns="166257" rIns="166257" bIns="166257" numCol="1" spcCol="1270" anchor="ctr" anchorCtr="0">
          <a:noAutofit/>
        </a:bodyPr>
        <a:lstStyle/>
        <a:p>
          <a:pPr marL="0" lvl="0" indent="0" algn="l" defTabSz="488950">
            <a:lnSpc>
              <a:spcPct val="90000"/>
            </a:lnSpc>
            <a:spcBef>
              <a:spcPct val="0"/>
            </a:spcBef>
            <a:spcAft>
              <a:spcPct val="35000"/>
            </a:spcAft>
            <a:buNone/>
          </a:pPr>
          <a:r>
            <a:rPr lang="en-US" sz="1100" kern="1200"/>
            <a:t>Anyone can freely use to implement and extend</a:t>
          </a:r>
        </a:p>
      </dsp:txBody>
      <dsp:txXfrm>
        <a:off x="3971483" y="856043"/>
        <a:ext cx="820199" cy="1570933"/>
      </dsp:txXfrm>
    </dsp:sp>
    <dsp:sp modelId="{EF53517E-5166-40D7-B627-953AAA431CDB}">
      <dsp:nvSpPr>
        <dsp:cNvPr id="0" name=""/>
        <dsp:cNvSpPr/>
      </dsp:nvSpPr>
      <dsp:spPr>
        <a:xfrm>
          <a:off x="0" y="2819710"/>
          <a:ext cx="4793456" cy="15709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9326F3-3184-45D5-9A79-9F8415BE1265}">
      <dsp:nvSpPr>
        <dsp:cNvPr id="0" name=""/>
        <dsp:cNvSpPr/>
      </dsp:nvSpPr>
      <dsp:spPr>
        <a:xfrm>
          <a:off x="475207" y="3173170"/>
          <a:ext cx="864013" cy="864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97BCBE-77D9-41B8-ABD0-FA22139CA5AF}">
      <dsp:nvSpPr>
        <dsp:cNvPr id="0" name=""/>
        <dsp:cNvSpPr/>
      </dsp:nvSpPr>
      <dsp:spPr>
        <a:xfrm>
          <a:off x="1814428" y="2819710"/>
          <a:ext cx="2977254" cy="157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57" tIns="166257" rIns="166257" bIns="166257" numCol="1" spcCol="1270" anchor="ctr" anchorCtr="0">
          <a:noAutofit/>
        </a:bodyPr>
        <a:lstStyle/>
        <a:p>
          <a:pPr marL="0" lvl="0" indent="0" algn="l" defTabSz="666750">
            <a:lnSpc>
              <a:spcPct val="90000"/>
            </a:lnSpc>
            <a:spcBef>
              <a:spcPct val="0"/>
            </a:spcBef>
            <a:spcAft>
              <a:spcPct val="35000"/>
            </a:spcAft>
            <a:buNone/>
          </a:pPr>
          <a:r>
            <a:rPr lang="en-US" sz="1500" kern="1200"/>
            <a:t>Vector extension of RISCV called RVV is still under development. RV64V refers to RISCV base instructions plus the vector extension</a:t>
          </a:r>
        </a:p>
      </dsp:txBody>
      <dsp:txXfrm>
        <a:off x="1814428" y="2819710"/>
        <a:ext cx="2977254" cy="15709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B0427-83BF-486C-947F-ABB21BF53963}">
      <dsp:nvSpPr>
        <dsp:cNvPr id="0" name=""/>
        <dsp:cNvSpPr/>
      </dsp:nvSpPr>
      <dsp:spPr>
        <a:xfrm>
          <a:off x="0" y="160943"/>
          <a:ext cx="4793456" cy="43173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Vector Registers: </a:t>
          </a:r>
        </a:p>
      </dsp:txBody>
      <dsp:txXfrm>
        <a:off x="21075" y="182018"/>
        <a:ext cx="4751306" cy="389580"/>
      </dsp:txXfrm>
    </dsp:sp>
    <dsp:sp modelId="{73CCCB7B-B081-4B5A-ADC6-A68CBA06E524}">
      <dsp:nvSpPr>
        <dsp:cNvPr id="0" name=""/>
        <dsp:cNvSpPr/>
      </dsp:nvSpPr>
      <dsp:spPr>
        <a:xfrm>
          <a:off x="0" y="592673"/>
          <a:ext cx="4793456" cy="260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19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Each vector register holds a single vector. RVV has 32 vector registers and width of each element is user defined by writing to configuration registers. The </a:t>
          </a:r>
          <a:r>
            <a:rPr lang="en-US" sz="1400" kern="1200" dirty="0" err="1"/>
            <a:t>mvl</a:t>
          </a:r>
          <a:r>
            <a:rPr lang="en-US" sz="1400" kern="1200" dirty="0"/>
            <a:t> (maximum vector length) is set by processor (implementation). Vector register file needs to provide enough ports to feed all the vector functional units. The read and write ports, which total at least 16 read ports and 8 write ports, are connected to the functional unit inputs or outputs by a pair of crossbar switches because bus has limitations as it is shared (so that max connections b/w the two are available with min interconnect)</a:t>
          </a:r>
        </a:p>
      </dsp:txBody>
      <dsp:txXfrm>
        <a:off x="0" y="592673"/>
        <a:ext cx="4793456" cy="2608200"/>
      </dsp:txXfrm>
    </dsp:sp>
    <dsp:sp modelId="{3B572064-3F22-42D4-A49A-866727B3014F}">
      <dsp:nvSpPr>
        <dsp:cNvPr id="0" name=""/>
        <dsp:cNvSpPr/>
      </dsp:nvSpPr>
      <dsp:spPr>
        <a:xfrm>
          <a:off x="0" y="3200873"/>
          <a:ext cx="4793456" cy="43173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Vector functional units</a:t>
          </a:r>
        </a:p>
      </dsp:txBody>
      <dsp:txXfrm>
        <a:off x="21075" y="3221948"/>
        <a:ext cx="4751306" cy="389580"/>
      </dsp:txXfrm>
    </dsp:sp>
    <dsp:sp modelId="{40CA8F9A-E4C3-4B4B-9861-9908CCBCA69F}">
      <dsp:nvSpPr>
        <dsp:cNvPr id="0" name=""/>
        <dsp:cNvSpPr/>
      </dsp:nvSpPr>
      <dsp:spPr>
        <a:xfrm>
          <a:off x="0" y="3632603"/>
          <a:ext cx="4793456"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19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Functional units are fully pipelined a new operation can be started on every clock cycle. A control unit is needed to detect hazards, both structural hazards for functional units and data hazards on register accesses. We assume an implementation of RV64V has five functional units. For simplicity, we focus on the floating-point functional units.</a:t>
          </a:r>
        </a:p>
      </dsp:txBody>
      <dsp:txXfrm>
        <a:off x="0" y="3632603"/>
        <a:ext cx="4793456" cy="14531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CB283-EF59-4679-A0C5-53487FBBB8F3}">
      <dsp:nvSpPr>
        <dsp:cNvPr id="0" name=""/>
        <dsp:cNvSpPr/>
      </dsp:nvSpPr>
      <dsp:spPr>
        <a:xfrm>
          <a:off x="0" y="3949459"/>
          <a:ext cx="4793456" cy="12963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a:t>This way the latency of depending operation is approximately equal to the no stages of functional pipe producing result</a:t>
          </a:r>
          <a:endParaRPr lang="en-US" sz="1800" kern="1200"/>
        </a:p>
      </dsp:txBody>
      <dsp:txXfrm>
        <a:off x="0" y="3949459"/>
        <a:ext cx="4793456" cy="1296300"/>
      </dsp:txXfrm>
    </dsp:sp>
    <dsp:sp modelId="{C9DF83BE-F85D-407D-BA3F-2910CC9759DF}">
      <dsp:nvSpPr>
        <dsp:cNvPr id="0" name=""/>
        <dsp:cNvSpPr/>
      </dsp:nvSpPr>
      <dsp:spPr>
        <a:xfrm rot="10800000">
          <a:off x="0" y="1975193"/>
          <a:ext cx="4793456" cy="1993710"/>
        </a:xfrm>
        <a:prstGeom prst="upArrowCallou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a:t>The instruction that depends upon a preceding instruction, starts reading when the first result is written. </a:t>
          </a:r>
          <a:endParaRPr lang="en-US" sz="1800" kern="1200"/>
        </a:p>
      </dsp:txBody>
      <dsp:txXfrm rot="10800000">
        <a:off x="0" y="1975193"/>
        <a:ext cx="4793456" cy="1295453"/>
      </dsp:txXfrm>
    </dsp:sp>
    <dsp:sp modelId="{95C4F9E2-BCCA-4257-A588-127BA96204F5}">
      <dsp:nvSpPr>
        <dsp:cNvPr id="0" name=""/>
        <dsp:cNvSpPr/>
      </dsp:nvSpPr>
      <dsp:spPr>
        <a:xfrm rot="10800000">
          <a:off x="0" y="927"/>
          <a:ext cx="4793456" cy="1993710"/>
        </a:xfrm>
        <a:prstGeom prst="upArrowCallou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a:t>The functional units and registers of a vector processor can be connected like a chain to provide the data dependency.</a:t>
          </a:r>
          <a:endParaRPr lang="en-US" sz="1800" kern="1200"/>
        </a:p>
      </dsp:txBody>
      <dsp:txXfrm rot="10800000">
        <a:off x="0" y="927"/>
        <a:ext cx="4793456" cy="12954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9DCD3-7055-4D39-AD9D-0D785306CDD3}">
      <dsp:nvSpPr>
        <dsp:cNvPr id="0" name=""/>
        <dsp:cNvSpPr/>
      </dsp:nvSpPr>
      <dsp:spPr>
        <a:xfrm>
          <a:off x="0" y="2177"/>
          <a:ext cx="4793456" cy="1103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5F2A0-33EB-46CD-9CAA-FA02A43CB5E4}">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11875A-53F0-4D62-B8D2-5A6B41AABF9C}">
      <dsp:nvSpPr>
        <dsp:cNvPr id="0" name=""/>
        <dsp:cNvSpPr/>
      </dsp:nvSpPr>
      <dsp:spPr>
        <a:xfrm>
          <a:off x="1274714" y="2177"/>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US" sz="1500" b="0" i="0" kern="1200"/>
            <a:t>We have seen uptil now one lane per functional unit.</a:t>
          </a:r>
          <a:endParaRPr lang="en-US" sz="1500" kern="1200"/>
        </a:p>
      </dsp:txBody>
      <dsp:txXfrm>
        <a:off x="1274714" y="2177"/>
        <a:ext cx="3518741" cy="1103648"/>
      </dsp:txXfrm>
    </dsp:sp>
    <dsp:sp modelId="{739BEFEE-8DFA-45E4-8939-E95BA02E7145}">
      <dsp:nvSpPr>
        <dsp:cNvPr id="0" name=""/>
        <dsp:cNvSpPr/>
      </dsp:nvSpPr>
      <dsp:spPr>
        <a:xfrm>
          <a:off x="0" y="1381738"/>
          <a:ext cx="4793456" cy="1103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8CCA5C-DDED-4DFC-838D-91C8D9AE88E7}">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2E4CFA-8618-4125-AEDB-FD4AFDCE9528}">
      <dsp:nvSpPr>
        <dsp:cNvPr id="0" name=""/>
        <dsp:cNvSpPr/>
      </dsp:nvSpPr>
      <dsp:spPr>
        <a:xfrm>
          <a:off x="1274714" y="1381738"/>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US" sz="1500" b="0" i="0" kern="1200"/>
            <a:t>Multiple lane per functional unit can be added so that a group of vector element executes per clock cycle.</a:t>
          </a:r>
          <a:endParaRPr lang="en-US" sz="1500" kern="1200"/>
        </a:p>
      </dsp:txBody>
      <dsp:txXfrm>
        <a:off x="1274714" y="1381738"/>
        <a:ext cx="3518741" cy="1103648"/>
      </dsp:txXfrm>
    </dsp:sp>
    <dsp:sp modelId="{6535C83A-A8E0-48B7-ADCE-13F5D5F8BB7D}">
      <dsp:nvSpPr>
        <dsp:cNvPr id="0" name=""/>
        <dsp:cNvSpPr/>
      </dsp:nvSpPr>
      <dsp:spPr>
        <a:xfrm>
          <a:off x="0" y="2761299"/>
          <a:ext cx="4793456" cy="1103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7BB9B7-38BA-4D85-BD91-1C1C681221E6}">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C75BFA-D34A-417B-A782-72363BDB9FF7}">
      <dsp:nvSpPr>
        <dsp:cNvPr id="0" name=""/>
        <dsp:cNvSpPr/>
      </dsp:nvSpPr>
      <dsp:spPr>
        <a:xfrm>
          <a:off x="1274714" y="2761299"/>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US" sz="1500" b="0" i="0" kern="1200"/>
            <a:t>This way performance is increased without adding any complexity</a:t>
          </a:r>
          <a:endParaRPr lang="en-US" sz="1500" kern="1200"/>
        </a:p>
      </dsp:txBody>
      <dsp:txXfrm>
        <a:off x="1274714" y="2761299"/>
        <a:ext cx="3518741" cy="1103648"/>
      </dsp:txXfrm>
    </dsp:sp>
    <dsp:sp modelId="{ECCFA819-E222-48CD-BB3D-0DBAA7378567}">
      <dsp:nvSpPr>
        <dsp:cNvPr id="0" name=""/>
        <dsp:cNvSpPr/>
      </dsp:nvSpPr>
      <dsp:spPr>
        <a:xfrm>
          <a:off x="0" y="4140860"/>
          <a:ext cx="4793456" cy="1103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90FA0-FBC4-4A4D-9AEF-C4A9884C943C}">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B22E91-9885-4C83-BE2C-7D726F44848D}">
      <dsp:nvSpPr>
        <dsp:cNvPr id="0" name=""/>
        <dsp:cNvSpPr/>
      </dsp:nvSpPr>
      <dsp:spPr>
        <a:xfrm>
          <a:off x="1274714" y="4140860"/>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US" sz="1500" b="0" i="0" kern="1200"/>
            <a:t>Designers can also reduce clock rate to decrease dynamic energy without net decrease in performance</a:t>
          </a:r>
          <a:endParaRPr lang="en-US" sz="1500" kern="1200"/>
        </a:p>
      </dsp:txBody>
      <dsp:txXfrm>
        <a:off x="1274714" y="4140860"/>
        <a:ext cx="3518741" cy="1103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B37B3-ED75-40F6-A06E-A4B045BAFBE8}">
      <dsp:nvSpPr>
        <dsp:cNvPr id="0" name=""/>
        <dsp:cNvSpPr/>
      </dsp:nvSpPr>
      <dsp:spPr>
        <a:xfrm>
          <a:off x="0" y="24278"/>
          <a:ext cx="4793456" cy="100737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arrays on which processing is to be done quite possibly will not be equal to the mvl of the vector register. It may be greater or less.</a:t>
          </a:r>
        </a:p>
      </dsp:txBody>
      <dsp:txXfrm>
        <a:off x="49176" y="73454"/>
        <a:ext cx="4695104" cy="909018"/>
      </dsp:txXfrm>
    </dsp:sp>
    <dsp:sp modelId="{128793F8-E99A-4564-9DE9-5065A65C03B4}">
      <dsp:nvSpPr>
        <dsp:cNvPr id="0" name=""/>
        <dsp:cNvSpPr/>
      </dsp:nvSpPr>
      <dsp:spPr>
        <a:xfrm>
          <a:off x="0" y="1071968"/>
          <a:ext cx="4793456" cy="1007370"/>
        </a:xfrm>
        <a:prstGeom prst="roundRect">
          <a:avLst/>
        </a:prstGeom>
        <a:solidFill>
          <a:schemeClr val="accent2">
            <a:hueOff val="-4941430"/>
            <a:satOff val="225"/>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 some cases the length may also be not known at compile time.</a:t>
          </a:r>
        </a:p>
      </dsp:txBody>
      <dsp:txXfrm>
        <a:off x="49176" y="1121144"/>
        <a:ext cx="4695104" cy="909018"/>
      </dsp:txXfrm>
    </dsp:sp>
    <dsp:sp modelId="{1E0B45D3-128E-4BC4-A045-68375B063DBF}">
      <dsp:nvSpPr>
        <dsp:cNvPr id="0" name=""/>
        <dsp:cNvSpPr/>
      </dsp:nvSpPr>
      <dsp:spPr>
        <a:xfrm>
          <a:off x="0" y="2119658"/>
          <a:ext cx="4793456" cy="100737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 RVV there is vector length register that controls the length of any vector operation. </a:t>
          </a:r>
        </a:p>
      </dsp:txBody>
      <dsp:txXfrm>
        <a:off x="49176" y="2168834"/>
        <a:ext cx="4695104" cy="909018"/>
      </dsp:txXfrm>
    </dsp:sp>
    <dsp:sp modelId="{D6CFDEB5-9BED-45BD-B5BE-AD997196DBBA}">
      <dsp:nvSpPr>
        <dsp:cNvPr id="0" name=""/>
        <dsp:cNvSpPr/>
      </dsp:nvSpPr>
      <dsp:spPr>
        <a:xfrm>
          <a:off x="0" y="3167348"/>
          <a:ext cx="4793456" cy="1007370"/>
        </a:xfrm>
        <a:prstGeom prst="roundRect">
          <a:avLst/>
        </a:prstGeom>
        <a:solidFill>
          <a:schemeClr val="accent2">
            <a:hueOff val="-14824290"/>
            <a:satOff val="676"/>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But it works only when vector length is less than mvl.</a:t>
          </a:r>
        </a:p>
      </dsp:txBody>
      <dsp:txXfrm>
        <a:off x="49176" y="3216524"/>
        <a:ext cx="4695104" cy="909018"/>
      </dsp:txXfrm>
    </dsp:sp>
    <dsp:sp modelId="{E0460051-66BD-4EE8-89EB-210EE998F4CA}">
      <dsp:nvSpPr>
        <dsp:cNvPr id="0" name=""/>
        <dsp:cNvSpPr/>
      </dsp:nvSpPr>
      <dsp:spPr>
        <a:xfrm>
          <a:off x="0" y="4215038"/>
          <a:ext cx="4793456" cy="100737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This way cycles are not wasted in processing vacant elements. For example if there are only 16 element to be processed in a vector register of size 32, then mvl is 16</a:t>
          </a:r>
        </a:p>
      </dsp:txBody>
      <dsp:txXfrm>
        <a:off x="49176" y="4264214"/>
        <a:ext cx="4695104" cy="9090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6557E-B60E-41B4-A8A7-4A31264EB9B3}">
      <dsp:nvSpPr>
        <dsp:cNvPr id="0" name=""/>
        <dsp:cNvSpPr/>
      </dsp:nvSpPr>
      <dsp:spPr>
        <a:xfrm>
          <a:off x="0" y="4303420"/>
          <a:ext cx="4793456" cy="94148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accesses rather than simple memory interleaving for three reasons</a:t>
          </a:r>
        </a:p>
      </dsp:txBody>
      <dsp:txXfrm>
        <a:off x="0" y="4303420"/>
        <a:ext cx="4793456" cy="508400"/>
      </dsp:txXfrm>
    </dsp:sp>
    <dsp:sp modelId="{8023FB6C-21DC-412E-9D95-F7606FB6A845}">
      <dsp:nvSpPr>
        <dsp:cNvPr id="0" name=""/>
        <dsp:cNvSpPr/>
      </dsp:nvSpPr>
      <dsp:spPr>
        <a:xfrm>
          <a:off x="2340" y="4792991"/>
          <a:ext cx="1596258" cy="4330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Many vector computers support many loads or stores per clock cycle</a:t>
          </a:r>
        </a:p>
      </dsp:txBody>
      <dsp:txXfrm>
        <a:off x="2340" y="4792991"/>
        <a:ext cx="1596258" cy="433082"/>
      </dsp:txXfrm>
    </dsp:sp>
    <dsp:sp modelId="{959FF343-02B4-4942-A2C6-630148C509A3}">
      <dsp:nvSpPr>
        <dsp:cNvPr id="0" name=""/>
        <dsp:cNvSpPr/>
      </dsp:nvSpPr>
      <dsp:spPr>
        <a:xfrm>
          <a:off x="1598598" y="4792991"/>
          <a:ext cx="1596258" cy="433082"/>
        </a:xfrm>
        <a:prstGeom prst="rect">
          <a:avLst/>
        </a:prstGeom>
        <a:solidFill>
          <a:schemeClr val="accent2">
            <a:tint val="40000"/>
            <a:alpha val="90000"/>
            <a:hueOff val="-10302092"/>
            <a:satOff val="530"/>
            <a:lumOff val="28"/>
            <a:alphaOff val="0"/>
          </a:schemeClr>
        </a:solidFill>
        <a:ln w="19050" cap="rnd" cmpd="sng" algn="ctr">
          <a:solidFill>
            <a:schemeClr val="accent2">
              <a:tint val="40000"/>
              <a:alpha val="90000"/>
              <a:hueOff val="-10302092"/>
              <a:satOff val="530"/>
              <a:lumOff val="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Most vector processors support the ability to load or store data words that are not sequential.</a:t>
          </a:r>
        </a:p>
      </dsp:txBody>
      <dsp:txXfrm>
        <a:off x="1598598" y="4792991"/>
        <a:ext cx="1596258" cy="433082"/>
      </dsp:txXfrm>
    </dsp:sp>
    <dsp:sp modelId="{46E20B7E-40A7-4EB6-83A1-700C94F66CA8}">
      <dsp:nvSpPr>
        <dsp:cNvPr id="0" name=""/>
        <dsp:cNvSpPr/>
      </dsp:nvSpPr>
      <dsp:spPr>
        <a:xfrm>
          <a:off x="3194857" y="4792991"/>
          <a:ext cx="1596258" cy="433082"/>
        </a:xfrm>
        <a:prstGeom prst="rect">
          <a:avLst/>
        </a:prstGeom>
        <a:solidFill>
          <a:schemeClr val="accent2">
            <a:tint val="40000"/>
            <a:alpha val="90000"/>
            <a:hueOff val="-20604185"/>
            <a:satOff val="1061"/>
            <a:lumOff val="55"/>
            <a:alphaOff val="0"/>
          </a:schemeClr>
        </a:solidFill>
        <a:ln w="19050" cap="rnd" cmpd="sng" algn="ctr">
          <a:solidFill>
            <a:schemeClr val="accent2">
              <a:tint val="40000"/>
              <a:alpha val="90000"/>
              <a:hueOff val="-20604185"/>
              <a:satOff val="1061"/>
              <a:lumOff val="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Most vector computers support multiple processors sharing the same memory system</a:t>
          </a:r>
        </a:p>
      </dsp:txBody>
      <dsp:txXfrm>
        <a:off x="3194857" y="4792991"/>
        <a:ext cx="1596258" cy="433082"/>
      </dsp:txXfrm>
    </dsp:sp>
    <dsp:sp modelId="{66AFD0CE-0E28-4AF8-B5ED-7FB4647875CE}">
      <dsp:nvSpPr>
        <dsp:cNvPr id="0" name=""/>
        <dsp:cNvSpPr/>
      </dsp:nvSpPr>
      <dsp:spPr>
        <a:xfrm rot="10800000">
          <a:off x="0" y="2869541"/>
          <a:ext cx="4793456" cy="1448001"/>
        </a:xfrm>
        <a:prstGeom prst="upArrowCallou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Most vector processors use memory banks, which allow several independent</a:t>
          </a:r>
        </a:p>
      </dsp:txBody>
      <dsp:txXfrm rot="10800000">
        <a:off x="0" y="2869541"/>
        <a:ext cx="4793456" cy="940868"/>
      </dsp:txXfrm>
    </dsp:sp>
    <dsp:sp modelId="{5E36948A-A847-4676-8162-76DE8F841AA1}">
      <dsp:nvSpPr>
        <dsp:cNvPr id="0" name=""/>
        <dsp:cNvSpPr/>
      </dsp:nvSpPr>
      <dsp:spPr>
        <a:xfrm rot="10800000">
          <a:off x="0" y="1435662"/>
          <a:ext cx="4793456" cy="1448001"/>
        </a:xfrm>
        <a:prstGeom prst="upArrowCallou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To maintain an initiation rate of one word fetched or stored per clock cycle (after initial latency), multiple independent memory banks are used.</a:t>
          </a:r>
        </a:p>
      </dsp:txBody>
      <dsp:txXfrm rot="10800000">
        <a:off x="0" y="1435662"/>
        <a:ext cx="4793456" cy="940868"/>
      </dsp:txXfrm>
    </dsp:sp>
    <dsp:sp modelId="{5D43E105-0F39-47A6-931A-C899883D2796}">
      <dsp:nvSpPr>
        <dsp:cNvPr id="0" name=""/>
        <dsp:cNvSpPr/>
      </dsp:nvSpPr>
      <dsp:spPr>
        <a:xfrm rot="10800000">
          <a:off x="0" y="1783"/>
          <a:ext cx="4793456" cy="1448001"/>
        </a:xfrm>
        <a:prstGeom prst="upArrowCallou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As studied earlier RAM cycle time is considerably larger than cycle time of processor.</a:t>
          </a:r>
        </a:p>
      </dsp:txBody>
      <dsp:txXfrm rot="10800000">
        <a:off x="0" y="1783"/>
        <a:ext cx="4793456" cy="9408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FED7C-B454-4CE2-8145-FDB4F1EF260B}" type="datetimeFigureOut">
              <a:rPr lang="en-US" smtClean="0"/>
              <a:t>6/17/23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1937D-F445-4714-8C76-6AEB1297390F}" type="slidenum">
              <a:rPr lang="en-US" smtClean="0"/>
              <a:t>‹#›</a:t>
            </a:fld>
            <a:endParaRPr lang="en-US"/>
          </a:p>
        </p:txBody>
      </p:sp>
    </p:spTree>
    <p:extLst>
      <p:ext uri="{BB962C8B-B14F-4D97-AF65-F5344CB8AC3E}">
        <p14:creationId xmlns:p14="http://schemas.microsoft.com/office/powerpoint/2010/main" val="320322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MVL -&gt; Maximum Vector Length</a:t>
            </a:r>
          </a:p>
        </p:txBody>
      </p:sp>
      <p:sp>
        <p:nvSpPr>
          <p:cNvPr id="4" name="Slide Number Placeholder 3"/>
          <p:cNvSpPr>
            <a:spLocks noGrp="1"/>
          </p:cNvSpPr>
          <p:nvPr>
            <p:ph type="sldNum" sz="quarter" idx="5"/>
          </p:nvPr>
        </p:nvSpPr>
        <p:spPr/>
        <p:txBody>
          <a:bodyPr/>
          <a:lstStyle/>
          <a:p>
            <a:fld id="{1531937D-F445-4714-8C76-6AEB1297390F}" type="slidenum">
              <a:rPr lang="en-US" smtClean="0"/>
              <a:t>32</a:t>
            </a:fld>
            <a:endParaRPr lang="en-US"/>
          </a:p>
        </p:txBody>
      </p:sp>
    </p:spTree>
    <p:extLst>
      <p:ext uri="{BB962C8B-B14F-4D97-AF65-F5344CB8AC3E}">
        <p14:creationId xmlns:p14="http://schemas.microsoft.com/office/powerpoint/2010/main" val="1577512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9051B9B0-7C90-46F7-B898-344800DE9031}" type="datetime1">
              <a:rPr lang="en-US" smtClean="0"/>
              <a:t>6/17/23</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435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B3249F-7B73-4512-888D-BC77C3CE3379}" type="datetime1">
              <a:rPr lang="en-US" smtClean="0"/>
              <a:t>6/17/23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728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031074-21D9-4F01-9A50-110830583741}" type="datetime1">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8523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50BB41-3580-4F98-BA25-1505CCB9B44F}" type="datetime1">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2562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3D702-FB83-4058-BD67-5977EA0E6C37}" type="datetime1">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71167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8B3F50-FBD5-4572-886E-260BB7FD6D93}" type="datetime1">
              <a:rPr lang="en-US" smtClean="0"/>
              <a:t>6/17/23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43845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2CFAF8B-3B14-4E08-AD7A-CCFA1DED9E1A}" type="datetime1">
              <a:rPr lang="en-US" smtClean="0"/>
              <a:t>6/17/23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58876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FAE5C584-4818-4EE2-B9F3-FAD4DF705B7B}" type="datetime1">
              <a:rPr lang="en-US" smtClean="0"/>
              <a:t>6/17/23</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89403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E4E12-FCA1-40CB-9024-FEE2634D4CDC}" type="datetime1">
              <a:rPr lang="en-US" smtClean="0"/>
              <a:t>6/17/23</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044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A6736D-7954-44FD-831D-319BFFF1DEF8}" type="datetime1">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4751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2C8FF-9013-4B8E-A954-4A915C529795}" type="datetime1">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89627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FE16C8-A631-4960-B4D6-61BD477DC824}" type="datetime1">
              <a:rPr lang="en-US" smtClean="0"/>
              <a:t>6/17/23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5712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FD1972-7488-4E41-A065-8E48970E023C}" type="datetime1">
              <a:rPr lang="en-US" smtClean="0"/>
              <a:t>6/17/23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9773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09C776-026E-4596-A327-67DAC4CE03F0}" type="datetime1">
              <a:rPr lang="en-US" smtClean="0"/>
              <a:t>6/17/23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115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30A2A00-7567-4750-8B81-ECA11DAA069E}" type="datetime1">
              <a:rPr lang="en-US" smtClean="0"/>
              <a:t>6/17/23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401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3FC288-E427-43EF-96F6-3C80417BE80C}" type="datetime1">
              <a:rPr lang="en-US" smtClean="0"/>
              <a:t>6/17/23</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9610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F45E9-C7B2-45A5-9AD8-3D36ED8F5D42}" type="datetime1">
              <a:rPr lang="en-US" smtClean="0"/>
              <a:t>6/17/23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3267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A0EBC065-E0CF-45B6-B496-C4C1190CCDA5}" type="datetime1">
              <a:rPr lang="en-US" smtClean="0"/>
              <a:t>6/17/23</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47241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F20-97AA-47A4-8F2A-98AEE08D8D88}"/>
              </a:ext>
            </a:extLst>
          </p:cNvPr>
          <p:cNvSpPr>
            <a:spLocks noGrp="1"/>
          </p:cNvSpPr>
          <p:nvPr>
            <p:ph type="ctrTitle"/>
          </p:nvPr>
        </p:nvSpPr>
        <p:spPr>
          <a:xfrm>
            <a:off x="685800" y="2362200"/>
            <a:ext cx="7134560" cy="1881780"/>
          </a:xfrm>
        </p:spPr>
        <p:txBody>
          <a:bodyPr/>
          <a:lstStyle/>
          <a:p>
            <a:r>
              <a:rPr lang="en-US" dirty="0">
                <a:latin typeface="Times New Roman" panose="02020603050405020304" pitchFamily="18" charset="0"/>
                <a:cs typeface="Times New Roman" panose="02020603050405020304" pitchFamily="18" charset="0"/>
              </a:rPr>
              <a:t>Data Level Parallelism</a:t>
            </a:r>
          </a:p>
        </p:txBody>
      </p:sp>
      <p:sp>
        <p:nvSpPr>
          <p:cNvPr id="3" name="Subtitle 2">
            <a:extLst>
              <a:ext uri="{FF2B5EF4-FFF2-40B4-BE49-F238E27FC236}">
                <a16:creationId xmlns:a16="http://schemas.microsoft.com/office/drawing/2014/main" id="{58BAC94A-61A3-4C01-A989-EE6137C54B00}"/>
              </a:ext>
            </a:extLst>
          </p:cNvPr>
          <p:cNvSpPr>
            <a:spLocks noGrp="1"/>
          </p:cNvSpPr>
          <p:nvPr>
            <p:ph type="subTitle" idx="1"/>
          </p:nvPr>
        </p:nvSpPr>
        <p:spPr/>
        <p:txBody>
          <a:bodyPr/>
          <a:lstStyle/>
          <a:p>
            <a:r>
              <a:rPr lang="en-US" dirty="0"/>
              <a:t>Prepared by Shafia Hussain</a:t>
            </a:r>
          </a:p>
        </p:txBody>
      </p:sp>
      <p:sp>
        <p:nvSpPr>
          <p:cNvPr id="4" name="Slide Number Placeholder 3">
            <a:extLst>
              <a:ext uri="{FF2B5EF4-FFF2-40B4-BE49-F238E27FC236}">
                <a16:creationId xmlns:a16="http://schemas.microsoft.com/office/drawing/2014/main" id="{B50D6F7F-C919-BA43-9BD2-CD4D3498F5E0}"/>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73181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26" name="Rectangle 25">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801794"/>
            <a:ext cx="8250178"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3B58CA99-B494-4668-836B-01EA7320136F}"/>
              </a:ext>
            </a:extLst>
          </p:cNvPr>
          <p:cNvPicPr>
            <a:picLocks noGrp="1" noChangeAspect="1"/>
          </p:cNvPicPr>
          <p:nvPr>
            <p:ph idx="1"/>
          </p:nvPr>
        </p:nvPicPr>
        <p:blipFill>
          <a:blip r:embed="rId2"/>
          <a:stretch>
            <a:fillRect/>
          </a:stretch>
        </p:blipFill>
        <p:spPr>
          <a:xfrm>
            <a:off x="1981199" y="801794"/>
            <a:ext cx="5847159" cy="5065606"/>
          </a:xfrm>
          <a:prstGeom prst="rect">
            <a:avLst/>
          </a:prstGeom>
        </p:spPr>
      </p:pic>
      <p:sp>
        <p:nvSpPr>
          <p:cNvPr id="2" name="Slide Number Placeholder 1">
            <a:extLst>
              <a:ext uri="{FF2B5EF4-FFF2-40B4-BE49-F238E27FC236}">
                <a16:creationId xmlns:a16="http://schemas.microsoft.com/office/drawing/2014/main" id="{2173FBF5-3B8F-4422-F4B2-65BBAD4AF9CD}"/>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3126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1"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Shape 22">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5"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2D2A57F7-CDEB-43F2-A631-A9AF9AD53925}"/>
              </a:ext>
            </a:extLst>
          </p:cNvPr>
          <p:cNvSpPr>
            <a:spLocks noGrp="1"/>
          </p:cNvSpPr>
          <p:nvPr>
            <p:ph type="title"/>
          </p:nvPr>
        </p:nvSpPr>
        <p:spPr>
          <a:xfrm>
            <a:off x="745565" y="1130603"/>
            <a:ext cx="2506831" cy="4596794"/>
          </a:xfrm>
        </p:spPr>
        <p:txBody>
          <a:bodyPr anchor="ctr">
            <a:normAutofit/>
          </a:bodyPr>
          <a:lstStyle/>
          <a:p>
            <a:r>
              <a:rPr lang="en-US" sz="2800">
                <a:solidFill>
                  <a:srgbClr val="EBEBEB"/>
                </a:solidFill>
              </a:rPr>
              <a:t>RV64V Instructions</a:t>
            </a:r>
          </a:p>
        </p:txBody>
      </p:sp>
      <p:sp>
        <p:nvSpPr>
          <p:cNvPr id="3" name="Content Placeholder 2">
            <a:extLst>
              <a:ext uri="{FF2B5EF4-FFF2-40B4-BE49-F238E27FC236}">
                <a16:creationId xmlns:a16="http://schemas.microsoft.com/office/drawing/2014/main" id="{65BCBD7A-19A4-42D8-981A-5C4601D196D7}"/>
              </a:ext>
            </a:extLst>
          </p:cNvPr>
          <p:cNvSpPr>
            <a:spLocks noGrp="1"/>
          </p:cNvSpPr>
          <p:nvPr>
            <p:ph idx="1"/>
          </p:nvPr>
        </p:nvSpPr>
        <p:spPr>
          <a:xfrm>
            <a:off x="3967557" y="437513"/>
            <a:ext cx="4126961" cy="5954325"/>
          </a:xfrm>
        </p:spPr>
        <p:txBody>
          <a:bodyPr anchor="ctr">
            <a:normAutofit/>
          </a:bodyPr>
          <a:lstStyle/>
          <a:p>
            <a:pPr>
              <a:lnSpc>
                <a:spcPct val="90000"/>
              </a:lnSpc>
            </a:pPr>
            <a:r>
              <a:rPr lang="en-US" sz="1300" dirty="0"/>
              <a:t>Some instructions are shown in table ahead.</a:t>
            </a:r>
          </a:p>
          <a:p>
            <a:pPr>
              <a:lnSpc>
                <a:spcPct val="90000"/>
              </a:lnSpc>
            </a:pPr>
            <a:r>
              <a:rPr lang="en-US" sz="1300" dirty="0"/>
              <a:t>It only shows .</a:t>
            </a:r>
            <a:r>
              <a:rPr lang="en-US" sz="1300" dirty="0" err="1"/>
              <a:t>vv</a:t>
            </a:r>
            <a:r>
              <a:rPr lang="en-US" sz="1300" dirty="0"/>
              <a:t> instructions i.e. both operands are vectors.</a:t>
            </a:r>
          </a:p>
          <a:p>
            <a:pPr>
              <a:lnSpc>
                <a:spcPct val="90000"/>
              </a:lnSpc>
            </a:pPr>
            <a:r>
              <a:rPr lang="en-US" sz="1300" dirty="0"/>
              <a:t>There are also .vs versions of these when one operand is a scalar.</a:t>
            </a:r>
          </a:p>
          <a:p>
            <a:pPr>
              <a:lnSpc>
                <a:spcPct val="90000"/>
              </a:lnSpc>
            </a:pPr>
            <a:r>
              <a:rPr lang="en-US" sz="1300" dirty="0"/>
              <a:t>In examples code is written without any suffix. Because the operands determine the version of the instruction, we usually let the assembler supply the appropriate suffix after recognizing the operands. For example vector regs and scalar regs may have different nomenclature so that assembler can differentiate</a:t>
            </a:r>
          </a:p>
          <a:p>
            <a:pPr>
              <a:lnSpc>
                <a:spcPct val="90000"/>
              </a:lnSpc>
            </a:pPr>
            <a:r>
              <a:rPr lang="en-US" sz="1300" dirty="0"/>
              <a:t>Data type and size info is also not shown in the instruction. Two schemes can be used</a:t>
            </a:r>
          </a:p>
          <a:p>
            <a:pPr lvl="1">
              <a:lnSpc>
                <a:spcPct val="90000"/>
              </a:lnSpc>
            </a:pPr>
            <a:r>
              <a:rPr lang="en-US" sz="1300" dirty="0"/>
              <a:t>Instruction name (opcode) specifying the operand type and size it will operate on. We will need many tables like the one being discussed</a:t>
            </a:r>
          </a:p>
          <a:p>
            <a:pPr lvl="1">
              <a:lnSpc>
                <a:spcPct val="90000"/>
              </a:lnSpc>
            </a:pPr>
            <a:r>
              <a:rPr lang="en-US" sz="1300" dirty="0"/>
              <a:t>Associate the data type with the register that is to be used as operand. So before operation, instructions are used to configure registers to specify their width and data type (and length of vector).</a:t>
            </a:r>
          </a:p>
          <a:p>
            <a:pPr lvl="1">
              <a:lnSpc>
                <a:spcPct val="90000"/>
              </a:lnSpc>
            </a:pPr>
            <a:endParaRPr lang="en-US" sz="1300" dirty="0"/>
          </a:p>
        </p:txBody>
      </p:sp>
      <p:sp>
        <p:nvSpPr>
          <p:cNvPr id="4" name="Slide Number Placeholder 3">
            <a:extLst>
              <a:ext uri="{FF2B5EF4-FFF2-40B4-BE49-F238E27FC236}">
                <a16:creationId xmlns:a16="http://schemas.microsoft.com/office/drawing/2014/main" id="{50E3ECE3-45FC-056F-1F40-F77DA028C022}"/>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19277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D6E7173-E4C3-4198-AEC0-FCC28013E916}"/>
              </a:ext>
            </a:extLst>
          </p:cNvPr>
          <p:cNvPicPr>
            <a:picLocks noGrp="1" noChangeAspect="1"/>
          </p:cNvPicPr>
          <p:nvPr>
            <p:ph idx="1"/>
          </p:nvPr>
        </p:nvPicPr>
        <p:blipFill>
          <a:blip r:embed="rId2">
            <a:lum bright="-43000" contrast="61000"/>
          </a:blip>
          <a:stretch>
            <a:fillRect/>
          </a:stretch>
        </p:blipFill>
        <p:spPr>
          <a:xfrm>
            <a:off x="1066800" y="37022"/>
            <a:ext cx="6324600" cy="6897178"/>
          </a:xfrm>
          <a:prstGeom prst="rect">
            <a:avLst/>
          </a:prstGeom>
        </p:spPr>
      </p:pic>
      <p:sp>
        <p:nvSpPr>
          <p:cNvPr id="2" name="Slide Number Placeholder 1">
            <a:extLst>
              <a:ext uri="{FF2B5EF4-FFF2-40B4-BE49-F238E27FC236}">
                <a16:creationId xmlns:a16="http://schemas.microsoft.com/office/drawing/2014/main" id="{61EDF0CE-3740-D348-D014-ECFF30C7861C}"/>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2566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EB6B3525-B014-4DFE-9FE9-F7C42EE21DA1}"/>
              </a:ext>
            </a:extLst>
          </p:cNvPr>
          <p:cNvSpPr>
            <a:spLocks noGrp="1"/>
          </p:cNvSpPr>
          <p:nvPr>
            <p:ph type="title"/>
          </p:nvPr>
        </p:nvSpPr>
        <p:spPr>
          <a:xfrm>
            <a:off x="745565" y="1130603"/>
            <a:ext cx="2506831" cy="4596794"/>
          </a:xfrm>
        </p:spPr>
        <p:txBody>
          <a:bodyPr anchor="ctr">
            <a:normAutofit/>
          </a:bodyPr>
          <a:lstStyle/>
          <a:p>
            <a:r>
              <a:rPr lang="en-US" sz="2800">
                <a:solidFill>
                  <a:srgbClr val="EBEBEB"/>
                </a:solidFill>
              </a:rPr>
              <a:t>Dynamic register typing</a:t>
            </a:r>
          </a:p>
        </p:txBody>
      </p:sp>
      <p:sp>
        <p:nvSpPr>
          <p:cNvPr id="3" name="Content Placeholder 2">
            <a:extLst>
              <a:ext uri="{FF2B5EF4-FFF2-40B4-BE49-F238E27FC236}">
                <a16:creationId xmlns:a16="http://schemas.microsoft.com/office/drawing/2014/main" id="{8B4BF69A-624B-4926-92C1-5DB8FE0AADDC}"/>
              </a:ext>
            </a:extLst>
          </p:cNvPr>
          <p:cNvSpPr>
            <a:spLocks noGrp="1"/>
          </p:cNvSpPr>
          <p:nvPr>
            <p:ph idx="1"/>
          </p:nvPr>
        </p:nvSpPr>
        <p:spPr>
          <a:xfrm>
            <a:off x="3967557" y="437513"/>
            <a:ext cx="5078245" cy="6268087"/>
          </a:xfrm>
        </p:spPr>
        <p:txBody>
          <a:bodyPr anchor="ctr">
            <a:normAutofit/>
          </a:bodyPr>
          <a:lstStyle/>
          <a:p>
            <a:pPr>
              <a:lnSpc>
                <a:spcPct val="90000"/>
              </a:lnSpc>
            </a:pPr>
            <a:r>
              <a:rPr lang="en-US" sz="1400" dirty="0">
                <a:latin typeface="Times New Roman" panose="02020603050405020304" pitchFamily="18" charset="0"/>
                <a:cs typeface="Times New Roman" panose="02020603050405020304" pitchFamily="18" charset="0"/>
              </a:rPr>
              <a:t>Scientific, multimedia, machine learning; they all need different data types and sizes.</a:t>
            </a:r>
          </a:p>
          <a:p>
            <a:pPr>
              <a:lnSpc>
                <a:spcPct val="90000"/>
              </a:lnSpc>
            </a:pPr>
            <a:r>
              <a:rPr lang="en-US" sz="1400" dirty="0">
                <a:latin typeface="Times New Roman" panose="02020603050405020304" pitchFamily="18" charset="0"/>
                <a:cs typeface="Times New Roman" panose="02020603050405020304" pitchFamily="18" charset="0"/>
              </a:rPr>
              <a:t>What is Dynamic Register Typing</a:t>
            </a:r>
          </a:p>
          <a:p>
            <a:pPr lvl="1">
              <a:lnSpc>
                <a:spcPct val="90000"/>
              </a:lnSpc>
            </a:pPr>
            <a:r>
              <a:rPr lang="en-US" sz="1400" dirty="0">
                <a:latin typeface="Times New Roman" panose="02020603050405020304" pitchFamily="18" charset="0"/>
                <a:cs typeface="Times New Roman" panose="02020603050405020304" pitchFamily="18" charset="0"/>
              </a:rPr>
              <a:t>Dynamic typing also lets programs disable unused vector registers. Enabled vector registers are allocated all the vector memory as long vectors. For example, assume we have 1024 bytes of vector memory, if 4 vector registers are enabled and they are type 64-bit floats (8 bytes), we could give each vector register 256 bytes/8bytes =32 elements. Here is 32 is maximum vector length.</a:t>
            </a:r>
          </a:p>
          <a:p>
            <a:pPr>
              <a:lnSpc>
                <a:spcPct val="90000"/>
              </a:lnSpc>
            </a:pPr>
            <a:r>
              <a:rPr lang="en-US" sz="1400" dirty="0">
                <a:latin typeface="Times New Roman" panose="02020603050405020304" pitchFamily="18" charset="0"/>
                <a:cs typeface="Times New Roman" panose="02020603050405020304" pitchFamily="18" charset="0"/>
              </a:rPr>
              <a:t>Advantages</a:t>
            </a:r>
          </a:p>
          <a:p>
            <a:pPr lvl="1">
              <a:lnSpc>
                <a:spcPct val="90000"/>
              </a:lnSpc>
            </a:pPr>
            <a:r>
              <a:rPr lang="en-US" sz="1400" dirty="0">
                <a:latin typeface="Times New Roman" panose="02020603050405020304" pitchFamily="18" charset="0"/>
                <a:cs typeface="Times New Roman" panose="02020603050405020304" pitchFamily="18" charset="0"/>
              </a:rPr>
              <a:t>Without Dynamic typing context switch is also slower because state to save is large. Because we can also disable registers not in use</a:t>
            </a:r>
          </a:p>
          <a:p>
            <a:pPr lvl="1">
              <a:lnSpc>
                <a:spcPct val="90000"/>
              </a:lnSpc>
            </a:pPr>
            <a:r>
              <a:rPr lang="en-US" sz="1400" dirty="0">
                <a:latin typeface="Times New Roman" panose="02020603050405020304" pitchFamily="18" charset="0"/>
                <a:cs typeface="Times New Roman" panose="02020603050405020304" pitchFamily="18" charset="0"/>
              </a:rPr>
              <a:t>Conversions between different size operands can be implicit depending on the configuration of the registers and we don’t need to execute extra instructions for conversion later. </a:t>
            </a:r>
            <a:r>
              <a:rPr lang="en-US" sz="1400" dirty="0" err="1">
                <a:latin typeface="Times New Roman" panose="02020603050405020304" pitchFamily="18" charset="0"/>
                <a:cs typeface="Times New Roman" panose="02020603050405020304" pitchFamily="18" charset="0"/>
              </a:rPr>
              <a:t>e.g</a:t>
            </a:r>
            <a:r>
              <a:rPr lang="en-US" sz="1400" dirty="0">
                <a:latin typeface="Times New Roman" panose="02020603050405020304" pitchFamily="18" charset="0"/>
                <a:cs typeface="Times New Roman" panose="02020603050405020304" pitchFamily="18" charset="0"/>
              </a:rPr>
              <a:t> when two operands are single precision floats but destination is double precision. Without  dynamic typing, operation is only determined by opcode i.e. an instruction could be for double precision or single precision</a:t>
            </a:r>
          </a:p>
          <a:p>
            <a:pPr>
              <a:lnSpc>
                <a:spcPct val="90000"/>
              </a:lnSpc>
            </a:pPr>
            <a:r>
              <a:rPr lang="en-US" sz="1400" dirty="0">
                <a:latin typeface="Times New Roman" panose="02020603050405020304" pitchFamily="18" charset="0"/>
                <a:cs typeface="Times New Roman" panose="02020603050405020304" pitchFamily="18" charset="0"/>
              </a:rPr>
              <a:t>In RVV vector length (no. of elements) is dynamically changed based on configuration set for data width and total vector size.</a:t>
            </a:r>
          </a:p>
        </p:txBody>
      </p:sp>
      <p:sp>
        <p:nvSpPr>
          <p:cNvPr id="4" name="Slide Number Placeholder 3">
            <a:extLst>
              <a:ext uri="{FF2B5EF4-FFF2-40B4-BE49-F238E27FC236}">
                <a16:creationId xmlns:a16="http://schemas.microsoft.com/office/drawing/2014/main" id="{3C093457-B556-C16B-C2F8-217697EEBF4A}"/>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2475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3B3B4E7-AFD3-424D-B44A-4ECB12B77CC4}"/>
              </a:ext>
            </a:extLst>
          </p:cNvPr>
          <p:cNvSpPr>
            <a:spLocks noGrp="1"/>
          </p:cNvSpPr>
          <p:nvPr>
            <p:ph type="title"/>
          </p:nvPr>
        </p:nvSpPr>
        <p:spPr>
          <a:xfrm>
            <a:off x="487482" y="3739568"/>
            <a:ext cx="8169820" cy="1915940"/>
          </a:xfrm>
        </p:spPr>
        <p:txBody>
          <a:bodyPr vert="horz" lIns="91440" tIns="45720" rIns="91440" bIns="45720" rtlCol="0" anchor="b">
            <a:normAutofit/>
          </a:bodyPr>
          <a:lstStyle/>
          <a:p>
            <a:pPr algn="ctr"/>
            <a:r>
              <a:rPr lang="en-US" sz="5700" b="0" i="0" kern="1200" dirty="0">
                <a:solidFill>
                  <a:srgbClr val="EBEBEB"/>
                </a:solidFill>
                <a:latin typeface="+mj-lt"/>
                <a:ea typeface="+mj-ea"/>
                <a:cs typeface="+mj-cs"/>
              </a:rPr>
              <a:t>How Vector Processors Work: An Example</a:t>
            </a:r>
          </a:p>
        </p:txBody>
      </p:sp>
      <p:pic>
        <p:nvPicPr>
          <p:cNvPr id="4" name="Content Placeholder 3">
            <a:extLst>
              <a:ext uri="{FF2B5EF4-FFF2-40B4-BE49-F238E27FC236}">
                <a16:creationId xmlns:a16="http://schemas.microsoft.com/office/drawing/2014/main" id="{A14C9D91-E7AA-48DE-B046-9F613DC720D1}"/>
              </a:ext>
            </a:extLst>
          </p:cNvPr>
          <p:cNvPicPr>
            <a:picLocks noGrp="1" noChangeAspect="1"/>
          </p:cNvPicPr>
          <p:nvPr>
            <p:ph idx="1"/>
          </p:nvPr>
        </p:nvPicPr>
        <p:blipFill>
          <a:blip r:embed="rId3"/>
          <a:stretch>
            <a:fillRect/>
          </a:stretch>
        </p:blipFill>
        <p:spPr>
          <a:xfrm>
            <a:off x="609600" y="634804"/>
            <a:ext cx="7315200" cy="2952135"/>
          </a:xfrm>
          <a:prstGeom prst="roundRect">
            <a:avLst>
              <a:gd name="adj" fmla="val 1858"/>
            </a:avLst>
          </a:prstGeom>
          <a:effectLst>
            <a:outerShdw blurRad="50800" dist="50800" dir="5400000" algn="tl" rotWithShape="0">
              <a:srgbClr val="000000">
                <a:alpha val="43000"/>
              </a:srgbClr>
            </a:outerShdw>
          </a:effectLst>
        </p:spPr>
      </p:pic>
      <p:sp>
        <p:nvSpPr>
          <p:cNvPr id="17" name="Rectangle 16">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81534789-2787-E29B-5DA9-C904670C5293}"/>
              </a:ext>
            </a:extLst>
          </p:cNvPr>
          <p:cNvSpPr>
            <a:spLocks noGrp="1"/>
          </p:cNvSpPr>
          <p:nvPr>
            <p:ph type="sldNum" sz="quarter" idx="12"/>
          </p:nvPr>
        </p:nvSpPr>
        <p:spPr>
          <a:xfrm>
            <a:off x="7678616" y="295731"/>
            <a:ext cx="791308" cy="390070"/>
          </a:xfrm>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50376202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B60DD6A-AD34-420B-825A-E97159C80F88}"/>
              </a:ext>
            </a:extLst>
          </p:cNvPr>
          <p:cNvPicPr>
            <a:picLocks noGrp="1" noChangeAspect="1"/>
          </p:cNvPicPr>
          <p:nvPr>
            <p:ph idx="1"/>
          </p:nvPr>
        </p:nvPicPr>
        <p:blipFill>
          <a:blip r:embed="rId2"/>
          <a:stretch>
            <a:fillRect/>
          </a:stretch>
        </p:blipFill>
        <p:spPr>
          <a:xfrm>
            <a:off x="304800" y="54919"/>
            <a:ext cx="8111215" cy="6803081"/>
          </a:xfrm>
          <a:prstGeom prst="rect">
            <a:avLst/>
          </a:prstGeom>
        </p:spPr>
      </p:pic>
      <p:sp>
        <p:nvSpPr>
          <p:cNvPr id="2" name="Slide Number Placeholder 1">
            <a:extLst>
              <a:ext uri="{FF2B5EF4-FFF2-40B4-BE49-F238E27FC236}">
                <a16:creationId xmlns:a16="http://schemas.microsoft.com/office/drawing/2014/main" id="{5A397E76-1080-564B-5DB6-6B4B1CB67FB6}"/>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10326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B82B2406-9A69-4308-8639-5F1978949718}"/>
              </a:ext>
            </a:extLst>
          </p:cNvPr>
          <p:cNvSpPr>
            <a:spLocks noGrp="1"/>
          </p:cNvSpPr>
          <p:nvPr>
            <p:ph type="title"/>
          </p:nvPr>
        </p:nvSpPr>
        <p:spPr>
          <a:xfrm>
            <a:off x="745565" y="1130603"/>
            <a:ext cx="2506831" cy="4596794"/>
          </a:xfrm>
        </p:spPr>
        <p:txBody>
          <a:bodyPr anchor="ctr">
            <a:normAutofit/>
          </a:bodyPr>
          <a:lstStyle/>
          <a:p>
            <a:r>
              <a:rPr lang="en-US" sz="2800">
                <a:solidFill>
                  <a:srgbClr val="EBEBEB"/>
                </a:solidFill>
              </a:rPr>
              <a:t>Example</a:t>
            </a:r>
          </a:p>
        </p:txBody>
      </p:sp>
      <p:sp>
        <p:nvSpPr>
          <p:cNvPr id="3" name="Content Placeholder 2">
            <a:extLst>
              <a:ext uri="{FF2B5EF4-FFF2-40B4-BE49-F238E27FC236}">
                <a16:creationId xmlns:a16="http://schemas.microsoft.com/office/drawing/2014/main" id="{EE8E7768-DB04-42FD-A0D9-65061539EAFB}"/>
              </a:ext>
            </a:extLst>
          </p:cNvPr>
          <p:cNvSpPr>
            <a:spLocks noGrp="1"/>
          </p:cNvSpPr>
          <p:nvPr>
            <p:ph idx="1"/>
          </p:nvPr>
        </p:nvSpPr>
        <p:spPr>
          <a:xfrm>
            <a:off x="3967557" y="437513"/>
            <a:ext cx="4126961" cy="5954325"/>
          </a:xfrm>
        </p:spPr>
        <p:txBody>
          <a:bodyPr anchor="ctr">
            <a:normAutofit/>
          </a:bodyPr>
          <a:lstStyle/>
          <a:p>
            <a:r>
              <a:rPr lang="en-US" sz="1700"/>
              <a:t>RV64G executes 2+32*8 = 258 instructions for the code whereas RV64V executes 8 instructions</a:t>
            </a:r>
          </a:p>
          <a:p>
            <a:endParaRPr lang="en-US" sz="1700"/>
          </a:p>
        </p:txBody>
      </p:sp>
      <p:sp>
        <p:nvSpPr>
          <p:cNvPr id="4" name="Slide Number Placeholder 3">
            <a:extLst>
              <a:ext uri="{FF2B5EF4-FFF2-40B4-BE49-F238E27FC236}">
                <a16:creationId xmlns:a16="http://schemas.microsoft.com/office/drawing/2014/main" id="{4C870FB5-6796-F6F3-2C5F-BF3B1DD45A1E}"/>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72498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3887-AB07-43F3-8888-F27AA5142A05}"/>
              </a:ext>
            </a:extLst>
          </p:cNvPr>
          <p:cNvSpPr>
            <a:spLocks noGrp="1"/>
          </p:cNvSpPr>
          <p:nvPr>
            <p:ph type="title"/>
          </p:nvPr>
        </p:nvSpPr>
        <p:spPr/>
        <p:txBody>
          <a:bodyPr>
            <a:normAutofit/>
          </a:bodyPr>
          <a:lstStyle/>
          <a:p>
            <a:r>
              <a:rPr lang="en-US" dirty="0"/>
              <a:t>Example</a:t>
            </a:r>
          </a:p>
        </p:txBody>
      </p:sp>
      <p:pic>
        <p:nvPicPr>
          <p:cNvPr id="4" name="Content Placeholder 3">
            <a:extLst>
              <a:ext uri="{FF2B5EF4-FFF2-40B4-BE49-F238E27FC236}">
                <a16:creationId xmlns:a16="http://schemas.microsoft.com/office/drawing/2014/main" id="{82FEA4E8-C629-4164-A179-4B90938B0932}"/>
              </a:ext>
            </a:extLst>
          </p:cNvPr>
          <p:cNvPicPr>
            <a:picLocks noGrp="1" noChangeAspect="1"/>
          </p:cNvPicPr>
          <p:nvPr>
            <p:ph idx="1"/>
          </p:nvPr>
        </p:nvPicPr>
        <p:blipFill>
          <a:blip r:embed="rId2"/>
          <a:stretch>
            <a:fillRect/>
          </a:stretch>
        </p:blipFill>
        <p:spPr>
          <a:xfrm>
            <a:off x="2012269" y="3866696"/>
            <a:ext cx="4049486" cy="775607"/>
          </a:xfrm>
          <a:prstGeom prst="rect">
            <a:avLst/>
          </a:prstGeom>
        </p:spPr>
      </p:pic>
      <p:pic>
        <p:nvPicPr>
          <p:cNvPr id="5" name="Picture 4">
            <a:extLst>
              <a:ext uri="{FF2B5EF4-FFF2-40B4-BE49-F238E27FC236}">
                <a16:creationId xmlns:a16="http://schemas.microsoft.com/office/drawing/2014/main" id="{1146C2A1-3AA3-451C-924B-BA7B61E7105A}"/>
              </a:ext>
            </a:extLst>
          </p:cNvPr>
          <p:cNvPicPr>
            <a:picLocks noChangeAspect="1"/>
          </p:cNvPicPr>
          <p:nvPr/>
        </p:nvPicPr>
        <p:blipFill>
          <a:blip r:embed="rId3"/>
          <a:stretch>
            <a:fillRect/>
          </a:stretch>
        </p:blipFill>
        <p:spPr>
          <a:xfrm>
            <a:off x="690061" y="2514600"/>
            <a:ext cx="7882439" cy="3315197"/>
          </a:xfrm>
          <a:prstGeom prst="rect">
            <a:avLst/>
          </a:prstGeom>
        </p:spPr>
      </p:pic>
      <p:sp>
        <p:nvSpPr>
          <p:cNvPr id="3" name="Slide Number Placeholder 2">
            <a:extLst>
              <a:ext uri="{FF2B5EF4-FFF2-40B4-BE49-F238E27FC236}">
                <a16:creationId xmlns:a16="http://schemas.microsoft.com/office/drawing/2014/main" id="{0C0F706B-E499-2344-CFB2-74826E36D527}"/>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756029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801794"/>
            <a:ext cx="8250178"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F79618C9-F240-4A98-934A-7E4769DB26A8}"/>
              </a:ext>
            </a:extLst>
          </p:cNvPr>
          <p:cNvPicPr>
            <a:picLocks noGrp="1" noChangeAspect="1"/>
          </p:cNvPicPr>
          <p:nvPr>
            <p:ph idx="1"/>
          </p:nvPr>
        </p:nvPicPr>
        <p:blipFill>
          <a:blip r:embed="rId2"/>
          <a:stretch>
            <a:fillRect/>
          </a:stretch>
        </p:blipFill>
        <p:spPr>
          <a:xfrm>
            <a:off x="844549" y="1696097"/>
            <a:ext cx="7526278" cy="3459659"/>
          </a:xfrm>
          <a:prstGeom prst="rect">
            <a:avLst/>
          </a:prstGeom>
        </p:spPr>
      </p:pic>
      <p:sp>
        <p:nvSpPr>
          <p:cNvPr id="2" name="Slide Number Placeholder 1">
            <a:extLst>
              <a:ext uri="{FF2B5EF4-FFF2-40B4-BE49-F238E27FC236}">
                <a16:creationId xmlns:a16="http://schemas.microsoft.com/office/drawing/2014/main" id="{0C280E19-69D9-02F4-865E-FF58BF346BC9}"/>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12315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1DD7B0B-8350-433C-926B-BE91591198AA}"/>
              </a:ext>
            </a:extLst>
          </p:cNvPr>
          <p:cNvSpPr>
            <a:spLocks noGrp="1"/>
          </p:cNvSpPr>
          <p:nvPr>
            <p:ph type="title"/>
          </p:nvPr>
        </p:nvSpPr>
        <p:spPr>
          <a:xfrm>
            <a:off x="745565" y="1130603"/>
            <a:ext cx="2506831" cy="4596794"/>
          </a:xfrm>
        </p:spPr>
        <p:txBody>
          <a:bodyPr anchor="ctr">
            <a:normAutofit/>
          </a:bodyPr>
          <a:lstStyle/>
          <a:p>
            <a:r>
              <a:rPr lang="en-US" sz="2800">
                <a:solidFill>
                  <a:srgbClr val="EBEBEB"/>
                </a:solidFill>
              </a:rPr>
              <a:t>Vector Execution Time</a:t>
            </a:r>
          </a:p>
        </p:txBody>
      </p:sp>
      <p:sp>
        <p:nvSpPr>
          <p:cNvPr id="3" name="Content Placeholder 2">
            <a:extLst>
              <a:ext uri="{FF2B5EF4-FFF2-40B4-BE49-F238E27FC236}">
                <a16:creationId xmlns:a16="http://schemas.microsoft.com/office/drawing/2014/main" id="{0CA432FA-211A-4B43-8977-1136011438F0}"/>
              </a:ext>
            </a:extLst>
          </p:cNvPr>
          <p:cNvSpPr>
            <a:spLocks noGrp="1"/>
          </p:cNvSpPr>
          <p:nvPr>
            <p:ph idx="1"/>
          </p:nvPr>
        </p:nvSpPr>
        <p:spPr>
          <a:xfrm>
            <a:off x="3967557" y="437513"/>
            <a:ext cx="4126961" cy="5954325"/>
          </a:xfrm>
        </p:spPr>
        <p:txBody>
          <a:bodyPr anchor="ctr">
            <a:normAutofit/>
          </a:bodyPr>
          <a:lstStyle/>
          <a:p>
            <a:pPr>
              <a:lnSpc>
                <a:spcPct val="90000"/>
              </a:lnSpc>
            </a:pPr>
            <a:r>
              <a:rPr lang="en-US" sz="1300"/>
              <a:t>Execution time of a sequence of vector operations primarily depends on three factors</a:t>
            </a:r>
          </a:p>
          <a:p>
            <a:pPr lvl="1">
              <a:lnSpc>
                <a:spcPct val="90000"/>
              </a:lnSpc>
            </a:pPr>
            <a:r>
              <a:rPr lang="en-US" sz="1300"/>
              <a:t>The length of the operand vectors</a:t>
            </a:r>
          </a:p>
          <a:p>
            <a:pPr lvl="1">
              <a:lnSpc>
                <a:spcPct val="90000"/>
              </a:lnSpc>
            </a:pPr>
            <a:r>
              <a:rPr lang="en-US" sz="1300"/>
              <a:t>Structural hazards among the operations</a:t>
            </a:r>
          </a:p>
          <a:p>
            <a:pPr lvl="1">
              <a:lnSpc>
                <a:spcPct val="90000"/>
              </a:lnSpc>
            </a:pPr>
            <a:r>
              <a:rPr lang="en-US" sz="1300"/>
              <a:t>the data dependences.</a:t>
            </a:r>
          </a:p>
          <a:p>
            <a:pPr>
              <a:lnSpc>
                <a:spcPct val="90000"/>
              </a:lnSpc>
            </a:pPr>
            <a:r>
              <a:rPr lang="en-US" sz="1300"/>
              <a:t>All modern vector computers have vector functional units with multiple parallel pipelines (or </a:t>
            </a:r>
            <a:r>
              <a:rPr lang="en-US" sz="1300" i="1"/>
              <a:t>lanes</a:t>
            </a:r>
            <a:r>
              <a:rPr lang="en-US" sz="1300"/>
              <a:t>)</a:t>
            </a:r>
          </a:p>
          <a:p>
            <a:pPr>
              <a:lnSpc>
                <a:spcPct val="90000"/>
              </a:lnSpc>
            </a:pPr>
            <a:r>
              <a:rPr lang="en-US" sz="1300"/>
              <a:t>We will assume that all functional pipes are fully pipelined so that new operation can be started at each cycle.</a:t>
            </a:r>
          </a:p>
          <a:p>
            <a:pPr>
              <a:lnSpc>
                <a:spcPct val="90000"/>
              </a:lnSpc>
            </a:pPr>
            <a:r>
              <a:rPr lang="en-US" sz="1300"/>
              <a:t>So each lane at steady state (ignoring initial latency) will give one result per cycle (e.g multiplication of two elements in two operand vectors).</a:t>
            </a:r>
          </a:p>
          <a:p>
            <a:pPr>
              <a:lnSpc>
                <a:spcPct val="90000"/>
              </a:lnSpc>
            </a:pPr>
            <a:r>
              <a:rPr lang="en-US" sz="1300"/>
              <a:t>If multiple parallel instructions (of different functional pipes or lanes) are executing in parallel, we call it a convoy.</a:t>
            </a:r>
          </a:p>
          <a:p>
            <a:pPr>
              <a:lnSpc>
                <a:spcPct val="90000"/>
              </a:lnSpc>
            </a:pPr>
            <a:r>
              <a:rPr lang="en-US" sz="1300"/>
              <a:t>Although only one instruction is issued in a cycle but since overlapping time is so large in comparison, so we call it a convoy.</a:t>
            </a:r>
          </a:p>
          <a:p>
            <a:pPr>
              <a:lnSpc>
                <a:spcPct val="90000"/>
              </a:lnSpc>
            </a:pPr>
            <a:r>
              <a:rPr lang="en-US" sz="1300"/>
              <a:t>For instruction to be in a convoy, they must not have structural hazard.</a:t>
            </a:r>
          </a:p>
        </p:txBody>
      </p:sp>
      <p:sp>
        <p:nvSpPr>
          <p:cNvPr id="4" name="Slide Number Placeholder 3">
            <a:extLst>
              <a:ext uri="{FF2B5EF4-FFF2-40B4-BE49-F238E27FC236}">
                <a16:creationId xmlns:a16="http://schemas.microsoft.com/office/drawing/2014/main" id="{539DEB72-41B2-A01F-E37A-27B240DB2ED4}"/>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13163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ABE1-2DAC-434C-9CA2-3FF294024C06}"/>
              </a:ext>
            </a:extLst>
          </p:cNvPr>
          <p:cNvSpPr>
            <a:spLocks noGrp="1"/>
          </p:cNvSpPr>
          <p:nvPr>
            <p:ph type="title"/>
          </p:nvPr>
        </p:nvSpPr>
        <p:spPr/>
        <p:txBody>
          <a:bodyPr/>
          <a:lstStyle/>
          <a:p>
            <a:r>
              <a:rPr lang="en-US" dirty="0"/>
              <a:t>Flynn’s Taxonomy</a:t>
            </a:r>
          </a:p>
        </p:txBody>
      </p:sp>
      <p:sp>
        <p:nvSpPr>
          <p:cNvPr id="3" name="Content Placeholder 2">
            <a:extLst>
              <a:ext uri="{FF2B5EF4-FFF2-40B4-BE49-F238E27FC236}">
                <a16:creationId xmlns:a16="http://schemas.microsoft.com/office/drawing/2014/main" id="{106AF499-A40A-49E3-806E-728C30AD473D}"/>
              </a:ext>
            </a:extLst>
          </p:cNvPr>
          <p:cNvSpPr>
            <a:spLocks noGrp="1"/>
          </p:cNvSpPr>
          <p:nvPr>
            <p:ph idx="1"/>
          </p:nvPr>
        </p:nvSpPr>
        <p:spPr/>
        <p:txBody>
          <a:bodyPr>
            <a:normAutofit fontScale="92500" lnSpcReduction="20000"/>
          </a:bodyPr>
          <a:lstStyle/>
          <a:p>
            <a:r>
              <a:rPr lang="en-US" dirty="0"/>
              <a:t>Proposed in 1966 by Michael J. Flynn</a:t>
            </a:r>
          </a:p>
          <a:p>
            <a:pPr lvl="1"/>
            <a:r>
              <a:rPr lang="en-US" dirty="0"/>
              <a:t>SISD:</a:t>
            </a:r>
          </a:p>
          <a:p>
            <a:pPr lvl="2"/>
            <a:r>
              <a:rPr lang="en-US" dirty="0"/>
              <a:t>Processors that execute single instruction in a cycle that involve just two operands (</a:t>
            </a:r>
            <a:r>
              <a:rPr lang="en-US" dirty="0" err="1"/>
              <a:t>i.e</a:t>
            </a:r>
            <a:r>
              <a:rPr lang="en-US" dirty="0"/>
              <a:t>  add r1,r2,r3)</a:t>
            </a:r>
          </a:p>
          <a:p>
            <a:pPr lvl="1"/>
            <a:r>
              <a:rPr lang="en-US" dirty="0"/>
              <a:t>MIMD:</a:t>
            </a:r>
          </a:p>
          <a:p>
            <a:pPr lvl="2"/>
            <a:r>
              <a:rPr lang="en-US" dirty="0"/>
              <a:t>Multi-issue processors (VLIW or superscalar).</a:t>
            </a:r>
          </a:p>
          <a:p>
            <a:pPr lvl="1"/>
            <a:r>
              <a:rPr lang="en-US" dirty="0"/>
              <a:t>SIMD:</a:t>
            </a:r>
          </a:p>
          <a:p>
            <a:pPr lvl="2"/>
            <a:r>
              <a:rPr lang="en-US" dirty="0"/>
              <a:t>Single instruction is issued which operate on multiple data e.g. multiplying a matrix row with column</a:t>
            </a:r>
          </a:p>
          <a:p>
            <a:pPr lvl="1"/>
            <a:r>
              <a:rPr lang="en-US" dirty="0"/>
              <a:t>MISD: </a:t>
            </a:r>
          </a:p>
          <a:p>
            <a:pPr lvl="2"/>
            <a:r>
              <a:rPr lang="en-US" dirty="0"/>
              <a:t>Same stream of data flows through an array of processors that perform different operations on it. No example but some authors consider pipelined machines as MISD</a:t>
            </a:r>
          </a:p>
        </p:txBody>
      </p:sp>
      <p:sp>
        <p:nvSpPr>
          <p:cNvPr id="4" name="Slide Number Placeholder 3">
            <a:extLst>
              <a:ext uri="{FF2B5EF4-FFF2-40B4-BE49-F238E27FC236}">
                <a16:creationId xmlns:a16="http://schemas.microsoft.com/office/drawing/2014/main" id="{6F2830AF-53CE-F6D2-FF71-E8D8EE6EED3D}"/>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12123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9" name="Rectangle 1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801794"/>
            <a:ext cx="8250178"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 name="Content Placeholder 9">
            <a:extLst>
              <a:ext uri="{FF2B5EF4-FFF2-40B4-BE49-F238E27FC236}">
                <a16:creationId xmlns:a16="http://schemas.microsoft.com/office/drawing/2014/main" id="{99168413-AC2E-40AC-8AA9-BF480B8D668D}"/>
              </a:ext>
            </a:extLst>
          </p:cNvPr>
          <p:cNvPicPr>
            <a:picLocks noGrp="1" noChangeAspect="1"/>
          </p:cNvPicPr>
          <p:nvPr>
            <p:ph idx="1"/>
          </p:nvPr>
        </p:nvPicPr>
        <p:blipFill>
          <a:blip r:embed="rId2"/>
          <a:stretch>
            <a:fillRect/>
          </a:stretch>
        </p:blipFill>
        <p:spPr>
          <a:xfrm>
            <a:off x="3001538" y="1284394"/>
            <a:ext cx="3212299" cy="4283066"/>
          </a:xfrm>
          <a:prstGeom prst="rect">
            <a:avLst/>
          </a:prstGeom>
        </p:spPr>
      </p:pic>
      <p:sp>
        <p:nvSpPr>
          <p:cNvPr id="2" name="Slide Number Placeholder 1">
            <a:extLst>
              <a:ext uri="{FF2B5EF4-FFF2-40B4-BE49-F238E27FC236}">
                <a16:creationId xmlns:a16="http://schemas.microsoft.com/office/drawing/2014/main" id="{6E9600B7-71B5-3D85-3D63-D67A918510A2}"/>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867031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6001E450-6E40-45FF-8DE2-605C6E45484A}"/>
              </a:ext>
            </a:extLst>
          </p:cNvPr>
          <p:cNvSpPr>
            <a:spLocks noGrp="1"/>
          </p:cNvSpPr>
          <p:nvPr>
            <p:ph type="title"/>
          </p:nvPr>
        </p:nvSpPr>
        <p:spPr>
          <a:xfrm>
            <a:off x="745565" y="1130603"/>
            <a:ext cx="2506831" cy="4596794"/>
          </a:xfrm>
        </p:spPr>
        <p:txBody>
          <a:bodyPr anchor="ctr">
            <a:normAutofit/>
          </a:bodyPr>
          <a:lstStyle/>
          <a:p>
            <a:r>
              <a:rPr lang="en-US" sz="2800">
                <a:solidFill>
                  <a:srgbClr val="EBEBEB"/>
                </a:solidFill>
              </a:rPr>
              <a:t>Vector Execution Time</a:t>
            </a:r>
            <a:br>
              <a:rPr lang="en-US" sz="2800">
                <a:solidFill>
                  <a:srgbClr val="EBEBEB"/>
                </a:solidFill>
              </a:rPr>
            </a:br>
            <a:r>
              <a:rPr lang="en-US" sz="2800">
                <a:solidFill>
                  <a:srgbClr val="EBEBEB"/>
                </a:solidFill>
              </a:rPr>
              <a:t>Structural Hazard</a:t>
            </a:r>
          </a:p>
        </p:txBody>
      </p:sp>
      <p:sp>
        <p:nvSpPr>
          <p:cNvPr id="3" name="Content Placeholder 2">
            <a:extLst>
              <a:ext uri="{FF2B5EF4-FFF2-40B4-BE49-F238E27FC236}">
                <a16:creationId xmlns:a16="http://schemas.microsoft.com/office/drawing/2014/main" id="{44CCF2CA-B703-49F8-9459-484D21AA375C}"/>
              </a:ext>
            </a:extLst>
          </p:cNvPr>
          <p:cNvSpPr>
            <a:spLocks noGrp="1"/>
          </p:cNvSpPr>
          <p:nvPr>
            <p:ph idx="1"/>
          </p:nvPr>
        </p:nvSpPr>
        <p:spPr>
          <a:xfrm>
            <a:off x="3967557" y="437513"/>
            <a:ext cx="4126961" cy="5954325"/>
          </a:xfrm>
        </p:spPr>
        <p:txBody>
          <a:bodyPr anchor="ctr">
            <a:normAutofit/>
          </a:bodyPr>
          <a:lstStyle/>
          <a:p>
            <a:r>
              <a:rPr lang="en-US" sz="1700"/>
              <a:t>When an instruction is issued, the required functional pipes and operand registers are reserved for a number of clock periods determined by the vector length.  </a:t>
            </a:r>
          </a:p>
          <a:p>
            <a:r>
              <a:rPr lang="en-US" sz="1700"/>
              <a:t>Subsequent instruction which need the same registers or functional units cannot be issued, otherwise it will result in structural hazard.</a:t>
            </a:r>
          </a:p>
          <a:p>
            <a:r>
              <a:rPr lang="en-US" sz="1700"/>
              <a:t>The diagram on next page illustrates the scenarios that can cause structural hazard</a:t>
            </a:r>
          </a:p>
          <a:p>
            <a:endParaRPr lang="en-US" sz="1700"/>
          </a:p>
        </p:txBody>
      </p:sp>
      <p:sp>
        <p:nvSpPr>
          <p:cNvPr id="4" name="Slide Number Placeholder 3">
            <a:extLst>
              <a:ext uri="{FF2B5EF4-FFF2-40B4-BE49-F238E27FC236}">
                <a16:creationId xmlns:a16="http://schemas.microsoft.com/office/drawing/2014/main" id="{87ABB721-EFC0-45A2-5DEF-30B7750C8FCA}"/>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899058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2" name="Rectangle 1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9" name="Rectangle 18">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66E21E-2279-471D-B6A6-AA6C81DC3058}"/>
              </a:ext>
            </a:extLst>
          </p:cNvPr>
          <p:cNvSpPr>
            <a:spLocks noGrp="1"/>
          </p:cNvSpPr>
          <p:nvPr>
            <p:ph type="title"/>
          </p:nvPr>
        </p:nvSpPr>
        <p:spPr>
          <a:xfrm>
            <a:off x="6120579" y="1113062"/>
            <a:ext cx="2536723" cy="3281957"/>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Vector Execution Time</a:t>
            </a:r>
            <a:br>
              <a:rPr lang="en-US" sz="3800" b="0" i="0" kern="1200">
                <a:solidFill>
                  <a:srgbClr val="EBEBEB"/>
                </a:solidFill>
                <a:latin typeface="+mj-lt"/>
                <a:ea typeface="+mj-ea"/>
                <a:cs typeface="+mj-cs"/>
              </a:rPr>
            </a:br>
            <a:r>
              <a:rPr lang="en-US" sz="3800" b="0" i="0" kern="1200">
                <a:solidFill>
                  <a:srgbClr val="EBEBEB"/>
                </a:solidFill>
                <a:latin typeface="+mj-lt"/>
                <a:ea typeface="+mj-ea"/>
                <a:cs typeface="+mj-cs"/>
              </a:rPr>
              <a:t>Structural Hazard</a:t>
            </a:r>
          </a:p>
        </p:txBody>
      </p:sp>
      <p:pic>
        <p:nvPicPr>
          <p:cNvPr id="6" name="Content Placeholder 5">
            <a:extLst>
              <a:ext uri="{FF2B5EF4-FFF2-40B4-BE49-F238E27FC236}">
                <a16:creationId xmlns:a16="http://schemas.microsoft.com/office/drawing/2014/main" id="{FEDCB1D0-0D05-4117-B871-5ED5A8A4E1F9}"/>
              </a:ext>
            </a:extLst>
          </p:cNvPr>
          <p:cNvPicPr>
            <a:picLocks noGrp="1" noChangeAspect="1"/>
          </p:cNvPicPr>
          <p:nvPr>
            <p:ph idx="1"/>
          </p:nvPr>
        </p:nvPicPr>
        <p:blipFill>
          <a:blip r:embed="rId3"/>
          <a:stretch>
            <a:fillRect/>
          </a:stretch>
        </p:blipFill>
        <p:spPr>
          <a:xfrm>
            <a:off x="1337978" y="1113063"/>
            <a:ext cx="3841868" cy="4628758"/>
          </a:xfrm>
          <a:prstGeom prst="roundRect">
            <a:avLst>
              <a:gd name="adj" fmla="val 1858"/>
            </a:avLst>
          </a:prstGeom>
          <a:effectLst>
            <a:outerShdw blurRad="50800" dist="50800" dir="5400000" algn="tl" rotWithShape="0">
              <a:srgbClr val="000000">
                <a:alpha val="43000"/>
              </a:srgbClr>
            </a:outerShdw>
          </a:effectLst>
        </p:spPr>
      </p:pic>
      <p:sp>
        <p:nvSpPr>
          <p:cNvPr id="3" name="Slide Number Placeholder 2">
            <a:extLst>
              <a:ext uri="{FF2B5EF4-FFF2-40B4-BE49-F238E27FC236}">
                <a16:creationId xmlns:a16="http://schemas.microsoft.com/office/drawing/2014/main" id="{CCCC024D-DB6C-6480-0767-DD5C554A5441}"/>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301077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D87DBC28-AB07-47D8-BDF9-6C6D3D1DB4B3}"/>
              </a:ext>
            </a:extLst>
          </p:cNvPr>
          <p:cNvSpPr>
            <a:spLocks noGrp="1"/>
          </p:cNvSpPr>
          <p:nvPr>
            <p:ph type="title"/>
          </p:nvPr>
        </p:nvSpPr>
        <p:spPr>
          <a:xfrm>
            <a:off x="745565" y="1130603"/>
            <a:ext cx="2506831" cy="4596794"/>
          </a:xfrm>
        </p:spPr>
        <p:txBody>
          <a:bodyPr anchor="ctr">
            <a:normAutofit/>
          </a:bodyPr>
          <a:lstStyle/>
          <a:p>
            <a:r>
              <a:rPr lang="en-US" sz="2800">
                <a:solidFill>
                  <a:srgbClr val="EBEBEB"/>
                </a:solidFill>
              </a:rPr>
              <a:t>Vector Execution Time</a:t>
            </a:r>
            <a:br>
              <a:rPr lang="en-US" sz="2800">
                <a:solidFill>
                  <a:srgbClr val="EBEBEB"/>
                </a:solidFill>
              </a:rPr>
            </a:br>
            <a:r>
              <a:rPr lang="en-US" sz="2800">
                <a:solidFill>
                  <a:srgbClr val="EBEBEB"/>
                </a:solidFill>
              </a:rPr>
              <a:t>Chaining</a:t>
            </a:r>
            <a:br>
              <a:rPr lang="en-US" sz="2800">
                <a:solidFill>
                  <a:srgbClr val="EBEBEB"/>
                </a:solidFill>
              </a:rPr>
            </a:br>
            <a:endParaRPr lang="en-US" sz="2800">
              <a:solidFill>
                <a:srgbClr val="EBEBEB"/>
              </a:solidFill>
            </a:endParaRPr>
          </a:p>
        </p:txBody>
      </p:sp>
      <p:sp>
        <p:nvSpPr>
          <p:cNvPr id="3" name="Content Placeholder 2">
            <a:extLst>
              <a:ext uri="{FF2B5EF4-FFF2-40B4-BE49-F238E27FC236}">
                <a16:creationId xmlns:a16="http://schemas.microsoft.com/office/drawing/2014/main" id="{DB72D72E-E5EF-4284-9586-E86F8A8463AD}"/>
              </a:ext>
            </a:extLst>
          </p:cNvPr>
          <p:cNvSpPr>
            <a:spLocks noGrp="1"/>
          </p:cNvSpPr>
          <p:nvPr>
            <p:ph idx="1"/>
          </p:nvPr>
        </p:nvSpPr>
        <p:spPr>
          <a:xfrm>
            <a:off x="3967557" y="437513"/>
            <a:ext cx="4126961" cy="5954325"/>
          </a:xfrm>
        </p:spPr>
        <p:txBody>
          <a:bodyPr anchor="ctr">
            <a:normAutofit/>
          </a:bodyPr>
          <a:lstStyle/>
          <a:p>
            <a:r>
              <a:rPr lang="en-US" sz="1700"/>
              <a:t>Each instruction should take cycles equal to vector length (ignoring initial latency which includes functional pipe depth ).</a:t>
            </a:r>
          </a:p>
          <a:p>
            <a:r>
              <a:rPr lang="en-US" sz="1700"/>
              <a:t>So if dependent instruction have to wait like the instructions that have structural hazard, this will severely degrade performance.</a:t>
            </a:r>
          </a:p>
          <a:p>
            <a:r>
              <a:rPr lang="en-US" sz="1700"/>
              <a:t>In such a case dependent instruction will be sent in the next convoy. But chaining allows us to only wait until the first result is ready.</a:t>
            </a:r>
          </a:p>
          <a:p>
            <a:r>
              <a:rPr lang="en-US" sz="1700"/>
              <a:t>It is implemented by providing the functionality to read and write a register at the same time</a:t>
            </a:r>
          </a:p>
        </p:txBody>
      </p:sp>
      <p:sp>
        <p:nvSpPr>
          <p:cNvPr id="4" name="Slide Number Placeholder 3">
            <a:extLst>
              <a:ext uri="{FF2B5EF4-FFF2-40B4-BE49-F238E27FC236}">
                <a16:creationId xmlns:a16="http://schemas.microsoft.com/office/drawing/2014/main" id="{CBEF5EED-F750-7E03-CB11-92F3FCE6D76D}"/>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414866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0D6FDD6-DDB9-449B-9DD0-E0A35C3A3F8A}"/>
              </a:ext>
            </a:extLst>
          </p:cNvPr>
          <p:cNvSpPr>
            <a:spLocks noGrp="1"/>
          </p:cNvSpPr>
          <p:nvPr>
            <p:ph type="title"/>
          </p:nvPr>
        </p:nvSpPr>
        <p:spPr>
          <a:xfrm>
            <a:off x="866216" y="973667"/>
            <a:ext cx="2206657" cy="4833745"/>
          </a:xfrm>
        </p:spPr>
        <p:txBody>
          <a:bodyPr>
            <a:normAutofit/>
          </a:bodyPr>
          <a:lstStyle/>
          <a:p>
            <a:r>
              <a:rPr lang="en-US">
                <a:solidFill>
                  <a:srgbClr val="EBEBEB"/>
                </a:solidFill>
              </a:rPr>
              <a:t>Vector Execution Time</a:t>
            </a:r>
            <a:br>
              <a:rPr lang="en-US">
                <a:solidFill>
                  <a:srgbClr val="EBEBEB"/>
                </a:solidFill>
              </a:rPr>
            </a:br>
            <a:r>
              <a:rPr lang="en-US">
                <a:solidFill>
                  <a:srgbClr val="EBEBEB"/>
                </a:solidFill>
              </a:rPr>
              <a:t>Chaining</a:t>
            </a:r>
            <a:br>
              <a:rPr lang="en-US">
                <a:solidFill>
                  <a:srgbClr val="EBEBEB"/>
                </a:solidFill>
              </a:rPr>
            </a:br>
            <a:endParaRPr lang="en-US">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14C645C-7F7F-A13A-DEC8-940466DC7CA5}"/>
              </a:ext>
            </a:extLst>
          </p:cNvPr>
          <p:cNvGraphicFramePr>
            <a:graphicFrameLocks noGrp="1"/>
          </p:cNvGraphicFramePr>
          <p:nvPr>
            <p:ph idx="1"/>
            <p:extLst>
              <p:ext uri="{D42A27DB-BD31-4B8C-83A1-F6EECF244321}">
                <p14:modId xmlns:p14="http://schemas.microsoft.com/office/powerpoint/2010/main" val="1692094600"/>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2638DFE-E93C-03E8-7ED2-D6FB641FF394}"/>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724275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CC3DF159-A62C-40A0-86EB-55F5FCDB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0517707-7F9D-4E8D-89D6-FA23EC039240}"/>
              </a:ext>
            </a:extLst>
          </p:cNvPr>
          <p:cNvSpPr>
            <a:spLocks noGrp="1"/>
          </p:cNvSpPr>
          <p:nvPr>
            <p:ph type="title"/>
          </p:nvPr>
        </p:nvSpPr>
        <p:spPr>
          <a:xfrm>
            <a:off x="487481" y="4517136"/>
            <a:ext cx="8169821" cy="1174947"/>
          </a:xfrm>
        </p:spPr>
        <p:txBody>
          <a:bodyPr vert="horz" lIns="91440" tIns="45720" rIns="91440" bIns="45720" rtlCol="0" anchor="b">
            <a:normAutofit/>
          </a:bodyPr>
          <a:lstStyle/>
          <a:p>
            <a:r>
              <a:rPr lang="en-US" sz="5400" b="0" i="0" kern="1200">
                <a:solidFill>
                  <a:srgbClr val="EBEBEB"/>
                </a:solidFill>
                <a:latin typeface="+mj-lt"/>
                <a:ea typeface="+mj-ea"/>
                <a:cs typeface="+mj-cs"/>
              </a:rPr>
              <a:t>Example</a:t>
            </a:r>
          </a:p>
        </p:txBody>
      </p:sp>
      <p:pic>
        <p:nvPicPr>
          <p:cNvPr id="4" name="Content Placeholder 3">
            <a:extLst>
              <a:ext uri="{FF2B5EF4-FFF2-40B4-BE49-F238E27FC236}">
                <a16:creationId xmlns:a16="http://schemas.microsoft.com/office/drawing/2014/main" id="{DB4289A9-4F3C-471D-9674-441A5AD18F60}"/>
              </a:ext>
            </a:extLst>
          </p:cNvPr>
          <p:cNvPicPr>
            <a:picLocks noGrp="1" noChangeAspect="1"/>
          </p:cNvPicPr>
          <p:nvPr>
            <p:ph idx="1"/>
          </p:nvPr>
        </p:nvPicPr>
        <p:blipFill>
          <a:blip r:embed="rId3"/>
          <a:stretch>
            <a:fillRect/>
          </a:stretch>
        </p:blipFill>
        <p:spPr>
          <a:xfrm>
            <a:off x="551134" y="1211007"/>
            <a:ext cx="7026781" cy="2547208"/>
          </a:xfrm>
          <a:prstGeom prst="roundRect">
            <a:avLst>
              <a:gd name="adj" fmla="val 1858"/>
            </a:avLst>
          </a:prstGeom>
          <a:effectLst>
            <a:outerShdw blurRad="50800" dist="50800" dir="5400000" algn="tl" rotWithShape="0">
              <a:srgbClr val="000000">
                <a:alpha val="43000"/>
              </a:srgbClr>
            </a:outerShdw>
          </a:effectLst>
        </p:spPr>
      </p:pic>
      <p:sp>
        <p:nvSpPr>
          <p:cNvPr id="17" name="Rectangle 16">
            <a:extLst>
              <a:ext uri="{FF2B5EF4-FFF2-40B4-BE49-F238E27FC236}">
                <a16:creationId xmlns:a16="http://schemas.microsoft.com/office/drawing/2014/main" id="{C5DDC647-9031-4B8C-B212-04560303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FBBBF31E-1C27-C93F-8617-043EA212A268}"/>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67350627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801794"/>
            <a:ext cx="8250178"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5378E57C-81F8-489C-A98E-0C8EADF592C6}"/>
              </a:ext>
            </a:extLst>
          </p:cNvPr>
          <p:cNvPicPr>
            <a:picLocks noGrp="1" noChangeAspect="1"/>
          </p:cNvPicPr>
          <p:nvPr>
            <p:ph idx="1"/>
          </p:nvPr>
        </p:nvPicPr>
        <p:blipFill>
          <a:blip r:embed="rId2"/>
          <a:stretch>
            <a:fillRect/>
          </a:stretch>
        </p:blipFill>
        <p:spPr>
          <a:xfrm>
            <a:off x="3162152" y="1284394"/>
            <a:ext cx="2891071" cy="4283066"/>
          </a:xfrm>
          <a:prstGeom prst="rect">
            <a:avLst/>
          </a:prstGeom>
        </p:spPr>
      </p:pic>
      <p:sp>
        <p:nvSpPr>
          <p:cNvPr id="2" name="Slide Number Placeholder 1">
            <a:extLst>
              <a:ext uri="{FF2B5EF4-FFF2-40B4-BE49-F238E27FC236}">
                <a16:creationId xmlns:a16="http://schemas.microsoft.com/office/drawing/2014/main" id="{C2036337-F7F5-43DC-1F72-6EA6047D3EBF}"/>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830602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EAAE-81D4-4AC8-8DAB-613DABAE6A81}"/>
              </a:ext>
            </a:extLst>
          </p:cNvPr>
          <p:cNvSpPr>
            <a:spLocks noGrp="1"/>
          </p:cNvSpPr>
          <p:nvPr>
            <p:ph type="title"/>
          </p:nvPr>
        </p:nvSpPr>
        <p:spPr/>
        <p:txBody>
          <a:bodyPr>
            <a:normAutofit fontScale="90000"/>
          </a:bodyPr>
          <a:lstStyle/>
          <a:p>
            <a:br>
              <a:rPr lang="en-US" dirty="0"/>
            </a:br>
            <a:r>
              <a:rPr lang="en-US" dirty="0"/>
              <a:t>Vector Execution Time</a:t>
            </a:r>
            <a:br>
              <a:rPr lang="en-US" dirty="0"/>
            </a:br>
            <a:br>
              <a:rPr lang="en-US" dirty="0"/>
            </a:br>
            <a:endParaRPr lang="en-US" dirty="0"/>
          </a:p>
        </p:txBody>
      </p:sp>
      <p:sp>
        <p:nvSpPr>
          <p:cNvPr id="3" name="Content Placeholder 2">
            <a:extLst>
              <a:ext uri="{FF2B5EF4-FFF2-40B4-BE49-F238E27FC236}">
                <a16:creationId xmlns:a16="http://schemas.microsoft.com/office/drawing/2014/main" id="{D76B8A62-FF5C-491F-A80C-4C10351E6BE6}"/>
              </a:ext>
            </a:extLst>
          </p:cNvPr>
          <p:cNvSpPr>
            <a:spLocks noGrp="1"/>
          </p:cNvSpPr>
          <p:nvPr>
            <p:ph idx="1"/>
          </p:nvPr>
        </p:nvSpPr>
        <p:spPr/>
        <p:txBody>
          <a:bodyPr>
            <a:normAutofit fontScale="92500" lnSpcReduction="20000"/>
          </a:bodyPr>
          <a:lstStyle/>
          <a:p>
            <a:r>
              <a:rPr lang="en-US" dirty="0"/>
              <a:t>To calculate vector execution time we use the term chime, which is the time taken to execute one convoy.</a:t>
            </a:r>
          </a:p>
          <a:p>
            <a:r>
              <a:rPr lang="en-US" dirty="0"/>
              <a:t>Thus a vector sequence that consists of m convoys executes in m chimes.</a:t>
            </a:r>
          </a:p>
          <a:p>
            <a:r>
              <a:rPr lang="en-US" dirty="0"/>
              <a:t>For a vector of length n, the no. of clock cycles is equal to m*n.</a:t>
            </a:r>
          </a:p>
          <a:p>
            <a:r>
              <a:rPr lang="en-US" dirty="0"/>
              <a:t>Here again we have simplified it, because one instruction is issued in a cycle, so for all independent instructions in a convoy, k-1 no of cycles should be added for each convoy where k is no of instruction. </a:t>
            </a:r>
          </a:p>
          <a:p>
            <a:r>
              <a:rPr lang="en-US" dirty="0"/>
              <a:t>For dependent instructions in a convoy, there are latency cycles until 1</a:t>
            </a:r>
            <a:r>
              <a:rPr lang="en-US" baseline="30000" dirty="0"/>
              <a:t>st</a:t>
            </a:r>
            <a:r>
              <a:rPr lang="en-US" dirty="0"/>
              <a:t> result is ready</a:t>
            </a:r>
          </a:p>
          <a:p>
            <a:r>
              <a:rPr lang="en-US" dirty="0"/>
              <a:t>The approximation is accurate for long vectors</a:t>
            </a:r>
          </a:p>
          <a:p>
            <a:endParaRPr lang="en-US" dirty="0"/>
          </a:p>
        </p:txBody>
      </p:sp>
      <p:sp>
        <p:nvSpPr>
          <p:cNvPr id="4" name="Slide Number Placeholder 3">
            <a:extLst>
              <a:ext uri="{FF2B5EF4-FFF2-40B4-BE49-F238E27FC236}">
                <a16:creationId xmlns:a16="http://schemas.microsoft.com/office/drawing/2014/main" id="{ABCAF79C-4F87-B795-4171-B1ACBB81B348}"/>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4097934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69B1C03-228C-43F1-9F02-82D72F783983}"/>
              </a:ext>
            </a:extLst>
          </p:cNvPr>
          <p:cNvSpPr>
            <a:spLocks noGrp="1"/>
          </p:cNvSpPr>
          <p:nvPr>
            <p:ph type="title"/>
          </p:nvPr>
        </p:nvSpPr>
        <p:spPr>
          <a:xfrm>
            <a:off x="487482" y="3739568"/>
            <a:ext cx="8169820" cy="1915940"/>
          </a:xfrm>
        </p:spPr>
        <p:txBody>
          <a:bodyPr vert="horz" lIns="91440" tIns="45720" rIns="91440" bIns="45720" rtlCol="0" anchor="b">
            <a:normAutofit/>
          </a:bodyPr>
          <a:lstStyle/>
          <a:p>
            <a:pPr algn="ctr"/>
            <a:r>
              <a:rPr lang="en-US" sz="5700" b="0" i="0" kern="1200">
                <a:solidFill>
                  <a:srgbClr val="EBEBEB"/>
                </a:solidFill>
                <a:latin typeface="+mj-lt"/>
                <a:ea typeface="+mj-ea"/>
                <a:cs typeface="+mj-cs"/>
              </a:rPr>
              <a:t>Example</a:t>
            </a:r>
          </a:p>
        </p:txBody>
      </p:sp>
      <p:pic>
        <p:nvPicPr>
          <p:cNvPr id="4" name="Content Placeholder 3">
            <a:extLst>
              <a:ext uri="{FF2B5EF4-FFF2-40B4-BE49-F238E27FC236}">
                <a16:creationId xmlns:a16="http://schemas.microsoft.com/office/drawing/2014/main" id="{01623041-5AA3-492A-A0F4-B1972CAD8F00}"/>
              </a:ext>
            </a:extLst>
          </p:cNvPr>
          <p:cNvPicPr>
            <a:picLocks noGrp="1" noChangeAspect="1"/>
          </p:cNvPicPr>
          <p:nvPr>
            <p:ph idx="1"/>
          </p:nvPr>
        </p:nvPicPr>
        <p:blipFill>
          <a:blip r:embed="rId3"/>
          <a:stretch>
            <a:fillRect/>
          </a:stretch>
        </p:blipFill>
        <p:spPr>
          <a:xfrm>
            <a:off x="1675122" y="1059238"/>
            <a:ext cx="5786382" cy="2266712"/>
          </a:xfrm>
          <a:prstGeom prst="roundRect">
            <a:avLst>
              <a:gd name="adj" fmla="val 1858"/>
            </a:avLst>
          </a:prstGeom>
          <a:effectLst>
            <a:outerShdw blurRad="50800" dist="50800" dir="5400000" algn="tl" rotWithShape="0">
              <a:srgbClr val="000000">
                <a:alpha val="43000"/>
              </a:srgbClr>
            </a:outerShdw>
          </a:effectLst>
        </p:spPr>
      </p:pic>
      <p:sp>
        <p:nvSpPr>
          <p:cNvPr id="17" name="Rectangle 16">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27BB1509-FC9A-C3FC-14BB-A4B30DC70EDB}"/>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8128294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74AB-CA62-2FE4-D208-8B022E854389}"/>
              </a:ext>
            </a:extLst>
          </p:cNvPr>
          <p:cNvSpPr>
            <a:spLocks noGrp="1"/>
          </p:cNvSpPr>
          <p:nvPr>
            <p:ph type="title"/>
          </p:nvPr>
        </p:nvSpPr>
        <p:spPr>
          <a:xfrm>
            <a:off x="866215" y="973668"/>
            <a:ext cx="6571060" cy="706964"/>
          </a:xfrm>
        </p:spPr>
        <p:txBody>
          <a:bodyPr vert="horz" lIns="91440" tIns="45720" rIns="91440" bIns="45720" rtlCol="0" anchor="ctr">
            <a:normAutofit/>
          </a:bodyPr>
          <a:lstStyle/>
          <a:p>
            <a:endParaRPr lang="en-US" sz="3600" b="0" i="0" kern="1200">
              <a:solidFill>
                <a:srgbClr val="EBEBEB"/>
              </a:solidFill>
              <a:latin typeface="+mj-lt"/>
              <a:ea typeface="+mj-ea"/>
              <a:cs typeface="+mj-cs"/>
            </a:endParaRPr>
          </a:p>
        </p:txBody>
      </p:sp>
      <p:sp>
        <p:nvSpPr>
          <p:cNvPr id="8" name="TextBox 7">
            <a:extLst>
              <a:ext uri="{FF2B5EF4-FFF2-40B4-BE49-F238E27FC236}">
                <a16:creationId xmlns:a16="http://schemas.microsoft.com/office/drawing/2014/main" id="{95DBC5CB-EF64-4B0F-93BB-4A45FE88A481}"/>
              </a:ext>
            </a:extLst>
          </p:cNvPr>
          <p:cNvSpPr txBox="1"/>
          <p:nvPr/>
        </p:nvSpPr>
        <p:spPr>
          <a:xfrm>
            <a:off x="866216" y="2603500"/>
            <a:ext cx="2610790"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sz="1400">
                <a:solidFill>
                  <a:schemeClr val="tx1">
                    <a:lumMod val="75000"/>
                    <a:lumOff val="25000"/>
                  </a:schemeClr>
                </a:solidFill>
              </a:rPr>
              <a:t>For 32 bit vectors , 3 chimes means 32*3 = 96 clock cycles.</a:t>
            </a:r>
          </a:p>
        </p:txBody>
      </p:sp>
      <p:pic>
        <p:nvPicPr>
          <p:cNvPr id="7" name="Content Placeholder 6">
            <a:extLst>
              <a:ext uri="{FF2B5EF4-FFF2-40B4-BE49-F238E27FC236}">
                <a16:creationId xmlns:a16="http://schemas.microsoft.com/office/drawing/2014/main" id="{5F91BF1E-AE48-41CB-AB5D-E7FA1607DF85}"/>
              </a:ext>
            </a:extLst>
          </p:cNvPr>
          <p:cNvPicPr>
            <a:picLocks noGrp="1" noChangeAspect="1"/>
          </p:cNvPicPr>
          <p:nvPr>
            <p:ph idx="1"/>
          </p:nvPr>
        </p:nvPicPr>
        <p:blipFill>
          <a:blip r:embed="rId2"/>
          <a:stretch>
            <a:fillRect/>
          </a:stretch>
        </p:blipFill>
        <p:spPr>
          <a:xfrm>
            <a:off x="3738717" y="3355588"/>
            <a:ext cx="4619101" cy="1907889"/>
          </a:xfrm>
          <a:prstGeom prst="roundRect">
            <a:avLst>
              <a:gd name="adj" fmla="val 1858"/>
            </a:avLst>
          </a:prstGeom>
          <a:effectLst>
            <a:outerShdw blurRad="50800" dist="50800" dir="5400000" algn="tl" rotWithShape="0">
              <a:srgbClr val="000000">
                <a:alpha val="43000"/>
              </a:srgbClr>
            </a:outerShdw>
          </a:effectLst>
        </p:spPr>
      </p:pic>
      <p:sp>
        <p:nvSpPr>
          <p:cNvPr id="3" name="Slide Number Placeholder 2">
            <a:extLst>
              <a:ext uri="{FF2B5EF4-FFF2-40B4-BE49-F238E27FC236}">
                <a16:creationId xmlns:a16="http://schemas.microsoft.com/office/drawing/2014/main" id="{6FA22DBE-B4F7-57DB-6B54-07E3B4CD3093}"/>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23453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7FBC-9225-4B8B-B492-F8D27BEE5437}"/>
              </a:ext>
            </a:extLst>
          </p:cNvPr>
          <p:cNvSpPr>
            <a:spLocks noGrp="1"/>
          </p:cNvSpPr>
          <p:nvPr>
            <p:ph type="title"/>
          </p:nvPr>
        </p:nvSpPr>
        <p:spPr/>
        <p:txBody>
          <a:bodyPr/>
          <a:lstStyle/>
          <a:p>
            <a:r>
              <a:rPr lang="en-US"/>
              <a:t>SIMD vs MIMD</a:t>
            </a:r>
            <a:endParaRPr lang="en-US" dirty="0"/>
          </a:p>
        </p:txBody>
      </p:sp>
      <p:sp>
        <p:nvSpPr>
          <p:cNvPr id="3" name="Content Placeholder 2">
            <a:extLst>
              <a:ext uri="{FF2B5EF4-FFF2-40B4-BE49-F238E27FC236}">
                <a16:creationId xmlns:a16="http://schemas.microsoft.com/office/drawing/2014/main" id="{16008517-5CBB-4F3E-92BC-C07DF9706CBC}"/>
              </a:ext>
            </a:extLst>
          </p:cNvPr>
          <p:cNvSpPr>
            <a:spLocks noGrp="1"/>
          </p:cNvSpPr>
          <p:nvPr>
            <p:ph idx="1"/>
          </p:nvPr>
        </p:nvSpPr>
        <p:spPr/>
        <p:txBody>
          <a:bodyPr>
            <a:normAutofit fontScale="70000" lnSpcReduction="20000"/>
          </a:bodyPr>
          <a:lstStyle/>
          <a:p>
            <a:r>
              <a:rPr lang="en-US" sz="2600" dirty="0"/>
              <a:t>If we use MIMD for vector operation we have to determine the amount of ILP in code while for SIMD we already know the data-level parallelism in code intended e.g. matrix computation in scientific computing, image and sound processing and machine learning algorithms </a:t>
            </a:r>
          </a:p>
          <a:p>
            <a:r>
              <a:rPr lang="en-US" sz="2600" dirty="0"/>
              <a:t>SIMD is more energy efficient as single instruction can launch multiple operations.</a:t>
            </a:r>
          </a:p>
          <a:p>
            <a:r>
              <a:rPr lang="en-US" sz="2600" dirty="0"/>
              <a:t>Easier on Programmer as one doesn’t need to thing about scheduling (so that max instructions are issued and executed in each slot) during coding , but still achieve parallelism through multiple data operations in parallel</a:t>
            </a:r>
          </a:p>
        </p:txBody>
      </p:sp>
      <p:sp>
        <p:nvSpPr>
          <p:cNvPr id="4" name="Slide Number Placeholder 3">
            <a:extLst>
              <a:ext uri="{FF2B5EF4-FFF2-40B4-BE49-F238E27FC236}">
                <a16:creationId xmlns:a16="http://schemas.microsoft.com/office/drawing/2014/main" id="{138B142D-D1DE-0CAB-BCC3-E0735B34996B}"/>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95396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E229B5F-CBD8-430F-9389-5E3BAD1E4CFD}"/>
              </a:ext>
            </a:extLst>
          </p:cNvPr>
          <p:cNvSpPr>
            <a:spLocks noGrp="1"/>
          </p:cNvSpPr>
          <p:nvPr>
            <p:ph type="title"/>
          </p:nvPr>
        </p:nvSpPr>
        <p:spPr>
          <a:xfrm>
            <a:off x="866216" y="973667"/>
            <a:ext cx="2206657" cy="4833745"/>
          </a:xfrm>
        </p:spPr>
        <p:txBody>
          <a:bodyPr>
            <a:normAutofit/>
          </a:bodyPr>
          <a:lstStyle/>
          <a:p>
            <a:r>
              <a:rPr lang="en-US">
                <a:solidFill>
                  <a:srgbClr val="EBEBEB"/>
                </a:solidFill>
              </a:rPr>
              <a:t>Multiple Lanes: Beyond One Element per Clock Cycle</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D9DE564-D95B-2B41-87DF-7E49FE39F3D5}"/>
              </a:ext>
            </a:extLst>
          </p:cNvPr>
          <p:cNvGraphicFramePr>
            <a:graphicFrameLocks noGrp="1"/>
          </p:cNvGraphicFramePr>
          <p:nvPr>
            <p:ph idx="1"/>
            <p:extLst>
              <p:ext uri="{D42A27DB-BD31-4B8C-83A1-F6EECF244321}">
                <p14:modId xmlns:p14="http://schemas.microsoft.com/office/powerpoint/2010/main" val="712545230"/>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B7555062-324F-92BC-6DF0-C26CB3D506FB}"/>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303786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801794"/>
            <a:ext cx="8250178"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C956FA34-6254-486C-8F6B-6D1188E9A9F1}"/>
              </a:ext>
            </a:extLst>
          </p:cNvPr>
          <p:cNvPicPr>
            <a:picLocks noGrp="1" noChangeAspect="1"/>
          </p:cNvPicPr>
          <p:nvPr>
            <p:ph idx="1"/>
          </p:nvPr>
        </p:nvPicPr>
        <p:blipFill>
          <a:blip r:embed="rId2"/>
          <a:stretch>
            <a:fillRect/>
          </a:stretch>
        </p:blipFill>
        <p:spPr>
          <a:xfrm>
            <a:off x="2335504" y="1284394"/>
            <a:ext cx="4544367" cy="4283066"/>
          </a:xfrm>
          <a:prstGeom prst="rect">
            <a:avLst/>
          </a:prstGeom>
        </p:spPr>
      </p:pic>
      <p:sp>
        <p:nvSpPr>
          <p:cNvPr id="2" name="Slide Number Placeholder 1">
            <a:extLst>
              <a:ext uri="{FF2B5EF4-FFF2-40B4-BE49-F238E27FC236}">
                <a16:creationId xmlns:a16="http://schemas.microsoft.com/office/drawing/2014/main" id="{AD9E1540-81FF-F2F5-7DDE-F289AD73FAA0}"/>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740544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0394B3D-3E07-4D06-9682-11F072A1C07E}"/>
              </a:ext>
            </a:extLst>
          </p:cNvPr>
          <p:cNvSpPr>
            <a:spLocks noGrp="1"/>
          </p:cNvSpPr>
          <p:nvPr>
            <p:ph type="title"/>
          </p:nvPr>
        </p:nvSpPr>
        <p:spPr>
          <a:xfrm>
            <a:off x="866216" y="973667"/>
            <a:ext cx="2206657" cy="4833745"/>
          </a:xfrm>
        </p:spPr>
        <p:txBody>
          <a:bodyPr>
            <a:normAutofit/>
          </a:bodyPr>
          <a:lstStyle/>
          <a:p>
            <a:r>
              <a:rPr lang="en-US">
                <a:solidFill>
                  <a:srgbClr val="EBEBEB"/>
                </a:solidFill>
              </a:rPr>
              <a:t>Vector-Length Registers: Handling Loops Not Equal to 32</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B01E1B1-029B-E543-A91D-9C7CA0000DC4}"/>
              </a:ext>
            </a:extLst>
          </p:cNvPr>
          <p:cNvGraphicFramePr>
            <a:graphicFrameLocks noGrp="1"/>
          </p:cNvGraphicFramePr>
          <p:nvPr>
            <p:ph idx="1"/>
            <p:extLst>
              <p:ext uri="{D42A27DB-BD31-4B8C-83A1-F6EECF244321}">
                <p14:modId xmlns:p14="http://schemas.microsoft.com/office/powerpoint/2010/main" val="2342588251"/>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8623F5A4-5FE4-0C7D-BC97-E48C317F8FBD}"/>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11001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F4C740C-6751-45B1-BE08-7594E1AE08A1}"/>
              </a:ext>
            </a:extLst>
          </p:cNvPr>
          <p:cNvSpPr>
            <a:spLocks noGrp="1"/>
          </p:cNvSpPr>
          <p:nvPr>
            <p:ph type="title"/>
          </p:nvPr>
        </p:nvSpPr>
        <p:spPr>
          <a:xfrm>
            <a:off x="745565" y="1130603"/>
            <a:ext cx="2506831" cy="4596794"/>
          </a:xfrm>
        </p:spPr>
        <p:txBody>
          <a:bodyPr anchor="ctr">
            <a:normAutofit/>
          </a:bodyPr>
          <a:lstStyle/>
          <a:p>
            <a:r>
              <a:rPr lang="en-US" sz="2800">
                <a:solidFill>
                  <a:srgbClr val="EBEBEB"/>
                </a:solidFill>
              </a:rPr>
              <a:t>Vector-Length Registers: Strip Mining</a:t>
            </a:r>
          </a:p>
        </p:txBody>
      </p:sp>
      <p:sp>
        <p:nvSpPr>
          <p:cNvPr id="3" name="Content Placeholder 2">
            <a:extLst>
              <a:ext uri="{FF2B5EF4-FFF2-40B4-BE49-F238E27FC236}">
                <a16:creationId xmlns:a16="http://schemas.microsoft.com/office/drawing/2014/main" id="{14EEE313-3F53-4EC6-821D-89479D553E5D}"/>
              </a:ext>
            </a:extLst>
          </p:cNvPr>
          <p:cNvSpPr>
            <a:spLocks noGrp="1"/>
          </p:cNvSpPr>
          <p:nvPr>
            <p:ph idx="1"/>
          </p:nvPr>
        </p:nvSpPr>
        <p:spPr>
          <a:xfrm>
            <a:off x="3967557" y="437513"/>
            <a:ext cx="4126961" cy="5954325"/>
          </a:xfrm>
        </p:spPr>
        <p:txBody>
          <a:bodyPr anchor="ctr">
            <a:normAutofit/>
          </a:bodyPr>
          <a:lstStyle/>
          <a:p>
            <a:r>
              <a:rPr lang="en-US" sz="1700"/>
              <a:t>When vector length in memory is greater than mvl of register a technique called strip mining is used. </a:t>
            </a:r>
          </a:p>
          <a:p>
            <a:r>
              <a:rPr lang="en-US" sz="1700"/>
              <a:t>See next slide</a:t>
            </a:r>
          </a:p>
          <a:p>
            <a:endParaRPr lang="en-US" sz="1700"/>
          </a:p>
          <a:p>
            <a:endParaRPr lang="en-US" sz="1700"/>
          </a:p>
        </p:txBody>
      </p:sp>
      <p:sp>
        <p:nvSpPr>
          <p:cNvPr id="4" name="Slide Number Placeholder 3">
            <a:extLst>
              <a:ext uri="{FF2B5EF4-FFF2-40B4-BE49-F238E27FC236}">
                <a16:creationId xmlns:a16="http://schemas.microsoft.com/office/drawing/2014/main" id="{D8D54959-4674-E5DC-2A20-6EA7A08576FC}"/>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077647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B71DC7-F174-B367-3A79-2B457C20F10A}"/>
              </a:ext>
            </a:extLst>
          </p:cNvPr>
          <p:cNvSpPr>
            <a:spLocks noGrp="1"/>
          </p:cNvSpPr>
          <p:nvPr>
            <p:ph type="title"/>
          </p:nvPr>
        </p:nvSpPr>
        <p:spPr>
          <a:xfrm>
            <a:off x="866215" y="973668"/>
            <a:ext cx="6571060" cy="706964"/>
          </a:xfrm>
        </p:spPr>
        <p:txBody>
          <a:bodyPr vert="horz" lIns="91440" tIns="45720" rIns="91440" bIns="45720" rtlCol="0" anchor="ctr">
            <a:normAutofit/>
          </a:bodyPr>
          <a:lstStyle/>
          <a:p>
            <a:endParaRPr lang="en-US" sz="3600" b="0" i="0" kern="1200" dirty="0">
              <a:solidFill>
                <a:schemeClr val="bg2"/>
              </a:solidFill>
              <a:latin typeface="+mj-lt"/>
              <a:ea typeface="+mj-ea"/>
              <a:cs typeface="+mj-cs"/>
            </a:endParaRPr>
          </a:p>
        </p:txBody>
      </p:sp>
      <p:sp>
        <p:nvSpPr>
          <p:cNvPr id="4" name="TextBox 3">
            <a:extLst>
              <a:ext uri="{FF2B5EF4-FFF2-40B4-BE49-F238E27FC236}">
                <a16:creationId xmlns:a16="http://schemas.microsoft.com/office/drawing/2014/main" id="{0883D964-B181-BE25-4EB2-2ED0303101AB}"/>
              </a:ext>
            </a:extLst>
          </p:cNvPr>
          <p:cNvSpPr txBox="1"/>
          <p:nvPr/>
        </p:nvSpPr>
        <p:spPr>
          <a:xfrm>
            <a:off x="866215" y="2603500"/>
            <a:ext cx="4797985"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Here is t0 is mvl length (register size) and a0 is length of the vector to be processed  which is multiples of mvl + some remainder</a:t>
            </a:r>
          </a:p>
          <a:p>
            <a:pPr>
              <a:spcBef>
                <a:spcPts val="1000"/>
              </a:spcBef>
              <a:buClr>
                <a:schemeClr val="accent1"/>
              </a:buClr>
              <a:buSzPct val="80000"/>
              <a:buFont typeface="Wingdings 3" charset="2"/>
              <a:buChar char=""/>
            </a:pPr>
            <a:r>
              <a:rPr lang="en-US">
                <a:solidFill>
                  <a:schemeClr val="tx1">
                    <a:lumMod val="75000"/>
                    <a:lumOff val="25000"/>
                  </a:schemeClr>
                </a:solidFill>
              </a:rPr>
              <a:t>Setvl sets vector operation length to the minimum of to,a0</a:t>
            </a:r>
          </a:p>
        </p:txBody>
      </p:sp>
      <p:pic>
        <p:nvPicPr>
          <p:cNvPr id="3" name="Picture 2">
            <a:extLst>
              <a:ext uri="{FF2B5EF4-FFF2-40B4-BE49-F238E27FC236}">
                <a16:creationId xmlns:a16="http://schemas.microsoft.com/office/drawing/2014/main" id="{C36B125F-C175-7E6A-8605-36F5C6434DD4}"/>
              </a:ext>
            </a:extLst>
          </p:cNvPr>
          <p:cNvPicPr>
            <a:picLocks noChangeAspect="1"/>
          </p:cNvPicPr>
          <p:nvPr/>
        </p:nvPicPr>
        <p:blipFill>
          <a:blip r:embed="rId2"/>
          <a:stretch>
            <a:fillRect/>
          </a:stretch>
        </p:blipFill>
        <p:spPr>
          <a:xfrm>
            <a:off x="6015428" y="3202462"/>
            <a:ext cx="2310036" cy="425813"/>
          </a:xfrm>
          <a:prstGeom prst="roundRect">
            <a:avLst>
              <a:gd name="adj" fmla="val 1858"/>
            </a:avLst>
          </a:prstGeom>
          <a:effectLst/>
        </p:spPr>
      </p:pic>
      <p:pic>
        <p:nvPicPr>
          <p:cNvPr id="7" name="Content Placeholder 6">
            <a:extLst>
              <a:ext uri="{FF2B5EF4-FFF2-40B4-BE49-F238E27FC236}">
                <a16:creationId xmlns:a16="http://schemas.microsoft.com/office/drawing/2014/main" id="{73280E41-BBB0-436D-A86C-8B8CEDCE005D}"/>
              </a:ext>
            </a:extLst>
          </p:cNvPr>
          <p:cNvPicPr>
            <a:picLocks noGrp="1" noChangeAspect="1"/>
          </p:cNvPicPr>
          <p:nvPr>
            <p:ph idx="1"/>
          </p:nvPr>
        </p:nvPicPr>
        <p:blipFill>
          <a:blip r:embed="rId3"/>
          <a:stretch>
            <a:fillRect/>
          </a:stretch>
        </p:blipFill>
        <p:spPr>
          <a:xfrm>
            <a:off x="6015428" y="4665843"/>
            <a:ext cx="2310036" cy="1079942"/>
          </a:xfrm>
          <a:prstGeom prst="roundRect">
            <a:avLst>
              <a:gd name="adj" fmla="val 1858"/>
            </a:avLst>
          </a:prstGeom>
          <a:effectLst/>
        </p:spPr>
      </p:pic>
      <p:sp>
        <p:nvSpPr>
          <p:cNvPr id="2" name="Slide Number Placeholder 1">
            <a:extLst>
              <a:ext uri="{FF2B5EF4-FFF2-40B4-BE49-F238E27FC236}">
                <a16:creationId xmlns:a16="http://schemas.microsoft.com/office/drawing/2014/main" id="{17B0BBFB-E7D4-5E93-71A8-C1103BBC5CA8}"/>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608991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ABF7-E879-4FF6-921B-AD45BE196E9E}"/>
              </a:ext>
            </a:extLst>
          </p:cNvPr>
          <p:cNvSpPr>
            <a:spLocks noGrp="1"/>
          </p:cNvSpPr>
          <p:nvPr>
            <p:ph type="title"/>
          </p:nvPr>
        </p:nvSpPr>
        <p:spPr>
          <a:xfrm>
            <a:off x="866215" y="973668"/>
            <a:ext cx="6571060" cy="706964"/>
          </a:xfrm>
        </p:spPr>
        <p:txBody>
          <a:bodyPr vert="horz" lIns="91440" tIns="45720" rIns="91440" bIns="45720" rtlCol="0" anchor="ctr">
            <a:normAutofit/>
          </a:bodyPr>
          <a:lstStyle/>
          <a:p>
            <a:pPr>
              <a:lnSpc>
                <a:spcPct val="90000"/>
              </a:lnSpc>
            </a:pPr>
            <a:r>
              <a:rPr lang="en-US" sz="2000" b="0" i="0" kern="1200">
                <a:solidFill>
                  <a:srgbClr val="EBEBEB"/>
                </a:solidFill>
                <a:latin typeface="+mj-lt"/>
                <a:ea typeface="+mj-ea"/>
                <a:cs typeface="+mj-cs"/>
              </a:rPr>
              <a:t>Predicate Registers: Handling IF Statements in Vector Loops</a:t>
            </a:r>
          </a:p>
        </p:txBody>
      </p:sp>
      <p:pic>
        <p:nvPicPr>
          <p:cNvPr id="4" name="Content Placeholder 3">
            <a:extLst>
              <a:ext uri="{FF2B5EF4-FFF2-40B4-BE49-F238E27FC236}">
                <a16:creationId xmlns:a16="http://schemas.microsoft.com/office/drawing/2014/main" id="{41CA42A9-9C88-4A5A-BFFD-6E0285154093}"/>
              </a:ext>
            </a:extLst>
          </p:cNvPr>
          <p:cNvPicPr>
            <a:picLocks noGrp="1" noChangeAspect="1"/>
          </p:cNvPicPr>
          <p:nvPr>
            <p:ph idx="1"/>
          </p:nvPr>
        </p:nvPicPr>
        <p:blipFill>
          <a:blip r:embed="rId2"/>
          <a:stretch>
            <a:fillRect/>
          </a:stretch>
        </p:blipFill>
        <p:spPr>
          <a:xfrm>
            <a:off x="863600" y="3838175"/>
            <a:ext cx="3258768" cy="942714"/>
          </a:xfrm>
          <a:prstGeom prst="roundRect">
            <a:avLst>
              <a:gd name="adj" fmla="val 1858"/>
            </a:avLst>
          </a:prstGeom>
          <a:effectLst>
            <a:outerShdw blurRad="50800" dist="50800" dir="5400000" algn="tl" rotWithShape="0">
              <a:srgbClr val="000000">
                <a:alpha val="43000"/>
              </a:srgbClr>
            </a:outerShdw>
          </a:effectLst>
        </p:spPr>
      </p:pic>
      <p:sp>
        <p:nvSpPr>
          <p:cNvPr id="5" name="TextBox 4">
            <a:extLst>
              <a:ext uri="{FF2B5EF4-FFF2-40B4-BE49-F238E27FC236}">
                <a16:creationId xmlns:a16="http://schemas.microsoft.com/office/drawing/2014/main" id="{52C16D94-7C1A-406F-9A36-2162B583402F}"/>
              </a:ext>
            </a:extLst>
          </p:cNvPr>
          <p:cNvSpPr txBox="1"/>
          <p:nvPr/>
        </p:nvSpPr>
        <p:spPr>
          <a:xfrm>
            <a:off x="4485715" y="2603500"/>
            <a:ext cx="3908984" cy="3416300"/>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sz="1000">
                <a:solidFill>
                  <a:schemeClr val="tx1">
                    <a:lumMod val="75000"/>
                    <a:lumOff val="25000"/>
                  </a:schemeClr>
                </a:solidFill>
              </a:rPr>
              <a:t>This loop cannot be normally vectorized because of presence of if statement.</a:t>
            </a:r>
          </a:p>
          <a:p>
            <a:pPr marL="285750" indent="-285750">
              <a:lnSpc>
                <a:spcPct val="90000"/>
              </a:lnSpc>
              <a:spcBef>
                <a:spcPts val="1000"/>
              </a:spcBef>
              <a:buClr>
                <a:schemeClr val="accent1"/>
              </a:buClr>
              <a:buSzPct val="80000"/>
              <a:buFont typeface="Wingdings 3" charset="2"/>
              <a:buChar char=""/>
            </a:pPr>
            <a:r>
              <a:rPr lang="en-US" sz="1000">
                <a:solidFill>
                  <a:schemeClr val="tx1">
                    <a:lumMod val="75000"/>
                    <a:lumOff val="25000"/>
                  </a:schemeClr>
                </a:solidFill>
              </a:rPr>
              <a:t>So control dependency is a hurdle for vectorization</a:t>
            </a:r>
          </a:p>
          <a:p>
            <a:pPr marL="285750" indent="-285750">
              <a:lnSpc>
                <a:spcPct val="90000"/>
              </a:lnSpc>
              <a:spcBef>
                <a:spcPts val="1000"/>
              </a:spcBef>
              <a:buClr>
                <a:schemeClr val="accent1"/>
              </a:buClr>
              <a:buSzPct val="80000"/>
              <a:buFont typeface="Wingdings 3" charset="2"/>
              <a:buChar char=""/>
            </a:pPr>
            <a:r>
              <a:rPr lang="en-US" sz="1000">
                <a:solidFill>
                  <a:schemeClr val="tx1">
                    <a:lumMod val="75000"/>
                    <a:lumOff val="25000"/>
                  </a:schemeClr>
                </a:solidFill>
              </a:rPr>
              <a:t>The common extension for this capability is vector-mask control.</a:t>
            </a:r>
          </a:p>
          <a:p>
            <a:pPr marL="285750" indent="-285750">
              <a:lnSpc>
                <a:spcPct val="90000"/>
              </a:lnSpc>
              <a:spcBef>
                <a:spcPts val="1000"/>
              </a:spcBef>
              <a:buClr>
                <a:schemeClr val="accent1"/>
              </a:buClr>
              <a:buSzPct val="80000"/>
              <a:buFont typeface="Wingdings 3" charset="2"/>
              <a:buChar char=""/>
            </a:pPr>
            <a:r>
              <a:rPr lang="en-US" sz="1000">
                <a:solidFill>
                  <a:schemeClr val="tx1">
                    <a:lumMod val="75000"/>
                    <a:lumOff val="25000"/>
                  </a:schemeClr>
                </a:solidFill>
              </a:rPr>
              <a:t>RV64V provides predicate registers which hold Boolean value (true or false). </a:t>
            </a:r>
          </a:p>
          <a:p>
            <a:pPr marL="285750" indent="-285750">
              <a:lnSpc>
                <a:spcPct val="90000"/>
              </a:lnSpc>
              <a:spcBef>
                <a:spcPts val="1000"/>
              </a:spcBef>
              <a:buClr>
                <a:schemeClr val="accent1"/>
              </a:buClr>
              <a:buSzPct val="80000"/>
              <a:buFont typeface="Wingdings 3" charset="2"/>
              <a:buChar char=""/>
            </a:pPr>
            <a:r>
              <a:rPr lang="en-US" sz="1000">
                <a:solidFill>
                  <a:schemeClr val="tx1">
                    <a:lumMod val="75000"/>
                    <a:lumOff val="25000"/>
                  </a:schemeClr>
                </a:solidFill>
              </a:rPr>
              <a:t>They can be enabled or disabled like vector registers. When enabled, all entries are true.</a:t>
            </a:r>
          </a:p>
          <a:p>
            <a:pPr marL="285750" indent="-285750">
              <a:lnSpc>
                <a:spcPct val="90000"/>
              </a:lnSpc>
              <a:spcBef>
                <a:spcPts val="1000"/>
              </a:spcBef>
              <a:buClr>
                <a:schemeClr val="accent1"/>
              </a:buClr>
              <a:buSzPct val="80000"/>
              <a:buFont typeface="Wingdings 3" charset="2"/>
              <a:buChar char=""/>
            </a:pPr>
            <a:r>
              <a:rPr lang="en-US" sz="1000">
                <a:solidFill>
                  <a:schemeClr val="tx1">
                    <a:lumMod val="75000"/>
                    <a:lumOff val="25000"/>
                  </a:schemeClr>
                </a:solidFill>
              </a:rPr>
              <a:t>When vector operation is performed with predicate registers enabled, destination register is only modified for elements, for which corresponding predicate register entry is true.</a:t>
            </a:r>
          </a:p>
          <a:p>
            <a:pPr marL="285750" indent="-285750">
              <a:lnSpc>
                <a:spcPct val="90000"/>
              </a:lnSpc>
              <a:spcBef>
                <a:spcPts val="1000"/>
              </a:spcBef>
              <a:buClr>
                <a:schemeClr val="accent1"/>
              </a:buClr>
              <a:buSzPct val="80000"/>
              <a:buFont typeface="Wingdings 3" charset="2"/>
              <a:buChar char=""/>
            </a:pPr>
            <a:r>
              <a:rPr lang="en-US" sz="1000">
                <a:solidFill>
                  <a:schemeClr val="tx1">
                    <a:lumMod val="75000"/>
                    <a:lumOff val="25000"/>
                  </a:schemeClr>
                </a:solidFill>
              </a:rPr>
              <a:t>It still gives better performance then normal conditional execution even if there are large no of zeros</a:t>
            </a:r>
          </a:p>
          <a:p>
            <a:pPr marL="285750" indent="-285750">
              <a:lnSpc>
                <a:spcPct val="90000"/>
              </a:lnSpc>
              <a:spcBef>
                <a:spcPts val="1000"/>
              </a:spcBef>
              <a:buClr>
                <a:schemeClr val="accent1"/>
              </a:buClr>
              <a:buSzPct val="80000"/>
              <a:buFont typeface="Wingdings 3" charset="2"/>
              <a:buChar char=""/>
            </a:pPr>
            <a:endParaRPr lang="en-US" sz="100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00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00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ED797281-D29F-4EEF-ADDE-20BA7C32BD49}"/>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635630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630F824-8FE5-4D28-B134-0B5E10947350}"/>
              </a:ext>
            </a:extLst>
          </p:cNvPr>
          <p:cNvSpPr>
            <a:spLocks noGrp="1"/>
          </p:cNvSpPr>
          <p:nvPr>
            <p:ph type="title"/>
          </p:nvPr>
        </p:nvSpPr>
        <p:spPr>
          <a:xfrm>
            <a:off x="866216" y="973667"/>
            <a:ext cx="2206657" cy="4833745"/>
          </a:xfrm>
        </p:spPr>
        <p:txBody>
          <a:bodyPr>
            <a:normAutofit/>
          </a:bodyPr>
          <a:lstStyle/>
          <a:p>
            <a:r>
              <a:rPr lang="en-US" sz="2700">
                <a:solidFill>
                  <a:srgbClr val="EBEBEB"/>
                </a:solidFill>
              </a:rPr>
              <a:t>Memory Banks: Supplying Bandwidth for Vector Load/Store Units</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EA0A26D-0E6C-7EAD-624E-D97838536374}"/>
              </a:ext>
            </a:extLst>
          </p:cNvPr>
          <p:cNvGraphicFramePr>
            <a:graphicFrameLocks noGrp="1"/>
          </p:cNvGraphicFramePr>
          <p:nvPr>
            <p:ph idx="1"/>
            <p:extLst>
              <p:ext uri="{D42A27DB-BD31-4B8C-83A1-F6EECF244321}">
                <p14:modId xmlns:p14="http://schemas.microsoft.com/office/powerpoint/2010/main" val="1070217988"/>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1144C40-8712-648B-9FCB-E97978ECEA50}"/>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974714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207F-BC09-4DF5-B5ED-CEF497530998}"/>
              </a:ext>
            </a:extLst>
          </p:cNvPr>
          <p:cNvSpPr>
            <a:spLocks noGrp="1"/>
          </p:cNvSpPr>
          <p:nvPr>
            <p:ph type="title"/>
          </p:nvPr>
        </p:nvSpPr>
        <p:spPr/>
        <p:txBody>
          <a:bodyPr/>
          <a:lstStyle/>
          <a:p>
            <a:r>
              <a:rPr lang="en-US"/>
              <a:t>Example</a:t>
            </a:r>
            <a:endParaRPr lang="en-US" dirty="0"/>
          </a:p>
        </p:txBody>
      </p:sp>
      <p:pic>
        <p:nvPicPr>
          <p:cNvPr id="4" name="Content Placeholder 3">
            <a:extLst>
              <a:ext uri="{FF2B5EF4-FFF2-40B4-BE49-F238E27FC236}">
                <a16:creationId xmlns:a16="http://schemas.microsoft.com/office/drawing/2014/main" id="{DA036FBB-CE89-41B1-804B-FB6DD0306D81}"/>
              </a:ext>
            </a:extLst>
          </p:cNvPr>
          <p:cNvPicPr>
            <a:picLocks noGrp="1" noChangeAspect="1"/>
          </p:cNvPicPr>
          <p:nvPr>
            <p:ph idx="1"/>
          </p:nvPr>
        </p:nvPicPr>
        <p:blipFill>
          <a:blip r:embed="rId2"/>
          <a:stretch>
            <a:fillRect/>
          </a:stretch>
        </p:blipFill>
        <p:spPr>
          <a:xfrm>
            <a:off x="112101" y="1676400"/>
            <a:ext cx="9031899" cy="1631256"/>
          </a:xfrm>
          <a:prstGeom prst="rect">
            <a:avLst/>
          </a:prstGeom>
        </p:spPr>
      </p:pic>
      <p:sp>
        <p:nvSpPr>
          <p:cNvPr id="5" name="TextBox 4">
            <a:extLst>
              <a:ext uri="{FF2B5EF4-FFF2-40B4-BE49-F238E27FC236}">
                <a16:creationId xmlns:a16="http://schemas.microsoft.com/office/drawing/2014/main" id="{932AC7B0-96A6-4971-971A-337995A72866}"/>
              </a:ext>
            </a:extLst>
          </p:cNvPr>
          <p:cNvSpPr txBox="1"/>
          <p:nvPr/>
        </p:nvSpPr>
        <p:spPr>
          <a:xfrm>
            <a:off x="228600" y="3733800"/>
            <a:ext cx="8458200" cy="2585323"/>
          </a:xfrm>
          <a:prstGeom prst="rect">
            <a:avLst/>
          </a:prstGeom>
          <a:noFill/>
        </p:spPr>
        <p:txBody>
          <a:bodyPr wrap="square" rtlCol="0">
            <a:spAutoFit/>
          </a:bodyPr>
          <a:lstStyle/>
          <a:p>
            <a:r>
              <a:rPr lang="en-US"/>
              <a:t>Solution:</a:t>
            </a:r>
          </a:p>
          <a:p>
            <a:endParaRPr lang="en-US"/>
          </a:p>
          <a:p>
            <a:r>
              <a:rPr lang="en-US"/>
              <a:t>If we compare processor cycle time with SRAM cycle time, we get 15/2.167 ≈ 7.</a:t>
            </a:r>
          </a:p>
          <a:p>
            <a:r>
              <a:rPr lang="en-US"/>
              <a:t>So, during the access time of SRAM, each processor can generate (4+2)*7 =42 accesses.</a:t>
            </a:r>
          </a:p>
          <a:p>
            <a:r>
              <a:rPr lang="en-US"/>
              <a:t>And 32 processors will generate 42*32 = 1344 memory references, so we need 1344  memory banks</a:t>
            </a:r>
          </a:p>
          <a:p>
            <a:endParaRPr lang="en-US" dirty="0"/>
          </a:p>
        </p:txBody>
      </p:sp>
      <p:sp>
        <p:nvSpPr>
          <p:cNvPr id="3" name="Slide Number Placeholder 2">
            <a:extLst>
              <a:ext uri="{FF2B5EF4-FFF2-40B4-BE49-F238E27FC236}">
                <a16:creationId xmlns:a16="http://schemas.microsoft.com/office/drawing/2014/main" id="{BFF47E7D-6687-32F2-8BB6-F7B88E6C8266}"/>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851978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29DCFD33-7BED-4FD7-ADAE-1CF14E884E52}"/>
              </a:ext>
            </a:extLst>
          </p:cNvPr>
          <p:cNvSpPr>
            <a:spLocks noGrp="1"/>
          </p:cNvSpPr>
          <p:nvPr>
            <p:ph type="title"/>
          </p:nvPr>
        </p:nvSpPr>
        <p:spPr>
          <a:xfrm>
            <a:off x="745565" y="1130603"/>
            <a:ext cx="2506831" cy="4596794"/>
          </a:xfrm>
        </p:spPr>
        <p:txBody>
          <a:bodyPr anchor="ctr">
            <a:normAutofit/>
          </a:bodyPr>
          <a:lstStyle/>
          <a:p>
            <a:r>
              <a:rPr lang="en-US" sz="2800">
                <a:solidFill>
                  <a:srgbClr val="EBEBEB"/>
                </a:solidFill>
              </a:rPr>
              <a:t>Gather-Scatter Operation</a:t>
            </a:r>
          </a:p>
        </p:txBody>
      </p:sp>
      <p:sp>
        <p:nvSpPr>
          <p:cNvPr id="3" name="Content Placeholder 2">
            <a:extLst>
              <a:ext uri="{FF2B5EF4-FFF2-40B4-BE49-F238E27FC236}">
                <a16:creationId xmlns:a16="http://schemas.microsoft.com/office/drawing/2014/main" id="{77414A07-0B43-44FA-ACB7-03D639F443BE}"/>
              </a:ext>
            </a:extLst>
          </p:cNvPr>
          <p:cNvSpPr>
            <a:spLocks noGrp="1"/>
          </p:cNvSpPr>
          <p:nvPr>
            <p:ph idx="1"/>
          </p:nvPr>
        </p:nvSpPr>
        <p:spPr>
          <a:xfrm>
            <a:off x="3967557" y="437513"/>
            <a:ext cx="4126961" cy="5954325"/>
          </a:xfrm>
        </p:spPr>
        <p:txBody>
          <a:bodyPr anchor="ctr">
            <a:normAutofit/>
          </a:bodyPr>
          <a:lstStyle/>
          <a:p>
            <a:r>
              <a:rPr lang="en-US" sz="1700"/>
              <a:t>Sparse matrices have a lot of zero elements.</a:t>
            </a:r>
          </a:p>
          <a:p>
            <a:r>
              <a:rPr lang="en-US" sz="1700"/>
              <a:t>To perform operation on only non zero elements, architecture supports gather scatter operation.</a:t>
            </a:r>
          </a:p>
          <a:p>
            <a:r>
              <a:rPr lang="en-US" sz="1700"/>
              <a:t>Gather: A vector contains addresses of non zero elements (offsets). Elements are acceses from these locations by adding to base address.</a:t>
            </a:r>
          </a:p>
          <a:p>
            <a:r>
              <a:rPr lang="en-US" sz="1700"/>
              <a:t>Scatter operation is opposite</a:t>
            </a:r>
          </a:p>
        </p:txBody>
      </p:sp>
      <p:sp>
        <p:nvSpPr>
          <p:cNvPr id="4" name="Slide Number Placeholder 3">
            <a:extLst>
              <a:ext uri="{FF2B5EF4-FFF2-40B4-BE49-F238E27FC236}">
                <a16:creationId xmlns:a16="http://schemas.microsoft.com/office/drawing/2014/main" id="{EEBE17B3-D0AE-1879-3B68-FBDB8E15763C}"/>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325184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201426D8-DD97-449F-973C-3C9406359E94}"/>
              </a:ext>
            </a:extLst>
          </p:cNvPr>
          <p:cNvSpPr>
            <a:spLocks noGrp="1"/>
          </p:cNvSpPr>
          <p:nvPr>
            <p:ph type="title"/>
          </p:nvPr>
        </p:nvSpPr>
        <p:spPr>
          <a:xfrm>
            <a:off x="745565" y="1130603"/>
            <a:ext cx="2506831" cy="4596794"/>
          </a:xfrm>
        </p:spPr>
        <p:txBody>
          <a:bodyPr anchor="ctr">
            <a:normAutofit/>
          </a:bodyPr>
          <a:lstStyle/>
          <a:p>
            <a:r>
              <a:rPr lang="en-US" sz="2800">
                <a:solidFill>
                  <a:srgbClr val="EBEBEB"/>
                </a:solidFill>
              </a:rPr>
              <a:t>SIMD Instruction Set Extensions for Multimedia</a:t>
            </a:r>
          </a:p>
        </p:txBody>
      </p:sp>
      <p:sp>
        <p:nvSpPr>
          <p:cNvPr id="3" name="Content Placeholder 2">
            <a:extLst>
              <a:ext uri="{FF2B5EF4-FFF2-40B4-BE49-F238E27FC236}">
                <a16:creationId xmlns:a16="http://schemas.microsoft.com/office/drawing/2014/main" id="{3D45FDC6-F861-4AA4-97A3-BA6AF8211C39}"/>
              </a:ext>
            </a:extLst>
          </p:cNvPr>
          <p:cNvSpPr>
            <a:spLocks noGrp="1"/>
          </p:cNvSpPr>
          <p:nvPr>
            <p:ph idx="1"/>
          </p:nvPr>
        </p:nvSpPr>
        <p:spPr>
          <a:xfrm>
            <a:off x="3967557" y="437513"/>
            <a:ext cx="4126961" cy="5954325"/>
          </a:xfrm>
        </p:spPr>
        <p:txBody>
          <a:bodyPr anchor="ctr">
            <a:normAutofit/>
          </a:bodyPr>
          <a:lstStyle/>
          <a:p>
            <a:r>
              <a:rPr lang="en-US" sz="1700"/>
              <a:t>Intended for multimedia so vector registers are small as compared to vector architecures</a:t>
            </a:r>
          </a:p>
          <a:p>
            <a:r>
              <a:rPr lang="en-US" sz="1700"/>
              <a:t>No vector length register</a:t>
            </a:r>
          </a:p>
          <a:p>
            <a:r>
              <a:rPr lang="en-US" sz="1700"/>
              <a:t>No vector mask register.</a:t>
            </a:r>
          </a:p>
          <a:p>
            <a:r>
              <a:rPr lang="en-US" sz="1700"/>
              <a:t>No gather-scatter operation</a:t>
            </a:r>
          </a:p>
          <a:p>
            <a:r>
              <a:rPr lang="en-US" sz="1700"/>
              <a:t>Opcode specifies the type and size of operand, that is why a lot of instructions.</a:t>
            </a:r>
          </a:p>
          <a:p>
            <a:pPr lvl="1"/>
            <a:endParaRPr lang="en-US" sz="1700"/>
          </a:p>
        </p:txBody>
      </p:sp>
      <p:sp>
        <p:nvSpPr>
          <p:cNvPr id="4" name="Slide Number Placeholder 3">
            <a:extLst>
              <a:ext uri="{FF2B5EF4-FFF2-40B4-BE49-F238E27FC236}">
                <a16:creationId xmlns:a16="http://schemas.microsoft.com/office/drawing/2014/main" id="{3B75273A-657A-02C3-F990-79464272E587}"/>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92215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F86402E-197F-4748-8159-73A1BDD00B19}"/>
              </a:ext>
            </a:extLst>
          </p:cNvPr>
          <p:cNvSpPr>
            <a:spLocks noGrp="1"/>
          </p:cNvSpPr>
          <p:nvPr>
            <p:ph type="title"/>
          </p:nvPr>
        </p:nvSpPr>
        <p:spPr>
          <a:xfrm>
            <a:off x="866216" y="973667"/>
            <a:ext cx="2206657" cy="4833745"/>
          </a:xfrm>
        </p:spPr>
        <p:txBody>
          <a:bodyPr>
            <a:normAutofit/>
          </a:bodyPr>
          <a:lstStyle/>
          <a:p>
            <a:r>
              <a:rPr lang="en-US" sz="1800">
                <a:solidFill>
                  <a:srgbClr val="EBEBEB"/>
                </a:solidFill>
              </a:rPr>
              <a:t>SIMD Implementations</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178C825-8A68-9F4D-050A-4634FC40E213}"/>
              </a:ext>
            </a:extLst>
          </p:cNvPr>
          <p:cNvGraphicFramePr>
            <a:graphicFrameLocks noGrp="1"/>
          </p:cNvGraphicFramePr>
          <p:nvPr>
            <p:ph idx="1"/>
            <p:extLst>
              <p:ext uri="{D42A27DB-BD31-4B8C-83A1-F6EECF244321}">
                <p14:modId xmlns:p14="http://schemas.microsoft.com/office/powerpoint/2010/main" val="1740455804"/>
              </p:ext>
            </p:extLst>
          </p:nvPr>
        </p:nvGraphicFramePr>
        <p:xfrm>
          <a:off x="4121944" y="402164"/>
          <a:ext cx="4793456" cy="6469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4FE0016-099F-6ECF-C2C9-5239198F87A2}"/>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06007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6AD18B6-F78F-4446-8D9B-770D1F595D50}"/>
              </a:ext>
            </a:extLst>
          </p:cNvPr>
          <p:cNvSpPr>
            <a:spLocks noGrp="1"/>
          </p:cNvSpPr>
          <p:nvPr>
            <p:ph type="title"/>
          </p:nvPr>
        </p:nvSpPr>
        <p:spPr>
          <a:xfrm>
            <a:off x="866216" y="973667"/>
            <a:ext cx="2206657" cy="4833745"/>
          </a:xfrm>
        </p:spPr>
        <p:txBody>
          <a:bodyPr>
            <a:normAutofit/>
          </a:bodyPr>
          <a:lstStyle/>
          <a:p>
            <a:r>
              <a:rPr lang="en-US" sz="2500">
                <a:solidFill>
                  <a:srgbClr val="EBEBEB"/>
                </a:solidFill>
              </a:rPr>
              <a:t>Vector Architecture</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8BE5E31-BE4B-2D82-4902-834792978F00}"/>
              </a:ext>
            </a:extLst>
          </p:cNvPr>
          <p:cNvGraphicFramePr>
            <a:graphicFrameLocks noGrp="1"/>
          </p:cNvGraphicFramePr>
          <p:nvPr>
            <p:ph idx="1"/>
            <p:extLst>
              <p:ext uri="{D42A27DB-BD31-4B8C-83A1-F6EECF244321}">
                <p14:modId xmlns:p14="http://schemas.microsoft.com/office/powerpoint/2010/main" val="1597264359"/>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3DF0CDEC-A031-35A7-A911-68D305739FE2}"/>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00682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8F1EB5D-901F-481F-847C-023F79438012}"/>
              </a:ext>
            </a:extLst>
          </p:cNvPr>
          <p:cNvSpPr>
            <a:spLocks noGrp="1"/>
          </p:cNvSpPr>
          <p:nvPr>
            <p:ph type="title"/>
          </p:nvPr>
        </p:nvSpPr>
        <p:spPr>
          <a:xfrm>
            <a:off x="866216" y="973667"/>
            <a:ext cx="2206657" cy="4833745"/>
          </a:xfrm>
        </p:spPr>
        <p:txBody>
          <a:bodyPr>
            <a:normAutofit/>
          </a:bodyPr>
          <a:lstStyle/>
          <a:p>
            <a:r>
              <a:rPr lang="en-US">
                <a:solidFill>
                  <a:srgbClr val="EBEBEB"/>
                </a:solidFill>
              </a:rPr>
              <a:t>RISC-V RV64V </a:t>
            </a:r>
            <a:br>
              <a:rPr lang="en-US">
                <a:solidFill>
                  <a:srgbClr val="EBEBEB"/>
                </a:solidFill>
              </a:rPr>
            </a:br>
            <a:br>
              <a:rPr lang="en-US">
                <a:solidFill>
                  <a:srgbClr val="EBEBEB"/>
                </a:solidFill>
              </a:rPr>
            </a:br>
            <a:br>
              <a:rPr lang="en-US">
                <a:solidFill>
                  <a:srgbClr val="EBEBEB"/>
                </a:solidFill>
              </a:rPr>
            </a:br>
            <a:br>
              <a:rPr lang="en-US">
                <a:solidFill>
                  <a:srgbClr val="EBEBEB"/>
                </a:solidFill>
              </a:rPr>
            </a:br>
            <a:r>
              <a:rPr lang="en-US">
                <a:solidFill>
                  <a:srgbClr val="EBEBEB"/>
                </a:solidFill>
              </a:rPr>
              <a:t>RISCV with RVV Extension</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0738136-762A-20AF-F217-CF47A3A888C4}"/>
              </a:ext>
            </a:extLst>
          </p:cNvPr>
          <p:cNvGraphicFramePr>
            <a:graphicFrameLocks noGrp="1"/>
          </p:cNvGraphicFramePr>
          <p:nvPr>
            <p:ph idx="1"/>
            <p:extLst>
              <p:ext uri="{D42A27DB-BD31-4B8C-83A1-F6EECF244321}">
                <p14:modId xmlns:p14="http://schemas.microsoft.com/office/powerpoint/2010/main" val="2022331013"/>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2B2B55A-8F86-F29D-8844-4DEC5A09D571}"/>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738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17">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9" name="Rectangle 18">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Rectangle 21">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CB3B86B-8155-4E6F-AA24-261EE8938D89}"/>
              </a:ext>
            </a:extLst>
          </p:cNvPr>
          <p:cNvSpPr>
            <a:spLocks noGrp="1"/>
          </p:cNvSpPr>
          <p:nvPr>
            <p:ph type="title"/>
          </p:nvPr>
        </p:nvSpPr>
        <p:spPr>
          <a:xfrm>
            <a:off x="866216" y="973667"/>
            <a:ext cx="2206657" cy="4833745"/>
          </a:xfrm>
        </p:spPr>
        <p:txBody>
          <a:bodyPr>
            <a:normAutofit/>
          </a:bodyPr>
          <a:lstStyle/>
          <a:p>
            <a:r>
              <a:rPr lang="en-US" sz="2500">
                <a:solidFill>
                  <a:srgbClr val="EBEBEB"/>
                </a:solidFill>
              </a:rPr>
              <a:t>RV64V Components</a:t>
            </a:r>
          </a:p>
        </p:txBody>
      </p:sp>
      <p:sp>
        <p:nvSpPr>
          <p:cNvPr id="27" name="Rectangle 26">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BF3C5EC-F030-9240-3607-FBB82C0D59EA}"/>
              </a:ext>
            </a:extLst>
          </p:cNvPr>
          <p:cNvGraphicFramePr>
            <a:graphicFrameLocks noGrp="1"/>
          </p:cNvGraphicFramePr>
          <p:nvPr>
            <p:ph idx="1"/>
            <p:extLst>
              <p:ext uri="{D42A27DB-BD31-4B8C-83A1-F6EECF244321}">
                <p14:modId xmlns:p14="http://schemas.microsoft.com/office/powerpoint/2010/main" val="1703685838"/>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5152851-374E-EAF5-1FFA-DAE588FE56D9}"/>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72531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3CF9B96-A56C-414E-9591-7FA4DEC4FF5A}"/>
              </a:ext>
            </a:extLst>
          </p:cNvPr>
          <p:cNvSpPr>
            <a:spLocks noGrp="1"/>
          </p:cNvSpPr>
          <p:nvPr>
            <p:ph type="title"/>
          </p:nvPr>
        </p:nvSpPr>
        <p:spPr>
          <a:xfrm>
            <a:off x="866216" y="4834467"/>
            <a:ext cx="6619243" cy="586380"/>
          </a:xfrm>
        </p:spPr>
        <p:txBody>
          <a:bodyPr vert="horz" lIns="91440" tIns="45720" rIns="91440" bIns="45720" rtlCol="0" anchor="b">
            <a:normAutofit/>
          </a:bodyPr>
          <a:lstStyle/>
          <a:p>
            <a:pPr>
              <a:lnSpc>
                <a:spcPct val="90000"/>
              </a:lnSpc>
            </a:pPr>
            <a:r>
              <a:rPr lang="en-US" sz="1900" b="0" i="0" kern="1200">
                <a:solidFill>
                  <a:srgbClr val="EBEBEB"/>
                </a:solidFill>
                <a:latin typeface="+mj-lt"/>
                <a:ea typeface="+mj-ea"/>
                <a:cs typeface="+mj-cs"/>
              </a:rPr>
              <a:t>Vector Registers: Same size different width of elements</a:t>
            </a:r>
          </a:p>
        </p:txBody>
      </p:sp>
      <p:sp>
        <p:nvSpPr>
          <p:cNvPr id="23" name="Rectangle 17">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screenshot of a computer&#10;&#10;Description automatically generated">
            <a:extLst>
              <a:ext uri="{FF2B5EF4-FFF2-40B4-BE49-F238E27FC236}">
                <a16:creationId xmlns:a16="http://schemas.microsoft.com/office/drawing/2014/main" id="{86622F50-35DB-4F85-9824-68E91ACC6D6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57" t="33672" r="39588" b="34339"/>
          <a:stretch/>
        </p:blipFill>
        <p:spPr>
          <a:xfrm>
            <a:off x="866214" y="2364510"/>
            <a:ext cx="6619245" cy="2207496"/>
          </a:xfrm>
          <a:prstGeom prst="rect">
            <a:avLst/>
          </a:prstGeom>
          <a:effectLst>
            <a:outerShdw blurRad="50800" dist="50800" dir="5400000" algn="tl" rotWithShape="0">
              <a:srgbClr val="000000">
                <a:alpha val="43000"/>
              </a:srgbClr>
            </a:outerShdw>
          </a:effectLst>
        </p:spPr>
      </p:pic>
      <p:sp>
        <p:nvSpPr>
          <p:cNvPr id="3" name="Slide Number Placeholder 2">
            <a:extLst>
              <a:ext uri="{FF2B5EF4-FFF2-40B4-BE49-F238E27FC236}">
                <a16:creationId xmlns:a16="http://schemas.microsoft.com/office/drawing/2014/main" id="{A0B9648B-8E81-B041-08FA-73475DC85774}"/>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000730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056D90E-9B64-45BB-B48E-C734F77358CB}"/>
              </a:ext>
            </a:extLst>
          </p:cNvPr>
          <p:cNvSpPr>
            <a:spLocks noGrp="1"/>
          </p:cNvSpPr>
          <p:nvPr>
            <p:ph type="title"/>
          </p:nvPr>
        </p:nvSpPr>
        <p:spPr>
          <a:xfrm>
            <a:off x="725843" y="1449324"/>
            <a:ext cx="1966300" cy="4391640"/>
          </a:xfrm>
        </p:spPr>
        <p:txBody>
          <a:bodyPr anchor="t">
            <a:normAutofit/>
          </a:bodyPr>
          <a:lstStyle/>
          <a:p>
            <a:r>
              <a:rPr lang="en-US" sz="2200">
                <a:solidFill>
                  <a:schemeClr val="tx1"/>
                </a:solidFill>
              </a:rPr>
              <a:t>Components</a:t>
            </a:r>
          </a:p>
        </p:txBody>
      </p:sp>
      <p:sp>
        <p:nvSpPr>
          <p:cNvPr id="12" name="Rectangle 11">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A9F9E26-1E6E-4224-9797-56205A0DED54}"/>
              </a:ext>
            </a:extLst>
          </p:cNvPr>
          <p:cNvSpPr>
            <a:spLocks noGrp="1"/>
          </p:cNvSpPr>
          <p:nvPr>
            <p:ph idx="1"/>
          </p:nvPr>
        </p:nvSpPr>
        <p:spPr>
          <a:xfrm>
            <a:off x="2812794" y="1449324"/>
            <a:ext cx="4672665" cy="4391640"/>
          </a:xfrm>
        </p:spPr>
        <p:txBody>
          <a:bodyPr>
            <a:normAutofit/>
          </a:bodyPr>
          <a:lstStyle/>
          <a:p>
            <a:pPr>
              <a:lnSpc>
                <a:spcPct val="90000"/>
              </a:lnSpc>
            </a:pPr>
            <a:r>
              <a:rPr lang="en-US">
                <a:solidFill>
                  <a:schemeClr val="tx1"/>
                </a:solidFill>
              </a:rPr>
              <a:t>Vector load/store unit</a:t>
            </a:r>
          </a:p>
          <a:p>
            <a:pPr lvl="1">
              <a:lnSpc>
                <a:spcPct val="90000"/>
              </a:lnSpc>
            </a:pPr>
            <a:r>
              <a:rPr lang="en-US">
                <a:solidFill>
                  <a:schemeClr val="tx1"/>
                </a:solidFill>
              </a:rPr>
              <a:t>To loads or store a vector to or from memory. Fully pipelined in our hypothetical RV64V implementation so that words can be moved between the vector registers and memory with a bandwidth of one word per clock cycle, after an initial latency. Also handles scalar loads and stores.</a:t>
            </a:r>
          </a:p>
          <a:p>
            <a:pPr>
              <a:lnSpc>
                <a:spcPct val="90000"/>
              </a:lnSpc>
            </a:pPr>
            <a:r>
              <a:rPr lang="en-US">
                <a:solidFill>
                  <a:schemeClr val="tx1"/>
                </a:solidFill>
              </a:rPr>
              <a:t>A set of scalar registers:</a:t>
            </a:r>
          </a:p>
          <a:p>
            <a:pPr lvl="1">
              <a:lnSpc>
                <a:spcPct val="90000"/>
              </a:lnSpc>
            </a:pPr>
            <a:r>
              <a:rPr lang="en-US">
                <a:solidFill>
                  <a:schemeClr val="tx1"/>
                </a:solidFill>
              </a:rPr>
              <a:t>Scalar registers can likewise provide data as input to the vector functional units, as well as compute addresses to pass to the vector load/store unit. These are the normal 31 general-purpose registers and 32 floating-point registers of RV64G.</a:t>
            </a:r>
          </a:p>
        </p:txBody>
      </p:sp>
      <p:sp>
        <p:nvSpPr>
          <p:cNvPr id="4" name="Slide Number Placeholder 3">
            <a:extLst>
              <a:ext uri="{FF2B5EF4-FFF2-40B4-BE49-F238E27FC236}">
                <a16:creationId xmlns:a16="http://schemas.microsoft.com/office/drawing/2014/main" id="{2F606162-9B00-27A4-6DC2-328DE23AE8CE}"/>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67331541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51108</TotalTime>
  <Words>2405</Words>
  <Application>Microsoft Macintosh PowerPoint</Application>
  <PresentationFormat>On-screen Show (4:3)</PresentationFormat>
  <Paragraphs>196</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Century Gothic</vt:lpstr>
      <vt:lpstr>Times New Roman</vt:lpstr>
      <vt:lpstr>Wingdings 3</vt:lpstr>
      <vt:lpstr>Ion Boardroom</vt:lpstr>
      <vt:lpstr>Data Level Parallelism</vt:lpstr>
      <vt:lpstr>Flynn’s Taxonomy</vt:lpstr>
      <vt:lpstr>SIMD vs MIMD</vt:lpstr>
      <vt:lpstr>SIMD Implementations</vt:lpstr>
      <vt:lpstr>Vector Architecture</vt:lpstr>
      <vt:lpstr>RISC-V RV64V     RISCV with RVV Extension</vt:lpstr>
      <vt:lpstr>RV64V Components</vt:lpstr>
      <vt:lpstr>Vector Registers: Same size different width of elements</vt:lpstr>
      <vt:lpstr>Components</vt:lpstr>
      <vt:lpstr>PowerPoint Presentation</vt:lpstr>
      <vt:lpstr>RV64V Instructions</vt:lpstr>
      <vt:lpstr>PowerPoint Presentation</vt:lpstr>
      <vt:lpstr>Dynamic register typing</vt:lpstr>
      <vt:lpstr>How Vector Processors Work: An Example</vt:lpstr>
      <vt:lpstr>PowerPoint Presentation</vt:lpstr>
      <vt:lpstr>Example</vt:lpstr>
      <vt:lpstr>Example</vt:lpstr>
      <vt:lpstr>PowerPoint Presentation</vt:lpstr>
      <vt:lpstr>Vector Execution Time</vt:lpstr>
      <vt:lpstr>PowerPoint Presentation</vt:lpstr>
      <vt:lpstr>Vector Execution Time Structural Hazard</vt:lpstr>
      <vt:lpstr>Vector Execution Time Structural Hazard</vt:lpstr>
      <vt:lpstr>Vector Execution Time Chaining </vt:lpstr>
      <vt:lpstr>Vector Execution Time Chaining </vt:lpstr>
      <vt:lpstr>Example</vt:lpstr>
      <vt:lpstr>PowerPoint Presentation</vt:lpstr>
      <vt:lpstr> Vector Execution Time  </vt:lpstr>
      <vt:lpstr>Example</vt:lpstr>
      <vt:lpstr>PowerPoint Presentation</vt:lpstr>
      <vt:lpstr>Multiple Lanes: Beyond One Element per Clock Cycle</vt:lpstr>
      <vt:lpstr>PowerPoint Presentation</vt:lpstr>
      <vt:lpstr>Vector-Length Registers: Handling Loops Not Equal to 32</vt:lpstr>
      <vt:lpstr>Vector-Length Registers: Strip Mining</vt:lpstr>
      <vt:lpstr>PowerPoint Presentation</vt:lpstr>
      <vt:lpstr>Predicate Registers: Handling IF Statements in Vector Loops</vt:lpstr>
      <vt:lpstr>Memory Banks: Supplying Bandwidth for Vector Load/Store Units</vt:lpstr>
      <vt:lpstr>Example</vt:lpstr>
      <vt:lpstr>Gather-Scatter Operation</vt:lpstr>
      <vt:lpstr>SIMD Instruction Set Extensions for Multimedia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Level Parallelism</dc:title>
  <dc:creator>Khiyam Iftikhar</dc:creator>
  <cp:lastModifiedBy>Aaiza Irfan</cp:lastModifiedBy>
  <cp:revision>373</cp:revision>
  <dcterms:created xsi:type="dcterms:W3CDTF">2020-04-23T13:52:58Z</dcterms:created>
  <dcterms:modified xsi:type="dcterms:W3CDTF">2023-06-17T21:36:50Z</dcterms:modified>
</cp:coreProperties>
</file>