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8" r:id="rId3"/>
    <p:sldId id="259" r:id="rId4"/>
    <p:sldId id="302" r:id="rId5"/>
    <p:sldId id="300" r:id="rId6"/>
    <p:sldId id="303" r:id="rId7"/>
    <p:sldId id="305" r:id="rId8"/>
    <p:sldId id="307" r:id="rId9"/>
    <p:sldId id="332" r:id="rId10"/>
    <p:sldId id="333" r:id="rId11"/>
    <p:sldId id="338" r:id="rId12"/>
    <p:sldId id="334" r:id="rId13"/>
    <p:sldId id="323" r:id="rId14"/>
    <p:sldId id="308" r:id="rId15"/>
    <p:sldId id="309" r:id="rId16"/>
    <p:sldId id="310" r:id="rId17"/>
    <p:sldId id="311" r:id="rId18"/>
    <p:sldId id="318" r:id="rId19"/>
    <p:sldId id="319" r:id="rId20"/>
    <p:sldId id="322" r:id="rId21"/>
    <p:sldId id="324" r:id="rId22"/>
    <p:sldId id="321" r:id="rId23"/>
    <p:sldId id="325" r:id="rId24"/>
    <p:sldId id="326" r:id="rId25"/>
    <p:sldId id="327" r:id="rId26"/>
    <p:sldId id="328" r:id="rId27"/>
    <p:sldId id="329" r:id="rId28"/>
    <p:sldId id="330" r:id="rId29"/>
    <p:sldId id="331" r:id="rId30"/>
    <p:sldId id="335" r:id="rId31"/>
    <p:sldId id="336" r:id="rId32"/>
    <p:sldId id="337"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5" d="100"/>
          <a:sy n="85" d="100"/>
        </p:scale>
        <p:origin x="59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368B2-3F8C-4DAF-AF19-9F2AA2B63126}"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6786-225C-4930-875A-BE97EE013D6E}" type="slidenum">
              <a:rPr lang="en-US" smtClean="0"/>
              <a:t>‹#›</a:t>
            </a:fld>
            <a:endParaRPr lang="en-US"/>
          </a:p>
        </p:txBody>
      </p:sp>
    </p:spTree>
    <p:extLst>
      <p:ext uri="{BB962C8B-B14F-4D97-AF65-F5344CB8AC3E}">
        <p14:creationId xmlns:p14="http://schemas.microsoft.com/office/powerpoint/2010/main" val="169124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112863-D71E-4A30-8CB9-BC5144A554B0}" type="datetime1">
              <a:rPr lang="en-US" smtClean="0"/>
              <a:t>5/23/2023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75391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4CF2-B711-4565-AC3A-6131F001FAF0}"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229692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D194AC-AF11-4B27-8E4E-3ACE7B1290A6}"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1998945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12F21B-F060-4168-A4A1-7629816D3659}"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3312038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6B58B-D498-4019-9368-980116CCFC43}"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45602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0744E2-BE87-4CA2-8A1B-B22326A057FF}" type="datetime1">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143361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A8206B-A6BA-45FE-A457-825536BB972F}" type="datetime1">
              <a:rPr lang="en-US" smtClean="0"/>
              <a:t>5/23/2023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1259581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89F1511-B964-42F6-AB77-241C666EABB6}"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27196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0975EB-A013-4DCD-935A-4B1CE59FA2BF}"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262890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EF3E1-8A15-4A51-A604-953B730A78EA}"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289610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B5D0C-5597-45FE-BF2D-E508201D48EB}"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138699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91E79-2CDC-4477-90D4-6238BDE176C9}"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106904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99C832-B561-4E8E-923E-64405F5E49FE}" type="datetime1">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424611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B3239-10E6-4DBA-8330-4FB827B31683}" type="datetime1">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228392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93ECC-1EED-477B-9CCF-6E29A969DCD7}" type="datetime1">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290727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CEA8DF-554F-4F1C-A340-F3581262EA0D}"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236362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00082-C563-41CF-9A24-F1492282EAD2}"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BA057C3-C87D-4C5F-B8FF-9FAE481399EE}" type="slidenum">
              <a:rPr lang="en-US" smtClean="0"/>
              <a:t>‹#›</a:t>
            </a:fld>
            <a:endParaRPr lang="en-US"/>
          </a:p>
        </p:txBody>
      </p:sp>
    </p:spTree>
    <p:extLst>
      <p:ext uri="{BB962C8B-B14F-4D97-AF65-F5344CB8AC3E}">
        <p14:creationId xmlns:p14="http://schemas.microsoft.com/office/powerpoint/2010/main" val="254109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AF228C3-D462-41D0-A250-D4C441122E08}" type="datetime1">
              <a:rPr lang="en-US" smtClean="0"/>
              <a:t>5/23/2023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BA057C3-C87D-4C5F-B8FF-9FAE481399EE}" type="slidenum">
              <a:rPr lang="en-US" smtClean="0"/>
              <a:t>‹#›</a:t>
            </a:fld>
            <a:endParaRPr lang="en-US"/>
          </a:p>
        </p:txBody>
      </p:sp>
    </p:spTree>
    <p:extLst>
      <p:ext uri="{BB962C8B-B14F-4D97-AF65-F5344CB8AC3E}">
        <p14:creationId xmlns:p14="http://schemas.microsoft.com/office/powerpoint/2010/main" val="590578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340B-A69F-41BD-9A7E-E95B92D1000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Memory Hierarchy</a:t>
            </a:r>
          </a:p>
        </p:txBody>
      </p:sp>
      <p:sp>
        <p:nvSpPr>
          <p:cNvPr id="3" name="Subtitle 2">
            <a:extLst>
              <a:ext uri="{FF2B5EF4-FFF2-40B4-BE49-F238E27FC236}">
                <a16:creationId xmlns:a16="http://schemas.microsoft.com/office/drawing/2014/main" id="{4E2E727D-A7A8-4DB5-BB14-772B958900A5}"/>
              </a:ext>
            </a:extLst>
          </p:cNvPr>
          <p:cNvSpPr>
            <a:spLocks noGrp="1"/>
          </p:cNvSpPr>
          <p:nvPr>
            <p:ph type="subTitle" idx="1"/>
          </p:nvPr>
        </p:nvSpPr>
        <p:spPr/>
        <p:txBody>
          <a:bodyPr>
            <a:normAutofit/>
          </a:bodyPr>
          <a:lstStyle/>
          <a:p>
            <a:r>
              <a:rPr lang="en-US" sz="2800" dirty="0">
                <a:latin typeface="Times New Roman" panose="02020603050405020304" pitchFamily="18" charset="0"/>
                <a:cs typeface="Times New Roman" panose="02020603050405020304" pitchFamily="18" charset="0"/>
              </a:rPr>
              <a:t>Cache Overview</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0A0ACB99-5A88-51ED-2A5B-BE949C9C662E}"/>
              </a:ext>
            </a:extLst>
          </p:cNvPr>
          <p:cNvSpPr>
            <a:spLocks noGrp="1"/>
          </p:cNvSpPr>
          <p:nvPr>
            <p:ph type="sldNum" sz="quarter" idx="12"/>
          </p:nvPr>
        </p:nvSpPr>
        <p:spPr/>
        <p:txBody>
          <a:bodyPr/>
          <a:lstStyle/>
          <a:p>
            <a:fld id="{EBA057C3-C87D-4C5F-B8FF-9FAE481399EE}" type="slidenum">
              <a:rPr lang="en-US" smtClean="0"/>
              <a:t>1</a:t>
            </a:fld>
            <a:endParaRPr lang="en-US"/>
          </a:p>
        </p:txBody>
      </p:sp>
    </p:spTree>
    <p:extLst>
      <p:ext uri="{BB962C8B-B14F-4D97-AF65-F5344CB8AC3E}">
        <p14:creationId xmlns:p14="http://schemas.microsoft.com/office/powerpoint/2010/main" val="4228143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446F-E4B2-4857-80EE-F91290383C85}"/>
              </a:ext>
            </a:extLst>
          </p:cNvPr>
          <p:cNvSpPr>
            <a:spLocks noGrp="1"/>
          </p:cNvSpPr>
          <p:nvPr>
            <p:ph type="title"/>
          </p:nvPr>
        </p:nvSpPr>
        <p:spPr>
          <a:xfrm>
            <a:off x="560535" y="408192"/>
            <a:ext cx="10515600" cy="1325563"/>
          </a:xfrm>
        </p:spPr>
        <p:txBody>
          <a:bodyPr/>
          <a:lstStyle/>
          <a:p>
            <a:r>
              <a:rPr lang="en-US" sz="4400" dirty="0">
                <a:latin typeface="Times New Roman" panose="02020603050405020304" pitchFamily="18" charset="0"/>
                <a:cs typeface="Times New Roman" panose="02020603050405020304" pitchFamily="18" charset="0"/>
              </a:rPr>
              <a:t>AMAT Example 2</a:t>
            </a:r>
          </a:p>
        </p:txBody>
      </p:sp>
      <p:pic>
        <p:nvPicPr>
          <p:cNvPr id="4" name="Content Placeholder 3">
            <a:extLst>
              <a:ext uri="{FF2B5EF4-FFF2-40B4-BE49-F238E27FC236}">
                <a16:creationId xmlns:a16="http://schemas.microsoft.com/office/drawing/2014/main" id="{F585714E-DDDE-4D30-A046-3DF70B73D228}"/>
              </a:ext>
            </a:extLst>
          </p:cNvPr>
          <p:cNvPicPr>
            <a:picLocks noGrp="1" noChangeAspect="1"/>
          </p:cNvPicPr>
          <p:nvPr>
            <p:ph idx="1"/>
          </p:nvPr>
        </p:nvPicPr>
        <p:blipFill>
          <a:blip r:embed="rId2"/>
          <a:stretch>
            <a:fillRect/>
          </a:stretch>
        </p:blipFill>
        <p:spPr>
          <a:xfrm>
            <a:off x="672353" y="2617694"/>
            <a:ext cx="10703859" cy="3191435"/>
          </a:xfrm>
          <a:prstGeom prst="rect">
            <a:avLst/>
          </a:prstGeom>
        </p:spPr>
      </p:pic>
      <p:sp>
        <p:nvSpPr>
          <p:cNvPr id="3" name="Slide Number Placeholder 2">
            <a:extLst>
              <a:ext uri="{FF2B5EF4-FFF2-40B4-BE49-F238E27FC236}">
                <a16:creationId xmlns:a16="http://schemas.microsoft.com/office/drawing/2014/main" id="{A24E576C-E605-7EDA-E090-F99C0334006B}"/>
              </a:ext>
            </a:extLst>
          </p:cNvPr>
          <p:cNvSpPr>
            <a:spLocks noGrp="1"/>
          </p:cNvSpPr>
          <p:nvPr>
            <p:ph type="sldNum" sz="quarter" idx="12"/>
          </p:nvPr>
        </p:nvSpPr>
        <p:spPr/>
        <p:txBody>
          <a:bodyPr/>
          <a:lstStyle/>
          <a:p>
            <a:fld id="{EBA057C3-C87D-4C5F-B8FF-9FAE481399EE}" type="slidenum">
              <a:rPr lang="en-US" smtClean="0"/>
              <a:t>10</a:t>
            </a:fld>
            <a:endParaRPr lang="en-US"/>
          </a:p>
        </p:txBody>
      </p:sp>
    </p:spTree>
    <p:extLst>
      <p:ext uri="{BB962C8B-B14F-4D97-AF65-F5344CB8AC3E}">
        <p14:creationId xmlns:p14="http://schemas.microsoft.com/office/powerpoint/2010/main" val="95165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4"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71316BD-B53D-BF4F-892E-E11FFFEA187D}"/>
              </a:ext>
            </a:extLst>
          </p:cNvPr>
          <p:cNvSpPr>
            <a:spLocks noGrp="1"/>
          </p:cNvSpPr>
          <p:nvPr>
            <p:ph idx="4294967295"/>
          </p:nvPr>
        </p:nvSpPr>
        <p:spPr>
          <a:xfrm>
            <a:off x="763588" y="619125"/>
            <a:ext cx="9818687" cy="5781180"/>
          </a:xfrm>
        </p:spPr>
        <p:txBody>
          <a:bodyPr vert="horz" lIns="91440" tIns="45720" rIns="91440" bIns="45720" rtlCol="0" anchor="ctr">
            <a:normAutofit/>
          </a:bodyPr>
          <a:lstStyle/>
          <a:p>
            <a:pPr>
              <a:lnSpc>
                <a:spcPct val="90000"/>
              </a:lnSpc>
            </a:pPr>
            <a:r>
              <a:rPr lang="en-US" dirty="0">
                <a:solidFill>
                  <a:schemeClr val="tx1"/>
                </a:solidFill>
                <a:latin typeface="Times New Roman" panose="02020603050405020304" pitchFamily="18" charset="0"/>
                <a:cs typeface="Times New Roman" panose="02020603050405020304" pitchFamily="18" charset="0"/>
              </a:rPr>
              <a:t>So the average memory access time is</a:t>
            </a:r>
          </a:p>
          <a:p>
            <a:pPr>
              <a:lnSpc>
                <a:spcPct val="9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dirty="0">
                <a:solidFill>
                  <a:schemeClr val="tx1"/>
                </a:solidFill>
                <a:latin typeface="Times New Roman" panose="02020603050405020304" pitchFamily="18" charset="0"/>
                <a:cs typeface="Times New Roman" panose="02020603050405020304" pitchFamily="18" charset="0"/>
              </a:rPr>
              <a:t>Miss penalty due to data cache = data cache miss rate* miss penalty</a:t>
            </a:r>
          </a:p>
          <a:p>
            <a:pPr>
              <a:lnSpc>
                <a:spcPct val="9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dirty="0">
                <a:solidFill>
                  <a:schemeClr val="tx1"/>
                </a:solidFill>
                <a:latin typeface="Times New Roman" panose="02020603050405020304" pitchFamily="18" charset="0"/>
                <a:cs typeface="Times New Roman" panose="02020603050405020304" pitchFamily="18" charset="0"/>
              </a:rPr>
              <a:t>Miss penalty due to instruction cache = </a:t>
            </a:r>
            <a:r>
              <a:rPr lang="en-US" dirty="0" err="1">
                <a:solidFill>
                  <a:schemeClr val="tx1"/>
                </a:solidFill>
                <a:latin typeface="Times New Roman" panose="02020603050405020304" pitchFamily="18" charset="0"/>
                <a:cs typeface="Times New Roman" panose="02020603050405020304" pitchFamily="18" charset="0"/>
              </a:rPr>
              <a:t>instr</a:t>
            </a:r>
            <a:r>
              <a:rPr lang="en-US" dirty="0">
                <a:solidFill>
                  <a:schemeClr val="tx1"/>
                </a:solidFill>
                <a:latin typeface="Times New Roman" panose="02020603050405020304" pitchFamily="18" charset="0"/>
                <a:cs typeface="Times New Roman" panose="02020603050405020304" pitchFamily="18" charset="0"/>
              </a:rPr>
              <a:t> cache miss rate* miss penalty </a:t>
            </a:r>
          </a:p>
          <a:p>
            <a:pPr>
              <a:lnSpc>
                <a:spcPct val="90000"/>
              </a:lnSpc>
            </a:pPr>
            <a:r>
              <a:rPr lang="en-US" dirty="0" err="1">
                <a:solidFill>
                  <a:schemeClr val="tx1"/>
                </a:solidFill>
                <a:latin typeface="Times New Roman" panose="02020603050405020304" pitchFamily="18" charset="0"/>
                <a:cs typeface="Times New Roman" panose="02020603050405020304" pitchFamily="18" charset="0"/>
              </a:rPr>
              <a:t>CPInew</a:t>
            </a:r>
            <a:r>
              <a:rPr lang="en-US" dirty="0">
                <a:solidFill>
                  <a:schemeClr val="tx1"/>
                </a:solidFill>
                <a:latin typeface="Times New Roman" panose="02020603050405020304" pitchFamily="18" charset="0"/>
                <a:cs typeface="Times New Roman" panose="02020603050405020304" pitchFamily="18" charset="0"/>
              </a:rPr>
              <a:t>= 1 + Miss penalty due to data cache*mem </a:t>
            </a:r>
            <a:r>
              <a:rPr lang="en-US" dirty="0" err="1">
                <a:solidFill>
                  <a:schemeClr val="tx1"/>
                </a:solidFill>
                <a:latin typeface="Times New Roman" panose="02020603050405020304" pitchFamily="18" charset="0"/>
                <a:cs typeface="Times New Roman" panose="02020603050405020304" pitchFamily="18" charset="0"/>
              </a:rPr>
              <a:t>inst</a:t>
            </a:r>
            <a:r>
              <a:rPr lang="en-US" dirty="0">
                <a:solidFill>
                  <a:schemeClr val="tx1"/>
                </a:solidFill>
                <a:latin typeface="Times New Roman" panose="02020603050405020304" pitchFamily="18" charset="0"/>
                <a:cs typeface="Times New Roman" panose="02020603050405020304" pitchFamily="18" charset="0"/>
              </a:rPr>
              <a:t> %age in load + Miss penalty due to instruction cache</a:t>
            </a:r>
          </a:p>
          <a:p>
            <a:pPr>
              <a:lnSpc>
                <a:spcPct val="9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9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dirty="0">
                <a:solidFill>
                  <a:schemeClr val="tx1"/>
                </a:solidFill>
                <a:latin typeface="Times New Roman" panose="02020603050405020304" pitchFamily="18" charset="0"/>
                <a:cs typeface="Times New Roman" panose="02020603050405020304" pitchFamily="18" charset="0"/>
              </a:rPr>
              <a:t>= 1 + 0.02 (100) + 0.36*0.05*(100)  = 1+ 2 + 1.8  = 4.8 </a:t>
            </a:r>
          </a:p>
          <a:p>
            <a:pPr>
              <a:lnSpc>
                <a:spcPct val="9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dirty="0">
                <a:solidFill>
                  <a:schemeClr val="tx1"/>
                </a:solidFill>
                <a:latin typeface="Times New Roman" panose="02020603050405020304" pitchFamily="18" charset="0"/>
                <a:cs typeface="Times New Roman" panose="02020603050405020304" pitchFamily="18" charset="0"/>
              </a:rPr>
              <a:t>So average CPI  is 4.8 cycles</a:t>
            </a:r>
          </a:p>
          <a:p>
            <a:pPr>
              <a:lnSpc>
                <a:spcPct val="9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dirty="0">
                <a:solidFill>
                  <a:schemeClr val="tx1"/>
                </a:solidFill>
                <a:latin typeface="Times New Roman" panose="02020603050405020304" pitchFamily="18" charset="0"/>
                <a:cs typeface="Times New Roman" panose="02020603050405020304" pitchFamily="18" charset="0"/>
              </a:rPr>
              <a:t>If there were no stalls CPI =1. So stall cycles per instruction caused by memory </a:t>
            </a:r>
            <a:r>
              <a:rPr lang="en-US" dirty="0" err="1">
                <a:solidFill>
                  <a:schemeClr val="tx1"/>
                </a:solidFill>
                <a:latin typeface="Times New Roman" panose="02020603050405020304" pitchFamily="18" charset="0"/>
                <a:cs typeface="Times New Roman" panose="02020603050405020304" pitchFamily="18" charset="0"/>
              </a:rPr>
              <a:t>accesss</a:t>
            </a:r>
            <a:r>
              <a:rPr lang="en-US" dirty="0">
                <a:solidFill>
                  <a:schemeClr val="tx1"/>
                </a:solidFill>
                <a:latin typeface="Times New Roman" panose="02020603050405020304" pitchFamily="18" charset="0"/>
                <a:cs typeface="Times New Roman" panose="02020603050405020304" pitchFamily="18" charset="0"/>
              </a:rPr>
              <a:t> is 3.8.</a:t>
            </a:r>
          </a:p>
          <a:p>
            <a:pPr>
              <a:lnSpc>
                <a:spcPct val="9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90000"/>
              </a:lnSpc>
            </a:pPr>
            <a:endParaRPr lang="en-US" sz="1100" dirty="0">
              <a:solidFill>
                <a:schemeClr val="tx1"/>
              </a:solidFill>
            </a:endParaRPr>
          </a:p>
        </p:txBody>
      </p:sp>
      <p:sp>
        <p:nvSpPr>
          <p:cNvPr id="2" name="Slide Number Placeholder 1">
            <a:extLst>
              <a:ext uri="{FF2B5EF4-FFF2-40B4-BE49-F238E27FC236}">
                <a16:creationId xmlns:a16="http://schemas.microsoft.com/office/drawing/2014/main" id="{17EFE605-11A5-3873-FE87-C3C010FD94C6}"/>
              </a:ext>
            </a:extLst>
          </p:cNvPr>
          <p:cNvSpPr>
            <a:spLocks noGrp="1"/>
          </p:cNvSpPr>
          <p:nvPr>
            <p:ph type="sldNum" sz="quarter" idx="12"/>
          </p:nvPr>
        </p:nvSpPr>
        <p:spPr/>
        <p:txBody>
          <a:bodyPr/>
          <a:lstStyle/>
          <a:p>
            <a:fld id="{EBA057C3-C87D-4C5F-B8FF-9FAE481399EE}" type="slidenum">
              <a:rPr lang="en-US" smtClean="0"/>
              <a:t>11</a:t>
            </a:fld>
            <a:endParaRPr lang="en-US"/>
          </a:p>
        </p:txBody>
      </p:sp>
    </p:spTree>
    <p:extLst>
      <p:ext uri="{BB962C8B-B14F-4D97-AF65-F5344CB8AC3E}">
        <p14:creationId xmlns:p14="http://schemas.microsoft.com/office/powerpoint/2010/main" val="308387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anchor="ctr">
            <a:normAutofit/>
          </a:bodyPr>
          <a:lstStyle/>
          <a:p>
            <a:r>
              <a:rPr lang="en-US" sz="4400" dirty="0">
                <a:solidFill>
                  <a:srgbClr val="EBEBEB"/>
                </a:solidFill>
                <a:latin typeface="Times New Roman" panose="02020603050405020304" pitchFamily="18" charset="0"/>
                <a:cs typeface="Times New Roman" panose="02020603050405020304" pitchFamily="18" charset="0"/>
              </a:rPr>
              <a:t>Memory Hierarchy Overview</a:t>
            </a:r>
            <a:br>
              <a:rPr lang="en-US" sz="4400" dirty="0">
                <a:solidFill>
                  <a:srgbClr val="EBEBEB"/>
                </a:solidFill>
                <a:latin typeface="Times New Roman" panose="02020603050405020304" pitchFamily="18" charset="0"/>
                <a:cs typeface="Times New Roman" panose="02020603050405020304" pitchFamily="18" charset="0"/>
              </a:rPr>
            </a:br>
            <a:r>
              <a:rPr lang="en-US" sz="4400" dirty="0">
                <a:solidFill>
                  <a:srgbClr val="EBEBEB"/>
                </a:solidFill>
                <a:latin typeface="Times New Roman" panose="02020603050405020304" pitchFamily="18" charset="0"/>
                <a:cs typeface="Times New Roman" panose="02020603050405020304" pitchFamily="18" charset="0"/>
              </a:rPr>
              <a:t>Cache Mapping</a:t>
            </a:r>
          </a:p>
        </p:txBody>
      </p:sp>
      <p:sp>
        <p:nvSpPr>
          <p:cNvPr id="3" name="Content Placeholder 2"/>
          <p:cNvSpPr>
            <a:spLocks noGrp="1"/>
          </p:cNvSpPr>
          <p:nvPr>
            <p:ph idx="1"/>
          </p:nvPr>
        </p:nvSpPr>
        <p:spPr>
          <a:xfrm>
            <a:off x="5290077" y="437513"/>
            <a:ext cx="5502614" cy="5954325"/>
          </a:xfrm>
        </p:spPr>
        <p:txBody>
          <a:bodyPr anchor="ctr">
            <a:normAutofit lnSpcReduction="10000"/>
          </a:bodyPr>
          <a:lstStyle/>
          <a:p>
            <a:r>
              <a:rPr lang="en-US" sz="3600" dirty="0">
                <a:latin typeface="Times New Roman" panose="02020603050405020304" pitchFamily="18" charset="0"/>
                <a:cs typeface="Times New Roman" panose="02020603050405020304" pitchFamily="18" charset="0"/>
              </a:rPr>
              <a:t>When a processor (Program Counter for instruction cache and </a:t>
            </a:r>
            <a:r>
              <a:rPr lang="en-US" sz="3600" dirty="0" err="1">
                <a:latin typeface="Times New Roman" panose="02020603050405020304" pitchFamily="18" charset="0"/>
                <a:cs typeface="Times New Roman" panose="02020603050405020304" pitchFamily="18" charset="0"/>
              </a:rPr>
              <a:t>lw,sw</a:t>
            </a:r>
            <a:r>
              <a:rPr lang="en-US" sz="3600" dirty="0">
                <a:latin typeface="Times New Roman" panose="02020603050405020304" pitchFamily="18" charset="0"/>
                <a:cs typeface="Times New Roman" panose="02020603050405020304" pitchFamily="18" charset="0"/>
              </a:rPr>
              <a:t> instruction for data cache) generates an address; how to find it in cache</a:t>
            </a:r>
          </a:p>
          <a:p>
            <a:pPr lvl="1"/>
            <a:r>
              <a:rPr lang="en-US" sz="3600" dirty="0">
                <a:latin typeface="Times New Roman" panose="02020603050405020304" pitchFamily="18" charset="0"/>
                <a:cs typeface="Times New Roman" panose="02020603050405020304" pitchFamily="18" charset="0"/>
              </a:rPr>
              <a:t>Direct Mapped</a:t>
            </a:r>
          </a:p>
          <a:p>
            <a:pPr lvl="1"/>
            <a:r>
              <a:rPr lang="en-US" sz="3600" dirty="0">
                <a:latin typeface="Times New Roman" panose="02020603050405020304" pitchFamily="18" charset="0"/>
                <a:cs typeface="Times New Roman" panose="02020603050405020304" pitchFamily="18" charset="0"/>
              </a:rPr>
              <a:t>Set-Associative</a:t>
            </a:r>
          </a:p>
          <a:p>
            <a:pPr lvl="1"/>
            <a:r>
              <a:rPr lang="en-US" sz="3600" dirty="0">
                <a:latin typeface="Times New Roman" panose="02020603050405020304" pitchFamily="18" charset="0"/>
                <a:cs typeface="Times New Roman" panose="02020603050405020304" pitchFamily="18" charset="0"/>
              </a:rPr>
              <a:t>Fully Associative</a:t>
            </a:r>
          </a:p>
          <a:p>
            <a:endParaRPr lang="en-US" sz="2000" dirty="0"/>
          </a:p>
        </p:txBody>
      </p:sp>
      <p:sp>
        <p:nvSpPr>
          <p:cNvPr id="4" name="Slide Number Placeholder 3">
            <a:extLst>
              <a:ext uri="{FF2B5EF4-FFF2-40B4-BE49-F238E27FC236}">
                <a16:creationId xmlns:a16="http://schemas.microsoft.com/office/drawing/2014/main" id="{9A10A77A-A518-D050-9CC6-AFF3D3416767}"/>
              </a:ext>
            </a:extLst>
          </p:cNvPr>
          <p:cNvSpPr>
            <a:spLocks noGrp="1"/>
          </p:cNvSpPr>
          <p:nvPr>
            <p:ph type="sldNum" sz="quarter" idx="12"/>
          </p:nvPr>
        </p:nvSpPr>
        <p:spPr/>
        <p:txBody>
          <a:bodyPr/>
          <a:lstStyle/>
          <a:p>
            <a:fld id="{EBA057C3-C87D-4C5F-B8FF-9FAE481399EE}" type="slidenum">
              <a:rPr lang="en-US" smtClean="0"/>
              <a:t>12</a:t>
            </a:fld>
            <a:endParaRPr lang="en-US"/>
          </a:p>
        </p:txBody>
      </p:sp>
    </p:spTree>
    <p:extLst>
      <p:ext uri="{BB962C8B-B14F-4D97-AF65-F5344CB8AC3E}">
        <p14:creationId xmlns:p14="http://schemas.microsoft.com/office/powerpoint/2010/main" val="409023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8" name="Oval 27">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92237DCA-1E99-491F-9A52-E26726402BEC}"/>
              </a:ext>
            </a:extLst>
          </p:cNvPr>
          <p:cNvSpPr>
            <a:spLocks noGrp="1"/>
          </p:cNvSpPr>
          <p:nvPr>
            <p:ph type="title"/>
          </p:nvPr>
        </p:nvSpPr>
        <p:spPr>
          <a:xfrm>
            <a:off x="8471239" y="973667"/>
            <a:ext cx="2942210" cy="4833745"/>
          </a:xfrm>
        </p:spPr>
        <p:txBody>
          <a:bodyPr>
            <a:normAutofit/>
          </a:bodyPr>
          <a:lstStyle/>
          <a:p>
            <a:r>
              <a:rPr lang="en-US" dirty="0">
                <a:solidFill>
                  <a:srgbClr val="EBEBEB"/>
                </a:solidFill>
              </a:rPr>
              <a:t>	Direct Mapped</a:t>
            </a:r>
          </a:p>
        </p:txBody>
      </p:sp>
      <p:sp>
        <p:nvSpPr>
          <p:cNvPr id="32" name="Rectangle 31">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87FCEFA-76C3-4564-823F-D7018957D740}"/>
              </a:ext>
            </a:extLst>
          </p:cNvPr>
          <p:cNvSpPr>
            <a:spLocks noGrp="1"/>
          </p:cNvSpPr>
          <p:nvPr>
            <p:ph idx="1"/>
          </p:nvPr>
        </p:nvSpPr>
        <p:spPr>
          <a:xfrm>
            <a:off x="1286844" y="1280507"/>
            <a:ext cx="5794858" cy="3964550"/>
          </a:xfrm>
        </p:spPr>
        <p:txBody>
          <a:bodyPr>
            <a:normAutofit/>
          </a:bodyPr>
          <a:lstStyle/>
          <a:p>
            <a:pPr marL="240030" indent="-240030" defTabSz="320040">
              <a:spcBef>
                <a:spcPts val="700"/>
              </a:spcBef>
            </a:pPr>
            <a:r>
              <a:rPr lang="en-US" sz="1400" b="0" i="0" kern="1200" dirty="0">
                <a:solidFill>
                  <a:schemeClr val="tx1">
                    <a:lumMod val="75000"/>
                    <a:lumOff val="25000"/>
                  </a:schemeClr>
                </a:solidFill>
                <a:latin typeface="Times New Roman" panose="02020603050405020304" pitchFamily="18" charset="0"/>
                <a:cs typeface="Times New Roman" panose="02020603050405020304" pitchFamily="18" charset="0"/>
              </a:rPr>
              <a:t>Main Memory is also divided in blocks where block size is equal to cache block</a:t>
            </a:r>
            <a:endParaRPr lang="en-US" sz="20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858843AC-A181-4822-85EB-5F3A02A6B644}"/>
              </a:ext>
            </a:extLst>
          </p:cNvPr>
          <p:cNvGraphicFramePr>
            <a:graphicFrameLocks noGrp="1"/>
          </p:cNvGraphicFramePr>
          <p:nvPr>
            <p:extLst>
              <p:ext uri="{D42A27DB-BD31-4B8C-83A1-F6EECF244321}">
                <p14:modId xmlns:p14="http://schemas.microsoft.com/office/powerpoint/2010/main" val="2682666418"/>
              </p:ext>
            </p:extLst>
          </p:nvPr>
        </p:nvGraphicFramePr>
        <p:xfrm>
          <a:off x="1468200" y="1787421"/>
          <a:ext cx="3822895" cy="1619250"/>
        </p:xfrm>
        <a:graphic>
          <a:graphicData uri="http://schemas.openxmlformats.org/drawingml/2006/table">
            <a:tbl>
              <a:tblPr>
                <a:tableStyleId>{5C22544A-7EE6-4342-B048-85BDC9FD1C3A}</a:tableStyleId>
              </a:tblPr>
              <a:tblGrid>
                <a:gridCol w="764579">
                  <a:extLst>
                    <a:ext uri="{9D8B030D-6E8A-4147-A177-3AD203B41FA5}">
                      <a16:colId xmlns:a16="http://schemas.microsoft.com/office/drawing/2014/main" val="578861689"/>
                    </a:ext>
                  </a:extLst>
                </a:gridCol>
                <a:gridCol w="764579">
                  <a:extLst>
                    <a:ext uri="{9D8B030D-6E8A-4147-A177-3AD203B41FA5}">
                      <a16:colId xmlns:a16="http://schemas.microsoft.com/office/drawing/2014/main" val="849758585"/>
                    </a:ext>
                  </a:extLst>
                </a:gridCol>
                <a:gridCol w="764579">
                  <a:extLst>
                    <a:ext uri="{9D8B030D-6E8A-4147-A177-3AD203B41FA5}">
                      <a16:colId xmlns:a16="http://schemas.microsoft.com/office/drawing/2014/main" val="716507684"/>
                    </a:ext>
                  </a:extLst>
                </a:gridCol>
                <a:gridCol w="764579">
                  <a:extLst>
                    <a:ext uri="{9D8B030D-6E8A-4147-A177-3AD203B41FA5}">
                      <a16:colId xmlns:a16="http://schemas.microsoft.com/office/drawing/2014/main" val="64671032"/>
                    </a:ext>
                  </a:extLst>
                </a:gridCol>
                <a:gridCol w="764579">
                  <a:extLst>
                    <a:ext uri="{9D8B030D-6E8A-4147-A177-3AD203B41FA5}">
                      <a16:colId xmlns:a16="http://schemas.microsoft.com/office/drawing/2014/main" val="2789397195"/>
                    </a:ext>
                  </a:extLst>
                </a:gridCol>
              </a:tblGrid>
              <a:tr h="323850">
                <a:tc>
                  <a:txBody>
                    <a:bodyPr/>
                    <a:lstStyle/>
                    <a:p>
                      <a:pPr algn="l" fontAlgn="b"/>
                      <a:r>
                        <a:rPr lang="en-US" sz="1400" u="none" strike="noStrike" dirty="0">
                          <a:effectLst/>
                        </a:rPr>
                        <a:t>Block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byte 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byte 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byte 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byte 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0575354"/>
                  </a:ext>
                </a:extLst>
              </a:tr>
              <a:tr h="323850">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145952"/>
                  </a:ext>
                </a:extLst>
              </a:tr>
              <a:tr h="323850">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9766283"/>
                  </a:ext>
                </a:extLst>
              </a:tr>
              <a:tr h="323850">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9246640"/>
                  </a:ext>
                </a:extLst>
              </a:tr>
              <a:tr h="323850">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0019969"/>
                  </a:ext>
                </a:extLst>
              </a:tr>
            </a:tbl>
          </a:graphicData>
        </a:graphic>
      </p:graphicFrame>
      <p:graphicFrame>
        <p:nvGraphicFramePr>
          <p:cNvPr id="9" name="Table 8">
            <a:extLst>
              <a:ext uri="{FF2B5EF4-FFF2-40B4-BE49-F238E27FC236}">
                <a16:creationId xmlns:a16="http://schemas.microsoft.com/office/drawing/2014/main" id="{3AFD519B-2029-4CC3-B1E0-F71B6BC22A98}"/>
              </a:ext>
            </a:extLst>
          </p:cNvPr>
          <p:cNvGraphicFramePr>
            <a:graphicFrameLocks noGrp="1"/>
          </p:cNvGraphicFramePr>
          <p:nvPr>
            <p:extLst>
              <p:ext uri="{D42A27DB-BD31-4B8C-83A1-F6EECF244321}">
                <p14:modId xmlns:p14="http://schemas.microsoft.com/office/powerpoint/2010/main" val="3949469527"/>
              </p:ext>
            </p:extLst>
          </p:nvPr>
        </p:nvGraphicFramePr>
        <p:xfrm>
          <a:off x="5596152" y="1591383"/>
          <a:ext cx="2087439" cy="5335675"/>
        </p:xfrm>
        <a:graphic>
          <a:graphicData uri="http://schemas.openxmlformats.org/drawingml/2006/table">
            <a:tbl>
              <a:tblPr>
                <a:tableStyleId>{5C22544A-7EE6-4342-B048-85BDC9FD1C3A}</a:tableStyleId>
              </a:tblPr>
              <a:tblGrid>
                <a:gridCol w="524055">
                  <a:extLst>
                    <a:ext uri="{9D8B030D-6E8A-4147-A177-3AD203B41FA5}">
                      <a16:colId xmlns:a16="http://schemas.microsoft.com/office/drawing/2014/main" val="1144014945"/>
                    </a:ext>
                  </a:extLst>
                </a:gridCol>
                <a:gridCol w="747458">
                  <a:extLst>
                    <a:ext uri="{9D8B030D-6E8A-4147-A177-3AD203B41FA5}">
                      <a16:colId xmlns:a16="http://schemas.microsoft.com/office/drawing/2014/main" val="881475932"/>
                    </a:ext>
                  </a:extLst>
                </a:gridCol>
                <a:gridCol w="542250">
                  <a:extLst>
                    <a:ext uri="{9D8B030D-6E8A-4147-A177-3AD203B41FA5}">
                      <a16:colId xmlns:a16="http://schemas.microsoft.com/office/drawing/2014/main" val="2827357562"/>
                    </a:ext>
                  </a:extLst>
                </a:gridCol>
                <a:gridCol w="273676">
                  <a:extLst>
                    <a:ext uri="{9D8B030D-6E8A-4147-A177-3AD203B41FA5}">
                      <a16:colId xmlns:a16="http://schemas.microsoft.com/office/drawing/2014/main" val="2330041568"/>
                    </a:ext>
                  </a:extLst>
                </a:gridCol>
              </a:tblGrid>
              <a:tr h="415806">
                <a:tc rowSpan="4">
                  <a:txBody>
                    <a:bodyPr/>
                    <a:lstStyle/>
                    <a:p>
                      <a:pPr algn="ctr" fontAlgn="b"/>
                      <a:r>
                        <a:rPr lang="en-US" sz="1400" u="none" strike="noStrike" dirty="0">
                          <a:effectLst/>
                        </a:rPr>
                        <a:t>cache</a:t>
                      </a:r>
                      <a:br>
                        <a:rPr lang="en-US" sz="1400" u="none" strike="noStrike" dirty="0">
                          <a:effectLst/>
                        </a:rPr>
                      </a:br>
                      <a:r>
                        <a:rPr lang="en-US" sz="1400" u="none" strike="noStrike" dirty="0">
                          <a:effectLst/>
                        </a:rPr>
                        <a:t> Block 0</a:t>
                      </a:r>
                      <a:endParaRPr lang="en-US" sz="1400" b="0" i="0" u="none" strike="noStrike" dirty="0">
                        <a:solidFill>
                          <a:srgbClr val="000000"/>
                        </a:solidFill>
                        <a:effectLst/>
                        <a:latin typeface="Calibri" panose="020F0502020204030204" pitchFamily="34" charset="0"/>
                      </a:endParaRPr>
                    </a:p>
                  </a:txBody>
                  <a:tcPr marL="9525" marR="9525" marT="9525" marB="0" anchor="b"/>
                </a:tc>
                <a:tc row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Memory</a:t>
                      </a:r>
                      <a:br>
                        <a:rPr lang="en-US" sz="1400" u="none" strike="noStrike" dirty="0">
                          <a:effectLst/>
                        </a:rPr>
                      </a:br>
                      <a:r>
                        <a:rPr lang="en-US" sz="1400" u="none" strike="noStrike" dirty="0">
                          <a:effectLst/>
                        </a:rPr>
                        <a:t> Block 0</a:t>
                      </a:r>
                      <a:endParaRPr lang="en-US" sz="1400" b="0" i="0" u="none" strike="noStrike" dirty="0">
                        <a:solidFill>
                          <a:srgbClr val="000000"/>
                        </a:solidFill>
                        <a:effectLst/>
                        <a:latin typeface="Calibri" panose="020F0502020204030204" pitchFamily="34" charset="0"/>
                      </a:endParaRPr>
                    </a:p>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Mem 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4332384"/>
                  </a:ext>
                </a:extLst>
              </a:tr>
              <a:tr h="415806">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Mem 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1613154"/>
                  </a:ext>
                </a:extLst>
              </a:tr>
              <a:tr h="212442">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7755692"/>
                  </a:ext>
                </a:extLst>
              </a:tr>
              <a:tr h="313136">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9906616"/>
                  </a:ext>
                </a:extLst>
              </a:tr>
              <a:tr h="212442">
                <a:tc rowSpan="4">
                  <a:txBody>
                    <a:bodyPr/>
                    <a:lstStyle/>
                    <a:p>
                      <a:pPr algn="ctr" fontAlgn="b"/>
                      <a:r>
                        <a:rPr lang="en-US" sz="1400" u="none" strike="noStrike" dirty="0">
                          <a:effectLst/>
                        </a:rPr>
                        <a:t>cache</a:t>
                      </a:r>
                      <a:br>
                        <a:rPr lang="en-US" sz="1400" u="none" strike="noStrike" dirty="0">
                          <a:effectLst/>
                        </a:rPr>
                      </a:br>
                      <a:r>
                        <a:rPr lang="en-US" sz="1400" u="none" strike="noStrike" dirty="0">
                          <a:effectLst/>
                        </a:rPr>
                        <a:t> Block 1</a:t>
                      </a:r>
                      <a:endParaRPr lang="en-US" sz="1400" b="0" i="0" u="none" strike="noStrike" dirty="0">
                        <a:solidFill>
                          <a:srgbClr val="000000"/>
                        </a:solidFill>
                        <a:effectLst/>
                        <a:latin typeface="Calibri" panose="020F0502020204030204" pitchFamily="34" charset="0"/>
                      </a:endParaRPr>
                    </a:p>
                  </a:txBody>
                  <a:tcPr marL="9525" marR="9525" marT="9525" marB="0" anchor="b"/>
                </a:tc>
                <a:tc row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Memory</a:t>
                      </a:r>
                      <a:br>
                        <a:rPr lang="en-US" sz="1400" u="none" strike="noStrike" dirty="0">
                          <a:effectLst/>
                        </a:rPr>
                      </a:br>
                      <a:r>
                        <a:rPr lang="en-US" sz="1400" u="none" strike="noStrike" dirty="0">
                          <a:effectLst/>
                        </a:rPr>
                        <a:t> Block 1</a:t>
                      </a:r>
                      <a:endParaRPr lang="en-US" sz="1400" b="0" i="0" u="none" strike="noStrike" dirty="0">
                        <a:solidFill>
                          <a:srgbClr val="000000"/>
                        </a:solidFill>
                        <a:effectLst/>
                        <a:latin typeface="Calibri" panose="020F0502020204030204" pitchFamily="34" charset="0"/>
                      </a:endParaRPr>
                    </a:p>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1955070"/>
                  </a:ext>
                </a:extLst>
              </a:tr>
              <a:tr h="212442">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8509745"/>
                  </a:ext>
                </a:extLst>
              </a:tr>
              <a:tr h="212442">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3057589"/>
                  </a:ext>
                </a:extLst>
              </a:tr>
              <a:tr h="313136">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7568604"/>
                  </a:ext>
                </a:extLst>
              </a:tr>
              <a:tr h="212442">
                <a:tc rowSpan="4">
                  <a:txBody>
                    <a:bodyPr/>
                    <a:lstStyle/>
                    <a:p>
                      <a:pPr algn="ctr" fontAlgn="b"/>
                      <a:r>
                        <a:rPr lang="en-US" sz="1400" u="none" strike="noStrike">
                          <a:effectLst/>
                        </a:rPr>
                        <a:t>cache</a:t>
                      </a:r>
                      <a:br>
                        <a:rPr lang="en-US" sz="1400" u="none" strike="noStrike">
                          <a:effectLst/>
                        </a:rPr>
                      </a:br>
                      <a:r>
                        <a:rPr lang="en-US" sz="1400" u="none" strike="noStrike">
                          <a:effectLst/>
                        </a:rPr>
                        <a:t> Block 2</a:t>
                      </a:r>
                      <a:endParaRPr lang="en-US" sz="1400" b="0" i="0" u="none" strike="noStrike">
                        <a:solidFill>
                          <a:srgbClr val="000000"/>
                        </a:solidFill>
                        <a:effectLst/>
                        <a:latin typeface="Calibri" panose="020F0502020204030204" pitchFamily="34" charset="0"/>
                      </a:endParaRPr>
                    </a:p>
                  </a:txBody>
                  <a:tcPr marL="9525" marR="9525" marT="9525" marB="0" anchor="b"/>
                </a:tc>
                <a:tc row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Memory</a:t>
                      </a:r>
                      <a:br>
                        <a:rPr lang="en-US" sz="1400" u="none" strike="noStrike" dirty="0">
                          <a:effectLst/>
                        </a:rPr>
                      </a:br>
                      <a:r>
                        <a:rPr lang="en-US" sz="1400" u="none" strike="noStrike" dirty="0">
                          <a:effectLst/>
                        </a:rPr>
                        <a:t> Block 2</a:t>
                      </a:r>
                      <a:endParaRPr lang="en-US" sz="1400" b="0" i="0" u="none" strike="noStrike" dirty="0">
                        <a:solidFill>
                          <a:srgbClr val="000000"/>
                        </a:solidFill>
                        <a:effectLst/>
                        <a:latin typeface="Calibri" panose="020F0502020204030204" pitchFamily="34" charset="0"/>
                      </a:endParaRPr>
                    </a:p>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201679"/>
                  </a:ext>
                </a:extLst>
              </a:tr>
              <a:tr h="212442">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1594535"/>
                  </a:ext>
                </a:extLst>
              </a:tr>
              <a:tr h="212442">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196881"/>
                  </a:ext>
                </a:extLst>
              </a:tr>
              <a:tr h="313136">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510543"/>
                  </a:ext>
                </a:extLst>
              </a:tr>
              <a:tr h="212442">
                <a:tc rowSpan="4">
                  <a:txBody>
                    <a:bodyPr/>
                    <a:lstStyle/>
                    <a:p>
                      <a:pPr algn="ctr" fontAlgn="b"/>
                      <a:r>
                        <a:rPr lang="en-US" sz="1400" u="none" strike="noStrike">
                          <a:effectLst/>
                        </a:rPr>
                        <a:t>cache</a:t>
                      </a:r>
                      <a:br>
                        <a:rPr lang="en-US" sz="1400" u="none" strike="noStrike">
                          <a:effectLst/>
                        </a:rPr>
                      </a:br>
                      <a:r>
                        <a:rPr lang="en-US" sz="1400" u="none" strike="noStrike">
                          <a:effectLst/>
                        </a:rPr>
                        <a:t> Block 3</a:t>
                      </a:r>
                      <a:endParaRPr lang="en-US" sz="1400" b="0" i="0" u="none" strike="noStrike">
                        <a:solidFill>
                          <a:srgbClr val="000000"/>
                        </a:solidFill>
                        <a:effectLst/>
                        <a:latin typeface="Calibri" panose="020F0502020204030204" pitchFamily="34" charset="0"/>
                      </a:endParaRPr>
                    </a:p>
                  </a:txBody>
                  <a:tcPr marL="9525" marR="9525" marT="9525" marB="0" anchor="b"/>
                </a:tc>
                <a:tc row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Memory</a:t>
                      </a:r>
                      <a:br>
                        <a:rPr lang="en-US" sz="1400" u="none" strike="noStrike" dirty="0">
                          <a:effectLst/>
                        </a:rPr>
                      </a:br>
                      <a:r>
                        <a:rPr lang="en-US" sz="1400" u="none" strike="noStrike" dirty="0">
                          <a:effectLst/>
                        </a:rPr>
                        <a:t> Block 3</a:t>
                      </a:r>
                      <a:endParaRPr lang="en-US" sz="1400" b="0" i="0" u="none" strike="noStrike" dirty="0">
                        <a:solidFill>
                          <a:srgbClr val="000000"/>
                        </a:solidFill>
                        <a:effectLst/>
                        <a:latin typeface="Calibri" panose="020F0502020204030204" pitchFamily="34" charset="0"/>
                      </a:endParaRPr>
                    </a:p>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0416948"/>
                  </a:ext>
                </a:extLst>
              </a:tr>
              <a:tr h="212442">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8243076"/>
                  </a:ext>
                </a:extLst>
              </a:tr>
              <a:tr h="212442">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5137886"/>
                  </a:ext>
                </a:extLst>
              </a:tr>
              <a:tr h="313136">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7597599"/>
                  </a:ext>
                </a:extLst>
              </a:tr>
              <a:tr h="212442">
                <a:tc rowSpan="4">
                  <a:txBody>
                    <a:bodyPr/>
                    <a:lstStyle/>
                    <a:p>
                      <a:pPr algn="ctr" fontAlgn="b"/>
                      <a:r>
                        <a:rPr lang="en-US" sz="1400" u="none" strike="noStrike" dirty="0">
                          <a:effectLst/>
                        </a:rPr>
                        <a:t>cache</a:t>
                      </a:r>
                      <a:br>
                        <a:rPr lang="en-US" sz="1400" u="none" strike="noStrike" dirty="0">
                          <a:effectLst/>
                        </a:rPr>
                      </a:br>
                      <a:r>
                        <a:rPr lang="en-US" sz="1400" u="none" strike="noStrike" dirty="0">
                          <a:effectLst/>
                        </a:rPr>
                        <a:t> Block 0</a:t>
                      </a:r>
                      <a:endParaRPr lang="en-US" sz="1400" b="0" i="0" u="none" strike="noStrike" dirty="0">
                        <a:solidFill>
                          <a:srgbClr val="000000"/>
                        </a:solidFill>
                        <a:effectLst/>
                        <a:latin typeface="Calibri" panose="020F0502020204030204" pitchFamily="34" charset="0"/>
                      </a:endParaRPr>
                    </a:p>
                  </a:txBody>
                  <a:tcPr marL="9525" marR="9525" marT="9525" marB="0" anchor="b"/>
                </a:tc>
                <a:tc row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Memory</a:t>
                      </a:r>
                      <a:br>
                        <a:rPr lang="en-US" sz="1400" u="none" strike="noStrike" dirty="0">
                          <a:effectLst/>
                        </a:rPr>
                      </a:br>
                      <a:r>
                        <a:rPr lang="en-US" sz="1400" u="none" strike="noStrike" dirty="0">
                          <a:effectLst/>
                        </a:rPr>
                        <a:t> Block 4</a:t>
                      </a:r>
                      <a:endParaRPr lang="en-US" sz="1400" b="0" i="0" u="none" strike="noStrike" dirty="0">
                        <a:solidFill>
                          <a:srgbClr val="000000"/>
                        </a:solidFill>
                        <a:effectLst/>
                        <a:latin typeface="Calibri" panose="020F0502020204030204" pitchFamily="34" charset="0"/>
                      </a:endParaRPr>
                    </a:p>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8372246"/>
                  </a:ext>
                </a:extLst>
              </a:tr>
              <a:tr h="212442">
                <a:tc vMerge="1">
                  <a:txBody>
                    <a:bodyPr/>
                    <a:lstStyle/>
                    <a:p>
                      <a:endParaRPr lang="en-US"/>
                    </a:p>
                  </a:txBody>
                  <a:tcPr/>
                </a:tc>
                <a:tc vMerge="1">
                  <a:txBody>
                    <a:bodyPr/>
                    <a:lstStyle/>
                    <a:p>
                      <a:endParaRPr lang="en-US"/>
                    </a:p>
                  </a:txBody>
                  <a:tcPr/>
                </a:tc>
                <a:tc>
                  <a:txBody>
                    <a:bodyPr/>
                    <a:lstStyle/>
                    <a:p>
                      <a:pPr algn="r" fontAlgn="b"/>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0154270"/>
                  </a:ext>
                </a:extLst>
              </a:tr>
              <a:tr h="212442">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498339"/>
                  </a:ext>
                </a:extLst>
              </a:tr>
              <a:tr h="313136">
                <a:tc vMerge="1">
                  <a:txBody>
                    <a:bodyPr/>
                    <a:lstStyle/>
                    <a:p>
                      <a:endParaRPr lang="en-US"/>
                    </a:p>
                  </a:txBody>
                  <a:tcPr/>
                </a:tc>
                <a:tc vMerge="1">
                  <a:txBody>
                    <a:bodyPr/>
                    <a:lstStyle/>
                    <a:p>
                      <a:endParaRPr lang="en-US"/>
                    </a:p>
                  </a:txBody>
                  <a:tcPr/>
                </a:tc>
                <a:tc>
                  <a:txBody>
                    <a:bodyPr/>
                    <a:lstStyle/>
                    <a:p>
                      <a:pPr algn="r" fontAlgn="b"/>
                      <a:r>
                        <a:rPr lang="en-US" sz="1400" u="none" strike="noStrike" dirty="0">
                          <a:effectLst/>
                        </a:rPr>
                        <a:t>19</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4172254"/>
                  </a:ext>
                </a:extLst>
              </a:tr>
            </a:tbl>
          </a:graphicData>
        </a:graphic>
      </p:graphicFrame>
      <p:sp>
        <p:nvSpPr>
          <p:cNvPr id="10" name="TextBox 9">
            <a:extLst>
              <a:ext uri="{FF2B5EF4-FFF2-40B4-BE49-F238E27FC236}">
                <a16:creationId xmlns:a16="http://schemas.microsoft.com/office/drawing/2014/main" id="{9A501516-E6B9-4AD0-BD53-F3F9A74FDF52}"/>
              </a:ext>
            </a:extLst>
          </p:cNvPr>
          <p:cNvSpPr txBox="1"/>
          <p:nvPr/>
        </p:nvSpPr>
        <p:spPr>
          <a:xfrm>
            <a:off x="2641300" y="3390539"/>
            <a:ext cx="2045753" cy="557076"/>
          </a:xfrm>
          <a:prstGeom prst="rect">
            <a:avLst/>
          </a:prstGeom>
          <a:noFill/>
        </p:spPr>
        <p:txBody>
          <a:bodyPr wrap="none" rtlCol="0">
            <a:spAutoFit/>
          </a:bodyPr>
          <a:lstStyle/>
          <a:p>
            <a:pPr defTabSz="320040">
              <a:spcAft>
                <a:spcPts val="600"/>
              </a:spcAft>
            </a:pPr>
            <a:r>
              <a:rPr lang="en-US" sz="1260" kern="1200" dirty="0">
                <a:solidFill>
                  <a:schemeClr val="tx1"/>
                </a:solidFill>
                <a:latin typeface="+mn-lt"/>
                <a:ea typeface="+mn-ea"/>
                <a:cs typeface="+mn-cs"/>
              </a:rPr>
              <a:t>Cache with 4 blocks</a:t>
            </a:r>
          </a:p>
          <a:p>
            <a:pPr defTabSz="320040">
              <a:spcAft>
                <a:spcPts val="600"/>
              </a:spcAft>
            </a:pPr>
            <a:r>
              <a:rPr lang="en-US" sz="1260" kern="1200" dirty="0">
                <a:solidFill>
                  <a:schemeClr val="tx1"/>
                </a:solidFill>
                <a:latin typeface="+mn-lt"/>
                <a:ea typeface="+mn-ea"/>
                <a:cs typeface="+mn-cs"/>
              </a:rPr>
              <a:t>And block size is 4 bytes</a:t>
            </a:r>
            <a:endParaRPr lang="en-US" dirty="0"/>
          </a:p>
        </p:txBody>
      </p:sp>
      <p:sp>
        <p:nvSpPr>
          <p:cNvPr id="12" name="TextBox 11">
            <a:extLst>
              <a:ext uri="{FF2B5EF4-FFF2-40B4-BE49-F238E27FC236}">
                <a16:creationId xmlns:a16="http://schemas.microsoft.com/office/drawing/2014/main" id="{86BD50E1-59B8-4340-9134-F76B19551CA1}"/>
              </a:ext>
            </a:extLst>
          </p:cNvPr>
          <p:cNvSpPr txBox="1"/>
          <p:nvPr/>
        </p:nvSpPr>
        <p:spPr>
          <a:xfrm>
            <a:off x="7216796" y="1111252"/>
            <a:ext cx="1064323" cy="480131"/>
          </a:xfrm>
          <a:prstGeom prst="rect">
            <a:avLst/>
          </a:prstGeom>
          <a:noFill/>
        </p:spPr>
        <p:txBody>
          <a:bodyPr wrap="square" rtlCol="0">
            <a:spAutoFit/>
          </a:bodyPr>
          <a:lstStyle/>
          <a:p>
            <a:pPr defTabSz="320040">
              <a:spcAft>
                <a:spcPts val="600"/>
              </a:spcAft>
            </a:pPr>
            <a:r>
              <a:rPr lang="en-US" sz="1260" kern="1200" dirty="0">
                <a:solidFill>
                  <a:schemeClr val="tx1"/>
                </a:solidFill>
                <a:latin typeface="+mn-lt"/>
                <a:ea typeface="+mn-ea"/>
                <a:cs typeface="+mn-cs"/>
              </a:rPr>
              <a:t>Main memory</a:t>
            </a:r>
            <a:endParaRPr lang="en-US" dirty="0"/>
          </a:p>
        </p:txBody>
      </p:sp>
      <p:sp>
        <p:nvSpPr>
          <p:cNvPr id="13" name="TextBox 12">
            <a:extLst>
              <a:ext uri="{FF2B5EF4-FFF2-40B4-BE49-F238E27FC236}">
                <a16:creationId xmlns:a16="http://schemas.microsoft.com/office/drawing/2014/main" id="{D577433F-4447-4A50-89A5-097A4FFF2D03}"/>
              </a:ext>
            </a:extLst>
          </p:cNvPr>
          <p:cNvSpPr txBox="1"/>
          <p:nvPr/>
        </p:nvSpPr>
        <p:spPr>
          <a:xfrm>
            <a:off x="956725" y="3807824"/>
            <a:ext cx="3860876" cy="3077766"/>
          </a:xfrm>
          <a:prstGeom prst="rect">
            <a:avLst/>
          </a:prstGeom>
          <a:noFill/>
        </p:spPr>
        <p:txBody>
          <a:bodyPr wrap="square" rtlCol="0">
            <a:spAutoFit/>
          </a:bodyPr>
          <a:lstStyle/>
          <a:p>
            <a:pPr defTabSz="320040">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As you can see that</a:t>
            </a:r>
          </a:p>
          <a:p>
            <a:pPr defTabSz="320040">
              <a:spcAft>
                <a:spcPts val="600"/>
              </a:spcAft>
            </a:pPr>
            <a:endParaRPr lang="en-US" sz="1400" kern="1200" dirty="0">
              <a:solidFill>
                <a:schemeClr val="tx1"/>
              </a:solidFill>
              <a:latin typeface="Times New Roman" panose="02020603050405020304" pitchFamily="18" charset="0"/>
              <a:cs typeface="Times New Roman" panose="02020603050405020304" pitchFamily="18" charset="0"/>
            </a:endParaRPr>
          </a:p>
          <a:p>
            <a:pPr defTabSz="320040">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Cache block no. for a memory block  =</a:t>
            </a:r>
          </a:p>
          <a:p>
            <a:pPr defTabSz="320040">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(Memory Block no.) modulo (Number of blocks in the cache)   (1</a:t>
            </a:r>
          </a:p>
          <a:p>
            <a:pPr defTabSz="320040">
              <a:spcAft>
                <a:spcPts val="600"/>
              </a:spcAft>
            </a:pPr>
            <a:endParaRPr lang="en-US" sz="1400" kern="1200" dirty="0">
              <a:solidFill>
                <a:schemeClr val="tx1"/>
              </a:solidFill>
              <a:latin typeface="Times New Roman" panose="02020603050405020304" pitchFamily="18" charset="0"/>
              <a:cs typeface="Times New Roman" panose="02020603050405020304" pitchFamily="18" charset="0"/>
            </a:endParaRPr>
          </a:p>
          <a:p>
            <a:pPr defTabSz="320040">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And</a:t>
            </a:r>
          </a:p>
          <a:p>
            <a:pPr defTabSz="320040">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 Memory Block No.</a:t>
            </a:r>
          </a:p>
          <a:p>
            <a:pPr defTabSz="320040">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 Memory Location address/Block size (in bytes) 		     (2</a:t>
            </a:r>
          </a:p>
          <a:p>
            <a:pPr defTabSz="320040">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It is integer division so no floating points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A8FC99-95C7-88DD-6B06-3C3F5DE78E03}"/>
              </a:ext>
            </a:extLst>
          </p:cNvPr>
          <p:cNvSpPr>
            <a:spLocks noGrp="1"/>
          </p:cNvSpPr>
          <p:nvPr>
            <p:ph type="sldNum" sz="quarter" idx="12"/>
          </p:nvPr>
        </p:nvSpPr>
        <p:spPr/>
        <p:txBody>
          <a:bodyPr/>
          <a:lstStyle/>
          <a:p>
            <a:fld id="{EBA057C3-C87D-4C5F-B8FF-9FAE481399EE}" type="slidenum">
              <a:rPr lang="en-US" smtClean="0"/>
              <a:t>13</a:t>
            </a:fld>
            <a:endParaRPr lang="en-US"/>
          </a:p>
        </p:txBody>
      </p:sp>
    </p:spTree>
    <p:extLst>
      <p:ext uri="{BB962C8B-B14F-4D97-AF65-F5344CB8AC3E}">
        <p14:creationId xmlns:p14="http://schemas.microsoft.com/office/powerpoint/2010/main" val="2447398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latin typeface="Times New Roman" panose="02020603050405020304" pitchFamily="18" charset="0"/>
                <a:cs typeface="Times New Roman" panose="02020603050405020304" pitchFamily="18" charset="0"/>
              </a:rPr>
              <a:t>Memory Hierarchy Overview</a:t>
            </a:r>
            <a:br>
              <a:rPr lang="en-US" sz="44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Direct Mapped</a:t>
            </a:r>
          </a:p>
        </p:txBody>
      </p:sp>
      <p:sp>
        <p:nvSpPr>
          <p:cNvPr id="3" name="Content Placeholder 2"/>
          <p:cNvSpPr>
            <a:spLocks noGrp="1"/>
          </p:cNvSpPr>
          <p:nvPr>
            <p:ph idx="1"/>
          </p:nvPr>
        </p:nvSpPr>
        <p:spPr>
          <a:xfrm>
            <a:off x="690282" y="2603499"/>
            <a:ext cx="10927977" cy="3958771"/>
          </a:xfrm>
        </p:spPr>
        <p:txBody>
          <a:bodyPr>
            <a:normAutofit/>
          </a:bodyPr>
          <a:lstStyle/>
          <a:p>
            <a:pPr marL="0" indent="0">
              <a:buNone/>
            </a:pPr>
            <a:endParaRPr lang="en-US" sz="4200" dirty="0"/>
          </a:p>
          <a:p>
            <a:r>
              <a:rPr lang="en-US" sz="2800" dirty="0">
                <a:latin typeface="Times New Roman" panose="02020603050405020304" pitchFamily="18" charset="0"/>
                <a:cs typeface="Times New Roman" panose="02020603050405020304" pitchFamily="18" charset="0"/>
              </a:rPr>
              <a:t>In the memory address, identify the bits which specify block no.</a:t>
            </a:r>
          </a:p>
          <a:p>
            <a:pPr lvl="1"/>
            <a:r>
              <a:rPr lang="en-US" sz="2800" dirty="0">
                <a:latin typeface="Times New Roman" panose="02020603050405020304" pitchFamily="18" charset="0"/>
                <a:cs typeface="Times New Roman" panose="02020603050405020304" pitchFamily="18" charset="0"/>
              </a:rPr>
              <a:t>If Block Size is 2</a:t>
            </a:r>
            <a:r>
              <a:rPr lang="en-US" sz="2800" baseline="30000" dirty="0">
                <a:latin typeface="Times New Roman" panose="02020603050405020304" pitchFamily="18" charset="0"/>
                <a:cs typeface="Times New Roman" panose="02020603050405020304" pitchFamily="18" charset="0"/>
              </a:rPr>
              <a:t>m  </a:t>
            </a:r>
            <a:r>
              <a:rPr lang="en-US" sz="2800" dirty="0">
                <a:latin typeface="Times New Roman" panose="02020603050405020304" pitchFamily="18" charset="0"/>
                <a:cs typeface="Times New Roman" panose="02020603050405020304" pitchFamily="18" charset="0"/>
              </a:rPr>
              <a:t>bytes and no. of blocks is 2</a:t>
            </a:r>
            <a:r>
              <a:rPr lang="en-US" sz="2800" baseline="30000"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then bit no ‘m’ to bit no ‘m+n-1’ (m+n-1 : m) tell the block no.</a:t>
            </a: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a:p>
            <a:pPr lvl="2"/>
            <a:endParaRPr lang="en-US" dirty="0"/>
          </a:p>
          <a:p>
            <a:endParaRPr lang="en-US" dirty="0"/>
          </a:p>
        </p:txBody>
      </p:sp>
      <p:sp>
        <p:nvSpPr>
          <p:cNvPr id="4" name="Slide Number Placeholder 3">
            <a:extLst>
              <a:ext uri="{FF2B5EF4-FFF2-40B4-BE49-F238E27FC236}">
                <a16:creationId xmlns:a16="http://schemas.microsoft.com/office/drawing/2014/main" id="{4FDBB193-8306-43F3-3281-C9EF16084572}"/>
              </a:ext>
            </a:extLst>
          </p:cNvPr>
          <p:cNvSpPr>
            <a:spLocks noGrp="1"/>
          </p:cNvSpPr>
          <p:nvPr>
            <p:ph type="sldNum" sz="quarter" idx="12"/>
          </p:nvPr>
        </p:nvSpPr>
        <p:spPr/>
        <p:txBody>
          <a:bodyPr/>
          <a:lstStyle/>
          <a:p>
            <a:fld id="{EBA057C3-C87D-4C5F-B8FF-9FAE481399EE}" type="slidenum">
              <a:rPr lang="en-US" smtClean="0"/>
              <a:t>14</a:t>
            </a:fld>
            <a:endParaRPr lang="en-US"/>
          </a:p>
        </p:txBody>
      </p:sp>
    </p:spTree>
    <p:extLst>
      <p:ext uri="{BB962C8B-B14F-4D97-AF65-F5344CB8AC3E}">
        <p14:creationId xmlns:p14="http://schemas.microsoft.com/office/powerpoint/2010/main" val="399264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latin typeface="Times New Roman" panose="02020603050405020304" pitchFamily="18" charset="0"/>
                <a:cs typeface="Times New Roman" panose="02020603050405020304" pitchFamily="18" charset="0"/>
              </a:rPr>
              <a:t>Direct Mapped Example</a:t>
            </a:r>
            <a:br>
              <a:rPr lang="en-US" sz="49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Finding a memory address in cache</a:t>
            </a:r>
            <a:br>
              <a:rPr lang="en-US" sz="3300" dirty="0"/>
            </a:br>
            <a:endParaRPr lang="en-US" sz="2700" dirty="0"/>
          </a:p>
        </p:txBody>
      </p:sp>
      <p:sp>
        <p:nvSpPr>
          <p:cNvPr id="3" name="Content Placeholder 2"/>
          <p:cNvSpPr>
            <a:spLocks noGrp="1"/>
          </p:cNvSpPr>
          <p:nvPr>
            <p:ph idx="1"/>
          </p:nvPr>
        </p:nvSpPr>
        <p:spPr>
          <a:xfrm>
            <a:off x="448236" y="2196353"/>
            <a:ext cx="11223812" cy="4554071"/>
          </a:xfrm>
        </p:spPr>
        <p:txBody>
          <a:bodyPr>
            <a:noAutofit/>
          </a:bodyPr>
          <a:lstStyle/>
          <a:p>
            <a:r>
              <a:rPr lang="en-US" dirty="0">
                <a:latin typeface="Times New Roman" panose="02020603050405020304" pitchFamily="18" charset="0"/>
                <a:cs typeface="Times New Roman" panose="02020603050405020304" pitchFamily="18" charset="0"/>
              </a:rPr>
              <a:t>Suppose there are 2</a:t>
            </a:r>
            <a:r>
              <a:rPr lang="en-US" baseline="30000"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=64 blocks in cache and block size is 4 words= 2</a:t>
            </a:r>
            <a:r>
              <a:rPr lang="en-US" baseline="30000"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bytes. Where will be the memory location 1234 stored in cache in a 16-bit processor.</a:t>
            </a:r>
          </a:p>
          <a:p>
            <a:r>
              <a:rPr lang="en-US" dirty="0">
                <a:latin typeface="Times New Roman" panose="02020603050405020304" pitchFamily="18" charset="0"/>
                <a:cs typeface="Times New Roman" panose="02020603050405020304" pitchFamily="18" charset="0"/>
              </a:rPr>
              <a:t>Mem block no. =1234/16 = 77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block</a:t>
            </a:r>
          </a:p>
          <a:p>
            <a:r>
              <a:rPr lang="en-US" dirty="0">
                <a:latin typeface="Times New Roman" panose="02020603050405020304" pitchFamily="18" charset="0"/>
                <a:cs typeface="Times New Roman" panose="02020603050405020304" pitchFamily="18" charset="0"/>
              </a:rPr>
              <a:t>Cache block = 77 mod 64 = 13</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block</a:t>
            </a:r>
          </a:p>
          <a:p>
            <a:r>
              <a:rPr lang="en-US" dirty="0" err="1">
                <a:latin typeface="Times New Roman" panose="02020603050405020304" pitchFamily="18" charset="0"/>
                <a:cs typeface="Times New Roman" panose="02020603050405020304" pitchFamily="18" charset="0"/>
              </a:rPr>
              <a:t>Infact</a:t>
            </a:r>
            <a:r>
              <a:rPr lang="en-US" dirty="0">
                <a:latin typeface="Times New Roman" panose="02020603050405020304" pitchFamily="18" charset="0"/>
                <a:cs typeface="Times New Roman" panose="02020603050405020304" pitchFamily="18" charset="0"/>
              </a:rPr>
              <a:t> cache block 13 will contain mem location 1232 – 1248 (total 16 bytes)</a:t>
            </a:r>
          </a:p>
          <a:p>
            <a:r>
              <a:rPr lang="en-US" dirty="0">
                <a:latin typeface="Times New Roman" panose="02020603050405020304" pitchFamily="18" charset="0"/>
                <a:cs typeface="Times New Roman" panose="02020603050405020304" pitchFamily="18" charset="0"/>
              </a:rPr>
              <a:t>OR</a:t>
            </a:r>
          </a:p>
          <a:p>
            <a:pPr marL="457200" lvl="1" indent="0">
              <a:buNone/>
            </a:pPr>
            <a:r>
              <a:rPr lang="en-US" sz="1800" dirty="0">
                <a:latin typeface="Times New Roman" panose="02020603050405020304" pitchFamily="18" charset="0"/>
                <a:cs typeface="Times New Roman" panose="02020603050405020304" pitchFamily="18" charset="0"/>
              </a:rPr>
              <a:t>1234= 0000 0100 1101 0010</a:t>
            </a:r>
            <a:r>
              <a:rPr lang="en-US" sz="1800" baseline="-25000" dirty="0">
                <a:latin typeface="Times New Roman" panose="02020603050405020304" pitchFamily="18" charset="0"/>
                <a:cs typeface="Times New Roman" panose="02020603050405020304" pitchFamily="18" charset="0"/>
              </a:rPr>
              <a:t>2</a:t>
            </a:r>
          </a:p>
          <a:p>
            <a:pPr marL="0" indent="0">
              <a:buNone/>
            </a:pPr>
            <a:r>
              <a:rPr lang="en-US" baseline="-25000" dirty="0">
                <a:latin typeface="Times New Roman" panose="02020603050405020304" pitchFamily="18" charset="0"/>
                <a:cs typeface="Times New Roman" panose="02020603050405020304" pitchFamily="18" charset="0"/>
              </a:rPr>
              <a:t>	Here m=4 and n=6,  So first 4 bits are bytes with in a block</a:t>
            </a:r>
          </a:p>
          <a:p>
            <a:pPr marL="0" indent="0">
              <a:buNone/>
            </a:pPr>
            <a:r>
              <a:rPr lang="en-US" baseline="-25000" dirty="0">
                <a:latin typeface="Times New Roman" panose="02020603050405020304" pitchFamily="18" charset="0"/>
                <a:cs typeface="Times New Roman" panose="02020603050405020304" pitchFamily="18" charset="0"/>
              </a:rPr>
              <a:t>	Next six bits ;  no 4 to 4+6-1  </a:t>
            </a:r>
            <a:r>
              <a:rPr lang="en-US" baseline="-25000" dirty="0" err="1">
                <a:latin typeface="Times New Roman" panose="02020603050405020304" pitchFamily="18" charset="0"/>
                <a:cs typeface="Times New Roman" panose="02020603050405020304" pitchFamily="18" charset="0"/>
              </a:rPr>
              <a:t>i.e</a:t>
            </a:r>
            <a:r>
              <a:rPr lang="en-US" baseline="-25000" dirty="0">
                <a:latin typeface="Times New Roman" panose="02020603050405020304" pitchFamily="18" charset="0"/>
                <a:cs typeface="Times New Roman" panose="02020603050405020304" pitchFamily="18" charset="0"/>
              </a:rPr>
              <a:t> 4 to 9 which are </a:t>
            </a:r>
          </a:p>
          <a:p>
            <a:pPr marL="914400" lvl="2" indent="0">
              <a:buNone/>
            </a:pP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0000 01</a:t>
            </a:r>
            <a:r>
              <a:rPr lang="en-US" sz="1800" b="1" dirty="0">
                <a:latin typeface="Times New Roman" panose="02020603050405020304" pitchFamily="18" charset="0"/>
                <a:cs typeface="Times New Roman" panose="02020603050405020304" pitchFamily="18" charset="0"/>
              </a:rPr>
              <a:t>00 1101</a:t>
            </a:r>
            <a:r>
              <a:rPr lang="en-US" sz="1800" dirty="0">
                <a:latin typeface="Times New Roman" panose="02020603050405020304" pitchFamily="18" charset="0"/>
                <a:cs typeface="Times New Roman" panose="02020603050405020304" pitchFamily="18" charset="0"/>
              </a:rPr>
              <a:t> 0010</a:t>
            </a:r>
          </a:p>
          <a:p>
            <a:pPr marL="914400" lvl="2" indent="0">
              <a:buNone/>
            </a:pPr>
            <a:r>
              <a:rPr lang="en-US" sz="1800" dirty="0">
                <a:latin typeface="Times New Roman" panose="02020603050405020304" pitchFamily="18" charset="0"/>
                <a:cs typeface="Times New Roman" panose="02020603050405020304" pitchFamily="18" charset="0"/>
              </a:rPr>
              <a:t>	001101</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13</a:t>
            </a:r>
          </a:p>
        </p:txBody>
      </p:sp>
      <p:sp>
        <p:nvSpPr>
          <p:cNvPr id="4" name="Slide Number Placeholder 3">
            <a:extLst>
              <a:ext uri="{FF2B5EF4-FFF2-40B4-BE49-F238E27FC236}">
                <a16:creationId xmlns:a16="http://schemas.microsoft.com/office/drawing/2014/main" id="{376087A5-EAF3-28EC-028D-A9BBD8424CD9}"/>
              </a:ext>
            </a:extLst>
          </p:cNvPr>
          <p:cNvSpPr>
            <a:spLocks noGrp="1"/>
          </p:cNvSpPr>
          <p:nvPr>
            <p:ph type="sldNum" sz="quarter" idx="12"/>
          </p:nvPr>
        </p:nvSpPr>
        <p:spPr/>
        <p:txBody>
          <a:bodyPr/>
          <a:lstStyle/>
          <a:p>
            <a:fld id="{EBA057C3-C87D-4C5F-B8FF-9FAE481399EE}" type="slidenum">
              <a:rPr lang="en-US" smtClean="0"/>
              <a:t>15</a:t>
            </a:fld>
            <a:endParaRPr lang="en-US"/>
          </a:p>
        </p:txBody>
      </p:sp>
    </p:spTree>
    <p:extLst>
      <p:ext uri="{BB962C8B-B14F-4D97-AF65-F5344CB8AC3E}">
        <p14:creationId xmlns:p14="http://schemas.microsoft.com/office/powerpoint/2010/main" val="1379681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Example continued, Cache Block detail</a:t>
            </a:r>
          </a:p>
        </p:txBody>
      </p:sp>
      <p:sp>
        <p:nvSpPr>
          <p:cNvPr id="3" name="Content Placeholder 2"/>
          <p:cNvSpPr>
            <a:spLocks noGrp="1"/>
          </p:cNvSpPr>
          <p:nvPr>
            <p:ph idx="1"/>
          </p:nvPr>
        </p:nvSpPr>
        <p:spPr>
          <a:xfrm>
            <a:off x="1154954" y="2603500"/>
            <a:ext cx="9608296" cy="3416300"/>
          </a:xfrm>
        </p:spPr>
        <p:txBody>
          <a:bodyPr>
            <a:normAutofit/>
          </a:bodyPr>
          <a:lstStyle/>
          <a:p>
            <a:r>
              <a:rPr lang="en-US" sz="3200" dirty="0">
                <a:latin typeface="Times New Roman" panose="02020603050405020304" pitchFamily="18" charset="0"/>
                <a:cs typeface="Times New Roman" panose="02020603050405020304" pitchFamily="18" charset="0"/>
              </a:rPr>
              <a:t>Block 13 contains actually contains 4 words=16 bytes</a:t>
            </a:r>
          </a:p>
          <a:p>
            <a:pPr marL="0" indent="0">
              <a:buNone/>
            </a:pPr>
            <a:r>
              <a:rPr lang="en-US" sz="3200" dirty="0">
                <a:latin typeface="Times New Roman" panose="02020603050405020304" pitchFamily="18" charset="0"/>
                <a:cs typeface="Times New Roman" panose="02020603050405020304" pitchFamily="18" charset="0"/>
              </a:rPr>
              <a:t>	0000 01</a:t>
            </a:r>
            <a:r>
              <a:rPr lang="en-US" sz="3200" b="1" dirty="0">
                <a:latin typeface="Times New Roman" panose="02020603050405020304" pitchFamily="18" charset="0"/>
                <a:cs typeface="Times New Roman" panose="02020603050405020304" pitchFamily="18" charset="0"/>
              </a:rPr>
              <a:t>00 1101</a:t>
            </a:r>
            <a:r>
              <a:rPr lang="en-US" sz="3200" dirty="0">
                <a:latin typeface="Times New Roman" panose="02020603050405020304" pitchFamily="18" charset="0"/>
                <a:cs typeface="Times New Roman" panose="02020603050405020304" pitchFamily="18" charset="0"/>
              </a:rPr>
              <a:t> 0000 	</a:t>
            </a:r>
          </a:p>
          <a:p>
            <a:pPr marL="0" indent="0">
              <a:buNone/>
            </a:pPr>
            <a:r>
              <a:rPr lang="en-US" sz="3200" dirty="0">
                <a:latin typeface="Times New Roman" panose="02020603050405020304" pitchFamily="18" charset="0"/>
                <a:cs typeface="Times New Roman" panose="02020603050405020304" pitchFamily="18" charset="0"/>
              </a:rPr>
              <a:t>To	0000 01</a:t>
            </a:r>
            <a:r>
              <a:rPr lang="en-US" sz="3200" b="1" dirty="0">
                <a:latin typeface="Times New Roman" panose="02020603050405020304" pitchFamily="18" charset="0"/>
                <a:cs typeface="Times New Roman" panose="02020603050405020304" pitchFamily="18" charset="0"/>
              </a:rPr>
              <a:t>00 1101</a:t>
            </a:r>
            <a:r>
              <a:rPr lang="en-US" sz="3200" dirty="0">
                <a:latin typeface="Times New Roman" panose="02020603050405020304" pitchFamily="18" charset="0"/>
                <a:cs typeface="Times New Roman" panose="02020603050405020304" pitchFamily="18" charset="0"/>
              </a:rPr>
              <a:t> 1111</a:t>
            </a:r>
          </a:p>
        </p:txBody>
      </p:sp>
      <p:sp>
        <p:nvSpPr>
          <p:cNvPr id="4" name="Slide Number Placeholder 3">
            <a:extLst>
              <a:ext uri="{FF2B5EF4-FFF2-40B4-BE49-F238E27FC236}">
                <a16:creationId xmlns:a16="http://schemas.microsoft.com/office/drawing/2014/main" id="{E0DEACD2-FA86-494D-BB95-79A82C726B37}"/>
              </a:ext>
            </a:extLst>
          </p:cNvPr>
          <p:cNvSpPr>
            <a:spLocks noGrp="1"/>
          </p:cNvSpPr>
          <p:nvPr>
            <p:ph type="sldNum" sz="quarter" idx="12"/>
          </p:nvPr>
        </p:nvSpPr>
        <p:spPr/>
        <p:txBody>
          <a:bodyPr/>
          <a:lstStyle/>
          <a:p>
            <a:fld id="{EBA057C3-C87D-4C5F-B8FF-9FAE481399EE}" type="slidenum">
              <a:rPr lang="en-US" smtClean="0"/>
              <a:t>16</a:t>
            </a:fld>
            <a:endParaRPr lang="en-US"/>
          </a:p>
        </p:txBody>
      </p:sp>
    </p:spTree>
    <p:extLst>
      <p:ext uri="{BB962C8B-B14F-4D97-AF65-F5344CB8AC3E}">
        <p14:creationId xmlns:p14="http://schemas.microsoft.com/office/powerpoint/2010/main" val="389585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Example continued</a:t>
            </a:r>
            <a:br>
              <a:rPr lang="en-US"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Cache storage other than data </a:t>
            </a:r>
          </a:p>
        </p:txBody>
      </p:sp>
      <p:sp>
        <p:nvSpPr>
          <p:cNvPr id="3" name="Content Placeholder 2"/>
          <p:cNvSpPr>
            <a:spLocks noGrp="1"/>
          </p:cNvSpPr>
          <p:nvPr>
            <p:ph idx="1"/>
          </p:nvPr>
        </p:nvSpPr>
        <p:spPr>
          <a:xfrm>
            <a:off x="869576" y="2303929"/>
            <a:ext cx="10730753" cy="4204447"/>
          </a:xfrm>
        </p:spPr>
        <p:txBody>
          <a:bodyPr>
            <a:normAutofit lnSpcReduction="10000"/>
          </a:bodyPr>
          <a:lstStyle/>
          <a:p>
            <a:r>
              <a:rPr lang="en-US" sz="2200" dirty="0">
                <a:latin typeface="Times New Roman" panose="02020603050405020304" pitchFamily="18" charset="0"/>
                <a:cs typeface="Times New Roman" panose="02020603050405020304" pitchFamily="18" charset="0"/>
              </a:rPr>
              <a:t>Consider Memory addresses 208,1232 and 2256 for a 16-bit system having 64 block cache with block size of 4 words.</a:t>
            </a:r>
          </a:p>
          <a:p>
            <a:pPr marL="0" indent="0">
              <a:buNone/>
            </a:pPr>
            <a:r>
              <a:rPr lang="en-US" sz="2200" dirty="0">
                <a:latin typeface="Times New Roman" panose="02020603050405020304" pitchFamily="18" charset="0"/>
                <a:cs typeface="Times New Roman" panose="02020603050405020304" pitchFamily="18" charset="0"/>
              </a:rPr>
              <a:t>208  = 0000 00</a:t>
            </a:r>
            <a:r>
              <a:rPr lang="en-US" sz="2200" b="1" dirty="0">
                <a:latin typeface="Times New Roman" panose="02020603050405020304" pitchFamily="18" charset="0"/>
                <a:cs typeface="Times New Roman" panose="02020603050405020304" pitchFamily="18" charset="0"/>
              </a:rPr>
              <a:t>00 1101</a:t>
            </a:r>
            <a:r>
              <a:rPr lang="en-US" sz="2200" dirty="0">
                <a:latin typeface="Times New Roman" panose="02020603050405020304" pitchFamily="18" charset="0"/>
                <a:cs typeface="Times New Roman" panose="02020603050405020304" pitchFamily="18" charset="0"/>
              </a:rPr>
              <a:t> 0000 </a:t>
            </a:r>
          </a:p>
          <a:p>
            <a:pPr marL="514350" indent="-514350">
              <a:buAutoNum type="arabicPlain" startAt="1232"/>
            </a:pPr>
            <a:r>
              <a:rPr lang="en-US" sz="2200" dirty="0">
                <a:latin typeface="Times New Roman" panose="02020603050405020304" pitchFamily="18" charset="0"/>
                <a:cs typeface="Times New Roman" panose="02020603050405020304" pitchFamily="18" charset="0"/>
              </a:rPr>
              <a:t>= 0000 01</a:t>
            </a:r>
            <a:r>
              <a:rPr lang="en-US" sz="2200" b="1" dirty="0">
                <a:latin typeface="Times New Roman" panose="02020603050405020304" pitchFamily="18" charset="0"/>
                <a:cs typeface="Times New Roman" panose="02020603050405020304" pitchFamily="18" charset="0"/>
              </a:rPr>
              <a:t>00 1101</a:t>
            </a:r>
            <a:r>
              <a:rPr lang="en-US" sz="2200" dirty="0">
                <a:latin typeface="Times New Roman" panose="02020603050405020304" pitchFamily="18" charset="0"/>
                <a:cs typeface="Times New Roman" panose="02020603050405020304" pitchFamily="18" charset="0"/>
              </a:rPr>
              <a:t> 0000</a:t>
            </a:r>
          </a:p>
          <a:p>
            <a:pPr marL="0" indent="0">
              <a:buNone/>
            </a:pPr>
            <a:r>
              <a:rPr lang="en-US" sz="2200" dirty="0">
                <a:latin typeface="Times New Roman" panose="02020603050405020304" pitchFamily="18" charset="0"/>
                <a:cs typeface="Times New Roman" panose="02020603050405020304" pitchFamily="18" charset="0"/>
              </a:rPr>
              <a:t>2256= 0000 10</a:t>
            </a:r>
            <a:r>
              <a:rPr lang="en-US" sz="2200" b="1" dirty="0">
                <a:latin typeface="Times New Roman" panose="02020603050405020304" pitchFamily="18" charset="0"/>
                <a:cs typeface="Times New Roman" panose="02020603050405020304" pitchFamily="18" charset="0"/>
              </a:rPr>
              <a:t>00 1101</a:t>
            </a:r>
            <a:r>
              <a:rPr lang="en-US" sz="2200" dirty="0">
                <a:latin typeface="Times New Roman" panose="02020603050405020304" pitchFamily="18" charset="0"/>
                <a:cs typeface="Times New Roman" panose="02020603050405020304" pitchFamily="18" charset="0"/>
              </a:rPr>
              <a:t> 0000</a:t>
            </a:r>
          </a:p>
          <a:p>
            <a:r>
              <a:rPr lang="en-US" sz="2200" dirty="0">
                <a:latin typeface="Times New Roman" panose="02020603050405020304" pitchFamily="18" charset="0"/>
                <a:cs typeface="Times New Roman" panose="02020603050405020304" pitchFamily="18" charset="0"/>
              </a:rPr>
              <a:t>All have the same block no. i.e. 001101 =13.</a:t>
            </a:r>
          </a:p>
          <a:p>
            <a:r>
              <a:rPr lang="en-US" sz="2200" dirty="0">
                <a:latin typeface="Times New Roman" panose="02020603050405020304" pitchFamily="18" charset="0"/>
                <a:cs typeface="Times New Roman" panose="02020603050405020304" pitchFamily="18" charset="0"/>
              </a:rPr>
              <a:t>How can we differentiate?</a:t>
            </a:r>
          </a:p>
          <a:p>
            <a:r>
              <a:rPr lang="en-US" sz="2200" dirty="0">
                <a:latin typeface="Times New Roman" panose="02020603050405020304" pitchFamily="18" charset="0"/>
                <a:cs typeface="Times New Roman" panose="02020603050405020304" pitchFamily="18" charset="0"/>
              </a:rPr>
              <a:t>We need to store the remaining 6 bits as tag along with data for each block</a:t>
            </a:r>
          </a:p>
          <a:p>
            <a:r>
              <a:rPr lang="en-US" sz="2200" dirty="0">
                <a:latin typeface="Times New Roman" panose="02020603050405020304" pitchFamily="18" charset="0"/>
                <a:cs typeface="Times New Roman" panose="02020603050405020304" pitchFamily="18" charset="0"/>
              </a:rPr>
              <a:t>1- bit valid information is also required to describe the status of the data i.e. whether valid or not. It is required in cases such as when system is booted and cache data is not valid</a:t>
            </a:r>
          </a:p>
          <a:p>
            <a:pPr marL="0" indent="0">
              <a:buNone/>
            </a:pPr>
            <a:endParaRPr lang="en-US" dirty="0"/>
          </a:p>
        </p:txBody>
      </p:sp>
      <p:sp>
        <p:nvSpPr>
          <p:cNvPr id="4" name="Slide Number Placeholder 3">
            <a:extLst>
              <a:ext uri="{FF2B5EF4-FFF2-40B4-BE49-F238E27FC236}">
                <a16:creationId xmlns:a16="http://schemas.microsoft.com/office/drawing/2014/main" id="{D5E26A0C-19E0-C140-77D4-10F4FFA583A2}"/>
              </a:ext>
            </a:extLst>
          </p:cNvPr>
          <p:cNvSpPr>
            <a:spLocks noGrp="1"/>
          </p:cNvSpPr>
          <p:nvPr>
            <p:ph type="sldNum" sz="quarter" idx="12"/>
          </p:nvPr>
        </p:nvSpPr>
        <p:spPr/>
        <p:txBody>
          <a:bodyPr/>
          <a:lstStyle/>
          <a:p>
            <a:fld id="{EBA057C3-C87D-4C5F-B8FF-9FAE481399EE}" type="slidenum">
              <a:rPr lang="en-US" smtClean="0"/>
              <a:t>17</a:t>
            </a:fld>
            <a:endParaRPr lang="en-US"/>
          </a:p>
        </p:txBody>
      </p:sp>
    </p:spTree>
    <p:extLst>
      <p:ext uri="{BB962C8B-B14F-4D97-AF65-F5344CB8AC3E}">
        <p14:creationId xmlns:p14="http://schemas.microsoft.com/office/powerpoint/2010/main" val="278967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800" b="0" i="0" kern="1200">
                <a:solidFill>
                  <a:srgbClr val="EBEBEB"/>
                </a:solidFill>
                <a:latin typeface="+mj-lt"/>
                <a:ea typeface="+mj-ea"/>
                <a:cs typeface="+mj-cs"/>
              </a:rPr>
              <a:t>Example</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62075" y="3124200"/>
            <a:ext cx="9944100" cy="2219325"/>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547C98AE-1828-4391-0417-B15559A9BF13}"/>
              </a:ext>
            </a:extLst>
          </p:cNvPr>
          <p:cNvSpPr>
            <a:spLocks noGrp="1"/>
          </p:cNvSpPr>
          <p:nvPr>
            <p:ph type="sldNum" sz="quarter" idx="12"/>
          </p:nvPr>
        </p:nvSpPr>
        <p:spPr/>
        <p:txBody>
          <a:bodyPr/>
          <a:lstStyle/>
          <a:p>
            <a:fld id="{EBA057C3-C87D-4C5F-B8FF-9FAE481399EE}" type="slidenum">
              <a:rPr lang="en-US" smtClean="0"/>
              <a:t>18</a:t>
            </a:fld>
            <a:endParaRPr lang="en-US"/>
          </a:p>
        </p:txBody>
      </p:sp>
    </p:spTree>
    <p:extLst>
      <p:ext uri="{BB962C8B-B14F-4D97-AF65-F5344CB8AC3E}">
        <p14:creationId xmlns:p14="http://schemas.microsoft.com/office/powerpoint/2010/main" val="159589692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6" name="Group 7175">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177" name="Rectangle 7176">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178"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180" name="Rectangle 7179">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182"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649976" y="3739568"/>
            <a:ext cx="10893094" cy="1915940"/>
          </a:xfrm>
        </p:spPr>
        <p:txBody>
          <a:bodyPr vert="horz" lIns="91440" tIns="45720" rIns="91440" bIns="45720" rtlCol="0" anchor="b">
            <a:normAutofit/>
          </a:bodyPr>
          <a:lstStyle/>
          <a:p>
            <a:pPr algn="ctr"/>
            <a:r>
              <a:rPr lang="en-US" sz="6600" b="0" i="0" kern="1200">
                <a:solidFill>
                  <a:srgbClr val="EBEBEB"/>
                </a:solidFill>
                <a:latin typeface="+mj-lt"/>
                <a:ea typeface="+mj-ea"/>
                <a:cs typeface="+mj-cs"/>
              </a:rPr>
              <a:t>Solution</a:t>
            </a:r>
          </a:p>
        </p:txBody>
      </p:sp>
      <p:pic>
        <p:nvPicPr>
          <p:cNvPr id="71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71551" y="1218553"/>
            <a:ext cx="9734550" cy="2210447"/>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84" name="Rectangle 7183">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79BF2BFB-898E-326D-D9CC-91009AD4B9D5}"/>
              </a:ext>
            </a:extLst>
          </p:cNvPr>
          <p:cNvSpPr>
            <a:spLocks noGrp="1"/>
          </p:cNvSpPr>
          <p:nvPr>
            <p:ph type="sldNum" sz="quarter" idx="12"/>
          </p:nvPr>
        </p:nvSpPr>
        <p:spPr/>
        <p:txBody>
          <a:bodyPr/>
          <a:lstStyle/>
          <a:p>
            <a:fld id="{EBA057C3-C87D-4C5F-B8FF-9FAE481399EE}" type="slidenum">
              <a:rPr lang="en-US" smtClean="0"/>
              <a:t>19</a:t>
            </a:fld>
            <a:endParaRPr lang="en-US"/>
          </a:p>
        </p:txBody>
      </p:sp>
    </p:spTree>
    <p:extLst>
      <p:ext uri="{BB962C8B-B14F-4D97-AF65-F5344CB8AC3E}">
        <p14:creationId xmlns:p14="http://schemas.microsoft.com/office/powerpoint/2010/main" val="18676455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D9F4A52-F665-49F9-825B-130E3BA78F60}"/>
              </a:ext>
            </a:extLst>
          </p:cNvPr>
          <p:cNvSpPr>
            <a:spLocks noGrp="1"/>
          </p:cNvSpPr>
          <p:nvPr>
            <p:ph type="title"/>
          </p:nvPr>
        </p:nvSpPr>
        <p:spPr>
          <a:xfrm>
            <a:off x="1154955" y="973668"/>
            <a:ext cx="2942210" cy="1020232"/>
          </a:xfrm>
        </p:spPr>
        <p:txBody>
          <a:bodyPr vert="horz" lIns="91440" tIns="45720" rIns="91440" bIns="45720" rtlCol="0" anchor="ctr">
            <a:normAutofit fontScale="90000"/>
          </a:bodyPr>
          <a:lstStyle/>
          <a:p>
            <a:pPr>
              <a:lnSpc>
                <a:spcPct val="90000"/>
              </a:lnSpc>
            </a:pPr>
            <a:r>
              <a:rPr lang="en-US" sz="3200" b="0" i="0" kern="1200" dirty="0">
                <a:solidFill>
                  <a:srgbClr val="EBEBEB"/>
                </a:solidFill>
                <a:latin typeface="Times New Roman" panose="02020603050405020304" pitchFamily="18" charset="0"/>
                <a:cs typeface="Times New Roman" panose="02020603050405020304" pitchFamily="18" charset="0"/>
              </a:rPr>
              <a:t>Increase in Memory Accesses</a:t>
            </a:r>
          </a:p>
        </p:txBody>
      </p:sp>
      <p:pic>
        <p:nvPicPr>
          <p:cNvPr id="4" name="Content Placeholder 3">
            <a:extLst>
              <a:ext uri="{FF2B5EF4-FFF2-40B4-BE49-F238E27FC236}">
                <a16:creationId xmlns:a16="http://schemas.microsoft.com/office/drawing/2014/main" id="{336683BF-E491-4E30-8EE1-8268A561A901}"/>
              </a:ext>
            </a:extLst>
          </p:cNvPr>
          <p:cNvPicPr>
            <a:picLocks noGrp="1" noChangeAspect="1"/>
          </p:cNvPicPr>
          <p:nvPr>
            <p:ph idx="1"/>
          </p:nvPr>
        </p:nvPicPr>
        <p:blipFill>
          <a:blip r:embed="rId2"/>
          <a:stretch>
            <a:fillRect/>
          </a:stretch>
        </p:blipFill>
        <p:spPr>
          <a:xfrm>
            <a:off x="5194607" y="1249435"/>
            <a:ext cx="6391533" cy="513343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A4890063-0D1B-4370-A981-168CEA66CAB2}"/>
              </a:ext>
            </a:extLst>
          </p:cNvPr>
          <p:cNvSpPr txBox="1"/>
          <p:nvPr/>
        </p:nvSpPr>
        <p:spPr>
          <a:xfrm>
            <a:off x="1154955" y="2120900"/>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2400" dirty="0">
                <a:solidFill>
                  <a:srgbClr val="FFFFFF"/>
                </a:solidFill>
                <a:latin typeface="Times New Roman" panose="02020603050405020304" pitchFamily="18" charset="0"/>
                <a:cs typeface="Times New Roman" panose="02020603050405020304" pitchFamily="18" charset="0"/>
              </a:rPr>
              <a:t>The processor line shows the increase in memory requests per second on average through these years, while the memory line shows the increase in DRAM accesses per second</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 name="Slide Number Placeholder 2">
            <a:extLst>
              <a:ext uri="{FF2B5EF4-FFF2-40B4-BE49-F238E27FC236}">
                <a16:creationId xmlns:a16="http://schemas.microsoft.com/office/drawing/2014/main" id="{5715246A-B679-E802-6F31-C5C1FC4DC7D3}"/>
              </a:ext>
            </a:extLst>
          </p:cNvPr>
          <p:cNvSpPr>
            <a:spLocks noGrp="1"/>
          </p:cNvSpPr>
          <p:nvPr>
            <p:ph type="sldNum" sz="quarter" idx="12"/>
          </p:nvPr>
        </p:nvSpPr>
        <p:spPr/>
        <p:txBody>
          <a:bodyPr/>
          <a:lstStyle/>
          <a:p>
            <a:fld id="{EBA057C3-C87D-4C5F-B8FF-9FAE481399EE}" type="slidenum">
              <a:rPr lang="en-US" smtClean="0"/>
              <a:t>2</a:t>
            </a:fld>
            <a:endParaRPr lang="en-US"/>
          </a:p>
        </p:txBody>
      </p:sp>
    </p:spTree>
    <p:extLst>
      <p:ext uri="{BB962C8B-B14F-4D97-AF65-F5344CB8AC3E}">
        <p14:creationId xmlns:p14="http://schemas.microsoft.com/office/powerpoint/2010/main" val="391181290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Autofit/>
          </a:bodyPr>
          <a:lstStyle/>
          <a:p>
            <a:pPr>
              <a:lnSpc>
                <a:spcPct val="90000"/>
              </a:lnSpc>
            </a:pPr>
            <a:r>
              <a:rPr lang="en-US" sz="4000" dirty="0">
                <a:latin typeface="Times New Roman" panose="02020603050405020304" pitchFamily="18" charset="0"/>
                <a:cs typeface="Times New Roman" panose="02020603050405020304" pitchFamily="18" charset="0"/>
              </a:rPr>
              <a:t>Memory Hierarchy Overview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Block size vs miss rate</a:t>
            </a:r>
          </a:p>
        </p:txBody>
      </p:sp>
      <p:sp>
        <p:nvSpPr>
          <p:cNvPr id="4" name="Content Placeholder 3"/>
          <p:cNvSpPr>
            <a:spLocks noGrp="1"/>
          </p:cNvSpPr>
          <p:nvPr>
            <p:ph idx="1"/>
          </p:nvPr>
        </p:nvSpPr>
        <p:spPr>
          <a:xfrm>
            <a:off x="1154955" y="2603500"/>
            <a:ext cx="3481054" cy="3416300"/>
          </a:xfrm>
        </p:spPr>
        <p:txBody>
          <a:bodyPr anchor="ctr">
            <a:normAutofit/>
          </a:bodyPr>
          <a:lstStyle/>
          <a:p>
            <a:r>
              <a:rPr lang="en-US" sz="3200" dirty="0">
                <a:latin typeface="Times New Roman" panose="02020603050405020304" pitchFamily="18" charset="0"/>
                <a:cs typeface="Times New Roman" panose="02020603050405020304" pitchFamily="18" charset="0"/>
              </a:rPr>
              <a:t>Increase block size reduces miss rate until block size is comparable to cache size</a:t>
            </a:r>
          </a:p>
          <a:p>
            <a:endParaRPr lang="en-US" sz="1600" dirty="0"/>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457" b="5405"/>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8907EEED-A353-DE05-2CFB-35B47C751EBE}"/>
              </a:ext>
            </a:extLst>
          </p:cNvPr>
          <p:cNvSpPr>
            <a:spLocks noGrp="1"/>
          </p:cNvSpPr>
          <p:nvPr>
            <p:ph type="sldNum" sz="quarter" idx="12"/>
          </p:nvPr>
        </p:nvSpPr>
        <p:spPr/>
        <p:txBody>
          <a:bodyPr/>
          <a:lstStyle/>
          <a:p>
            <a:fld id="{EBA057C3-C87D-4C5F-B8FF-9FAE481399EE}" type="slidenum">
              <a:rPr lang="en-US" smtClean="0"/>
              <a:t>20</a:t>
            </a:fld>
            <a:endParaRPr lang="en-US"/>
          </a:p>
        </p:txBody>
      </p:sp>
    </p:spTree>
    <p:extLst>
      <p:ext uri="{BB962C8B-B14F-4D97-AF65-F5344CB8AC3E}">
        <p14:creationId xmlns:p14="http://schemas.microsoft.com/office/powerpoint/2010/main" val="1401125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F819-C403-476C-86C7-1AABC7921B32}"/>
              </a:ext>
            </a:extLst>
          </p:cNvPr>
          <p:cNvSpPr>
            <a:spLocks noGrp="1"/>
          </p:cNvSpPr>
          <p:nvPr>
            <p:ph type="title"/>
          </p:nvPr>
        </p:nvSpPr>
        <p:spPr>
          <a:xfrm>
            <a:off x="1595717" y="733254"/>
            <a:ext cx="8229600" cy="1143000"/>
          </a:xfrm>
        </p:spPr>
        <p:txBody>
          <a:bodyPr>
            <a:noAutofit/>
          </a:bodyPr>
          <a:lstStyle/>
          <a:p>
            <a:r>
              <a:rPr lang="en-US" dirty="0">
                <a:latin typeface="Times New Roman" panose="02020603050405020304" pitchFamily="18" charset="0"/>
                <a:cs typeface="Times New Roman" panose="02020603050405020304" pitchFamily="18" charset="0"/>
              </a:rPr>
              <a:t>Memory Hierarchy Overview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Associative Cache</a:t>
            </a:r>
          </a:p>
        </p:txBody>
      </p:sp>
      <p:sp>
        <p:nvSpPr>
          <p:cNvPr id="3" name="Content Placeholder 2">
            <a:extLst>
              <a:ext uri="{FF2B5EF4-FFF2-40B4-BE49-F238E27FC236}">
                <a16:creationId xmlns:a16="http://schemas.microsoft.com/office/drawing/2014/main" id="{CA526115-5FB4-495D-A058-787418DB1C92}"/>
              </a:ext>
            </a:extLst>
          </p:cNvPr>
          <p:cNvSpPr>
            <a:spLocks noGrp="1"/>
          </p:cNvSpPr>
          <p:nvPr>
            <p:ph idx="1"/>
          </p:nvPr>
        </p:nvSpPr>
        <p:spPr>
          <a:xfrm>
            <a:off x="466165" y="2294965"/>
            <a:ext cx="11287685" cy="4267306"/>
          </a:xfrm>
        </p:spPr>
        <p:txBody>
          <a:bodyPr>
            <a:normAutofit/>
          </a:bodyPr>
          <a:lstStyle/>
          <a:p>
            <a:r>
              <a:rPr lang="en-US" sz="2400" dirty="0">
                <a:latin typeface="Times New Roman" panose="02020603050405020304" pitchFamily="18" charset="0"/>
                <a:cs typeface="Times New Roman" panose="02020603050405020304" pitchFamily="18" charset="0"/>
              </a:rPr>
              <a:t>The location of a memory block in a set associative cache is calculated the same way as we did it for direct mapped</a:t>
            </a:r>
          </a:p>
          <a:p>
            <a:r>
              <a:rPr lang="en-US" sz="2400" dirty="0">
                <a:latin typeface="Times New Roman" panose="02020603050405020304" pitchFamily="18" charset="0"/>
                <a:cs typeface="Times New Roman" panose="02020603050405020304" pitchFamily="18" charset="0"/>
              </a:rPr>
              <a:t>But the location is called a set.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replace Block no. with set no.</a:t>
            </a:r>
          </a:p>
          <a:p>
            <a:r>
              <a:rPr lang="en-US" sz="2400" dirty="0">
                <a:latin typeface="Times New Roman" panose="02020603050405020304" pitchFamily="18" charset="0"/>
                <a:cs typeface="Times New Roman" panose="02020603050405020304" pitchFamily="18" charset="0"/>
              </a:rPr>
              <a:t>A set size could be 1,2,4,8,16,...</a:t>
            </a:r>
          </a:p>
          <a:p>
            <a:r>
              <a:rPr lang="en-US" sz="2400" dirty="0">
                <a:latin typeface="Times New Roman" panose="02020603050405020304" pitchFamily="18" charset="0"/>
                <a:cs typeface="Times New Roman" panose="02020603050405020304" pitchFamily="18" charset="0"/>
              </a:rPr>
              <a:t>A set size 1 means a direct mapped cache.</a:t>
            </a:r>
          </a:p>
          <a:p>
            <a:r>
              <a:rPr lang="en-US" sz="2400" dirty="0">
                <a:latin typeface="Times New Roman" panose="02020603050405020304" pitchFamily="18" charset="0"/>
                <a:cs typeface="Times New Roman" panose="02020603050405020304" pitchFamily="18" charset="0"/>
              </a:rPr>
              <a:t>If two blocks map to same set they both can reside because set size is greater than 1, as compared to direct mapped where set size =1</a:t>
            </a:r>
          </a:p>
        </p:txBody>
      </p:sp>
      <p:sp>
        <p:nvSpPr>
          <p:cNvPr id="4" name="Slide Number Placeholder 3">
            <a:extLst>
              <a:ext uri="{FF2B5EF4-FFF2-40B4-BE49-F238E27FC236}">
                <a16:creationId xmlns:a16="http://schemas.microsoft.com/office/drawing/2014/main" id="{D7C128DA-9AD2-AE1E-9632-736217A8DDCE}"/>
              </a:ext>
            </a:extLst>
          </p:cNvPr>
          <p:cNvSpPr>
            <a:spLocks noGrp="1"/>
          </p:cNvSpPr>
          <p:nvPr>
            <p:ph type="sldNum" sz="quarter" idx="12"/>
          </p:nvPr>
        </p:nvSpPr>
        <p:spPr/>
        <p:txBody>
          <a:bodyPr/>
          <a:lstStyle/>
          <a:p>
            <a:fld id="{EBA057C3-C87D-4C5F-B8FF-9FAE481399EE}" type="slidenum">
              <a:rPr lang="en-US" smtClean="0"/>
              <a:t>21</a:t>
            </a:fld>
            <a:endParaRPr lang="en-US"/>
          </a:p>
        </p:txBody>
      </p:sp>
    </p:spTree>
    <p:extLst>
      <p:ext uri="{BB962C8B-B14F-4D97-AF65-F5344CB8AC3E}">
        <p14:creationId xmlns:p14="http://schemas.microsoft.com/office/powerpoint/2010/main" val="133683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4" name="Rectangle 13">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A3D0026B-5F21-44CE-9535-E65FC9A67B2F}"/>
              </a:ext>
            </a:extLst>
          </p:cNvPr>
          <p:cNvPicPr>
            <a:picLocks noGrp="1" noChangeAspect="1"/>
          </p:cNvPicPr>
          <p:nvPr>
            <p:ph idx="1"/>
          </p:nvPr>
        </p:nvPicPr>
        <p:blipFill>
          <a:blip r:embed="rId2"/>
          <a:stretch>
            <a:fillRect/>
          </a:stretch>
        </p:blipFill>
        <p:spPr>
          <a:xfrm>
            <a:off x="1126067" y="1505794"/>
            <a:ext cx="4728634" cy="3840266"/>
          </a:xfrm>
          <a:prstGeom prst="rect">
            <a:avLst/>
          </a:prstGeom>
        </p:spPr>
      </p:pic>
      <p:pic>
        <p:nvPicPr>
          <p:cNvPr id="5" name="Picture 4">
            <a:extLst>
              <a:ext uri="{FF2B5EF4-FFF2-40B4-BE49-F238E27FC236}">
                <a16:creationId xmlns:a16="http://schemas.microsoft.com/office/drawing/2014/main" id="{F3F06C99-FE82-497B-A3D7-824711F2448B}"/>
              </a:ext>
            </a:extLst>
          </p:cNvPr>
          <p:cNvPicPr>
            <a:picLocks noChangeAspect="1"/>
          </p:cNvPicPr>
          <p:nvPr/>
        </p:nvPicPr>
        <p:blipFill>
          <a:blip r:embed="rId3"/>
          <a:stretch>
            <a:fillRect/>
          </a:stretch>
        </p:blipFill>
        <p:spPr>
          <a:xfrm>
            <a:off x="6337301" y="3339163"/>
            <a:ext cx="4728634" cy="173528"/>
          </a:xfrm>
          <a:prstGeom prst="rect">
            <a:avLst/>
          </a:prstGeom>
        </p:spPr>
      </p:pic>
      <p:sp>
        <p:nvSpPr>
          <p:cNvPr id="2" name="Slide Number Placeholder 1">
            <a:extLst>
              <a:ext uri="{FF2B5EF4-FFF2-40B4-BE49-F238E27FC236}">
                <a16:creationId xmlns:a16="http://schemas.microsoft.com/office/drawing/2014/main" id="{C791C9A0-2322-2D2F-DCEE-2FF78B498762}"/>
              </a:ext>
            </a:extLst>
          </p:cNvPr>
          <p:cNvSpPr>
            <a:spLocks noGrp="1"/>
          </p:cNvSpPr>
          <p:nvPr>
            <p:ph type="sldNum" sz="quarter" idx="12"/>
          </p:nvPr>
        </p:nvSpPr>
        <p:spPr/>
        <p:txBody>
          <a:bodyPr/>
          <a:lstStyle/>
          <a:p>
            <a:fld id="{EBA057C3-C87D-4C5F-B8FF-9FAE481399EE}" type="slidenum">
              <a:rPr lang="en-US" smtClean="0"/>
              <a:t>22</a:t>
            </a:fld>
            <a:endParaRPr lang="en-US"/>
          </a:p>
        </p:txBody>
      </p:sp>
    </p:spTree>
    <p:extLst>
      <p:ext uri="{BB962C8B-B14F-4D97-AF65-F5344CB8AC3E}">
        <p14:creationId xmlns:p14="http://schemas.microsoft.com/office/powerpoint/2010/main" val="359503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9F60-5AAF-475E-8C8D-54FA1B1F2A81}"/>
              </a:ext>
            </a:extLst>
          </p:cNvPr>
          <p:cNvSpPr>
            <a:spLocks noGrp="1"/>
          </p:cNvSpPr>
          <p:nvPr>
            <p:ph type="title"/>
          </p:nvPr>
        </p:nvSpPr>
        <p:spPr/>
        <p:txBody>
          <a:bodyPr>
            <a:noAutofit/>
          </a:bodyPr>
          <a:lstStyle/>
          <a:p>
            <a:r>
              <a:rPr lang="en-US" sz="4800" dirty="0">
                <a:latin typeface="Times New Roman" panose="02020603050405020304" pitchFamily="18" charset="0"/>
                <a:cs typeface="Times New Roman" panose="02020603050405020304" pitchFamily="18" charset="0"/>
              </a:rPr>
              <a:t>Memory Hierarchy Overview </a:t>
            </a:r>
            <a:br>
              <a:rPr lang="en-US" sz="48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Fully Associative</a:t>
            </a:r>
          </a:p>
        </p:txBody>
      </p:sp>
      <p:sp>
        <p:nvSpPr>
          <p:cNvPr id="3" name="Content Placeholder 2">
            <a:extLst>
              <a:ext uri="{FF2B5EF4-FFF2-40B4-BE49-F238E27FC236}">
                <a16:creationId xmlns:a16="http://schemas.microsoft.com/office/drawing/2014/main" id="{D9CD4B7A-38A2-4E67-AACB-258FDD76CB26}"/>
              </a:ext>
            </a:extLst>
          </p:cNvPr>
          <p:cNvSpPr>
            <a:spLocks noGrp="1"/>
          </p:cNvSpPr>
          <p:nvPr>
            <p:ph idx="1"/>
          </p:nvPr>
        </p:nvSpPr>
        <p:spPr>
          <a:xfrm>
            <a:off x="1154954" y="2603500"/>
            <a:ext cx="10608421" cy="3416300"/>
          </a:xfrm>
        </p:spPr>
        <p:txBody>
          <a:bodyPr>
            <a:normAutofit/>
          </a:bodyPr>
          <a:lstStyle/>
          <a:p>
            <a:r>
              <a:rPr lang="en-US" sz="3600" dirty="0">
                <a:latin typeface="Times New Roman" panose="02020603050405020304" pitchFamily="18" charset="0"/>
                <a:cs typeface="Times New Roman" panose="02020603050405020304" pitchFamily="18" charset="0"/>
              </a:rPr>
              <a:t>When a cache has just 1 set and all blocks are in this set, we call it fully associative.</a:t>
            </a:r>
          </a:p>
          <a:p>
            <a:r>
              <a:rPr lang="en-US" sz="3600" dirty="0">
                <a:latin typeface="Times New Roman" panose="02020603050405020304" pitchFamily="18" charset="0"/>
                <a:cs typeface="Times New Roman" panose="02020603050405020304" pitchFamily="18" charset="0"/>
              </a:rPr>
              <a:t>Block can be placed at any vacant place</a:t>
            </a:r>
          </a:p>
          <a:p>
            <a:r>
              <a:rPr lang="en-US" sz="3600" dirty="0">
                <a:latin typeface="Times New Roman" panose="02020603050405020304" pitchFamily="18" charset="0"/>
                <a:cs typeface="Times New Roman" panose="02020603050405020304" pitchFamily="18" charset="0"/>
              </a:rPr>
              <a:t>Block replacement technique can be LRU.</a:t>
            </a:r>
          </a:p>
        </p:txBody>
      </p:sp>
      <p:sp>
        <p:nvSpPr>
          <p:cNvPr id="4" name="Slide Number Placeholder 3">
            <a:extLst>
              <a:ext uri="{FF2B5EF4-FFF2-40B4-BE49-F238E27FC236}">
                <a16:creationId xmlns:a16="http://schemas.microsoft.com/office/drawing/2014/main" id="{F3CF67B6-F564-B7FC-A359-635A366F9A39}"/>
              </a:ext>
            </a:extLst>
          </p:cNvPr>
          <p:cNvSpPr>
            <a:spLocks noGrp="1"/>
          </p:cNvSpPr>
          <p:nvPr>
            <p:ph type="sldNum" sz="quarter" idx="12"/>
          </p:nvPr>
        </p:nvSpPr>
        <p:spPr/>
        <p:txBody>
          <a:bodyPr/>
          <a:lstStyle/>
          <a:p>
            <a:fld id="{EBA057C3-C87D-4C5F-B8FF-9FAE481399EE}" type="slidenum">
              <a:rPr lang="en-US" smtClean="0"/>
              <a:t>23</a:t>
            </a:fld>
            <a:endParaRPr lang="en-US"/>
          </a:p>
        </p:txBody>
      </p:sp>
    </p:spTree>
    <p:extLst>
      <p:ext uri="{BB962C8B-B14F-4D97-AF65-F5344CB8AC3E}">
        <p14:creationId xmlns:p14="http://schemas.microsoft.com/office/powerpoint/2010/main" val="224421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676411ED-5314-4C9A-A717-DD5A041FA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1CD0F23-A289-474D-AC8E-7B770AB4C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5CE986-4A76-4B58-8796-1E505901C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2">
            <a:extLst>
              <a:ext uri="{FF2B5EF4-FFF2-40B4-BE49-F238E27FC236}">
                <a16:creationId xmlns:a16="http://schemas.microsoft.com/office/drawing/2014/main" id="{8C0230A9-5AB5-45B8-A571-5C143AC879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093694" y="869576"/>
            <a:ext cx="9439835" cy="51726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059B545D-10C9-9664-8058-78C9AC37D5E2}"/>
              </a:ext>
            </a:extLst>
          </p:cNvPr>
          <p:cNvSpPr>
            <a:spLocks noGrp="1"/>
          </p:cNvSpPr>
          <p:nvPr>
            <p:ph type="sldNum" sz="quarter" idx="12"/>
          </p:nvPr>
        </p:nvSpPr>
        <p:spPr>
          <a:xfrm>
            <a:off x="10437812" y="295730"/>
            <a:ext cx="752927" cy="814056"/>
          </a:xfrm>
        </p:spPr>
        <p:txBody>
          <a:bodyPr/>
          <a:lstStyle/>
          <a:p>
            <a:fld id="{EBA057C3-C87D-4C5F-B8FF-9FAE481399EE}" type="slidenum">
              <a:rPr lang="en-US" smtClean="0"/>
              <a:t>24</a:t>
            </a:fld>
            <a:endParaRPr lang="en-US" dirty="0"/>
          </a:p>
        </p:txBody>
      </p:sp>
    </p:spTree>
    <p:extLst>
      <p:ext uri="{BB962C8B-B14F-4D97-AF65-F5344CB8AC3E}">
        <p14:creationId xmlns:p14="http://schemas.microsoft.com/office/powerpoint/2010/main" val="2282878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6" name="Group 7175">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177" name="Rectangle 7176">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178"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180" name="Rectangle 7179">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182"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649976" y="3739568"/>
            <a:ext cx="10893094" cy="1915940"/>
          </a:xfrm>
        </p:spPr>
        <p:txBody>
          <a:bodyPr vert="horz" lIns="91440" tIns="45720" rIns="91440" bIns="45720" rtlCol="0" anchor="b">
            <a:normAutofit/>
          </a:bodyPr>
          <a:lstStyle/>
          <a:p>
            <a:pPr algn="ctr">
              <a:lnSpc>
                <a:spcPct val="90000"/>
              </a:lnSpc>
            </a:pPr>
            <a:r>
              <a:rPr lang="en-US" sz="6600" b="0" i="0" kern="1200" dirty="0">
                <a:solidFill>
                  <a:srgbClr val="EBEBEB"/>
                </a:solidFill>
                <a:latin typeface="+mj-lt"/>
                <a:ea typeface="+mj-ea"/>
                <a:cs typeface="+mj-cs"/>
              </a:rPr>
              <a:t>Example: Comparing three mapping schemes</a:t>
            </a:r>
          </a:p>
        </p:txBody>
      </p:sp>
      <p:pic>
        <p:nvPicPr>
          <p:cNvPr id="71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10235" y="1461248"/>
            <a:ext cx="9980504" cy="1766046"/>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84" name="Rectangle 7183">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E2DC658F-39C8-2985-13CE-7BDBE480296A}"/>
              </a:ext>
            </a:extLst>
          </p:cNvPr>
          <p:cNvSpPr>
            <a:spLocks noGrp="1"/>
          </p:cNvSpPr>
          <p:nvPr>
            <p:ph type="sldNum" sz="quarter" idx="12"/>
          </p:nvPr>
        </p:nvSpPr>
        <p:spPr/>
        <p:txBody>
          <a:bodyPr/>
          <a:lstStyle/>
          <a:p>
            <a:fld id="{EBA057C3-C87D-4C5F-B8FF-9FAE481399EE}" type="slidenum">
              <a:rPr lang="en-US" smtClean="0"/>
              <a:t>25</a:t>
            </a:fld>
            <a:endParaRPr lang="en-US"/>
          </a:p>
        </p:txBody>
      </p:sp>
    </p:spTree>
    <p:extLst>
      <p:ext uri="{BB962C8B-B14F-4D97-AF65-F5344CB8AC3E}">
        <p14:creationId xmlns:p14="http://schemas.microsoft.com/office/powerpoint/2010/main" val="183466710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9" name="Group 819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200" name="Rectangle 819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20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203" name="Rectangle 820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205"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750277" y="4887820"/>
            <a:ext cx="10910277" cy="767687"/>
          </a:xfrm>
        </p:spPr>
        <p:txBody>
          <a:bodyPr vert="horz" lIns="91440" tIns="45720" rIns="91440" bIns="45720" rtlCol="0" anchor="b">
            <a:normAutofit fontScale="90000"/>
          </a:bodyPr>
          <a:lstStyle/>
          <a:p>
            <a:pPr algn="ctr"/>
            <a:r>
              <a:rPr lang="en-US" sz="6600" b="0" i="0" kern="1200" dirty="0">
                <a:solidFill>
                  <a:srgbClr val="EBEBEB"/>
                </a:solidFill>
                <a:latin typeface="+mj-lt"/>
                <a:ea typeface="+mj-ea"/>
                <a:cs typeface="+mj-cs"/>
              </a:rPr>
              <a:t>Solution: Direct Mapped</a:t>
            </a:r>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24001" y="681318"/>
            <a:ext cx="8846684" cy="412691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07" name="Rectangle 8206">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32EC80F1-6E8C-BE48-3907-BB98B5E12CB4}"/>
              </a:ext>
            </a:extLst>
          </p:cNvPr>
          <p:cNvSpPr>
            <a:spLocks noGrp="1"/>
          </p:cNvSpPr>
          <p:nvPr>
            <p:ph type="sldNum" sz="quarter" idx="12"/>
          </p:nvPr>
        </p:nvSpPr>
        <p:spPr/>
        <p:txBody>
          <a:bodyPr/>
          <a:lstStyle/>
          <a:p>
            <a:fld id="{EBA057C3-C87D-4C5F-B8FF-9FAE481399EE}" type="slidenum">
              <a:rPr lang="en-US" smtClean="0"/>
              <a:t>26</a:t>
            </a:fld>
            <a:endParaRPr lang="en-US"/>
          </a:p>
        </p:txBody>
      </p:sp>
    </p:spTree>
    <p:extLst>
      <p:ext uri="{BB962C8B-B14F-4D97-AF65-F5344CB8AC3E}">
        <p14:creationId xmlns:p14="http://schemas.microsoft.com/office/powerpoint/2010/main" val="1452960040"/>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24" name="Group 9223">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225" name="Rectangle 9224">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226"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228" name="Rectangle 9227">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30" name="Rectangle 922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1110" y="1063416"/>
            <a:ext cx="5448111" cy="2938061"/>
          </a:xfrm>
          <a:prstGeom prst="roundRect">
            <a:avLst>
              <a:gd name="adj" fmla="val 0"/>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32" name="Rectangle 923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21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172946" y="726831"/>
            <a:ext cx="5636100" cy="3407019"/>
          </a:xfrm>
          <a:prstGeom prst="roundRect">
            <a:avLst>
              <a:gd name="adj" fmla="val 0"/>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34" name="Freeform: Shape 923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23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p:cNvSpPr>
            <a:spLocks noGrp="1"/>
          </p:cNvSpPr>
          <p:nvPr>
            <p:ph type="title"/>
          </p:nvPr>
        </p:nvSpPr>
        <p:spPr>
          <a:xfrm>
            <a:off x="649975" y="4517136"/>
            <a:ext cx="10893095" cy="1174947"/>
          </a:xfrm>
        </p:spPr>
        <p:txBody>
          <a:bodyPr vert="horz" lIns="91440" tIns="45720" rIns="91440" bIns="45720" rtlCol="0" anchor="b">
            <a:normAutofit/>
          </a:bodyPr>
          <a:lstStyle/>
          <a:p>
            <a:r>
              <a:rPr lang="en-US" sz="5600" b="0" i="0" kern="1200">
                <a:solidFill>
                  <a:schemeClr val="bg2"/>
                </a:solidFill>
                <a:latin typeface="+mj-lt"/>
                <a:ea typeface="+mj-ea"/>
                <a:cs typeface="+mj-cs"/>
              </a:rPr>
              <a:t>Solution: 2-way set associative</a:t>
            </a:r>
          </a:p>
        </p:txBody>
      </p:sp>
      <p:sp>
        <p:nvSpPr>
          <p:cNvPr id="3" name="Slide Number Placeholder 2">
            <a:extLst>
              <a:ext uri="{FF2B5EF4-FFF2-40B4-BE49-F238E27FC236}">
                <a16:creationId xmlns:a16="http://schemas.microsoft.com/office/drawing/2014/main" id="{3D0B366B-CB9A-EAE4-64B0-13F5435B5DDF}"/>
              </a:ext>
            </a:extLst>
          </p:cNvPr>
          <p:cNvSpPr>
            <a:spLocks noGrp="1"/>
          </p:cNvSpPr>
          <p:nvPr>
            <p:ph type="sldNum" sz="quarter" idx="12"/>
          </p:nvPr>
        </p:nvSpPr>
        <p:spPr>
          <a:xfrm>
            <a:off x="10352540" y="295730"/>
            <a:ext cx="838199" cy="431102"/>
          </a:xfrm>
        </p:spPr>
        <p:txBody>
          <a:bodyPr/>
          <a:lstStyle/>
          <a:p>
            <a:fld id="{EBA057C3-C87D-4C5F-B8FF-9FAE481399EE}" type="slidenum">
              <a:rPr lang="en-US" smtClean="0"/>
              <a:t>27</a:t>
            </a:fld>
            <a:endParaRPr lang="en-US" dirty="0"/>
          </a:p>
        </p:txBody>
      </p:sp>
    </p:spTree>
    <p:extLst>
      <p:ext uri="{BB962C8B-B14F-4D97-AF65-F5344CB8AC3E}">
        <p14:creationId xmlns:p14="http://schemas.microsoft.com/office/powerpoint/2010/main" val="2439700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7" name="Group 1024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248" name="Rectangle 1024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4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251" name="Rectangle 1025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253"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649976" y="3739568"/>
            <a:ext cx="10893094" cy="1915940"/>
          </a:xfrm>
        </p:spPr>
        <p:txBody>
          <a:bodyPr vert="horz" lIns="91440" tIns="45720" rIns="91440" bIns="45720" rtlCol="0" anchor="b">
            <a:normAutofit/>
          </a:bodyPr>
          <a:lstStyle/>
          <a:p>
            <a:pPr algn="ctr"/>
            <a:r>
              <a:rPr lang="en-US" sz="6600" b="0" i="0" kern="1200" dirty="0">
                <a:solidFill>
                  <a:srgbClr val="EBEBEB"/>
                </a:solidFill>
                <a:latin typeface="+mj-lt"/>
                <a:ea typeface="+mj-ea"/>
                <a:cs typeface="+mj-cs"/>
              </a:rPr>
              <a:t>Fully Associative</a:t>
            </a:r>
          </a:p>
        </p:txBody>
      </p:sp>
      <p:pic>
        <p:nvPicPr>
          <p:cNvPr id="1024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28615" y="1035316"/>
            <a:ext cx="9315939" cy="3458529"/>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55" name="Rectangle 10254">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8B2A295D-FCE9-0CA8-B775-D0DAAEBA068B}"/>
              </a:ext>
            </a:extLst>
          </p:cNvPr>
          <p:cNvSpPr>
            <a:spLocks noGrp="1"/>
          </p:cNvSpPr>
          <p:nvPr>
            <p:ph type="sldNum" sz="quarter" idx="12"/>
          </p:nvPr>
        </p:nvSpPr>
        <p:spPr/>
        <p:txBody>
          <a:bodyPr/>
          <a:lstStyle/>
          <a:p>
            <a:fld id="{EBA057C3-C87D-4C5F-B8FF-9FAE481399EE}" type="slidenum">
              <a:rPr lang="en-US" smtClean="0"/>
              <a:t>28</a:t>
            </a:fld>
            <a:endParaRPr lang="en-US"/>
          </a:p>
        </p:txBody>
      </p:sp>
    </p:spTree>
    <p:extLst>
      <p:ext uri="{BB962C8B-B14F-4D97-AF65-F5344CB8AC3E}">
        <p14:creationId xmlns:p14="http://schemas.microsoft.com/office/powerpoint/2010/main" val="238889395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71" name="Group 1127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272" name="Rectangle 1127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27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275" name="Rectangle 1127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277"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649976" y="3739568"/>
            <a:ext cx="10893094" cy="1915940"/>
          </a:xfrm>
        </p:spPr>
        <p:txBody>
          <a:bodyPr vert="horz" lIns="91440" tIns="45720" rIns="91440" bIns="45720" rtlCol="0" anchor="b">
            <a:normAutofit/>
          </a:bodyPr>
          <a:lstStyle/>
          <a:p>
            <a:pPr algn="ctr"/>
            <a:r>
              <a:rPr lang="en-US" sz="6600" b="0" i="0" kern="1200">
                <a:solidFill>
                  <a:srgbClr val="EBEBEB"/>
                </a:solidFill>
                <a:latin typeface="+mj-lt"/>
                <a:ea typeface="+mj-ea"/>
                <a:cs typeface="+mj-cs"/>
              </a:rPr>
              <a:t>Associativity vs Miss rate</a:t>
            </a:r>
          </a:p>
        </p:txBody>
      </p:sp>
      <p:pic>
        <p:nvPicPr>
          <p:cNvPr id="1126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92737" y="967810"/>
            <a:ext cx="8877947" cy="3447882"/>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79" name="Rectangle 11278">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5201166E-327D-175C-4617-8DEA230B3BB7}"/>
              </a:ext>
            </a:extLst>
          </p:cNvPr>
          <p:cNvSpPr>
            <a:spLocks noGrp="1"/>
          </p:cNvSpPr>
          <p:nvPr>
            <p:ph type="sldNum" sz="quarter" idx="12"/>
          </p:nvPr>
        </p:nvSpPr>
        <p:spPr/>
        <p:txBody>
          <a:bodyPr/>
          <a:lstStyle/>
          <a:p>
            <a:fld id="{EBA057C3-C87D-4C5F-B8FF-9FAE481399EE}" type="slidenum">
              <a:rPr lang="en-US" smtClean="0"/>
              <a:t>29</a:t>
            </a:fld>
            <a:endParaRPr lang="en-US"/>
          </a:p>
        </p:txBody>
      </p:sp>
    </p:spTree>
    <p:extLst>
      <p:ext uri="{BB962C8B-B14F-4D97-AF65-F5344CB8AC3E}">
        <p14:creationId xmlns:p14="http://schemas.microsoft.com/office/powerpoint/2010/main" val="13724388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5397-5C61-4C8F-A7EA-1C51DB04D305}"/>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Cache Optimization</a:t>
            </a:r>
          </a:p>
        </p:txBody>
      </p:sp>
      <p:sp>
        <p:nvSpPr>
          <p:cNvPr id="3" name="Content Placeholder 2">
            <a:extLst>
              <a:ext uri="{FF2B5EF4-FFF2-40B4-BE49-F238E27FC236}">
                <a16:creationId xmlns:a16="http://schemas.microsoft.com/office/drawing/2014/main" id="{EE3CB862-00C3-40B2-8379-D445B3ED1BA8}"/>
              </a:ext>
            </a:extLst>
          </p:cNvPr>
          <p:cNvSpPr>
            <a:spLocks noGrp="1"/>
          </p:cNvSpPr>
          <p:nvPr>
            <p:ph idx="1"/>
          </p:nvPr>
        </p:nvSpPr>
        <p:spPr>
          <a:xfrm>
            <a:off x="1154954" y="2603500"/>
            <a:ext cx="9961281" cy="4057276"/>
          </a:xfrm>
        </p:spPr>
        <p:txBody>
          <a:bodyPr>
            <a:normAutofit/>
          </a:bodyPr>
          <a:lstStyle/>
          <a:p>
            <a:r>
              <a:rPr lang="en-US" sz="2400" dirty="0">
                <a:latin typeface="Times New Roman" panose="02020603050405020304" pitchFamily="18" charset="0"/>
                <a:cs typeface="Times New Roman" panose="02020603050405020304" pitchFamily="18" charset="0"/>
              </a:rPr>
              <a:t>A modern high-end processor such as the Intel Core i7 can generate two data memory references per core each clock cycle; with four cores and a 3.2 GHz clock rate, the i7 can generate a peak of 25.6 billion 64-bit data memory references per second, in addition to a peak instruction demand of about 12.8 billion 128-bit instruction references;</a:t>
            </a:r>
          </a:p>
          <a:p>
            <a:r>
              <a:rPr lang="en-US" sz="2400" dirty="0">
                <a:latin typeface="Times New Roman" panose="02020603050405020304" pitchFamily="18" charset="0"/>
                <a:cs typeface="Times New Roman" panose="02020603050405020304" pitchFamily="18" charset="0"/>
              </a:rPr>
              <a:t>In contrast, the peak bandwidth to DRAM main memory is only 8% of this.</a:t>
            </a:r>
          </a:p>
          <a:p>
            <a:r>
              <a:rPr lang="en-US" sz="2400" dirty="0">
                <a:latin typeface="Times New Roman" panose="02020603050405020304" pitchFamily="18" charset="0"/>
                <a:cs typeface="Times New Roman" panose="02020603050405020304" pitchFamily="18" charset="0"/>
              </a:rPr>
              <a:t>This is achieved by cache optimizations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multiporting</a:t>
            </a:r>
            <a:r>
              <a:rPr lang="en-US" sz="2400" dirty="0">
                <a:latin typeface="Times New Roman" panose="02020603050405020304" pitchFamily="18" charset="0"/>
                <a:cs typeface="Times New Roman" panose="02020603050405020304" pitchFamily="18" charset="0"/>
              </a:rPr>
              <a:t>, pipelining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8475D1-DE26-3813-20B6-00339F165347}"/>
              </a:ext>
            </a:extLst>
          </p:cNvPr>
          <p:cNvSpPr>
            <a:spLocks noGrp="1"/>
          </p:cNvSpPr>
          <p:nvPr>
            <p:ph type="sldNum" sz="quarter" idx="12"/>
          </p:nvPr>
        </p:nvSpPr>
        <p:spPr/>
        <p:txBody>
          <a:bodyPr/>
          <a:lstStyle/>
          <a:p>
            <a:fld id="{EBA057C3-C87D-4C5F-B8FF-9FAE481399EE}" type="slidenum">
              <a:rPr lang="en-US" smtClean="0"/>
              <a:t>3</a:t>
            </a:fld>
            <a:endParaRPr lang="en-US"/>
          </a:p>
        </p:txBody>
      </p:sp>
    </p:spTree>
    <p:extLst>
      <p:ext uri="{BB962C8B-B14F-4D97-AF65-F5344CB8AC3E}">
        <p14:creationId xmlns:p14="http://schemas.microsoft.com/office/powerpoint/2010/main" val="2498328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17A571D4-88C2-434E-A886-118BC813C0F8}"/>
              </a:ext>
            </a:extLst>
          </p:cNvPr>
          <p:cNvSpPr>
            <a:spLocks noGrp="1"/>
          </p:cNvSpPr>
          <p:nvPr>
            <p:ph type="title"/>
          </p:nvPr>
        </p:nvSpPr>
        <p:spPr>
          <a:xfrm>
            <a:off x="836248" y="992555"/>
            <a:ext cx="2680676" cy="4779898"/>
          </a:xfrm>
        </p:spPr>
        <p:txBody>
          <a:bodyPr anchor="ctr">
            <a:normAutofit/>
          </a:bodyPr>
          <a:lstStyle/>
          <a:p>
            <a:pPr algn="r"/>
            <a:r>
              <a:rPr lang="en-US" sz="4800" dirty="0">
                <a:solidFill>
                  <a:schemeClr val="tx1"/>
                </a:solidFill>
                <a:latin typeface="Times New Roman" panose="02020603050405020304" pitchFamily="18" charset="0"/>
                <a:cs typeface="Times New Roman" panose="02020603050405020304" pitchFamily="18" charset="0"/>
              </a:rPr>
              <a:t>Handling Writes</a:t>
            </a:r>
            <a:br>
              <a:rPr lang="en-US" sz="4800" dirty="0">
                <a:solidFill>
                  <a:schemeClr val="tx1"/>
                </a:solidFill>
                <a:latin typeface="Times New Roman" panose="02020603050405020304" pitchFamily="18" charset="0"/>
                <a:cs typeface="Times New Roman" panose="02020603050405020304" pitchFamily="18" charset="0"/>
              </a:rPr>
            </a:br>
            <a:r>
              <a:rPr lang="en-US" sz="4800" dirty="0">
                <a:solidFill>
                  <a:schemeClr val="tx1"/>
                </a:solidFill>
                <a:latin typeface="Times New Roman" panose="02020603050405020304" pitchFamily="18" charset="0"/>
                <a:cs typeface="Times New Roman" panose="02020603050405020304" pitchFamily="18" charset="0"/>
              </a:rPr>
              <a:t>Write Through</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B1B337-FC8E-419D-B036-BA4C5645A77E}"/>
              </a:ext>
            </a:extLst>
          </p:cNvPr>
          <p:cNvSpPr>
            <a:spLocks noGrp="1"/>
          </p:cNvSpPr>
          <p:nvPr>
            <p:ph idx="1"/>
          </p:nvPr>
        </p:nvSpPr>
        <p:spPr>
          <a:xfrm>
            <a:off x="4654295" y="539263"/>
            <a:ext cx="6357582" cy="5697414"/>
          </a:xfrm>
        </p:spPr>
        <p:txBody>
          <a:bodyPr anchor="ctr">
            <a:normAutofit/>
          </a:bodyPr>
          <a:lstStyle/>
          <a:p>
            <a:r>
              <a:rPr lang="en-US" dirty="0">
                <a:solidFill>
                  <a:schemeClr val="tx1"/>
                </a:solidFill>
                <a:latin typeface="Times New Roman" panose="02020603050405020304" pitchFamily="18" charset="0"/>
                <a:cs typeface="Times New Roman" panose="02020603050405020304" pitchFamily="18" charset="0"/>
              </a:rPr>
              <a:t>There are two types of write mechanisms</a:t>
            </a:r>
          </a:p>
          <a:p>
            <a:pPr lvl="1"/>
            <a:r>
              <a:rPr lang="en-US" sz="1800" dirty="0">
                <a:solidFill>
                  <a:schemeClr val="tx1"/>
                </a:solidFill>
                <a:latin typeface="Times New Roman" panose="02020603050405020304" pitchFamily="18" charset="0"/>
                <a:cs typeface="Times New Roman" panose="02020603050405020304" pitchFamily="18" charset="0"/>
              </a:rPr>
              <a:t>Write Through</a:t>
            </a:r>
          </a:p>
          <a:p>
            <a:pPr lvl="2"/>
            <a:r>
              <a:rPr lang="en-US" sz="1800" dirty="0">
                <a:solidFill>
                  <a:schemeClr val="tx1"/>
                </a:solidFill>
                <a:latin typeface="Times New Roman" panose="02020603050405020304" pitchFamily="18" charset="0"/>
                <a:cs typeface="Times New Roman" panose="02020603050405020304" pitchFamily="18" charset="0"/>
              </a:rPr>
              <a:t>On a write the main memory is also updated. So data can be discarded when required without lost of information</a:t>
            </a:r>
          </a:p>
          <a:p>
            <a:pPr lvl="2"/>
            <a:r>
              <a:rPr lang="en-US" sz="1800" dirty="0">
                <a:solidFill>
                  <a:schemeClr val="tx1"/>
                </a:solidFill>
                <a:latin typeface="Times New Roman" panose="02020603050405020304" pitchFamily="18" charset="0"/>
                <a:cs typeface="Times New Roman" panose="02020603050405020304" pitchFamily="18" charset="0"/>
              </a:rPr>
              <a:t>Easier to implement but performance is reduced if there are frequent writes although in real applications writes are much less then reads</a:t>
            </a:r>
          </a:p>
          <a:p>
            <a:pPr lvl="3"/>
            <a:r>
              <a:rPr lang="en-US" sz="1800" dirty="0">
                <a:solidFill>
                  <a:schemeClr val="tx1"/>
                </a:solidFill>
                <a:latin typeface="Times New Roman" panose="02020603050405020304" pitchFamily="18" charset="0"/>
                <a:cs typeface="Times New Roman" panose="02020603050405020304" pitchFamily="18" charset="0"/>
              </a:rPr>
              <a:t>Processor has to wait for each write before executing next instruction so it is like a no cache situation </a:t>
            </a:r>
            <a:r>
              <a:rPr lang="en-US" sz="1800" dirty="0" err="1">
                <a:solidFill>
                  <a:schemeClr val="tx1"/>
                </a:solidFill>
                <a:latin typeface="Times New Roman" panose="02020603050405020304" pitchFamily="18" charset="0"/>
                <a:cs typeface="Times New Roman" panose="02020603050405020304" pitchFamily="18" charset="0"/>
              </a:rPr>
              <a:t>i.e</a:t>
            </a:r>
            <a:r>
              <a:rPr lang="en-US" sz="1800" dirty="0">
                <a:solidFill>
                  <a:schemeClr val="tx1"/>
                </a:solidFill>
                <a:latin typeface="Times New Roman" panose="02020603050405020304" pitchFamily="18" charset="0"/>
                <a:cs typeface="Times New Roman" panose="02020603050405020304" pitchFamily="18" charset="0"/>
              </a:rPr>
              <a:t> all misses.</a:t>
            </a:r>
          </a:p>
          <a:p>
            <a:pPr lvl="2"/>
            <a:r>
              <a:rPr lang="en-US" sz="1800" dirty="0">
                <a:solidFill>
                  <a:schemeClr val="tx1"/>
                </a:solidFill>
                <a:latin typeface="Times New Roman" panose="02020603050405020304" pitchFamily="18" charset="0"/>
                <a:cs typeface="Times New Roman" panose="02020603050405020304" pitchFamily="18" charset="0"/>
              </a:rPr>
              <a:t>Write Buffer is used to hold data until it is written to main memory while it is written to main memory</a:t>
            </a:r>
          </a:p>
          <a:p>
            <a:pPr lvl="2"/>
            <a:endParaRPr lang="en-US" dirty="0">
              <a:solidFill>
                <a:schemeClr val="tx1"/>
              </a:solidFill>
            </a:endParaRPr>
          </a:p>
        </p:txBody>
      </p:sp>
      <p:sp>
        <p:nvSpPr>
          <p:cNvPr id="4" name="Slide Number Placeholder 3">
            <a:extLst>
              <a:ext uri="{FF2B5EF4-FFF2-40B4-BE49-F238E27FC236}">
                <a16:creationId xmlns:a16="http://schemas.microsoft.com/office/drawing/2014/main" id="{F92EF347-FD6E-CEA4-BBE3-E87320A5E28D}"/>
              </a:ext>
            </a:extLst>
          </p:cNvPr>
          <p:cNvSpPr>
            <a:spLocks noGrp="1"/>
          </p:cNvSpPr>
          <p:nvPr>
            <p:ph type="sldNum" sz="quarter" idx="12"/>
          </p:nvPr>
        </p:nvSpPr>
        <p:spPr/>
        <p:txBody>
          <a:bodyPr/>
          <a:lstStyle/>
          <a:p>
            <a:fld id="{EBA057C3-C87D-4C5F-B8FF-9FAE481399EE}" type="slidenum">
              <a:rPr lang="en-US" smtClean="0"/>
              <a:t>30</a:t>
            </a:fld>
            <a:endParaRPr lang="en-US"/>
          </a:p>
        </p:txBody>
      </p:sp>
    </p:spTree>
    <p:extLst>
      <p:ext uri="{BB962C8B-B14F-4D97-AF65-F5344CB8AC3E}">
        <p14:creationId xmlns:p14="http://schemas.microsoft.com/office/powerpoint/2010/main" val="400236069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C24-3F5D-4F30-8813-FECCC8CD92C3}"/>
              </a:ext>
            </a:extLst>
          </p:cNvPr>
          <p:cNvSpPr>
            <a:spLocks noGrp="1"/>
          </p:cNvSpPr>
          <p:nvPr>
            <p:ph type="title"/>
          </p:nvPr>
        </p:nvSpPr>
        <p:spPr/>
        <p:txBody>
          <a:bodyPr>
            <a:noAutofit/>
          </a:bodyPr>
          <a:lstStyle/>
          <a:p>
            <a:r>
              <a:rPr lang="en-US" sz="4400" dirty="0">
                <a:latin typeface="Times New Roman" panose="02020603050405020304" pitchFamily="18" charset="0"/>
                <a:cs typeface="Times New Roman" panose="02020603050405020304" pitchFamily="18" charset="0"/>
              </a:rPr>
              <a:t>Handling Writes</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Write Back</a:t>
            </a:r>
          </a:p>
        </p:txBody>
      </p:sp>
      <p:sp>
        <p:nvSpPr>
          <p:cNvPr id="3" name="Content Placeholder 2">
            <a:extLst>
              <a:ext uri="{FF2B5EF4-FFF2-40B4-BE49-F238E27FC236}">
                <a16:creationId xmlns:a16="http://schemas.microsoft.com/office/drawing/2014/main" id="{AAD265CA-503A-400B-AC62-4A101C680763}"/>
              </a:ext>
            </a:extLst>
          </p:cNvPr>
          <p:cNvSpPr>
            <a:spLocks noGrp="1"/>
          </p:cNvSpPr>
          <p:nvPr>
            <p:ph idx="1"/>
          </p:nvPr>
        </p:nvSpPr>
        <p:spPr>
          <a:xfrm>
            <a:off x="1154954" y="2603500"/>
            <a:ext cx="10656046" cy="3416300"/>
          </a:xfrm>
        </p:spPr>
        <p:txBody>
          <a:bodyPr>
            <a:normAutofit/>
          </a:bodyPr>
          <a:lstStyle/>
          <a:p>
            <a:pPr lvl="1"/>
            <a:r>
              <a:rPr lang="en-US" sz="2000" dirty="0">
                <a:latin typeface="Times New Roman" panose="02020603050405020304" pitchFamily="18" charset="0"/>
                <a:cs typeface="Times New Roman" panose="02020603050405020304" pitchFamily="18" charset="0"/>
              </a:rPr>
              <a:t>Write Back</a:t>
            </a:r>
          </a:p>
          <a:p>
            <a:pPr lvl="2"/>
            <a:r>
              <a:rPr lang="en-US" sz="2000" dirty="0">
                <a:latin typeface="Times New Roman" panose="02020603050405020304" pitchFamily="18" charset="0"/>
                <a:cs typeface="Times New Roman" panose="02020603050405020304" pitchFamily="18" charset="0"/>
              </a:rPr>
              <a:t>Only written to cache and written to lower level only when modified block is replaced.</a:t>
            </a:r>
          </a:p>
          <a:p>
            <a:pPr lvl="2"/>
            <a:r>
              <a:rPr lang="en-US" sz="2000" dirty="0">
                <a:latin typeface="Times New Roman" panose="02020603050405020304" pitchFamily="18" charset="0"/>
                <a:cs typeface="Times New Roman" panose="02020603050405020304" pitchFamily="18" charset="0"/>
              </a:rPr>
              <a:t> A dirty bit is added for each block to tell whether it is modified and also control circuitry to check whether bit is set or not.</a:t>
            </a:r>
          </a:p>
          <a:p>
            <a:pPr lvl="2"/>
            <a:r>
              <a:rPr lang="en-US" sz="2000" dirty="0">
                <a:latin typeface="Times New Roman" panose="02020603050405020304" pitchFamily="18" charset="0"/>
                <a:cs typeface="Times New Roman" panose="02020603050405020304" pitchFamily="18" charset="0"/>
              </a:rPr>
              <a:t>Replacing a block takes twice the time in case if the block to be replaced is dirty. Because first dirty block is written to main memory and then new block is written to cache.</a:t>
            </a:r>
          </a:p>
          <a:p>
            <a:pPr lvl="2"/>
            <a:r>
              <a:rPr lang="en-US" sz="2000" dirty="0">
                <a:latin typeface="Times New Roman" panose="02020603050405020304" pitchFamily="18" charset="0"/>
                <a:cs typeface="Times New Roman" panose="02020603050405020304" pitchFamily="18" charset="0"/>
              </a:rPr>
              <a:t>A Victim Buffer is used to hold the dirty block which is replaced and is to be written in the main memory so that the read operation should not wait`.</a:t>
            </a:r>
          </a:p>
          <a:p>
            <a:endParaRPr lang="en-US" dirty="0"/>
          </a:p>
        </p:txBody>
      </p:sp>
      <p:sp>
        <p:nvSpPr>
          <p:cNvPr id="4" name="Slide Number Placeholder 3">
            <a:extLst>
              <a:ext uri="{FF2B5EF4-FFF2-40B4-BE49-F238E27FC236}">
                <a16:creationId xmlns:a16="http://schemas.microsoft.com/office/drawing/2014/main" id="{5E8E35D0-54A6-4518-E9D9-626E25A80447}"/>
              </a:ext>
            </a:extLst>
          </p:cNvPr>
          <p:cNvSpPr>
            <a:spLocks noGrp="1"/>
          </p:cNvSpPr>
          <p:nvPr>
            <p:ph type="sldNum" sz="quarter" idx="12"/>
          </p:nvPr>
        </p:nvSpPr>
        <p:spPr/>
        <p:txBody>
          <a:bodyPr/>
          <a:lstStyle/>
          <a:p>
            <a:fld id="{EBA057C3-C87D-4C5F-B8FF-9FAE481399EE}" type="slidenum">
              <a:rPr lang="en-US" smtClean="0"/>
              <a:t>31</a:t>
            </a:fld>
            <a:endParaRPr lang="en-US"/>
          </a:p>
        </p:txBody>
      </p:sp>
    </p:spTree>
    <p:extLst>
      <p:ext uri="{BB962C8B-B14F-4D97-AF65-F5344CB8AC3E}">
        <p14:creationId xmlns:p14="http://schemas.microsoft.com/office/powerpoint/2010/main" val="3433741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2903-EAAD-4001-B6D8-6340E7FD939A}"/>
              </a:ext>
            </a:extLst>
          </p:cNvPr>
          <p:cNvSpPr>
            <a:spLocks noGrp="1"/>
          </p:cNvSpPr>
          <p:nvPr>
            <p:ph type="title"/>
          </p:nvPr>
        </p:nvSpPr>
        <p:spPr>
          <a:xfrm>
            <a:off x="1059704" y="1634912"/>
            <a:ext cx="8889281" cy="61026"/>
          </a:xfrm>
        </p:spPr>
        <p:txBody>
          <a:bodyPr>
            <a:noAutofit/>
          </a:bodyPr>
          <a:lstStyle/>
          <a:p>
            <a:r>
              <a:rPr lang="en-US" sz="4800" dirty="0">
                <a:latin typeface="Times New Roman" panose="02020603050405020304" pitchFamily="18" charset="0"/>
                <a:cs typeface="Times New Roman" panose="02020603050405020304" pitchFamily="18" charset="0"/>
              </a:rPr>
              <a:t>Handling Write Miss</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807D77-D4FF-427D-9229-1BB2055678B7}"/>
              </a:ext>
            </a:extLst>
          </p:cNvPr>
          <p:cNvSpPr>
            <a:spLocks noGrp="1"/>
          </p:cNvSpPr>
          <p:nvPr>
            <p:ph idx="1"/>
          </p:nvPr>
        </p:nvSpPr>
        <p:spPr>
          <a:xfrm>
            <a:off x="359508" y="2336800"/>
            <a:ext cx="11737242" cy="3759200"/>
          </a:xfrm>
        </p:spPr>
        <p:txBody>
          <a:bodyPr>
            <a:normAutofit/>
          </a:bodyPr>
          <a:lstStyle/>
          <a:p>
            <a:r>
              <a:rPr lang="en-US" dirty="0">
                <a:latin typeface="Times New Roman" panose="02020603050405020304" pitchFamily="18" charset="0"/>
                <a:cs typeface="Times New Roman" panose="02020603050405020304" pitchFamily="18" charset="0"/>
              </a:rPr>
              <a:t>There are two ways to handle write misses</a:t>
            </a:r>
          </a:p>
          <a:p>
            <a:pPr lvl="1"/>
            <a:r>
              <a:rPr lang="en-US" sz="1800" dirty="0">
                <a:latin typeface="Times New Roman" panose="02020603050405020304" pitchFamily="18" charset="0"/>
                <a:cs typeface="Times New Roman" panose="02020603050405020304" pitchFamily="18" charset="0"/>
              </a:rPr>
              <a:t>Write Allocate</a:t>
            </a:r>
          </a:p>
          <a:p>
            <a:pPr lvl="2"/>
            <a:r>
              <a:rPr lang="en-US" sz="1800" dirty="0">
                <a:latin typeface="Times New Roman" panose="02020603050405020304" pitchFamily="18" charset="0"/>
                <a:cs typeface="Times New Roman" panose="02020603050405020304" pitchFamily="18" charset="0"/>
              </a:rPr>
              <a:t>If the memory address which is written is not found in cache then it is brought to cache from lower level and then modified.</a:t>
            </a:r>
          </a:p>
          <a:p>
            <a:pPr lvl="2"/>
            <a:r>
              <a:rPr lang="en-US" sz="1800" dirty="0">
                <a:latin typeface="Times New Roman" panose="02020603050405020304" pitchFamily="18" charset="0"/>
                <a:cs typeface="Times New Roman" panose="02020603050405020304" pitchFamily="18" charset="0"/>
              </a:rPr>
              <a:t>Helpful if there is spatial locality</a:t>
            </a:r>
          </a:p>
          <a:p>
            <a:pPr lvl="2"/>
            <a:r>
              <a:rPr lang="en-US" sz="1800" dirty="0">
                <a:latin typeface="Times New Roman" panose="02020603050405020304" pitchFamily="18" charset="0"/>
                <a:cs typeface="Times New Roman" panose="02020603050405020304" pitchFamily="18" charset="0"/>
              </a:rPr>
              <a:t>Mostly Used in Write-Back Caches</a:t>
            </a:r>
          </a:p>
          <a:p>
            <a:pPr lvl="1"/>
            <a:r>
              <a:rPr lang="en-US" sz="1800" dirty="0">
                <a:latin typeface="Times New Roman" panose="02020603050405020304" pitchFamily="18" charset="0"/>
                <a:cs typeface="Times New Roman" panose="02020603050405020304" pitchFamily="18" charset="0"/>
              </a:rPr>
              <a:t>No Write Allocate:</a:t>
            </a:r>
          </a:p>
          <a:p>
            <a:pPr lvl="2"/>
            <a:r>
              <a:rPr lang="en-US" sz="1800" dirty="0">
                <a:latin typeface="Times New Roman" panose="02020603050405020304" pitchFamily="18" charset="0"/>
                <a:cs typeface="Times New Roman" panose="02020603050405020304" pitchFamily="18" charset="0"/>
              </a:rPr>
              <a:t>Not brought and directly written to main memory.</a:t>
            </a:r>
          </a:p>
          <a:p>
            <a:pPr lvl="2"/>
            <a:r>
              <a:rPr lang="en-US" sz="1800" dirty="0">
                <a:latin typeface="Times New Roman" panose="02020603050405020304" pitchFamily="18" charset="0"/>
                <a:cs typeface="Times New Roman" panose="02020603050405020304" pitchFamily="18" charset="0"/>
              </a:rPr>
              <a:t>Used in write-through cache</a:t>
            </a:r>
          </a:p>
          <a:p>
            <a:pPr lvl="2"/>
            <a:endParaRPr lang="en-US" dirty="0"/>
          </a:p>
          <a:p>
            <a:endParaRPr lang="en-US" dirty="0"/>
          </a:p>
        </p:txBody>
      </p:sp>
      <p:sp>
        <p:nvSpPr>
          <p:cNvPr id="4" name="Slide Number Placeholder 3">
            <a:extLst>
              <a:ext uri="{FF2B5EF4-FFF2-40B4-BE49-F238E27FC236}">
                <a16:creationId xmlns:a16="http://schemas.microsoft.com/office/drawing/2014/main" id="{FFDDB4F3-1AC4-B2CC-6B01-FB9D47B02846}"/>
              </a:ext>
            </a:extLst>
          </p:cNvPr>
          <p:cNvSpPr>
            <a:spLocks noGrp="1"/>
          </p:cNvSpPr>
          <p:nvPr>
            <p:ph type="sldNum" sz="quarter" idx="12"/>
          </p:nvPr>
        </p:nvSpPr>
        <p:spPr/>
        <p:txBody>
          <a:bodyPr/>
          <a:lstStyle/>
          <a:p>
            <a:fld id="{EBA057C3-C87D-4C5F-B8FF-9FAE481399EE}" type="slidenum">
              <a:rPr lang="en-US" smtClean="0"/>
              <a:t>32</a:t>
            </a:fld>
            <a:endParaRPr lang="en-US"/>
          </a:p>
        </p:txBody>
      </p:sp>
    </p:spTree>
    <p:extLst>
      <p:ext uri="{BB962C8B-B14F-4D97-AF65-F5344CB8AC3E}">
        <p14:creationId xmlns:p14="http://schemas.microsoft.com/office/powerpoint/2010/main" val="3064557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06E0-969E-4072-BE92-F7C47F60984B}"/>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Miss Categories</a:t>
            </a:r>
          </a:p>
        </p:txBody>
      </p:sp>
      <p:sp>
        <p:nvSpPr>
          <p:cNvPr id="3" name="Content Placeholder 2">
            <a:extLst>
              <a:ext uri="{FF2B5EF4-FFF2-40B4-BE49-F238E27FC236}">
                <a16:creationId xmlns:a16="http://schemas.microsoft.com/office/drawing/2014/main" id="{F01B0D67-23B2-47C7-A997-1DD67FEDBC54}"/>
              </a:ext>
            </a:extLst>
          </p:cNvPr>
          <p:cNvSpPr>
            <a:spLocks noGrp="1"/>
          </p:cNvSpPr>
          <p:nvPr>
            <p:ph idx="1"/>
          </p:nvPr>
        </p:nvSpPr>
        <p:spPr>
          <a:xfrm>
            <a:off x="578338" y="2282093"/>
            <a:ext cx="11176000" cy="3931138"/>
          </a:xfrm>
        </p:spPr>
        <p:txBody>
          <a:bodyPr/>
          <a:lstStyle/>
          <a:p>
            <a:r>
              <a:rPr lang="en-US" sz="2400" dirty="0">
                <a:latin typeface="Times New Roman" panose="02020603050405020304" pitchFamily="18" charset="0"/>
                <a:cs typeface="Times New Roman" panose="02020603050405020304" pitchFamily="18" charset="0"/>
              </a:rPr>
              <a:t>Three Cs</a:t>
            </a:r>
          </a:p>
          <a:p>
            <a:pPr lvl="1"/>
            <a:r>
              <a:rPr lang="en-US" sz="2400" dirty="0">
                <a:latin typeface="Times New Roman" panose="02020603050405020304" pitchFamily="18" charset="0"/>
                <a:cs typeface="Times New Roman" panose="02020603050405020304" pitchFamily="18" charset="0"/>
              </a:rPr>
              <a:t>Compulsory: First access to a block</a:t>
            </a:r>
          </a:p>
          <a:p>
            <a:pPr lvl="1"/>
            <a:r>
              <a:rPr lang="en-US" sz="2400" dirty="0">
                <a:latin typeface="Times New Roman" panose="02020603050405020304" pitchFamily="18" charset="0"/>
                <a:cs typeface="Times New Roman" panose="02020603050405020304" pitchFamily="18" charset="0"/>
              </a:rPr>
              <a:t>Capacity: If all required blocks for an operation can’t fit in cache.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matrix computation </a:t>
            </a:r>
          </a:p>
          <a:p>
            <a:pPr lvl="1"/>
            <a:r>
              <a:rPr lang="en-US" sz="2400" dirty="0">
                <a:latin typeface="Times New Roman" panose="02020603050405020304" pitchFamily="18" charset="0"/>
                <a:cs typeface="Times New Roman" panose="02020603050405020304" pitchFamily="18" charset="0"/>
              </a:rPr>
              <a:t>Conflict: When block replacement strategy is not fully associative in that case multiple blocks may map to same location although there is still room in cache</a:t>
            </a:r>
          </a:p>
          <a:p>
            <a:pPr lvl="1"/>
            <a:endParaRPr lang="en-US"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9C11310B-BECA-5BB9-0E8A-789AD79139B1}"/>
              </a:ext>
            </a:extLst>
          </p:cNvPr>
          <p:cNvSpPr>
            <a:spLocks noGrp="1"/>
          </p:cNvSpPr>
          <p:nvPr>
            <p:ph type="sldNum" sz="quarter" idx="12"/>
          </p:nvPr>
        </p:nvSpPr>
        <p:spPr/>
        <p:txBody>
          <a:bodyPr/>
          <a:lstStyle/>
          <a:p>
            <a:fld id="{EBA057C3-C87D-4C5F-B8FF-9FAE481399EE}" type="slidenum">
              <a:rPr lang="en-US" smtClean="0"/>
              <a:t>33</a:t>
            </a:fld>
            <a:endParaRPr lang="en-US" dirty="0"/>
          </a:p>
        </p:txBody>
      </p:sp>
    </p:spTree>
    <p:extLst>
      <p:ext uri="{BB962C8B-B14F-4D97-AF65-F5344CB8AC3E}">
        <p14:creationId xmlns:p14="http://schemas.microsoft.com/office/powerpoint/2010/main" val="416931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Memory Hierarchy Overview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Principle of Locality</a:t>
            </a:r>
          </a:p>
        </p:txBody>
      </p:sp>
      <p:sp>
        <p:nvSpPr>
          <p:cNvPr id="3" name="Content Placeholder 2"/>
          <p:cNvSpPr>
            <a:spLocks noGrp="1"/>
          </p:cNvSpPr>
          <p:nvPr>
            <p:ph idx="1"/>
          </p:nvPr>
        </p:nvSpPr>
        <p:spPr>
          <a:xfrm>
            <a:off x="753035" y="2603500"/>
            <a:ext cx="10139083" cy="341630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Library analogy</a:t>
            </a:r>
          </a:p>
          <a:p>
            <a:pPr lvl="1"/>
            <a:r>
              <a:rPr lang="en-US" sz="2400" dirty="0">
                <a:latin typeface="Times New Roman" panose="02020603050405020304" pitchFamily="18" charset="0"/>
                <a:cs typeface="Times New Roman" panose="02020603050405020304" pitchFamily="18" charset="0"/>
              </a:rPr>
              <a:t>A program accesses a very small portion of their  address space at an instance of time.</a:t>
            </a:r>
          </a:p>
          <a:p>
            <a:r>
              <a:rPr lang="en-US" sz="2400" dirty="0">
                <a:latin typeface="Times New Roman" panose="02020603050405020304" pitchFamily="18" charset="0"/>
                <a:cs typeface="Times New Roman" panose="02020603050405020304" pitchFamily="18" charset="0"/>
              </a:rPr>
              <a:t>Temporal locality:</a:t>
            </a:r>
          </a:p>
          <a:p>
            <a:pPr marL="0" indent="0">
              <a:buNone/>
            </a:pPr>
            <a:r>
              <a:rPr lang="en-US" sz="2400" dirty="0">
                <a:latin typeface="Times New Roman" panose="02020603050405020304" pitchFamily="18" charset="0"/>
                <a:cs typeface="Times New Roman" panose="02020603050405020304" pitchFamily="18" charset="0"/>
              </a:rPr>
              <a:t>		If an item is referenced, it will tend to be referenced again soon</a:t>
            </a:r>
          </a:p>
          <a:p>
            <a:r>
              <a:rPr lang="en-US" sz="2400" dirty="0">
                <a:latin typeface="Times New Roman" panose="02020603050405020304" pitchFamily="18" charset="0"/>
                <a:cs typeface="Times New Roman" panose="02020603050405020304" pitchFamily="18" charset="0"/>
              </a:rPr>
              <a:t>Spatial locality:</a:t>
            </a:r>
          </a:p>
          <a:p>
            <a:pPr marL="0" indent="0">
              <a:buNone/>
            </a:pPr>
            <a:r>
              <a:rPr lang="en-US" sz="2400" dirty="0">
                <a:latin typeface="Times New Roman" panose="02020603050405020304" pitchFamily="18" charset="0"/>
                <a:cs typeface="Times New Roman" panose="02020603050405020304" pitchFamily="18" charset="0"/>
              </a:rPr>
              <a:t>		If an item is referenced, items who’s addresses are close by will tend to be referenced soon</a:t>
            </a:r>
          </a:p>
          <a:p>
            <a:pPr marL="0" indent="0">
              <a:buNone/>
            </a:pPr>
            <a:endParaRPr lang="en-US" dirty="0"/>
          </a:p>
          <a:p>
            <a:pPr marL="3200400" lvl="7" indent="0">
              <a:buNone/>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B6D25732-DCFA-3200-80D8-0A7FC2CA2C0E}"/>
              </a:ext>
            </a:extLst>
          </p:cNvPr>
          <p:cNvSpPr>
            <a:spLocks noGrp="1"/>
          </p:cNvSpPr>
          <p:nvPr>
            <p:ph type="sldNum" sz="quarter" idx="12"/>
          </p:nvPr>
        </p:nvSpPr>
        <p:spPr/>
        <p:txBody>
          <a:bodyPr/>
          <a:lstStyle/>
          <a:p>
            <a:fld id="{EBA057C3-C87D-4C5F-B8FF-9FAE481399EE}" type="slidenum">
              <a:rPr lang="en-US" smtClean="0"/>
              <a:t>4</a:t>
            </a:fld>
            <a:endParaRPr lang="en-US"/>
          </a:p>
        </p:txBody>
      </p:sp>
    </p:spTree>
    <p:extLst>
      <p:ext uri="{BB962C8B-B14F-4D97-AF65-F5344CB8AC3E}">
        <p14:creationId xmlns:p14="http://schemas.microsoft.com/office/powerpoint/2010/main" val="116629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506B-AFEC-4FD4-9169-8F20234EE5B4}"/>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Memory Hierarchy Overview</a:t>
            </a:r>
          </a:p>
        </p:txBody>
      </p:sp>
      <p:pic>
        <p:nvPicPr>
          <p:cNvPr id="4" name="Content Placeholder 3">
            <a:extLst>
              <a:ext uri="{FF2B5EF4-FFF2-40B4-BE49-F238E27FC236}">
                <a16:creationId xmlns:a16="http://schemas.microsoft.com/office/drawing/2014/main" id="{EA63E6B2-F9A8-4EEE-BAAB-A6C9F2BA515E}"/>
              </a:ext>
            </a:extLst>
          </p:cNvPr>
          <p:cNvPicPr>
            <a:picLocks noGrp="1" noChangeAspect="1"/>
          </p:cNvPicPr>
          <p:nvPr>
            <p:ph idx="1"/>
          </p:nvPr>
        </p:nvPicPr>
        <p:blipFill>
          <a:blip r:embed="rId2"/>
          <a:stretch>
            <a:fillRect/>
          </a:stretch>
        </p:blipFill>
        <p:spPr>
          <a:xfrm>
            <a:off x="860612" y="2223247"/>
            <a:ext cx="10330127" cy="4339023"/>
          </a:xfrm>
          <a:prstGeom prst="rect">
            <a:avLst/>
          </a:prstGeom>
        </p:spPr>
      </p:pic>
      <p:sp>
        <p:nvSpPr>
          <p:cNvPr id="3" name="Slide Number Placeholder 2">
            <a:extLst>
              <a:ext uri="{FF2B5EF4-FFF2-40B4-BE49-F238E27FC236}">
                <a16:creationId xmlns:a16="http://schemas.microsoft.com/office/drawing/2014/main" id="{E4AC5235-E549-46F6-F4D3-AD4580BD7159}"/>
              </a:ext>
            </a:extLst>
          </p:cNvPr>
          <p:cNvSpPr>
            <a:spLocks noGrp="1"/>
          </p:cNvSpPr>
          <p:nvPr>
            <p:ph type="sldNum" sz="quarter" idx="12"/>
          </p:nvPr>
        </p:nvSpPr>
        <p:spPr/>
        <p:txBody>
          <a:bodyPr/>
          <a:lstStyle/>
          <a:p>
            <a:fld id="{EBA057C3-C87D-4C5F-B8FF-9FAE481399EE}" type="slidenum">
              <a:rPr lang="en-US" smtClean="0"/>
              <a:t>5</a:t>
            </a:fld>
            <a:endParaRPr lang="en-US"/>
          </a:p>
        </p:txBody>
      </p:sp>
    </p:spTree>
    <p:extLst>
      <p:ext uri="{BB962C8B-B14F-4D97-AF65-F5344CB8AC3E}">
        <p14:creationId xmlns:p14="http://schemas.microsoft.com/office/powerpoint/2010/main" val="153782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Memory Hierarchy Overview</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0277" y="2258646"/>
            <a:ext cx="10691445" cy="4087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8BC006FE-1617-E274-2F93-13E2E039487A}"/>
              </a:ext>
            </a:extLst>
          </p:cNvPr>
          <p:cNvSpPr>
            <a:spLocks noGrp="1"/>
          </p:cNvSpPr>
          <p:nvPr>
            <p:ph type="sldNum" sz="quarter" idx="12"/>
          </p:nvPr>
        </p:nvSpPr>
        <p:spPr/>
        <p:txBody>
          <a:bodyPr/>
          <a:lstStyle/>
          <a:p>
            <a:fld id="{EBA057C3-C87D-4C5F-B8FF-9FAE481399EE}" type="slidenum">
              <a:rPr lang="en-US" smtClean="0"/>
              <a:t>6</a:t>
            </a:fld>
            <a:endParaRPr lang="en-US"/>
          </a:p>
        </p:txBody>
      </p:sp>
    </p:spTree>
    <p:extLst>
      <p:ext uri="{BB962C8B-B14F-4D97-AF65-F5344CB8AC3E}">
        <p14:creationId xmlns:p14="http://schemas.microsoft.com/office/powerpoint/2010/main" val="305311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Memory Hierarchy Overview</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Cache Terminology</a:t>
            </a:r>
          </a:p>
        </p:txBody>
      </p:sp>
      <p:sp>
        <p:nvSpPr>
          <p:cNvPr id="3" name="Content Placeholder 2"/>
          <p:cNvSpPr>
            <a:spLocks noGrp="1"/>
          </p:cNvSpPr>
          <p:nvPr>
            <p:ph idx="1"/>
          </p:nvPr>
        </p:nvSpPr>
        <p:spPr>
          <a:xfrm>
            <a:off x="654424" y="2420471"/>
            <a:ext cx="10919011" cy="4294093"/>
          </a:xfrm>
        </p:spPr>
        <p:txBody>
          <a:bodyPr>
            <a:normAutofit/>
          </a:bodyPr>
          <a:lstStyle/>
          <a:p>
            <a:r>
              <a:rPr lang="en-US" b="1" dirty="0">
                <a:latin typeface="Times New Roman" panose="02020603050405020304" pitchFamily="18" charset="0"/>
                <a:cs typeface="Times New Roman" panose="02020603050405020304" pitchFamily="18" charset="0"/>
              </a:rPr>
              <a:t>Block or line: </a:t>
            </a:r>
          </a:p>
          <a:p>
            <a:pPr lvl="1"/>
            <a:r>
              <a:rPr lang="en-US" sz="1800" dirty="0">
                <a:latin typeface="Times New Roman" panose="02020603050405020304" pitchFamily="18" charset="0"/>
                <a:cs typeface="Times New Roman" panose="02020603050405020304" pitchFamily="18" charset="0"/>
              </a:rPr>
              <a:t>Minimum amount of data present or missing in the cache. May vary from byte to multiple words</a:t>
            </a:r>
          </a:p>
          <a:p>
            <a:r>
              <a:rPr lang="en-US" b="1" dirty="0">
                <a:latin typeface="Times New Roman" panose="02020603050405020304" pitchFamily="18" charset="0"/>
                <a:cs typeface="Times New Roman" panose="02020603050405020304" pitchFamily="18" charset="0"/>
              </a:rPr>
              <a:t>Hit Rate:</a:t>
            </a:r>
          </a:p>
          <a:p>
            <a:pPr lvl="1"/>
            <a:r>
              <a:rPr lang="en-US" sz="1800" dirty="0">
                <a:latin typeface="Times New Roman" panose="02020603050405020304" pitchFamily="18" charset="0"/>
                <a:cs typeface="Times New Roman" panose="02020603050405020304" pitchFamily="18" charset="0"/>
              </a:rPr>
              <a:t>The fraction of Memory accesses found in a level</a:t>
            </a:r>
          </a:p>
          <a:p>
            <a:r>
              <a:rPr lang="en-US" b="1" dirty="0">
                <a:latin typeface="Times New Roman" panose="02020603050405020304" pitchFamily="18" charset="0"/>
                <a:cs typeface="Times New Roman" panose="02020603050405020304" pitchFamily="18" charset="0"/>
              </a:rPr>
              <a:t>Miss Rate: </a:t>
            </a:r>
          </a:p>
          <a:p>
            <a:pPr lvl="1"/>
            <a:r>
              <a:rPr lang="en-US" sz="1800" dirty="0">
                <a:latin typeface="Times New Roman" panose="02020603050405020304" pitchFamily="18" charset="0"/>
                <a:cs typeface="Times New Roman" panose="02020603050405020304" pitchFamily="18" charset="0"/>
              </a:rPr>
              <a:t>Fraction not found</a:t>
            </a:r>
          </a:p>
          <a:p>
            <a:r>
              <a:rPr lang="en-US" b="1" dirty="0">
                <a:latin typeface="Times New Roman" panose="02020603050405020304" pitchFamily="18" charset="0"/>
                <a:cs typeface="Times New Roman" panose="02020603050405020304" pitchFamily="18" charset="0"/>
              </a:rPr>
              <a:t>Hit Time: </a:t>
            </a:r>
          </a:p>
          <a:p>
            <a:pPr lvl="1"/>
            <a:r>
              <a:rPr lang="en-US" sz="1800" dirty="0">
                <a:latin typeface="Times New Roman" panose="02020603050405020304" pitchFamily="18" charset="0"/>
                <a:cs typeface="Times New Roman" panose="02020603050405020304" pitchFamily="18" charset="0"/>
              </a:rPr>
              <a:t>The time required to access a memory level including the time required to determine whether it is a hit or miss</a:t>
            </a:r>
          </a:p>
          <a:p>
            <a:r>
              <a:rPr lang="en-US" b="1" dirty="0">
                <a:latin typeface="Times New Roman" panose="02020603050405020304" pitchFamily="18" charset="0"/>
                <a:cs typeface="Times New Roman" panose="02020603050405020304" pitchFamily="18" charset="0"/>
              </a:rPr>
              <a:t>Miss Penalty</a:t>
            </a:r>
          </a:p>
          <a:p>
            <a:pPr lvl="1"/>
            <a:r>
              <a:rPr lang="en-US" dirty="0">
                <a:latin typeface="Times New Roman" panose="02020603050405020304" pitchFamily="18" charset="0"/>
                <a:cs typeface="Times New Roman" panose="02020603050405020304" pitchFamily="18" charset="0"/>
              </a:rPr>
              <a:t>Any additional time required because of a miss</a:t>
            </a:r>
          </a:p>
          <a:p>
            <a:pPr lvl="1"/>
            <a:endParaRPr lang="en-US" sz="18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50F1C560-9148-A61A-2C18-29FBF9D03EAB}"/>
              </a:ext>
            </a:extLst>
          </p:cNvPr>
          <p:cNvSpPr>
            <a:spLocks noGrp="1"/>
          </p:cNvSpPr>
          <p:nvPr>
            <p:ph type="sldNum" sz="quarter" idx="12"/>
          </p:nvPr>
        </p:nvSpPr>
        <p:spPr/>
        <p:txBody>
          <a:bodyPr/>
          <a:lstStyle/>
          <a:p>
            <a:fld id="{EBA057C3-C87D-4C5F-B8FF-9FAE481399EE}" type="slidenum">
              <a:rPr lang="en-US" smtClean="0"/>
              <a:t>7</a:t>
            </a:fld>
            <a:endParaRPr lang="en-US"/>
          </a:p>
        </p:txBody>
      </p:sp>
    </p:spTree>
    <p:extLst>
      <p:ext uri="{BB962C8B-B14F-4D97-AF65-F5344CB8AC3E}">
        <p14:creationId xmlns:p14="http://schemas.microsoft.com/office/powerpoint/2010/main" val="8363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C502-4610-4522-BE6B-10202F284B15}"/>
              </a:ext>
            </a:extLst>
          </p:cNvPr>
          <p:cNvSpPr>
            <a:spLocks noGrp="1"/>
          </p:cNvSpPr>
          <p:nvPr>
            <p:ph type="title"/>
          </p:nvPr>
        </p:nvSpPr>
        <p:spPr>
          <a:xfrm>
            <a:off x="1154954" y="973668"/>
            <a:ext cx="8761413" cy="706964"/>
          </a:xfrm>
        </p:spPr>
        <p:txBody>
          <a:bodyPr>
            <a:noAutofit/>
          </a:bodyPr>
          <a:lstStyle/>
          <a:p>
            <a:pPr>
              <a:lnSpc>
                <a:spcPct val="90000"/>
              </a:lnSpc>
            </a:pPr>
            <a:r>
              <a:rPr lang="en-US" sz="4000" dirty="0">
                <a:solidFill>
                  <a:srgbClr val="EBEBEB"/>
                </a:solidFill>
                <a:latin typeface="Times New Roman" panose="02020603050405020304" pitchFamily="18" charset="0"/>
                <a:cs typeface="Times New Roman" panose="02020603050405020304" pitchFamily="18" charset="0"/>
              </a:rPr>
              <a:t>Memory Hierarchy Overview</a:t>
            </a:r>
            <a:br>
              <a:rPr lang="en-US" sz="4000" dirty="0">
                <a:solidFill>
                  <a:srgbClr val="EBEBEB"/>
                </a:solidFill>
                <a:latin typeface="Times New Roman" panose="02020603050405020304" pitchFamily="18" charset="0"/>
                <a:cs typeface="Times New Roman" panose="02020603050405020304" pitchFamily="18" charset="0"/>
              </a:rPr>
            </a:br>
            <a:r>
              <a:rPr lang="en-US" sz="4000" dirty="0">
                <a:solidFill>
                  <a:srgbClr val="EBEBEB"/>
                </a:solidFill>
                <a:latin typeface="Times New Roman" panose="02020603050405020304" pitchFamily="18" charset="0"/>
                <a:cs typeface="Times New Roman" panose="02020603050405020304" pitchFamily="18" charset="0"/>
              </a:rPr>
              <a:t>AMAT</a:t>
            </a:r>
          </a:p>
        </p:txBody>
      </p:sp>
      <p:pic>
        <p:nvPicPr>
          <p:cNvPr id="4" name="Picture 3">
            <a:extLst>
              <a:ext uri="{FF2B5EF4-FFF2-40B4-BE49-F238E27FC236}">
                <a16:creationId xmlns:a16="http://schemas.microsoft.com/office/drawing/2014/main" id="{25ED2CD5-DD04-4263-B458-2962F5C35353}"/>
              </a:ext>
            </a:extLst>
          </p:cNvPr>
          <p:cNvPicPr>
            <a:picLocks noChangeAspect="1"/>
          </p:cNvPicPr>
          <p:nvPr/>
        </p:nvPicPr>
        <p:blipFill>
          <a:blip r:embed="rId2"/>
          <a:stretch>
            <a:fillRect/>
          </a:stretch>
        </p:blipFill>
        <p:spPr>
          <a:xfrm>
            <a:off x="476250" y="3724275"/>
            <a:ext cx="5219700" cy="1085850"/>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D3030213-0DD3-48C1-B700-175421E16239}"/>
              </a:ext>
            </a:extLst>
          </p:cNvPr>
          <p:cNvSpPr>
            <a:spLocks noGrp="1"/>
          </p:cNvSpPr>
          <p:nvPr>
            <p:ph idx="1"/>
          </p:nvPr>
        </p:nvSpPr>
        <p:spPr>
          <a:xfrm>
            <a:off x="5695950" y="2247900"/>
            <a:ext cx="6115050" cy="4610100"/>
          </a:xfrm>
        </p:spPr>
        <p:txBody>
          <a:bodyPr anchor="ctr">
            <a:normAutofit/>
          </a:bodyPr>
          <a:lstStyle/>
          <a:p>
            <a:pPr>
              <a:lnSpc>
                <a:spcPct val="90000"/>
              </a:lnSpc>
            </a:pPr>
            <a:r>
              <a:rPr lang="en-US" sz="2400" dirty="0">
                <a:latin typeface="Times New Roman" panose="02020603050405020304" pitchFamily="18" charset="0"/>
                <a:cs typeface="Times New Roman" panose="02020603050405020304" pitchFamily="18" charset="0"/>
              </a:rPr>
              <a:t>Traditionally, designers of memory hierarchies focused on optimizing average memory access time, which is determined by the cache access time, miss rate, and miss penalty. </a:t>
            </a:r>
          </a:p>
          <a:p>
            <a:pPr>
              <a:lnSpc>
                <a:spcPct val="90000"/>
              </a:lnSpc>
            </a:pPr>
            <a:r>
              <a:rPr lang="en-US" sz="2400" dirty="0">
                <a:latin typeface="Times New Roman" panose="02020603050405020304" pitchFamily="18" charset="0"/>
                <a:cs typeface="Times New Roman" panose="02020603050405020304" pitchFamily="18" charset="0"/>
              </a:rPr>
              <a:t>Hit time is a constant offset added whether there is a hit or miss</a:t>
            </a:r>
          </a:p>
          <a:p>
            <a:pPr>
              <a:lnSpc>
                <a:spcPct val="90000"/>
              </a:lnSpc>
            </a:pPr>
            <a:r>
              <a:rPr lang="en-US" sz="2400" dirty="0">
                <a:latin typeface="Times New Roman" panose="02020603050405020304" pitchFamily="18" charset="0"/>
                <a:cs typeface="Times New Roman" panose="02020603050405020304" pitchFamily="18" charset="0"/>
              </a:rPr>
              <a:t>For Memory hierarchy having L2 cache</a:t>
            </a:r>
          </a:p>
          <a:p>
            <a:pPr marL="0" indent="0">
              <a:lnSpc>
                <a:spcPct val="90000"/>
              </a:lnSpc>
              <a:buNone/>
            </a:pPr>
            <a:endParaRPr lang="en-US" sz="2400" dirty="0">
              <a:latin typeface="Times New Roman" panose="02020603050405020304" pitchFamily="18" charset="0"/>
              <a:cs typeface="Times New Roman" panose="02020603050405020304" pitchFamily="18" charset="0"/>
            </a:endParaRPr>
          </a:p>
          <a:p>
            <a:pPr marL="0" indent="0">
              <a:lnSpc>
                <a:spcPct val="90000"/>
              </a:lnSpc>
              <a:buNone/>
            </a:pPr>
            <a:r>
              <a:rPr lang="en-US" sz="2400" dirty="0">
                <a:latin typeface="Times New Roman" panose="02020603050405020304" pitchFamily="18" charset="0"/>
                <a:cs typeface="Times New Roman" panose="02020603050405020304" pitchFamily="18" charset="0"/>
              </a:rPr>
              <a:t>AMAT = Hit TimeL1 + Miss RateL1 x (Hit TimeL2 + Miss RateL2 x Miss PenaltyL2)</a:t>
            </a:r>
          </a:p>
          <a:p>
            <a:pPr>
              <a:lnSpc>
                <a:spcPct val="90000"/>
              </a:lnSpc>
            </a:pPr>
            <a:endParaRPr lang="en-US" sz="1100" dirty="0"/>
          </a:p>
        </p:txBody>
      </p:sp>
      <p:sp>
        <p:nvSpPr>
          <p:cNvPr id="5" name="Slide Number Placeholder 4">
            <a:extLst>
              <a:ext uri="{FF2B5EF4-FFF2-40B4-BE49-F238E27FC236}">
                <a16:creationId xmlns:a16="http://schemas.microsoft.com/office/drawing/2014/main" id="{2D54B9CF-ADCB-DE9D-9E2E-9A9F291ACA76}"/>
              </a:ext>
            </a:extLst>
          </p:cNvPr>
          <p:cNvSpPr>
            <a:spLocks noGrp="1"/>
          </p:cNvSpPr>
          <p:nvPr>
            <p:ph type="sldNum" sz="quarter" idx="12"/>
          </p:nvPr>
        </p:nvSpPr>
        <p:spPr/>
        <p:txBody>
          <a:bodyPr/>
          <a:lstStyle/>
          <a:p>
            <a:fld id="{EBA057C3-C87D-4C5F-B8FF-9FAE481399EE}" type="slidenum">
              <a:rPr lang="en-US" smtClean="0"/>
              <a:t>8</a:t>
            </a:fld>
            <a:endParaRPr lang="en-US"/>
          </a:p>
        </p:txBody>
      </p:sp>
    </p:spTree>
    <p:extLst>
      <p:ext uri="{BB962C8B-B14F-4D97-AF65-F5344CB8AC3E}">
        <p14:creationId xmlns:p14="http://schemas.microsoft.com/office/powerpoint/2010/main" val="227229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45D6-22E6-4F80-B64A-5B9096728CE6}"/>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AMAT Example 1</a:t>
            </a:r>
          </a:p>
        </p:txBody>
      </p:sp>
      <p:sp>
        <p:nvSpPr>
          <p:cNvPr id="3" name="Content Placeholder 2">
            <a:extLst>
              <a:ext uri="{FF2B5EF4-FFF2-40B4-BE49-F238E27FC236}">
                <a16:creationId xmlns:a16="http://schemas.microsoft.com/office/drawing/2014/main" id="{BDA37556-4838-49DB-B2B5-0C4A72D817EE}"/>
              </a:ext>
            </a:extLst>
          </p:cNvPr>
          <p:cNvSpPr>
            <a:spLocks noGrp="1"/>
          </p:cNvSpPr>
          <p:nvPr>
            <p:ph idx="1"/>
          </p:nvPr>
        </p:nvSpPr>
        <p:spPr>
          <a:xfrm>
            <a:off x="663389" y="2294965"/>
            <a:ext cx="10981764" cy="4563035"/>
          </a:xfrm>
        </p:spPr>
        <p:txBody>
          <a:bodyPr>
            <a:noAutofit/>
          </a:bodyPr>
          <a:lstStyle/>
          <a:p>
            <a:r>
              <a:rPr lang="en-US" sz="2000" dirty="0">
                <a:latin typeface="Times New Roman" panose="02020603050405020304" pitchFamily="18" charset="0"/>
                <a:cs typeface="Times New Roman" panose="02020603050405020304" pitchFamily="18" charset="0"/>
              </a:rPr>
              <a:t>A CPU has 1ns clock, hit time = 1 cycle, miss penalty = 20 cycles, I-cache miss rate = 5% </a:t>
            </a:r>
          </a:p>
          <a:p>
            <a:pPr marL="0" indent="0">
              <a:buNone/>
            </a:pPr>
            <a:r>
              <a:rPr lang="en-US" sz="2000" dirty="0">
                <a:latin typeface="Times New Roman" panose="02020603050405020304" pitchFamily="18" charset="0"/>
                <a:cs typeface="Times New Roman" panose="02020603050405020304" pitchFamily="18" charset="0"/>
              </a:rPr>
              <a:t>Solution:</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AMAT = 1 + 0.05 × 20 = 2ns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2 cycles per instruction (memory instruction)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So if  a processor would otherwise running with a CPI of 1. It’s CPI will now increase  due to these memory instructions. Exactly CPI depends upon the %age of memory access instructions in the total workload</a:t>
            </a:r>
          </a:p>
        </p:txBody>
      </p:sp>
      <p:sp>
        <p:nvSpPr>
          <p:cNvPr id="4" name="Slide Number Placeholder 3">
            <a:extLst>
              <a:ext uri="{FF2B5EF4-FFF2-40B4-BE49-F238E27FC236}">
                <a16:creationId xmlns:a16="http://schemas.microsoft.com/office/drawing/2014/main" id="{477A7506-D9E0-51BF-C0CB-FC4FF0C70C7E}"/>
              </a:ext>
            </a:extLst>
          </p:cNvPr>
          <p:cNvSpPr>
            <a:spLocks noGrp="1"/>
          </p:cNvSpPr>
          <p:nvPr>
            <p:ph type="sldNum" sz="quarter" idx="12"/>
          </p:nvPr>
        </p:nvSpPr>
        <p:spPr/>
        <p:txBody>
          <a:bodyPr/>
          <a:lstStyle/>
          <a:p>
            <a:fld id="{EBA057C3-C87D-4C5F-B8FF-9FAE481399EE}" type="slidenum">
              <a:rPr lang="en-US" smtClean="0"/>
              <a:t>9</a:t>
            </a:fld>
            <a:endParaRPr lang="en-US"/>
          </a:p>
        </p:txBody>
      </p:sp>
    </p:spTree>
    <p:extLst>
      <p:ext uri="{BB962C8B-B14F-4D97-AF65-F5344CB8AC3E}">
        <p14:creationId xmlns:p14="http://schemas.microsoft.com/office/powerpoint/2010/main" val="874775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556</TotalTime>
  <Words>1708</Words>
  <Application>Microsoft Office PowerPoint</Application>
  <PresentationFormat>Widescreen</PresentationFormat>
  <Paragraphs>262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Times New Roman</vt:lpstr>
      <vt:lpstr>Wingdings 3</vt:lpstr>
      <vt:lpstr>Ion Boardroom</vt:lpstr>
      <vt:lpstr>Memory Hierarchy</vt:lpstr>
      <vt:lpstr>Increase in Memory Accesses</vt:lpstr>
      <vt:lpstr>Cache Optimization</vt:lpstr>
      <vt:lpstr>Memory Hierarchy Overview  Principle of Locality</vt:lpstr>
      <vt:lpstr>Memory Hierarchy Overview</vt:lpstr>
      <vt:lpstr>Memory Hierarchy Overview</vt:lpstr>
      <vt:lpstr>Memory Hierarchy Overview Cache Terminology</vt:lpstr>
      <vt:lpstr>Memory Hierarchy Overview AMAT</vt:lpstr>
      <vt:lpstr>AMAT Example 1</vt:lpstr>
      <vt:lpstr>AMAT Example 2</vt:lpstr>
      <vt:lpstr>PowerPoint Presentation</vt:lpstr>
      <vt:lpstr>Memory Hierarchy Overview Cache Mapping</vt:lpstr>
      <vt:lpstr> Direct Mapped</vt:lpstr>
      <vt:lpstr>Memory Hierarchy Overview Direct Mapped</vt:lpstr>
      <vt:lpstr>Direct Mapped Example Finding a memory address in cache </vt:lpstr>
      <vt:lpstr>Example continued, Cache Block detail</vt:lpstr>
      <vt:lpstr>Example continued Cache storage other than data </vt:lpstr>
      <vt:lpstr>Example</vt:lpstr>
      <vt:lpstr>Solution</vt:lpstr>
      <vt:lpstr>Memory Hierarchy Overview  Block size vs miss rate</vt:lpstr>
      <vt:lpstr>Memory Hierarchy Overview  Set Associative Cache</vt:lpstr>
      <vt:lpstr>PowerPoint Presentation</vt:lpstr>
      <vt:lpstr>Memory Hierarchy Overview  Fully Associative</vt:lpstr>
      <vt:lpstr>PowerPoint Presentation</vt:lpstr>
      <vt:lpstr>Example: Comparing three mapping schemes</vt:lpstr>
      <vt:lpstr>Solution: Direct Mapped</vt:lpstr>
      <vt:lpstr>Solution: 2-way set associative</vt:lpstr>
      <vt:lpstr>Fully Associative</vt:lpstr>
      <vt:lpstr>Associativity vs Miss rate</vt:lpstr>
      <vt:lpstr>Handling Writes Write Through</vt:lpstr>
      <vt:lpstr>Handling Writes Write Back</vt:lpstr>
      <vt:lpstr>Handling Write Miss </vt:lpstr>
      <vt:lpstr>Miss Categories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Heirarchy</dc:title>
  <dc:creator>Khiyam Iftikhar</dc:creator>
  <cp:lastModifiedBy>Shafia Hussain</cp:lastModifiedBy>
  <cp:revision>56</cp:revision>
  <dcterms:created xsi:type="dcterms:W3CDTF">2020-10-18T06:32:17Z</dcterms:created>
  <dcterms:modified xsi:type="dcterms:W3CDTF">2023-05-23T08:07:40Z</dcterms:modified>
</cp:coreProperties>
</file>