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11" r:id="rId2"/>
    <p:sldId id="261" r:id="rId3"/>
    <p:sldId id="300" r:id="rId4"/>
    <p:sldId id="263" r:id="rId5"/>
    <p:sldId id="264" r:id="rId6"/>
    <p:sldId id="265" r:id="rId7"/>
    <p:sldId id="262" r:id="rId8"/>
    <p:sldId id="304" r:id="rId9"/>
    <p:sldId id="301" r:id="rId10"/>
    <p:sldId id="273" r:id="rId11"/>
    <p:sldId id="283" r:id="rId12"/>
    <p:sldId id="303" r:id="rId13"/>
    <p:sldId id="305" r:id="rId14"/>
    <p:sldId id="272" r:id="rId15"/>
    <p:sldId id="306" r:id="rId16"/>
    <p:sldId id="267" r:id="rId17"/>
    <p:sldId id="284" r:id="rId18"/>
    <p:sldId id="285" r:id="rId19"/>
    <p:sldId id="286" r:id="rId20"/>
    <p:sldId id="280" r:id="rId21"/>
    <p:sldId id="276" r:id="rId22"/>
    <p:sldId id="307" r:id="rId23"/>
    <p:sldId id="269" r:id="rId24"/>
    <p:sldId id="270" r:id="rId25"/>
    <p:sldId id="308" r:id="rId26"/>
    <p:sldId id="271" r:id="rId27"/>
    <p:sldId id="277" r:id="rId28"/>
    <p:sldId id="290" r:id="rId29"/>
    <p:sldId id="291" r:id="rId30"/>
    <p:sldId id="309" r:id="rId31"/>
    <p:sldId id="278" r:id="rId32"/>
    <p:sldId id="310" r:id="rId33"/>
    <p:sldId id="289" r:id="rId34"/>
    <p:sldId id="293" r:id="rId35"/>
    <p:sldId id="279" r:id="rId36"/>
    <p:sldId id="281" r:id="rId37"/>
    <p:sldId id="282" r:id="rId38"/>
    <p:sldId id="287" r:id="rId39"/>
    <p:sldId id="288" r:id="rId40"/>
    <p:sldId id="294" r:id="rId41"/>
    <p:sldId id="295" r:id="rId42"/>
    <p:sldId id="296" r:id="rId43"/>
    <p:sldId id="297" r:id="rId44"/>
    <p:sldId id="298" r:id="rId45"/>
    <p:sldId id="299"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iyam Iftikhar" initials="KI" lastIdx="1" clrIdx="0">
    <p:extLst>
      <p:ext uri="{19B8F6BF-5375-455C-9EA6-DF929625EA0E}">
        <p15:presenceInfo xmlns:p15="http://schemas.microsoft.com/office/powerpoint/2012/main" userId="e8732b817186cc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5" d="100"/>
          <a:sy n="85" d="100"/>
        </p:scale>
        <p:origin x="140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9E29A-53F4-430B-BD87-E474AD9DBDC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7C0EA28-DAC5-4740-921E-1DC58A6ADF70}">
      <dgm:prSet/>
      <dgm:spPr/>
      <dgm:t>
        <a:bodyPr/>
        <a:lstStyle/>
        <a:p>
          <a:r>
            <a:rPr lang="en-US" i="1" dirty="0">
              <a:latin typeface="Times New Roman" panose="02020603050405020304" pitchFamily="18" charset="0"/>
              <a:cs typeface="Times New Roman" panose="02020603050405020304" pitchFamily="18" charset="0"/>
            </a:rPr>
            <a:t>Multilevel caches to reduce miss penalty</a:t>
          </a:r>
          <a:endParaRPr lang="en-US" dirty="0">
            <a:latin typeface="Times New Roman" panose="02020603050405020304" pitchFamily="18" charset="0"/>
            <a:cs typeface="Times New Roman" panose="02020603050405020304" pitchFamily="18" charset="0"/>
          </a:endParaRPr>
        </a:p>
      </dgm:t>
    </dgm:pt>
    <dgm:pt modelId="{3CCE74B5-04BF-4A65-9C09-DD3EFFE790FE}" type="parTrans" cxnId="{6FF390A0-8BA2-4906-B1AB-134B149E16A5}">
      <dgm:prSet/>
      <dgm:spPr/>
      <dgm:t>
        <a:bodyPr/>
        <a:lstStyle/>
        <a:p>
          <a:endParaRPr lang="en-US"/>
        </a:p>
      </dgm:t>
    </dgm:pt>
    <dgm:pt modelId="{8840B1EA-D36E-4B5B-9E09-B53074048AC8}" type="sibTrans" cxnId="{6FF390A0-8BA2-4906-B1AB-134B149E16A5}">
      <dgm:prSet/>
      <dgm:spPr/>
      <dgm:t>
        <a:bodyPr/>
        <a:lstStyle/>
        <a:p>
          <a:endParaRPr lang="en-US"/>
        </a:p>
      </dgm:t>
    </dgm:pt>
    <dgm:pt modelId="{95D83074-A4C2-4AB5-947E-5EC8690F3D05}">
      <dgm:prSet/>
      <dgm:spPr/>
      <dgm:t>
        <a:bodyPr/>
        <a:lstStyle/>
        <a:p>
          <a:r>
            <a:rPr lang="en-US" dirty="0">
              <a:latin typeface="Times New Roman" panose="02020603050405020304" pitchFamily="18" charset="0"/>
              <a:cs typeface="Times New Roman" panose="02020603050405020304" pitchFamily="18" charset="0"/>
            </a:rPr>
            <a:t>Make first level cache small to reduce hit time</a:t>
          </a:r>
        </a:p>
      </dgm:t>
    </dgm:pt>
    <dgm:pt modelId="{3900D6AE-5677-4519-B597-0D008F5C32E9}" type="parTrans" cxnId="{2F93864A-C2E0-4BE8-BA0F-532639BF504B}">
      <dgm:prSet/>
      <dgm:spPr/>
      <dgm:t>
        <a:bodyPr/>
        <a:lstStyle/>
        <a:p>
          <a:endParaRPr lang="en-US"/>
        </a:p>
      </dgm:t>
    </dgm:pt>
    <dgm:pt modelId="{683BF503-856A-4984-A51B-D98743536B14}" type="sibTrans" cxnId="{2F93864A-C2E0-4BE8-BA0F-532639BF504B}">
      <dgm:prSet/>
      <dgm:spPr/>
      <dgm:t>
        <a:bodyPr/>
        <a:lstStyle/>
        <a:p>
          <a:endParaRPr lang="en-US"/>
        </a:p>
      </dgm:t>
    </dgm:pt>
    <dgm:pt modelId="{74CCBC22-A143-4D8F-AEF5-60E9274ED9D5}">
      <dgm:prSet/>
      <dgm:spPr/>
      <dgm:t>
        <a:bodyPr/>
        <a:lstStyle/>
        <a:p>
          <a:r>
            <a:rPr lang="en-US" dirty="0">
              <a:latin typeface="Times New Roman" panose="02020603050405020304" pitchFamily="18" charset="0"/>
              <a:cs typeface="Times New Roman" panose="02020603050405020304" pitchFamily="18" charset="0"/>
            </a:rPr>
            <a:t>Second level cache with large size, large blocks and high associativity to reduce misses</a:t>
          </a:r>
        </a:p>
      </dgm:t>
    </dgm:pt>
    <dgm:pt modelId="{B0D3DFCA-29B5-44FE-9FE2-7507E155E0D8}" type="parTrans" cxnId="{91469A85-2A64-491D-A63C-7A742CD463D3}">
      <dgm:prSet/>
      <dgm:spPr/>
      <dgm:t>
        <a:bodyPr/>
        <a:lstStyle/>
        <a:p>
          <a:endParaRPr lang="en-US"/>
        </a:p>
      </dgm:t>
    </dgm:pt>
    <dgm:pt modelId="{1F3CD597-D009-451F-9C1B-5E4C8D317269}" type="sibTrans" cxnId="{91469A85-2A64-491D-A63C-7A742CD463D3}">
      <dgm:prSet/>
      <dgm:spPr/>
      <dgm:t>
        <a:bodyPr/>
        <a:lstStyle/>
        <a:p>
          <a:endParaRPr lang="en-US"/>
        </a:p>
      </dgm:t>
    </dgm:pt>
    <dgm:pt modelId="{DFFE7B6B-B3E5-4253-A132-8415FF715A7E}">
      <dgm:prSet/>
      <dgm:spPr/>
      <dgm:t>
        <a:bodyPr/>
        <a:lstStyle/>
        <a:p>
          <a:r>
            <a:rPr lang="en-US" i="1" dirty="0">
              <a:latin typeface="Times New Roman" panose="02020603050405020304" pitchFamily="18" charset="0"/>
              <a:cs typeface="Times New Roman" panose="02020603050405020304" pitchFamily="18" charset="0"/>
            </a:rPr>
            <a:t>Giving priority to read misses over writes to reduce miss penalty</a:t>
          </a:r>
          <a:endParaRPr lang="en-US" dirty="0">
            <a:latin typeface="Times New Roman" panose="02020603050405020304" pitchFamily="18" charset="0"/>
            <a:cs typeface="Times New Roman" panose="02020603050405020304" pitchFamily="18" charset="0"/>
          </a:endParaRPr>
        </a:p>
      </dgm:t>
    </dgm:pt>
    <dgm:pt modelId="{B98E4B8A-BE92-4E6D-9A1B-3893586F2F03}" type="parTrans" cxnId="{951B0A40-D066-4AFB-B216-FF206D2ABE4F}">
      <dgm:prSet/>
      <dgm:spPr/>
      <dgm:t>
        <a:bodyPr/>
        <a:lstStyle/>
        <a:p>
          <a:endParaRPr lang="en-US"/>
        </a:p>
      </dgm:t>
    </dgm:pt>
    <dgm:pt modelId="{81816AD6-7340-4F07-B90A-8293F37D4674}" type="sibTrans" cxnId="{951B0A40-D066-4AFB-B216-FF206D2ABE4F}">
      <dgm:prSet/>
      <dgm:spPr/>
      <dgm:t>
        <a:bodyPr/>
        <a:lstStyle/>
        <a:p>
          <a:endParaRPr lang="en-US"/>
        </a:p>
      </dgm:t>
    </dgm:pt>
    <dgm:pt modelId="{40C59622-D028-4F33-8D25-A548076C30E7}">
      <dgm:prSet/>
      <dgm:spPr/>
      <dgm:t>
        <a:bodyPr/>
        <a:lstStyle/>
        <a:p>
          <a:r>
            <a:rPr lang="en-US" dirty="0">
              <a:latin typeface="Times New Roman" panose="02020603050405020304" pitchFamily="18" charset="0"/>
              <a:cs typeface="Times New Roman" panose="02020603050405020304" pitchFamily="18" charset="0"/>
            </a:rPr>
            <a:t>Data  to be written to memory goes through write buffer in write-back cache.</a:t>
          </a:r>
        </a:p>
      </dgm:t>
    </dgm:pt>
    <dgm:pt modelId="{DE3CCDC0-B91F-41C8-A0B4-F9732AA2F1E2}" type="parTrans" cxnId="{9360195D-364F-4393-AAB6-3D59DC9BB2F1}">
      <dgm:prSet/>
      <dgm:spPr/>
      <dgm:t>
        <a:bodyPr/>
        <a:lstStyle/>
        <a:p>
          <a:endParaRPr lang="en-US"/>
        </a:p>
      </dgm:t>
    </dgm:pt>
    <dgm:pt modelId="{BA5E89DE-DB73-4BF0-8FA3-9745E5733F9B}" type="sibTrans" cxnId="{9360195D-364F-4393-AAB6-3D59DC9BB2F1}">
      <dgm:prSet/>
      <dgm:spPr/>
      <dgm:t>
        <a:bodyPr/>
        <a:lstStyle/>
        <a:p>
          <a:endParaRPr lang="en-US"/>
        </a:p>
      </dgm:t>
    </dgm:pt>
    <dgm:pt modelId="{F42A7481-FFD8-46D2-8D11-C4F7467A244F}">
      <dgm:prSet/>
      <dgm:spPr/>
      <dgm:t>
        <a:bodyPr/>
        <a:lstStyle/>
        <a:p>
          <a:r>
            <a:rPr lang="en-US" dirty="0">
              <a:latin typeface="Times New Roman" panose="02020603050405020304" pitchFamily="18" charset="0"/>
              <a:cs typeface="Times New Roman" panose="02020603050405020304" pitchFamily="18" charset="0"/>
            </a:rPr>
            <a:t>On a read request first Write buffer is checked to see if there is no hazard (WAR memory hazard)</a:t>
          </a:r>
        </a:p>
      </dgm:t>
    </dgm:pt>
    <dgm:pt modelId="{5C1ADF79-320E-4420-92EE-343846D8191F}" type="parTrans" cxnId="{7E11A665-EF33-4E8C-99FB-F72C87C02A20}">
      <dgm:prSet/>
      <dgm:spPr/>
      <dgm:t>
        <a:bodyPr/>
        <a:lstStyle/>
        <a:p>
          <a:endParaRPr lang="en-US"/>
        </a:p>
      </dgm:t>
    </dgm:pt>
    <dgm:pt modelId="{5A774854-226F-46D5-BB98-4376506DBDD6}" type="sibTrans" cxnId="{7E11A665-EF33-4E8C-99FB-F72C87C02A20}">
      <dgm:prSet/>
      <dgm:spPr/>
      <dgm:t>
        <a:bodyPr/>
        <a:lstStyle/>
        <a:p>
          <a:endParaRPr lang="en-US"/>
        </a:p>
      </dgm:t>
    </dgm:pt>
    <dgm:pt modelId="{4CD8262A-4CE6-4F8B-9430-A4E1A968ABF2}">
      <dgm:prSet/>
      <dgm:spPr/>
      <dgm:t>
        <a:bodyPr/>
        <a:lstStyle/>
        <a:p>
          <a:r>
            <a:rPr lang="en-US" dirty="0">
              <a:latin typeface="Times New Roman" panose="02020603050405020304" pitchFamily="18" charset="0"/>
              <a:cs typeface="Times New Roman" panose="02020603050405020304" pitchFamily="18" charset="0"/>
            </a:rPr>
            <a:t>If there is no hazard then read is allowed to proceed giving it priority over write</a:t>
          </a:r>
        </a:p>
      </dgm:t>
    </dgm:pt>
    <dgm:pt modelId="{CEB3943A-5532-473F-BE52-A8F25509B49D}" type="parTrans" cxnId="{ADEE3D71-1F74-41C5-AAB3-74E746B41AD4}">
      <dgm:prSet/>
      <dgm:spPr/>
      <dgm:t>
        <a:bodyPr/>
        <a:lstStyle/>
        <a:p>
          <a:endParaRPr lang="en-US"/>
        </a:p>
      </dgm:t>
    </dgm:pt>
    <dgm:pt modelId="{B4A94B91-99CD-49C6-830A-55B7F5099955}" type="sibTrans" cxnId="{ADEE3D71-1F74-41C5-AAB3-74E746B41AD4}">
      <dgm:prSet/>
      <dgm:spPr/>
      <dgm:t>
        <a:bodyPr/>
        <a:lstStyle/>
        <a:p>
          <a:endParaRPr lang="en-US"/>
        </a:p>
      </dgm:t>
    </dgm:pt>
    <dgm:pt modelId="{FF600461-E355-4EC9-8AE5-157468FB3978}">
      <dgm:prSet/>
      <dgm:spPr/>
      <dgm:t>
        <a:bodyPr/>
        <a:lstStyle/>
        <a:p>
          <a:r>
            <a:rPr lang="en-US" i="1" dirty="0">
              <a:latin typeface="Times New Roman" panose="02020603050405020304" pitchFamily="18" charset="0"/>
              <a:cs typeface="Times New Roman" panose="02020603050405020304" pitchFamily="18" charset="0"/>
            </a:rPr>
            <a:t>Avoiding address translation during indexing of the cache to reduce hit time</a:t>
          </a:r>
          <a:endParaRPr lang="en-US" dirty="0">
            <a:latin typeface="Times New Roman" panose="02020603050405020304" pitchFamily="18" charset="0"/>
            <a:cs typeface="Times New Roman" panose="02020603050405020304" pitchFamily="18" charset="0"/>
          </a:endParaRPr>
        </a:p>
      </dgm:t>
    </dgm:pt>
    <dgm:pt modelId="{304457FA-0B5B-4167-878F-1D5A9DDB6A98}" type="parTrans" cxnId="{C2676EAA-ACB9-4AE2-9BBE-E62D21556A0D}">
      <dgm:prSet/>
      <dgm:spPr/>
      <dgm:t>
        <a:bodyPr/>
        <a:lstStyle/>
        <a:p>
          <a:endParaRPr lang="en-US"/>
        </a:p>
      </dgm:t>
    </dgm:pt>
    <dgm:pt modelId="{FB4E4CAF-12BC-482D-B434-2D568EB03F6F}" type="sibTrans" cxnId="{C2676EAA-ACB9-4AE2-9BBE-E62D21556A0D}">
      <dgm:prSet/>
      <dgm:spPr/>
      <dgm:t>
        <a:bodyPr/>
        <a:lstStyle/>
        <a:p>
          <a:endParaRPr lang="en-US"/>
        </a:p>
      </dgm:t>
    </dgm:pt>
    <dgm:pt modelId="{CFD63A6C-34C3-4EFB-A249-8DE8FE497504}">
      <dgm:prSet/>
      <dgm:spPr/>
      <dgm:t>
        <a:bodyPr/>
        <a:lstStyle/>
        <a:p>
          <a:r>
            <a:rPr lang="en-US" dirty="0">
              <a:latin typeface="Times New Roman" panose="02020603050405020304" pitchFamily="18" charset="0"/>
              <a:cs typeface="Times New Roman" panose="02020603050405020304" pitchFamily="18" charset="0"/>
            </a:rPr>
            <a:t>The address that a processor generates is virtual address which is different from the actual address in memory called physical address</a:t>
          </a:r>
        </a:p>
      </dgm:t>
    </dgm:pt>
    <dgm:pt modelId="{06992A38-39DC-4A7A-86CC-63BDC2D6E7F1}" type="parTrans" cxnId="{275ACFB7-E15C-485E-96D6-85E1B8150993}">
      <dgm:prSet/>
      <dgm:spPr/>
      <dgm:t>
        <a:bodyPr/>
        <a:lstStyle/>
        <a:p>
          <a:endParaRPr lang="en-US"/>
        </a:p>
      </dgm:t>
    </dgm:pt>
    <dgm:pt modelId="{6E250E42-3801-41E7-A962-D87889B13BA5}" type="sibTrans" cxnId="{275ACFB7-E15C-485E-96D6-85E1B8150993}">
      <dgm:prSet/>
      <dgm:spPr/>
      <dgm:t>
        <a:bodyPr/>
        <a:lstStyle/>
        <a:p>
          <a:endParaRPr lang="en-US"/>
        </a:p>
      </dgm:t>
    </dgm:pt>
    <dgm:pt modelId="{3933A9EE-3775-4C78-95D8-65D323949E79}">
      <dgm:prSet/>
      <dgm:spPr/>
      <dgm:t>
        <a:bodyPr/>
        <a:lstStyle/>
        <a:p>
          <a:r>
            <a:rPr lang="en-US" dirty="0">
              <a:latin typeface="Times New Roman" panose="02020603050405020304" pitchFamily="18" charset="0"/>
              <a:cs typeface="Times New Roman" panose="02020603050405020304" pitchFamily="18" charset="0"/>
            </a:rPr>
            <a:t>Virtual address space is much larger than actually memory present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64-bit address space means 16 exabytes = 1 billion gigabytes</a:t>
          </a:r>
        </a:p>
      </dgm:t>
    </dgm:pt>
    <dgm:pt modelId="{63CF2328-1EBB-4D0E-980F-1B317DFB1D09}" type="parTrans" cxnId="{AAE2D51D-C38A-4EB4-A1DF-DE68E5FAA622}">
      <dgm:prSet/>
      <dgm:spPr/>
      <dgm:t>
        <a:bodyPr/>
        <a:lstStyle/>
        <a:p>
          <a:endParaRPr lang="en-US"/>
        </a:p>
      </dgm:t>
    </dgm:pt>
    <dgm:pt modelId="{8C8CB05E-546F-4915-BFB1-D7BE0A555156}" type="sibTrans" cxnId="{AAE2D51D-C38A-4EB4-A1DF-DE68E5FAA622}">
      <dgm:prSet/>
      <dgm:spPr/>
      <dgm:t>
        <a:bodyPr/>
        <a:lstStyle/>
        <a:p>
          <a:endParaRPr lang="en-US"/>
        </a:p>
      </dgm:t>
    </dgm:pt>
    <dgm:pt modelId="{5F5F226A-EB6E-4DAF-92AB-406CFA05B8E5}">
      <dgm:prSet/>
      <dgm:spPr/>
      <dgm:t>
        <a:bodyPr/>
        <a:lstStyle/>
        <a:p>
          <a:r>
            <a:rPr lang="en-US" dirty="0">
              <a:latin typeface="Times New Roman" panose="02020603050405020304" pitchFamily="18" charset="0"/>
              <a:cs typeface="Times New Roman" panose="02020603050405020304" pitchFamily="18" charset="0"/>
            </a:rPr>
            <a:t>So in order to access from memory the virtual address is converted to physical address</a:t>
          </a:r>
        </a:p>
      </dgm:t>
    </dgm:pt>
    <dgm:pt modelId="{9B30AB1C-0A28-4ECB-A329-43AAE493D227}" type="parTrans" cxnId="{D428001C-80BE-4A47-955E-D0ADF92F47AE}">
      <dgm:prSet/>
      <dgm:spPr/>
      <dgm:t>
        <a:bodyPr/>
        <a:lstStyle/>
        <a:p>
          <a:endParaRPr lang="en-US"/>
        </a:p>
      </dgm:t>
    </dgm:pt>
    <dgm:pt modelId="{4A4B8455-D170-44B8-99B1-4CCB43755487}" type="sibTrans" cxnId="{D428001C-80BE-4A47-955E-D0ADF92F47AE}">
      <dgm:prSet/>
      <dgm:spPr/>
      <dgm:t>
        <a:bodyPr/>
        <a:lstStyle/>
        <a:p>
          <a:endParaRPr lang="en-US"/>
        </a:p>
      </dgm:t>
    </dgm:pt>
    <dgm:pt modelId="{4ABA645A-D039-461E-91E7-64DCA76ADE9E}">
      <dgm:prSet/>
      <dgm:spPr/>
      <dgm:t>
        <a:bodyPr/>
        <a:lstStyle/>
        <a:p>
          <a:r>
            <a:rPr lang="en-US" dirty="0">
              <a:latin typeface="Times New Roman" panose="02020603050405020304" pitchFamily="18" charset="0"/>
              <a:cs typeface="Times New Roman" panose="02020603050405020304" pitchFamily="18" charset="0"/>
            </a:rPr>
            <a:t>To reduce the hit time the data from cache is accessed using the virtual address.</a:t>
          </a:r>
        </a:p>
      </dgm:t>
    </dgm:pt>
    <dgm:pt modelId="{643463DE-10FB-4AAC-A653-BF9D73DCC5F3}" type="parTrans" cxnId="{3B018290-C693-4488-8B92-A6CABB9032AF}">
      <dgm:prSet/>
      <dgm:spPr/>
      <dgm:t>
        <a:bodyPr/>
        <a:lstStyle/>
        <a:p>
          <a:endParaRPr lang="en-US"/>
        </a:p>
      </dgm:t>
    </dgm:pt>
    <dgm:pt modelId="{3F5B130F-C584-4C22-A7B9-82F5C9A52374}" type="sibTrans" cxnId="{3B018290-C693-4488-8B92-A6CABB9032AF}">
      <dgm:prSet/>
      <dgm:spPr/>
      <dgm:t>
        <a:bodyPr/>
        <a:lstStyle/>
        <a:p>
          <a:endParaRPr lang="en-US"/>
        </a:p>
      </dgm:t>
    </dgm:pt>
    <dgm:pt modelId="{69D26030-9533-4E08-8B1F-1D7349D80EEB}">
      <dgm:prSet/>
      <dgm:spPr/>
      <dgm:t>
        <a:bodyPr/>
        <a:lstStyle/>
        <a:p>
          <a:r>
            <a:rPr lang="en-US" dirty="0">
              <a:latin typeface="Times New Roman" panose="02020603050405020304" pitchFamily="18" charset="0"/>
              <a:cs typeface="Times New Roman" panose="02020603050405020304" pitchFamily="18" charset="0"/>
            </a:rPr>
            <a:t>This puts limit to the size of cache</a:t>
          </a:r>
        </a:p>
      </dgm:t>
    </dgm:pt>
    <dgm:pt modelId="{BB3C59A0-25BE-449A-91B0-97E71CA83442}" type="parTrans" cxnId="{784B8752-0BA9-4B17-BBFC-3FE097623F05}">
      <dgm:prSet/>
      <dgm:spPr/>
      <dgm:t>
        <a:bodyPr/>
        <a:lstStyle/>
        <a:p>
          <a:endParaRPr lang="en-US"/>
        </a:p>
      </dgm:t>
    </dgm:pt>
    <dgm:pt modelId="{26E3EBA8-3874-47EF-9139-CA52E5910C25}" type="sibTrans" cxnId="{784B8752-0BA9-4B17-BBFC-3FE097623F05}">
      <dgm:prSet/>
      <dgm:spPr/>
      <dgm:t>
        <a:bodyPr/>
        <a:lstStyle/>
        <a:p>
          <a:endParaRPr lang="en-US"/>
        </a:p>
      </dgm:t>
    </dgm:pt>
    <dgm:pt modelId="{19CF0F39-F20D-42CF-9C92-B9AAC5D79288}" type="pres">
      <dgm:prSet presAssocID="{BAE9E29A-53F4-430B-BD87-E474AD9DBDC3}" presName="linear" presStyleCnt="0">
        <dgm:presLayoutVars>
          <dgm:animLvl val="lvl"/>
          <dgm:resizeHandles val="exact"/>
        </dgm:presLayoutVars>
      </dgm:prSet>
      <dgm:spPr/>
    </dgm:pt>
    <dgm:pt modelId="{85965952-2FFC-403B-A2B8-A0D65762F160}" type="pres">
      <dgm:prSet presAssocID="{97C0EA28-DAC5-4740-921E-1DC58A6ADF70}" presName="parentText" presStyleLbl="node1" presStyleIdx="0" presStyleCnt="3">
        <dgm:presLayoutVars>
          <dgm:chMax val="0"/>
          <dgm:bulletEnabled val="1"/>
        </dgm:presLayoutVars>
      </dgm:prSet>
      <dgm:spPr/>
    </dgm:pt>
    <dgm:pt modelId="{87A5303D-6D50-47D8-B680-4509848F98E0}" type="pres">
      <dgm:prSet presAssocID="{97C0EA28-DAC5-4740-921E-1DC58A6ADF70}" presName="childText" presStyleLbl="revTx" presStyleIdx="0" presStyleCnt="3">
        <dgm:presLayoutVars>
          <dgm:bulletEnabled val="1"/>
        </dgm:presLayoutVars>
      </dgm:prSet>
      <dgm:spPr/>
    </dgm:pt>
    <dgm:pt modelId="{315F0DBC-9BA1-41A0-8276-DFDF333B4657}" type="pres">
      <dgm:prSet presAssocID="{DFFE7B6B-B3E5-4253-A132-8415FF715A7E}" presName="parentText" presStyleLbl="node1" presStyleIdx="1" presStyleCnt="3">
        <dgm:presLayoutVars>
          <dgm:chMax val="0"/>
          <dgm:bulletEnabled val="1"/>
        </dgm:presLayoutVars>
      </dgm:prSet>
      <dgm:spPr/>
    </dgm:pt>
    <dgm:pt modelId="{4B08C150-2902-4D5A-9490-8A2F241707DC}" type="pres">
      <dgm:prSet presAssocID="{DFFE7B6B-B3E5-4253-A132-8415FF715A7E}" presName="childText" presStyleLbl="revTx" presStyleIdx="1" presStyleCnt="3">
        <dgm:presLayoutVars>
          <dgm:bulletEnabled val="1"/>
        </dgm:presLayoutVars>
      </dgm:prSet>
      <dgm:spPr/>
    </dgm:pt>
    <dgm:pt modelId="{DCAAB415-37F9-4E1B-9D2C-53422CD0A5AC}" type="pres">
      <dgm:prSet presAssocID="{FF600461-E355-4EC9-8AE5-157468FB3978}" presName="parentText" presStyleLbl="node1" presStyleIdx="2" presStyleCnt="3">
        <dgm:presLayoutVars>
          <dgm:chMax val="0"/>
          <dgm:bulletEnabled val="1"/>
        </dgm:presLayoutVars>
      </dgm:prSet>
      <dgm:spPr/>
    </dgm:pt>
    <dgm:pt modelId="{4CA4E820-4CDC-4344-A650-3DE44498E2CC}" type="pres">
      <dgm:prSet presAssocID="{FF600461-E355-4EC9-8AE5-157468FB3978}" presName="childText" presStyleLbl="revTx" presStyleIdx="2" presStyleCnt="3">
        <dgm:presLayoutVars>
          <dgm:bulletEnabled val="1"/>
        </dgm:presLayoutVars>
      </dgm:prSet>
      <dgm:spPr/>
    </dgm:pt>
  </dgm:ptLst>
  <dgm:cxnLst>
    <dgm:cxn modelId="{05FDD80B-5D43-4BF7-84FA-E45A0A5718A6}" type="presOf" srcId="{95D83074-A4C2-4AB5-947E-5EC8690F3D05}" destId="{87A5303D-6D50-47D8-B680-4509848F98E0}" srcOrd="0" destOrd="0" presId="urn:microsoft.com/office/officeart/2005/8/layout/vList2"/>
    <dgm:cxn modelId="{D7CAFF12-769D-412F-8BF8-647C10189F83}" type="presOf" srcId="{CFD63A6C-34C3-4EFB-A249-8DE8FE497504}" destId="{4CA4E820-4CDC-4344-A650-3DE44498E2CC}" srcOrd="0" destOrd="0" presId="urn:microsoft.com/office/officeart/2005/8/layout/vList2"/>
    <dgm:cxn modelId="{D428001C-80BE-4A47-955E-D0ADF92F47AE}" srcId="{FF600461-E355-4EC9-8AE5-157468FB3978}" destId="{5F5F226A-EB6E-4DAF-92AB-406CFA05B8E5}" srcOrd="2" destOrd="0" parTransId="{9B30AB1C-0A28-4ECB-A329-43AAE493D227}" sibTransId="{4A4B8455-D170-44B8-99B1-4CCB43755487}"/>
    <dgm:cxn modelId="{AAE2D51D-C38A-4EB4-A1DF-DE68E5FAA622}" srcId="{FF600461-E355-4EC9-8AE5-157468FB3978}" destId="{3933A9EE-3775-4C78-95D8-65D323949E79}" srcOrd="1" destOrd="0" parTransId="{63CF2328-1EBB-4D0E-980F-1B317DFB1D09}" sibTransId="{8C8CB05E-546F-4915-BFB1-D7BE0A555156}"/>
    <dgm:cxn modelId="{2A724929-2729-4088-968C-9F31B21470CE}" type="presOf" srcId="{40C59622-D028-4F33-8D25-A548076C30E7}" destId="{4B08C150-2902-4D5A-9490-8A2F241707DC}" srcOrd="0" destOrd="0" presId="urn:microsoft.com/office/officeart/2005/8/layout/vList2"/>
    <dgm:cxn modelId="{C8D91E3E-FA90-407C-9D43-763C9F90863C}" type="presOf" srcId="{F42A7481-FFD8-46D2-8D11-C4F7467A244F}" destId="{4B08C150-2902-4D5A-9490-8A2F241707DC}" srcOrd="0" destOrd="1" presId="urn:microsoft.com/office/officeart/2005/8/layout/vList2"/>
    <dgm:cxn modelId="{951B0A40-D066-4AFB-B216-FF206D2ABE4F}" srcId="{BAE9E29A-53F4-430B-BD87-E474AD9DBDC3}" destId="{DFFE7B6B-B3E5-4253-A132-8415FF715A7E}" srcOrd="1" destOrd="0" parTransId="{B98E4B8A-BE92-4E6D-9A1B-3893586F2F03}" sibTransId="{81816AD6-7340-4F07-B90A-8293F37D4674}"/>
    <dgm:cxn modelId="{9360195D-364F-4393-AAB6-3D59DC9BB2F1}" srcId="{DFFE7B6B-B3E5-4253-A132-8415FF715A7E}" destId="{40C59622-D028-4F33-8D25-A548076C30E7}" srcOrd="0" destOrd="0" parTransId="{DE3CCDC0-B91F-41C8-A0B4-F9732AA2F1E2}" sibTransId="{BA5E89DE-DB73-4BF0-8FA3-9745E5733F9B}"/>
    <dgm:cxn modelId="{7E11A665-EF33-4E8C-99FB-F72C87C02A20}" srcId="{DFFE7B6B-B3E5-4253-A132-8415FF715A7E}" destId="{F42A7481-FFD8-46D2-8D11-C4F7467A244F}" srcOrd="1" destOrd="0" parTransId="{5C1ADF79-320E-4420-92EE-343846D8191F}" sibTransId="{5A774854-226F-46D5-BB98-4376506DBDD6}"/>
    <dgm:cxn modelId="{7BFDB368-5694-43F3-84A3-BAF993D0C708}" type="presOf" srcId="{3933A9EE-3775-4C78-95D8-65D323949E79}" destId="{4CA4E820-4CDC-4344-A650-3DE44498E2CC}" srcOrd="0" destOrd="1" presId="urn:microsoft.com/office/officeart/2005/8/layout/vList2"/>
    <dgm:cxn modelId="{2F93864A-C2E0-4BE8-BA0F-532639BF504B}" srcId="{97C0EA28-DAC5-4740-921E-1DC58A6ADF70}" destId="{95D83074-A4C2-4AB5-947E-5EC8690F3D05}" srcOrd="0" destOrd="0" parTransId="{3900D6AE-5677-4519-B597-0D008F5C32E9}" sibTransId="{683BF503-856A-4984-A51B-D98743536B14}"/>
    <dgm:cxn modelId="{A373BF4E-4C12-41DF-8043-A5BEA72745DA}" type="presOf" srcId="{4ABA645A-D039-461E-91E7-64DCA76ADE9E}" destId="{4CA4E820-4CDC-4344-A650-3DE44498E2CC}" srcOrd="0" destOrd="3" presId="urn:microsoft.com/office/officeart/2005/8/layout/vList2"/>
    <dgm:cxn modelId="{ADEE3D71-1F74-41C5-AAB3-74E746B41AD4}" srcId="{DFFE7B6B-B3E5-4253-A132-8415FF715A7E}" destId="{4CD8262A-4CE6-4F8B-9430-A4E1A968ABF2}" srcOrd="2" destOrd="0" parTransId="{CEB3943A-5532-473F-BE52-A8F25509B49D}" sibTransId="{B4A94B91-99CD-49C6-830A-55B7F5099955}"/>
    <dgm:cxn modelId="{6F1B0D52-C4FE-45E8-9497-5C2719F4C02D}" type="presOf" srcId="{FF600461-E355-4EC9-8AE5-157468FB3978}" destId="{DCAAB415-37F9-4E1B-9D2C-53422CD0A5AC}" srcOrd="0" destOrd="0" presId="urn:microsoft.com/office/officeart/2005/8/layout/vList2"/>
    <dgm:cxn modelId="{784B8752-0BA9-4B17-BBFC-3FE097623F05}" srcId="{FF600461-E355-4EC9-8AE5-157468FB3978}" destId="{69D26030-9533-4E08-8B1F-1D7349D80EEB}" srcOrd="4" destOrd="0" parTransId="{BB3C59A0-25BE-449A-91B0-97E71CA83442}" sibTransId="{26E3EBA8-3874-47EF-9139-CA52E5910C25}"/>
    <dgm:cxn modelId="{94F49058-E3EC-485C-9964-A721D9ACA044}" type="presOf" srcId="{DFFE7B6B-B3E5-4253-A132-8415FF715A7E}" destId="{315F0DBC-9BA1-41A0-8276-DFDF333B4657}" srcOrd="0" destOrd="0" presId="urn:microsoft.com/office/officeart/2005/8/layout/vList2"/>
    <dgm:cxn modelId="{A6F4E77A-98A2-4401-9ABA-06AD44DD84D2}" type="presOf" srcId="{69D26030-9533-4E08-8B1F-1D7349D80EEB}" destId="{4CA4E820-4CDC-4344-A650-3DE44498E2CC}" srcOrd="0" destOrd="4" presId="urn:microsoft.com/office/officeart/2005/8/layout/vList2"/>
    <dgm:cxn modelId="{91469A85-2A64-491D-A63C-7A742CD463D3}" srcId="{97C0EA28-DAC5-4740-921E-1DC58A6ADF70}" destId="{74CCBC22-A143-4D8F-AEF5-60E9274ED9D5}" srcOrd="1" destOrd="0" parTransId="{B0D3DFCA-29B5-44FE-9FE2-7507E155E0D8}" sibTransId="{1F3CD597-D009-451F-9C1B-5E4C8D317269}"/>
    <dgm:cxn modelId="{3B018290-C693-4488-8B92-A6CABB9032AF}" srcId="{FF600461-E355-4EC9-8AE5-157468FB3978}" destId="{4ABA645A-D039-461E-91E7-64DCA76ADE9E}" srcOrd="3" destOrd="0" parTransId="{643463DE-10FB-4AAC-A653-BF9D73DCC5F3}" sibTransId="{3F5B130F-C584-4C22-A7B9-82F5C9A52374}"/>
    <dgm:cxn modelId="{6FF390A0-8BA2-4906-B1AB-134B149E16A5}" srcId="{BAE9E29A-53F4-430B-BD87-E474AD9DBDC3}" destId="{97C0EA28-DAC5-4740-921E-1DC58A6ADF70}" srcOrd="0" destOrd="0" parTransId="{3CCE74B5-04BF-4A65-9C09-DD3EFFE790FE}" sibTransId="{8840B1EA-D36E-4B5B-9E09-B53074048AC8}"/>
    <dgm:cxn modelId="{C2676EAA-ACB9-4AE2-9BBE-E62D21556A0D}" srcId="{BAE9E29A-53F4-430B-BD87-E474AD9DBDC3}" destId="{FF600461-E355-4EC9-8AE5-157468FB3978}" srcOrd="2" destOrd="0" parTransId="{304457FA-0B5B-4167-878F-1D5A9DDB6A98}" sibTransId="{FB4E4CAF-12BC-482D-B434-2D568EB03F6F}"/>
    <dgm:cxn modelId="{4636B5AB-A573-4A04-B7D7-EB9BB114A40A}" type="presOf" srcId="{4CD8262A-4CE6-4F8B-9430-A4E1A968ABF2}" destId="{4B08C150-2902-4D5A-9490-8A2F241707DC}" srcOrd="0" destOrd="2" presId="urn:microsoft.com/office/officeart/2005/8/layout/vList2"/>
    <dgm:cxn modelId="{275ACFB7-E15C-485E-96D6-85E1B8150993}" srcId="{FF600461-E355-4EC9-8AE5-157468FB3978}" destId="{CFD63A6C-34C3-4EFB-A249-8DE8FE497504}" srcOrd="0" destOrd="0" parTransId="{06992A38-39DC-4A7A-86CC-63BDC2D6E7F1}" sibTransId="{6E250E42-3801-41E7-A962-D87889B13BA5}"/>
    <dgm:cxn modelId="{94ECD7CE-1368-401D-884A-C93777CF5FFD}" type="presOf" srcId="{74CCBC22-A143-4D8F-AEF5-60E9274ED9D5}" destId="{87A5303D-6D50-47D8-B680-4509848F98E0}" srcOrd="0" destOrd="1" presId="urn:microsoft.com/office/officeart/2005/8/layout/vList2"/>
    <dgm:cxn modelId="{F6B571D0-5154-45EA-A7E6-0209C1507810}" type="presOf" srcId="{5F5F226A-EB6E-4DAF-92AB-406CFA05B8E5}" destId="{4CA4E820-4CDC-4344-A650-3DE44498E2CC}" srcOrd="0" destOrd="2" presId="urn:microsoft.com/office/officeart/2005/8/layout/vList2"/>
    <dgm:cxn modelId="{7DABE0D5-BF2F-47F9-B4C2-CA8AE2F0454B}" type="presOf" srcId="{BAE9E29A-53F4-430B-BD87-E474AD9DBDC3}" destId="{19CF0F39-F20D-42CF-9C92-B9AAC5D79288}" srcOrd="0" destOrd="0" presId="urn:microsoft.com/office/officeart/2005/8/layout/vList2"/>
    <dgm:cxn modelId="{55F9FFEE-D085-4051-B685-366FCD7E5222}" type="presOf" srcId="{97C0EA28-DAC5-4740-921E-1DC58A6ADF70}" destId="{85965952-2FFC-403B-A2B8-A0D65762F160}" srcOrd="0" destOrd="0" presId="urn:microsoft.com/office/officeart/2005/8/layout/vList2"/>
    <dgm:cxn modelId="{B15BB932-835F-485C-8E29-0B523C199F4B}" type="presParOf" srcId="{19CF0F39-F20D-42CF-9C92-B9AAC5D79288}" destId="{85965952-2FFC-403B-A2B8-A0D65762F160}" srcOrd="0" destOrd="0" presId="urn:microsoft.com/office/officeart/2005/8/layout/vList2"/>
    <dgm:cxn modelId="{726FD3C4-8972-450D-92BA-10BF53FBBA2B}" type="presParOf" srcId="{19CF0F39-F20D-42CF-9C92-B9AAC5D79288}" destId="{87A5303D-6D50-47D8-B680-4509848F98E0}" srcOrd="1" destOrd="0" presId="urn:microsoft.com/office/officeart/2005/8/layout/vList2"/>
    <dgm:cxn modelId="{018EBEE1-6BB0-498B-A054-E6E33440F42F}" type="presParOf" srcId="{19CF0F39-F20D-42CF-9C92-B9AAC5D79288}" destId="{315F0DBC-9BA1-41A0-8276-DFDF333B4657}" srcOrd="2" destOrd="0" presId="urn:microsoft.com/office/officeart/2005/8/layout/vList2"/>
    <dgm:cxn modelId="{3CFF1156-7D75-42F4-A5C2-0C9A99B24B56}" type="presParOf" srcId="{19CF0F39-F20D-42CF-9C92-B9AAC5D79288}" destId="{4B08C150-2902-4D5A-9490-8A2F241707DC}" srcOrd="3" destOrd="0" presId="urn:microsoft.com/office/officeart/2005/8/layout/vList2"/>
    <dgm:cxn modelId="{B2FAA402-8FA8-4868-BC1E-295B62EB8298}" type="presParOf" srcId="{19CF0F39-F20D-42CF-9C92-B9AAC5D79288}" destId="{DCAAB415-37F9-4E1B-9D2C-53422CD0A5AC}" srcOrd="4" destOrd="0" presId="urn:microsoft.com/office/officeart/2005/8/layout/vList2"/>
    <dgm:cxn modelId="{93F16BC6-9ACB-4ED4-BEC2-3BD7E8D9EA0A}" type="presParOf" srcId="{19CF0F39-F20D-42CF-9C92-B9AAC5D79288}" destId="{4CA4E820-4CDC-4344-A650-3DE44498E2C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65952-2FFC-403B-A2B8-A0D65762F160}">
      <dsp:nvSpPr>
        <dsp:cNvPr id="0" name=""/>
        <dsp:cNvSpPr/>
      </dsp:nvSpPr>
      <dsp:spPr>
        <a:xfrm>
          <a:off x="0" y="139267"/>
          <a:ext cx="5486399" cy="68445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latin typeface="Times New Roman" panose="02020603050405020304" pitchFamily="18" charset="0"/>
              <a:cs typeface="Times New Roman" panose="02020603050405020304" pitchFamily="18" charset="0"/>
            </a:rPr>
            <a:t>Multilevel caches to reduce miss penalty</a:t>
          </a:r>
          <a:endParaRPr lang="en-US" sz="1800" kern="1200" dirty="0">
            <a:latin typeface="Times New Roman" panose="02020603050405020304" pitchFamily="18" charset="0"/>
            <a:cs typeface="Times New Roman" panose="02020603050405020304" pitchFamily="18" charset="0"/>
          </a:endParaRPr>
        </a:p>
      </dsp:txBody>
      <dsp:txXfrm>
        <a:off x="33412" y="172679"/>
        <a:ext cx="5419575" cy="617626"/>
      </dsp:txXfrm>
    </dsp:sp>
    <dsp:sp modelId="{87A5303D-6D50-47D8-B680-4509848F98E0}">
      <dsp:nvSpPr>
        <dsp:cNvPr id="0" name=""/>
        <dsp:cNvSpPr/>
      </dsp:nvSpPr>
      <dsp:spPr>
        <a:xfrm>
          <a:off x="0" y="823717"/>
          <a:ext cx="5486399" cy="65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Make first level cache small to reduce hit time</a:t>
          </a:r>
        </a:p>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Second level cache with large size, large blocks and high associativity to reduce misses</a:t>
          </a:r>
        </a:p>
      </dsp:txBody>
      <dsp:txXfrm>
        <a:off x="0" y="823717"/>
        <a:ext cx="5486399" cy="652050"/>
      </dsp:txXfrm>
    </dsp:sp>
    <dsp:sp modelId="{315F0DBC-9BA1-41A0-8276-DFDF333B4657}">
      <dsp:nvSpPr>
        <dsp:cNvPr id="0" name=""/>
        <dsp:cNvSpPr/>
      </dsp:nvSpPr>
      <dsp:spPr>
        <a:xfrm>
          <a:off x="0" y="1475767"/>
          <a:ext cx="5486399" cy="68445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latin typeface="Times New Roman" panose="02020603050405020304" pitchFamily="18" charset="0"/>
              <a:cs typeface="Times New Roman" panose="02020603050405020304" pitchFamily="18" charset="0"/>
            </a:rPr>
            <a:t>Giving priority to read misses over writes to reduce miss penalty</a:t>
          </a:r>
          <a:endParaRPr lang="en-US" sz="1800" kern="1200" dirty="0">
            <a:latin typeface="Times New Roman" panose="02020603050405020304" pitchFamily="18" charset="0"/>
            <a:cs typeface="Times New Roman" panose="02020603050405020304" pitchFamily="18" charset="0"/>
          </a:endParaRPr>
        </a:p>
      </dsp:txBody>
      <dsp:txXfrm>
        <a:off x="33412" y="1509179"/>
        <a:ext cx="5419575" cy="617626"/>
      </dsp:txXfrm>
    </dsp:sp>
    <dsp:sp modelId="{4B08C150-2902-4D5A-9490-8A2F241707DC}">
      <dsp:nvSpPr>
        <dsp:cNvPr id="0" name=""/>
        <dsp:cNvSpPr/>
      </dsp:nvSpPr>
      <dsp:spPr>
        <a:xfrm>
          <a:off x="0" y="2160217"/>
          <a:ext cx="5486399"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Data  to be written to memory goes through write buffer in write-back cache.</a:t>
          </a:r>
        </a:p>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On a read request first Write buffer is checked to see if there is no hazard (WAR memory hazard)</a:t>
          </a:r>
        </a:p>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If there is no hazard then read is allowed to proceed giving it priority over write</a:t>
          </a:r>
        </a:p>
      </dsp:txBody>
      <dsp:txXfrm>
        <a:off x="0" y="2160217"/>
        <a:ext cx="5486399" cy="1266840"/>
      </dsp:txXfrm>
    </dsp:sp>
    <dsp:sp modelId="{DCAAB415-37F9-4E1B-9D2C-53422CD0A5AC}">
      <dsp:nvSpPr>
        <dsp:cNvPr id="0" name=""/>
        <dsp:cNvSpPr/>
      </dsp:nvSpPr>
      <dsp:spPr>
        <a:xfrm>
          <a:off x="0" y="3427058"/>
          <a:ext cx="5486399" cy="68445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latin typeface="Times New Roman" panose="02020603050405020304" pitchFamily="18" charset="0"/>
              <a:cs typeface="Times New Roman" panose="02020603050405020304" pitchFamily="18" charset="0"/>
            </a:rPr>
            <a:t>Avoiding address translation during indexing of the cache to reduce hit time</a:t>
          </a:r>
          <a:endParaRPr lang="en-US" sz="1800" kern="1200" dirty="0">
            <a:latin typeface="Times New Roman" panose="02020603050405020304" pitchFamily="18" charset="0"/>
            <a:cs typeface="Times New Roman" panose="02020603050405020304" pitchFamily="18" charset="0"/>
          </a:endParaRPr>
        </a:p>
      </dsp:txBody>
      <dsp:txXfrm>
        <a:off x="33412" y="3460470"/>
        <a:ext cx="5419575" cy="617626"/>
      </dsp:txXfrm>
    </dsp:sp>
    <dsp:sp modelId="{4CA4E820-4CDC-4344-A650-3DE44498E2CC}">
      <dsp:nvSpPr>
        <dsp:cNvPr id="0" name=""/>
        <dsp:cNvSpPr/>
      </dsp:nvSpPr>
      <dsp:spPr>
        <a:xfrm>
          <a:off x="0" y="4111508"/>
          <a:ext cx="5486399" cy="190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The address that a processor generates is virtual address which is different from the actual address in memory called physical address</a:t>
          </a:r>
        </a:p>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Virtual address space is much larger than actually memory present </a:t>
          </a:r>
          <a:r>
            <a:rPr lang="en-US" sz="1400" kern="1200" dirty="0" err="1">
              <a:latin typeface="Times New Roman" panose="02020603050405020304" pitchFamily="18" charset="0"/>
              <a:cs typeface="Times New Roman" panose="02020603050405020304" pitchFamily="18" charset="0"/>
            </a:rPr>
            <a:t>e.g</a:t>
          </a:r>
          <a:r>
            <a:rPr lang="en-US" sz="1400" kern="1200" dirty="0">
              <a:latin typeface="Times New Roman" panose="02020603050405020304" pitchFamily="18" charset="0"/>
              <a:cs typeface="Times New Roman" panose="02020603050405020304" pitchFamily="18" charset="0"/>
            </a:rPr>
            <a:t> 64-bit address space means 16 exabytes = 1 billion gigabytes</a:t>
          </a:r>
        </a:p>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So in order to access from memory the virtual address is converted to physical address</a:t>
          </a:r>
        </a:p>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To reduce the hit time the data from cache is accessed using the virtual address.</a:t>
          </a:r>
        </a:p>
        <a:p>
          <a:pPr marL="114300" lvl="1" indent="-114300" algn="l" defTabSz="622300">
            <a:lnSpc>
              <a:spcPct val="90000"/>
            </a:lnSpc>
            <a:spcBef>
              <a:spcPct val="0"/>
            </a:spcBef>
            <a:spcAft>
              <a:spcPct val="20000"/>
            </a:spcAft>
            <a:buChar char="•"/>
          </a:pPr>
          <a:r>
            <a:rPr lang="en-US" sz="1400" kern="1200" dirty="0">
              <a:latin typeface="Times New Roman" panose="02020603050405020304" pitchFamily="18" charset="0"/>
              <a:cs typeface="Times New Roman" panose="02020603050405020304" pitchFamily="18" charset="0"/>
            </a:rPr>
            <a:t>This puts limit to the size of cache</a:t>
          </a:r>
        </a:p>
      </dsp:txBody>
      <dsp:txXfrm>
        <a:off x="0" y="4111508"/>
        <a:ext cx="5486399" cy="19002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80136-F176-4953-BD68-924D02D90F39}" type="datetimeFigureOut">
              <a:rPr lang="en-US" smtClean="0"/>
              <a:t>5/30/2023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1E1A9-A98C-4845-B068-681D8744112E}" type="slidenum">
              <a:rPr lang="en-US" smtClean="0"/>
              <a:t>‹#›</a:t>
            </a:fld>
            <a:endParaRPr lang="en-US"/>
          </a:p>
        </p:txBody>
      </p:sp>
    </p:spTree>
    <p:extLst>
      <p:ext uri="{BB962C8B-B14F-4D97-AF65-F5344CB8AC3E}">
        <p14:creationId xmlns:p14="http://schemas.microsoft.com/office/powerpoint/2010/main" val="392693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8DF58E63-F869-4E12-A7E5-A821C309DA7F}" type="datetime1">
              <a:rPr lang="en-US" smtClean="0"/>
              <a:t>5/30/2023</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7031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21AC8-2E75-4668-BCA1-179C5E8E23BB}" type="datetime1">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115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FE510E-7071-4046-8037-8A397295A4D9}" type="datetime1">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36553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E940B1-19AA-491D-BD41-DF4AC0628D9A}" type="datetime1">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43541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8937FD-6632-47F8-AF8A-CCA1AD005209}" type="datetime1">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1032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89F7C9-A2AA-49E9-8F1C-B016D0B31837}" type="datetime1">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80466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E8261-4537-457D-B28C-54DAC3C18F9B}" type="datetime1">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357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8B5F77AD-C4C0-4BFC-8CFC-8E4DBB3B1DEE}" type="datetime1">
              <a:rPr lang="en-US" smtClean="0"/>
              <a:t>5/30/2023</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40817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8BD0A-3F4C-4AAE-A148-79FCD79DE9A7}" type="datetime1">
              <a:rPr lang="en-US" smtClean="0"/>
              <a:t>5/30/2023</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665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1B70E-9EEA-4B82-BC4A-68F949E7B077}" type="datetime1">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2302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6DF88-8AE2-4D11-9647-13E0AC1FD107}" type="datetime1">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623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451E0-B401-4342-B61E-EB0145949A2B}" type="datetime1">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2194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37F9F2-E89A-4509-B267-2E91CB28E39A}" type="datetime1">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333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D113DA-8BC2-499C-87E0-8DEEE70A1E93}" type="datetime1">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087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614F8DC0-2729-420B-981C-2B62A0752296}" type="datetime1">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3290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235D5-560E-4C30-89F2-C6ED34F9EA2C}" type="datetime1">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352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CC3E2B-C71E-4957-B6E0-FB1BA947306C}" type="datetime1">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5929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3C8CF6E6-5B82-40BE-B97C-5815468529ED}" type="datetime1">
              <a:rPr lang="en-US" smtClean="0"/>
              <a:t>5/30/2023</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1248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7BE7-F45C-5237-D44D-D50FFE82DCC1}"/>
              </a:ext>
            </a:extLst>
          </p:cNvPr>
          <p:cNvSpPr>
            <a:spLocks noGrp="1"/>
          </p:cNvSpPr>
          <p:nvPr>
            <p:ph type="ctrTitle"/>
          </p:nvPr>
        </p:nvSpPr>
        <p:spPr>
          <a:xfrm>
            <a:off x="609600" y="2226503"/>
            <a:ext cx="8077200" cy="2550877"/>
          </a:xfrm>
        </p:spPr>
        <p:txBody>
          <a:bodyPr/>
          <a:lstStyle/>
          <a:p>
            <a:r>
              <a:rPr lang="en-US" sz="5400" dirty="0">
                <a:latin typeface="Times New Roman" panose="02020603050405020304" pitchFamily="18" charset="0"/>
                <a:cs typeface="Times New Roman" panose="02020603050405020304" pitchFamily="18" charset="0"/>
              </a:rPr>
              <a:t>Memory Hierarchy optimization</a:t>
            </a:r>
          </a:p>
        </p:txBody>
      </p:sp>
      <p:sp>
        <p:nvSpPr>
          <p:cNvPr id="3" name="Subtitle 2">
            <a:extLst>
              <a:ext uri="{FF2B5EF4-FFF2-40B4-BE49-F238E27FC236}">
                <a16:creationId xmlns:a16="http://schemas.microsoft.com/office/drawing/2014/main" id="{1AFBCA23-EA3F-897A-FAF6-9ED670199026}"/>
              </a:ext>
            </a:extLst>
          </p:cNvPr>
          <p:cNvSpPr>
            <a:spLocks noGrp="1"/>
          </p:cNvSpPr>
          <p:nvPr>
            <p:ph type="subTitle" idx="1"/>
          </p:nvPr>
        </p:nvSpPr>
        <p:spPr/>
        <p:txBody>
          <a:bodyPr>
            <a:normAutofit/>
          </a:bodyPr>
          <a:lstStyle/>
          <a:p>
            <a:r>
              <a:rPr lang="en-US" sz="2400" dirty="0">
                <a:latin typeface="Times New Roman" panose="02020603050405020304" pitchFamily="18" charset="0"/>
                <a:cs typeface="Times New Roman" panose="02020603050405020304" pitchFamily="18" charset="0"/>
              </a:rPr>
              <a:t>Prepared by: Shafia Hussain</a:t>
            </a:r>
          </a:p>
        </p:txBody>
      </p:sp>
      <p:sp>
        <p:nvSpPr>
          <p:cNvPr id="4" name="Slide Number Placeholder 3">
            <a:extLst>
              <a:ext uri="{FF2B5EF4-FFF2-40B4-BE49-F238E27FC236}">
                <a16:creationId xmlns:a16="http://schemas.microsoft.com/office/drawing/2014/main" id="{7EF99BE6-763C-F6FD-95A1-AD16D752D2FB}"/>
              </a:ext>
            </a:extLst>
          </p:cNvPr>
          <p:cNvSpPr>
            <a:spLocks noGrp="1"/>
          </p:cNvSpPr>
          <p:nvPr>
            <p:ph type="sldNum" sz="quarter" idx="12"/>
          </p:nvPr>
        </p:nvSpPr>
        <p:spPr>
          <a:xfrm>
            <a:off x="7678616" y="295731"/>
            <a:ext cx="791308" cy="237670"/>
          </a:xfrm>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927715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55A9-DBCD-40AD-9A72-A396CE637690}"/>
              </a:ext>
            </a:extLst>
          </p:cNvPr>
          <p:cNvSpPr>
            <a:spLocks noGrp="1"/>
          </p:cNvSpPr>
          <p:nvPr>
            <p:ph type="title"/>
          </p:nvPr>
        </p:nvSpPr>
        <p:spPr>
          <a:xfrm>
            <a:off x="866215" y="973668"/>
            <a:ext cx="6571060" cy="706964"/>
          </a:xfrm>
        </p:spPr>
        <p:txBody>
          <a:bodyPr>
            <a:normAutofit fontScale="90000"/>
          </a:bodyPr>
          <a:lstStyle/>
          <a:p>
            <a:r>
              <a:rPr lang="en-US" sz="4400" dirty="0">
                <a:solidFill>
                  <a:srgbClr val="EBEBEB"/>
                </a:solidFill>
                <a:latin typeface="Times New Roman" panose="02020603050405020304" pitchFamily="18" charset="0"/>
                <a:cs typeface="Times New Roman" panose="02020603050405020304" pitchFamily="18" charset="0"/>
              </a:rPr>
              <a:t>Example</a:t>
            </a:r>
          </a:p>
        </p:txBody>
      </p:sp>
      <p:pic>
        <p:nvPicPr>
          <p:cNvPr id="6" name="Content Placeholder 5">
            <a:extLst>
              <a:ext uri="{FF2B5EF4-FFF2-40B4-BE49-F238E27FC236}">
                <a16:creationId xmlns:a16="http://schemas.microsoft.com/office/drawing/2014/main" id="{1A3E589C-C4FE-4936-B87C-E503000E5331}"/>
              </a:ext>
            </a:extLst>
          </p:cNvPr>
          <p:cNvPicPr>
            <a:picLocks noGrp="1" noChangeAspect="1"/>
          </p:cNvPicPr>
          <p:nvPr>
            <p:ph idx="1"/>
          </p:nvPr>
        </p:nvPicPr>
        <p:blipFill>
          <a:blip r:embed="rId2"/>
          <a:stretch>
            <a:fillRect/>
          </a:stretch>
        </p:blipFill>
        <p:spPr>
          <a:xfrm>
            <a:off x="1102400" y="2256472"/>
            <a:ext cx="7279599" cy="1477328"/>
          </a:xfrm>
          <a:prstGeom prst="rect">
            <a:avLst/>
          </a:prstGeom>
        </p:spPr>
      </p:pic>
      <p:sp>
        <p:nvSpPr>
          <p:cNvPr id="7" name="TextBox 6">
            <a:extLst>
              <a:ext uri="{FF2B5EF4-FFF2-40B4-BE49-F238E27FC236}">
                <a16:creationId xmlns:a16="http://schemas.microsoft.com/office/drawing/2014/main" id="{8E9C9610-CE16-4B11-91B5-C6F6EA7B4F44}"/>
              </a:ext>
            </a:extLst>
          </p:cNvPr>
          <p:cNvSpPr txBox="1"/>
          <p:nvPr/>
        </p:nvSpPr>
        <p:spPr>
          <a:xfrm>
            <a:off x="1447800" y="4128124"/>
            <a:ext cx="6324600" cy="1477328"/>
          </a:xfrm>
          <a:prstGeom prst="rect">
            <a:avLst/>
          </a:prstGeom>
          <a:noFill/>
        </p:spPr>
        <p:txBody>
          <a:bodyPr wrap="square" rtlCol="0">
            <a:spAutoFit/>
          </a:bodyPr>
          <a:lstStyle/>
          <a:p>
            <a:pPr defTabSz="292608">
              <a:spcAft>
                <a:spcPts val="600"/>
              </a:spcAft>
            </a:pPr>
            <a:r>
              <a:rPr lang="en-US" sz="1600" kern="1200" dirty="0">
                <a:solidFill>
                  <a:schemeClr val="tx1"/>
                </a:solidFill>
                <a:latin typeface="Times New Roman" panose="02020603050405020304" pitchFamily="18" charset="0"/>
                <a:cs typeface="Times New Roman" panose="02020603050405020304" pitchFamily="18" charset="0"/>
              </a:rPr>
              <a:t>According to Figure 2.8, the access time of  32kb 2-way set associative cache is 1.25 microseconds while for 4-way set associative it is 1.75 microseconds. </a:t>
            </a:r>
          </a:p>
          <a:p>
            <a:pPr defTabSz="292608">
              <a:spcAft>
                <a:spcPts val="600"/>
              </a:spcAft>
            </a:pPr>
            <a:endParaRPr lang="en-US" sz="1600" kern="1200" dirty="0">
              <a:solidFill>
                <a:schemeClr val="tx1"/>
              </a:solidFill>
              <a:latin typeface="Times New Roman" panose="02020603050405020304" pitchFamily="18" charset="0"/>
              <a:cs typeface="Times New Roman" panose="02020603050405020304" pitchFamily="18" charset="0"/>
            </a:endParaRPr>
          </a:p>
          <a:p>
            <a:pPr defTabSz="292608">
              <a:spcAft>
                <a:spcPts val="600"/>
              </a:spcAft>
            </a:pPr>
            <a:r>
              <a:rPr lang="en-US" sz="1600" kern="1200" dirty="0">
                <a:solidFill>
                  <a:schemeClr val="tx1"/>
                </a:solidFill>
                <a:latin typeface="Times New Roman" panose="02020603050405020304" pitchFamily="18" charset="0"/>
                <a:cs typeface="Times New Roman" panose="02020603050405020304" pitchFamily="18" charset="0"/>
              </a:rPr>
              <a:t>1.75/1.25 = 1.4</a:t>
            </a:r>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111AD9-E290-4BDE-8EA0-1D3AE0AE03F4}"/>
              </a:ext>
            </a:extLst>
          </p:cNvPr>
          <p:cNvSpPr txBox="1"/>
          <p:nvPr/>
        </p:nvSpPr>
        <p:spPr>
          <a:xfrm>
            <a:off x="1716999" y="5775149"/>
            <a:ext cx="4379001" cy="400110"/>
          </a:xfrm>
          <a:prstGeom prst="rect">
            <a:avLst/>
          </a:prstGeom>
          <a:noFill/>
        </p:spPr>
        <p:txBody>
          <a:bodyPr wrap="square" rtlCol="0">
            <a:spAutoFit/>
          </a:bodyPr>
          <a:lstStyle/>
          <a:p>
            <a:pPr defTabSz="292608">
              <a:spcAft>
                <a:spcPts val="600"/>
              </a:spcAft>
            </a:pPr>
            <a:r>
              <a:rPr lang="en-US" sz="2000" kern="1200" dirty="0">
                <a:solidFill>
                  <a:schemeClr val="tx1"/>
                </a:solidFill>
                <a:latin typeface="Times New Roman" panose="02020603050405020304" pitchFamily="18" charset="0"/>
                <a:cs typeface="Times New Roman" panose="02020603050405020304" pitchFamily="18" charset="0"/>
              </a:rPr>
              <a:t>Consider CCT = 1.24 microseconds</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78B530A-C241-C725-F3B6-1C93ABE0D309}"/>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6686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DB66-2545-4F1B-B9AF-C6A1E9FE6F44}"/>
              </a:ext>
            </a:extLst>
          </p:cNvPr>
          <p:cNvSpPr>
            <a:spLocks noGrp="1"/>
          </p:cNvSpPr>
          <p:nvPr>
            <p:ph type="title"/>
          </p:nvPr>
        </p:nvSpPr>
        <p:spPr/>
        <p:txBody>
          <a:bodyPr/>
          <a:lstStyle/>
          <a:p>
            <a:r>
              <a:rPr lang="en-US" sz="6000"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2800050C-5C6D-4944-A749-DA1BC8CF712C}"/>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914400" lvl="2" indent="0">
              <a:buNone/>
            </a:pPr>
            <a:r>
              <a:rPr lang="en-US" dirty="0"/>
              <a:t>			</a:t>
            </a:r>
          </a:p>
          <a:p>
            <a:pPr marL="914400" lvl="2" indent="0">
              <a:buNone/>
            </a:pPr>
            <a:r>
              <a:rPr lang="en-US" sz="2800" dirty="0">
                <a:latin typeface="Times New Roman" panose="02020603050405020304" pitchFamily="18" charset="0"/>
                <a:cs typeface="Times New Roman" panose="02020603050405020304" pitchFamily="18" charset="0"/>
              </a:rPr>
              <a:t>= 1.4 + 0.037 *15 = 1.955</a:t>
            </a:r>
          </a:p>
          <a:p>
            <a:endParaRPr lang="en-US" dirty="0"/>
          </a:p>
        </p:txBody>
      </p:sp>
      <p:pic>
        <p:nvPicPr>
          <p:cNvPr id="4" name="Picture 3">
            <a:extLst>
              <a:ext uri="{FF2B5EF4-FFF2-40B4-BE49-F238E27FC236}">
                <a16:creationId xmlns:a16="http://schemas.microsoft.com/office/drawing/2014/main" id="{4F2B4D03-49AA-45F7-A945-D00DAAC61D8C}"/>
              </a:ext>
            </a:extLst>
          </p:cNvPr>
          <p:cNvPicPr>
            <a:picLocks noChangeAspect="1"/>
          </p:cNvPicPr>
          <p:nvPr/>
        </p:nvPicPr>
        <p:blipFill>
          <a:blip r:embed="rId2"/>
          <a:stretch>
            <a:fillRect/>
          </a:stretch>
        </p:blipFill>
        <p:spPr>
          <a:xfrm>
            <a:off x="457200" y="2209800"/>
            <a:ext cx="8382000" cy="1828800"/>
          </a:xfrm>
          <a:prstGeom prst="rect">
            <a:avLst/>
          </a:prstGeom>
        </p:spPr>
      </p:pic>
      <p:pic>
        <p:nvPicPr>
          <p:cNvPr id="5" name="Picture 4">
            <a:extLst>
              <a:ext uri="{FF2B5EF4-FFF2-40B4-BE49-F238E27FC236}">
                <a16:creationId xmlns:a16="http://schemas.microsoft.com/office/drawing/2014/main" id="{10B43915-A264-4A09-9A86-78DDF9788ECA}"/>
              </a:ext>
            </a:extLst>
          </p:cNvPr>
          <p:cNvPicPr>
            <a:picLocks noChangeAspect="1"/>
          </p:cNvPicPr>
          <p:nvPr/>
        </p:nvPicPr>
        <p:blipFill>
          <a:blip r:embed="rId3"/>
          <a:stretch>
            <a:fillRect/>
          </a:stretch>
        </p:blipFill>
        <p:spPr>
          <a:xfrm>
            <a:off x="762000" y="3912752"/>
            <a:ext cx="7848600" cy="811648"/>
          </a:xfrm>
          <a:prstGeom prst="rect">
            <a:avLst/>
          </a:prstGeom>
        </p:spPr>
      </p:pic>
      <p:sp>
        <p:nvSpPr>
          <p:cNvPr id="6" name="Slide Number Placeholder 5">
            <a:extLst>
              <a:ext uri="{FF2B5EF4-FFF2-40B4-BE49-F238E27FC236}">
                <a16:creationId xmlns:a16="http://schemas.microsoft.com/office/drawing/2014/main" id="{7E8B3D0C-AF77-3B6F-6BBE-B33C6D921DFE}"/>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9012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BAA6D1E4-6415-4928-BAC9-B092A8C89FE7}"/>
              </a:ext>
            </a:extLst>
          </p:cNvPr>
          <p:cNvSpPr>
            <a:spLocks noGrp="1"/>
          </p:cNvSpPr>
          <p:nvPr>
            <p:ph type="title"/>
          </p:nvPr>
        </p:nvSpPr>
        <p:spPr>
          <a:xfrm>
            <a:off x="358975" y="1209957"/>
            <a:ext cx="2667240" cy="4438087"/>
          </a:xfrm>
        </p:spPr>
        <p:txBody>
          <a:bodyPr anchor="ctr">
            <a:normAutofit/>
          </a:bodyPr>
          <a:lstStyle/>
          <a:p>
            <a:pPr lvl="0" algn="r">
              <a:spcBef>
                <a:spcPts val="0"/>
              </a:spcBef>
            </a:pPr>
            <a:r>
              <a:rPr lang="en-US" sz="3600" dirty="0">
                <a:solidFill>
                  <a:schemeClr val="tx1"/>
                </a:solidFill>
                <a:latin typeface="Times New Roman" panose="02020603050405020304" pitchFamily="18" charset="0"/>
                <a:cs typeface="Times New Roman" panose="02020603050405020304" pitchFamily="18" charset="0"/>
              </a:rPr>
              <a:t>Second Optimization: Way Prediction to Reduce Hit Time</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1A6D00-881E-433D-A6E4-74093AE910BC}"/>
              </a:ext>
            </a:extLst>
          </p:cNvPr>
          <p:cNvSpPr>
            <a:spLocks noGrp="1"/>
          </p:cNvSpPr>
          <p:nvPr>
            <p:ph idx="1"/>
          </p:nvPr>
        </p:nvSpPr>
        <p:spPr>
          <a:xfrm>
            <a:off x="3508818" y="685800"/>
            <a:ext cx="4754335" cy="5700713"/>
          </a:xfrm>
        </p:spPr>
        <p:txBody>
          <a:bodyPr anchor="ctr">
            <a:normAutofit lnSpcReduction="10000"/>
          </a:bodyPr>
          <a:lstStyle/>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First used in MIPS R10000 with 2-way set associative cache</a:t>
            </a:r>
          </a:p>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Set associative caches have lower miss rate then direct mapped caches but their access time is greater.</a:t>
            </a:r>
          </a:p>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Reason is that multiple tags have to be compared and then a multiplexer selects one block from multiple available</a:t>
            </a:r>
          </a:p>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With way prediction each block contains predictor bits which tell which way (</a:t>
            </a:r>
            <a:r>
              <a:rPr lang="en-US" sz="1600" dirty="0" err="1">
                <a:solidFill>
                  <a:schemeClr val="tx1"/>
                </a:solidFill>
                <a:latin typeface="Times New Roman" panose="02020603050405020304" pitchFamily="18" charset="0"/>
                <a:cs typeface="Times New Roman" panose="02020603050405020304" pitchFamily="18" charset="0"/>
              </a:rPr>
              <a:t>i.e</a:t>
            </a:r>
            <a:r>
              <a:rPr lang="en-US" sz="1600" dirty="0">
                <a:solidFill>
                  <a:schemeClr val="tx1"/>
                </a:solidFill>
                <a:latin typeface="Times New Roman" panose="02020603050405020304" pitchFamily="18" charset="0"/>
                <a:cs typeface="Times New Roman" panose="02020603050405020304" pitchFamily="18" charset="0"/>
              </a:rPr>
              <a:t> block in a set) to access in the next access.</a:t>
            </a:r>
          </a:p>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So for a 2-way set associative way prediction bits required is 1</a:t>
            </a:r>
          </a:p>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If there is a hit we get the access time of a direct mapped cache.</a:t>
            </a:r>
          </a:p>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If the prediction is wrong, it updates the predictor bits  and compares tags of other ways</a:t>
            </a:r>
          </a:p>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Simulations suggest that set prediction accuracy is in excess of 90% for a two-way set associative cache and 80% for a four-way set associative cache, with better accuracy on I-caches than D-caches.</a:t>
            </a:r>
          </a:p>
          <a:p>
            <a:pPr>
              <a:lnSpc>
                <a:spcPct val="90000"/>
              </a:lnSpc>
            </a:pPr>
            <a:endParaRPr lang="en-US" sz="1100" dirty="0">
              <a:solidFill>
                <a:schemeClr val="tx1"/>
              </a:solidFill>
            </a:endParaRPr>
          </a:p>
          <a:p>
            <a:pPr>
              <a:lnSpc>
                <a:spcPct val="90000"/>
              </a:lnSpc>
            </a:pPr>
            <a:endParaRPr lang="en-US" sz="1100" dirty="0">
              <a:solidFill>
                <a:schemeClr val="tx1"/>
              </a:solidFill>
            </a:endParaRPr>
          </a:p>
        </p:txBody>
      </p:sp>
      <p:sp>
        <p:nvSpPr>
          <p:cNvPr id="4" name="Slide Number Placeholder 3">
            <a:extLst>
              <a:ext uri="{FF2B5EF4-FFF2-40B4-BE49-F238E27FC236}">
                <a16:creationId xmlns:a16="http://schemas.microsoft.com/office/drawing/2014/main" id="{FCFC2332-5B4B-8A20-033C-2280B810242D}"/>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310413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6" name="Rectangle 15">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3">
            <a:extLst>
              <a:ext uri="{FF2B5EF4-FFF2-40B4-BE49-F238E27FC236}">
                <a16:creationId xmlns:a16="http://schemas.microsoft.com/office/drawing/2014/main" id="{87BE7004-36BA-480C-84E5-D81A42A87FCF}"/>
              </a:ext>
            </a:extLst>
          </p:cNvPr>
          <p:cNvPicPr>
            <a:picLocks noGrp="1" noChangeAspect="1"/>
          </p:cNvPicPr>
          <p:nvPr>
            <p:ph idx="1"/>
          </p:nvPr>
        </p:nvPicPr>
        <p:blipFill>
          <a:blip r:embed="rId2"/>
          <a:stretch>
            <a:fillRect/>
          </a:stretch>
        </p:blipFill>
        <p:spPr>
          <a:xfrm>
            <a:off x="844550" y="1752601"/>
            <a:ext cx="3727450" cy="3886200"/>
          </a:xfrm>
          <a:prstGeom prst="rect">
            <a:avLst/>
          </a:prstGeom>
        </p:spPr>
      </p:pic>
      <p:pic>
        <p:nvPicPr>
          <p:cNvPr id="7" name="Picture 6">
            <a:extLst>
              <a:ext uri="{FF2B5EF4-FFF2-40B4-BE49-F238E27FC236}">
                <a16:creationId xmlns:a16="http://schemas.microsoft.com/office/drawing/2014/main" id="{C6A0C83B-BA1B-4E49-B443-AE43DBABFD4B}"/>
              </a:ext>
            </a:extLst>
          </p:cNvPr>
          <p:cNvPicPr>
            <a:picLocks noChangeAspect="1"/>
          </p:cNvPicPr>
          <p:nvPr/>
        </p:nvPicPr>
        <p:blipFill>
          <a:blip r:embed="rId3"/>
          <a:stretch>
            <a:fillRect/>
          </a:stretch>
        </p:blipFill>
        <p:spPr>
          <a:xfrm>
            <a:off x="4752975" y="3360854"/>
            <a:ext cx="3546476" cy="296746"/>
          </a:xfrm>
          <a:prstGeom prst="rect">
            <a:avLst/>
          </a:prstGeom>
        </p:spPr>
      </p:pic>
      <p:sp>
        <p:nvSpPr>
          <p:cNvPr id="2" name="Slide Number Placeholder 1">
            <a:extLst>
              <a:ext uri="{FF2B5EF4-FFF2-40B4-BE49-F238E27FC236}">
                <a16:creationId xmlns:a16="http://schemas.microsoft.com/office/drawing/2014/main" id="{B412D7D3-2670-A1A9-715B-3BF74E722A3C}"/>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72992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552CB010-A05F-4431-9BE4-1C419C1B3483}"/>
              </a:ext>
            </a:extLst>
          </p:cNvPr>
          <p:cNvSpPr>
            <a:spLocks noGrp="1"/>
          </p:cNvSpPr>
          <p:nvPr>
            <p:ph type="title"/>
          </p:nvPr>
        </p:nvSpPr>
        <p:spPr>
          <a:xfrm>
            <a:off x="674077" y="914400"/>
            <a:ext cx="2352138" cy="4876799"/>
          </a:xfrm>
        </p:spPr>
        <p:txBody>
          <a:bodyPr anchor="ctr">
            <a:normAutofit/>
          </a:bodyPr>
          <a:lstStyle/>
          <a:p>
            <a:pPr algn="r"/>
            <a:r>
              <a:rPr lang="en-US" dirty="0">
                <a:solidFill>
                  <a:schemeClr val="tx1"/>
                </a:solidFill>
                <a:latin typeface="Times New Roman" panose="02020603050405020304" pitchFamily="18" charset="0"/>
                <a:cs typeface="Times New Roman" panose="02020603050405020304" pitchFamily="18" charset="0"/>
              </a:rPr>
              <a:t>Third Optimization: Pipelined Access and Multi-banked Caches to Increase Bandwidth</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322F1-5F05-44B0-AF9E-94E62EC837AB}"/>
              </a:ext>
            </a:extLst>
          </p:cNvPr>
          <p:cNvSpPr>
            <a:spLocks noGrp="1"/>
          </p:cNvSpPr>
          <p:nvPr>
            <p:ph idx="1"/>
          </p:nvPr>
        </p:nvSpPr>
        <p:spPr>
          <a:xfrm>
            <a:off x="3267515" y="467397"/>
            <a:ext cx="4995636" cy="5781003"/>
          </a:xfrm>
        </p:spPr>
        <p:txBody>
          <a:bodyPr anchor="ctr">
            <a:noAutofit/>
          </a:bodyPr>
          <a:lstStyle/>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In modern processors clock rate </a:t>
            </a:r>
            <a:fld id="{7C26DBB5-4E3E-4676-B411-B047220E3E57}" type="slidenum">
              <a:rPr lang="en-US" sz="1400" smtClean="0">
                <a:solidFill>
                  <a:schemeClr val="tx1"/>
                </a:solidFill>
                <a:latin typeface="Times New Roman" panose="02020603050405020304" pitchFamily="18" charset="0"/>
                <a:cs typeface="Times New Roman" panose="02020603050405020304" pitchFamily="18" charset="0"/>
              </a:rPr>
              <a:t>14</a:t>
            </a:fld>
            <a:r>
              <a:rPr lang="en-US" sz="1400" dirty="0">
                <a:solidFill>
                  <a:schemeClr val="tx1"/>
                </a:solidFill>
                <a:latin typeface="Times New Roman" panose="02020603050405020304" pitchFamily="18" charset="0"/>
                <a:cs typeface="Times New Roman" panose="02020603050405020304" pitchFamily="18" charset="0"/>
              </a:rPr>
              <a:t>is high and a hit also takes multiple cycles. </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By pipelining the cache, latency is increased but throughput is also increased.</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Accessing data from cache has multiple steps. For example, a read operation requires address decoding to select the requested block, read tag, compare it and send the requested data.</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By pipelining the clock frequency can be increased.</a:t>
            </a:r>
          </a:p>
          <a:p>
            <a:pPr>
              <a:lnSpc>
                <a:spcPct val="90000"/>
              </a:lnSpc>
            </a:pPr>
            <a:endParaRPr lang="en-US" sz="1400"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Many superscalar processors can issue and execute more than one memory reference per clock .</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To handle multiple data cache accesses per clock, we can divide the cache into independent banks, each supporting an independent access.</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Multiple requests can be issued in a cycle if they access to different banks.</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A simple mapping could be sequential interleaving.</a:t>
            </a:r>
          </a:p>
          <a:p>
            <a:pPr>
              <a:lnSpc>
                <a:spcPct val="90000"/>
              </a:lnSpc>
            </a:pPr>
            <a:r>
              <a:rPr lang="en-US" sz="1400" dirty="0" err="1">
                <a:solidFill>
                  <a:schemeClr val="tx1"/>
                </a:solidFill>
                <a:latin typeface="Times New Roman" panose="02020603050405020304" pitchFamily="18" charset="0"/>
                <a:cs typeface="Times New Roman" panose="02020603050405020304" pitchFamily="18" charset="0"/>
              </a:rPr>
              <a:t>Multibanking</a:t>
            </a:r>
            <a:r>
              <a:rPr lang="en-US" sz="1400" dirty="0">
                <a:solidFill>
                  <a:schemeClr val="tx1"/>
                </a:solidFill>
                <a:latin typeface="Times New Roman" panose="02020603050405020304" pitchFamily="18" charset="0"/>
                <a:cs typeface="Times New Roman" panose="02020603050405020304" pitchFamily="18" charset="0"/>
              </a:rPr>
              <a:t> also reduces power consumption due to decrease in dynamic power</a:t>
            </a:r>
          </a:p>
        </p:txBody>
      </p:sp>
      <p:sp>
        <p:nvSpPr>
          <p:cNvPr id="4" name="Slide Number Placeholder 3">
            <a:extLst>
              <a:ext uri="{FF2B5EF4-FFF2-40B4-BE49-F238E27FC236}">
                <a16:creationId xmlns:a16="http://schemas.microsoft.com/office/drawing/2014/main" id="{EE50D9F4-AE4F-5BD5-86DB-4613BF6A0A2D}"/>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30590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126CD6DF-E40F-4D39-BA46-5D099AC4C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C761948-33C9-437E-AFEC-2322D1EECBBD}"/>
              </a:ext>
            </a:extLst>
          </p:cNvPr>
          <p:cNvPicPr>
            <a:picLocks noGrp="1" noChangeAspect="1"/>
          </p:cNvPicPr>
          <p:nvPr>
            <p:ph idx="1"/>
          </p:nvPr>
        </p:nvPicPr>
        <p:blipFill>
          <a:blip r:embed="rId2"/>
          <a:stretch>
            <a:fillRect/>
          </a:stretch>
        </p:blipFill>
        <p:spPr>
          <a:xfrm>
            <a:off x="304800" y="914400"/>
            <a:ext cx="8610599" cy="3657600"/>
          </a:xfrm>
          <a:prstGeom prst="rect">
            <a:avLst/>
          </a:prstGeom>
        </p:spPr>
      </p:pic>
      <p:sp>
        <p:nvSpPr>
          <p:cNvPr id="13" name="Freeform: Shape 12">
            <a:extLst>
              <a:ext uri="{FF2B5EF4-FFF2-40B4-BE49-F238E27FC236}">
                <a16:creationId xmlns:a16="http://schemas.microsoft.com/office/drawing/2014/main" id="{E848A24A-E17D-464F-99FB-EF7B8EC07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4928325"/>
            <a:ext cx="8178800" cy="1286209"/>
          </a:xfrm>
          <a:custGeom>
            <a:avLst/>
            <a:gdLst>
              <a:gd name="connsiteX0" fmla="*/ 5080191 w 10905067"/>
              <a:gd name="connsiteY0" fmla="*/ 0 h 1286209"/>
              <a:gd name="connsiteX1" fmla="*/ 5315140 w 10905067"/>
              <a:gd name="connsiteY1" fmla="*/ 1588 h 1286209"/>
              <a:gd name="connsiteX2" fmla="*/ 5546915 w 10905067"/>
              <a:gd name="connsiteY2" fmla="*/ 1588 h 1286209"/>
              <a:gd name="connsiteX3" fmla="*/ 5777103 w 10905067"/>
              <a:gd name="connsiteY3" fmla="*/ 4763 h 1286209"/>
              <a:gd name="connsiteX4" fmla="*/ 6002528 w 10905067"/>
              <a:gd name="connsiteY4" fmla="*/ 9525 h 1286209"/>
              <a:gd name="connsiteX5" fmla="*/ 6226365 w 10905067"/>
              <a:gd name="connsiteY5" fmla="*/ 14288 h 1286209"/>
              <a:gd name="connsiteX6" fmla="*/ 6445440 w 10905067"/>
              <a:gd name="connsiteY6" fmla="*/ 19050 h 1286209"/>
              <a:gd name="connsiteX7" fmla="*/ 6662928 w 10905067"/>
              <a:gd name="connsiteY7" fmla="*/ 26988 h 1286209"/>
              <a:gd name="connsiteX8" fmla="*/ 6877240 w 10905067"/>
              <a:gd name="connsiteY8" fmla="*/ 34925 h 1286209"/>
              <a:gd name="connsiteX9" fmla="*/ 7086790 w 10905067"/>
              <a:gd name="connsiteY9" fmla="*/ 42863 h 1286209"/>
              <a:gd name="connsiteX10" fmla="*/ 7496365 w 10905067"/>
              <a:gd name="connsiteY10" fmla="*/ 63500 h 1286209"/>
              <a:gd name="connsiteX11" fmla="*/ 7888478 w 10905067"/>
              <a:gd name="connsiteY11" fmla="*/ 85725 h 1286209"/>
              <a:gd name="connsiteX12" fmla="*/ 8264715 w 10905067"/>
              <a:gd name="connsiteY12" fmla="*/ 109538 h 1286209"/>
              <a:gd name="connsiteX13" fmla="*/ 8621902 w 10905067"/>
              <a:gd name="connsiteY13" fmla="*/ 134938 h 1286209"/>
              <a:gd name="connsiteX14" fmla="*/ 8961628 w 10905067"/>
              <a:gd name="connsiteY14" fmla="*/ 161925 h 1286209"/>
              <a:gd name="connsiteX15" fmla="*/ 9277540 w 10905067"/>
              <a:gd name="connsiteY15" fmla="*/ 190500 h 1286209"/>
              <a:gd name="connsiteX16" fmla="*/ 9574402 w 10905067"/>
              <a:gd name="connsiteY16" fmla="*/ 219075 h 1286209"/>
              <a:gd name="connsiteX17" fmla="*/ 9847452 w 10905067"/>
              <a:gd name="connsiteY17" fmla="*/ 247650 h 1286209"/>
              <a:gd name="connsiteX18" fmla="*/ 10098278 w 10905067"/>
              <a:gd name="connsiteY18" fmla="*/ 274638 h 1286209"/>
              <a:gd name="connsiteX19" fmla="*/ 10320528 w 10905067"/>
              <a:gd name="connsiteY19" fmla="*/ 300038 h 1286209"/>
              <a:gd name="connsiteX20" fmla="*/ 10520552 w 10905067"/>
              <a:gd name="connsiteY20" fmla="*/ 323850 h 1286209"/>
              <a:gd name="connsiteX21" fmla="*/ 10690415 w 10905067"/>
              <a:gd name="connsiteY21" fmla="*/ 344488 h 1286209"/>
              <a:gd name="connsiteX22" fmla="*/ 10831702 w 10905067"/>
              <a:gd name="connsiteY22" fmla="*/ 363538 h 1286209"/>
              <a:gd name="connsiteX23" fmla="*/ 10905067 w 10905067"/>
              <a:gd name="connsiteY23" fmla="*/ 373678 h 1286209"/>
              <a:gd name="connsiteX24" fmla="*/ 10905067 w 10905067"/>
              <a:gd name="connsiteY24" fmla="*/ 1286209 h 1286209"/>
              <a:gd name="connsiteX25" fmla="*/ 0 w 10905067"/>
              <a:gd name="connsiteY25" fmla="*/ 1286209 h 1286209"/>
              <a:gd name="connsiteX26" fmla="*/ 0 w 10905067"/>
              <a:gd name="connsiteY26" fmla="*/ 369898 h 1286209"/>
              <a:gd name="connsiteX27" fmla="*/ 71628 w 10905067"/>
              <a:gd name="connsiteY27" fmla="*/ 358775 h 1286209"/>
              <a:gd name="connsiteX28" fmla="*/ 327215 w 10905067"/>
              <a:gd name="connsiteY28" fmla="*/ 320675 h 1286209"/>
              <a:gd name="connsiteX29" fmla="*/ 582802 w 10905067"/>
              <a:gd name="connsiteY29" fmla="*/ 284163 h 1286209"/>
              <a:gd name="connsiteX30" fmla="*/ 839978 w 10905067"/>
              <a:gd name="connsiteY30" fmla="*/ 252413 h 1286209"/>
              <a:gd name="connsiteX31" fmla="*/ 1095565 w 10905067"/>
              <a:gd name="connsiteY31" fmla="*/ 220663 h 1286209"/>
              <a:gd name="connsiteX32" fmla="*/ 1352740 w 10905067"/>
              <a:gd name="connsiteY32" fmla="*/ 190500 h 1286209"/>
              <a:gd name="connsiteX33" fmla="*/ 1606740 w 10905067"/>
              <a:gd name="connsiteY33" fmla="*/ 165100 h 1286209"/>
              <a:gd name="connsiteX34" fmla="*/ 1863915 w 10905067"/>
              <a:gd name="connsiteY34" fmla="*/ 141288 h 1286209"/>
              <a:gd name="connsiteX35" fmla="*/ 2119502 w 10905067"/>
              <a:gd name="connsiteY35" fmla="*/ 119063 h 1286209"/>
              <a:gd name="connsiteX36" fmla="*/ 2371915 w 10905067"/>
              <a:gd name="connsiteY36" fmla="*/ 100013 h 1286209"/>
              <a:gd name="connsiteX37" fmla="*/ 2625915 w 10905067"/>
              <a:gd name="connsiteY37" fmla="*/ 80963 h 1286209"/>
              <a:gd name="connsiteX38" fmla="*/ 2878328 w 10905067"/>
              <a:gd name="connsiteY38" fmla="*/ 65088 h 1286209"/>
              <a:gd name="connsiteX39" fmla="*/ 3129153 w 10905067"/>
              <a:gd name="connsiteY39" fmla="*/ 52388 h 1286209"/>
              <a:gd name="connsiteX40" fmla="*/ 3379978 w 10905067"/>
              <a:gd name="connsiteY40" fmla="*/ 39688 h 1286209"/>
              <a:gd name="connsiteX41" fmla="*/ 3627628 w 10905067"/>
              <a:gd name="connsiteY41" fmla="*/ 28575 h 1286209"/>
              <a:gd name="connsiteX42" fmla="*/ 3873690 w 10905067"/>
              <a:gd name="connsiteY42" fmla="*/ 20638 h 1286209"/>
              <a:gd name="connsiteX43" fmla="*/ 4119754 w 10905067"/>
              <a:gd name="connsiteY43" fmla="*/ 14288 h 1286209"/>
              <a:gd name="connsiteX44" fmla="*/ 4362640 w 10905067"/>
              <a:gd name="connsiteY44" fmla="*/ 7938 h 1286209"/>
              <a:gd name="connsiteX45" fmla="*/ 4603941 w 10905067"/>
              <a:gd name="connsiteY45" fmla="*/ 4763 h 1286209"/>
              <a:gd name="connsiteX46" fmla="*/ 4843653 w 10905067"/>
              <a:gd name="connsiteY46" fmla="*/ 1588 h 128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05067" h="1286209">
                <a:moveTo>
                  <a:pt x="5080191" y="0"/>
                </a:moveTo>
                <a:lnTo>
                  <a:pt x="5315140" y="1588"/>
                </a:lnTo>
                <a:lnTo>
                  <a:pt x="5546915" y="1588"/>
                </a:lnTo>
                <a:lnTo>
                  <a:pt x="5777103" y="4763"/>
                </a:lnTo>
                <a:lnTo>
                  <a:pt x="6002528" y="9525"/>
                </a:lnTo>
                <a:lnTo>
                  <a:pt x="6226365" y="14288"/>
                </a:lnTo>
                <a:lnTo>
                  <a:pt x="6445440" y="19050"/>
                </a:lnTo>
                <a:lnTo>
                  <a:pt x="6662928" y="26988"/>
                </a:lnTo>
                <a:lnTo>
                  <a:pt x="6877240" y="34925"/>
                </a:lnTo>
                <a:lnTo>
                  <a:pt x="7086790" y="42863"/>
                </a:lnTo>
                <a:lnTo>
                  <a:pt x="7496365" y="63500"/>
                </a:lnTo>
                <a:lnTo>
                  <a:pt x="7888478" y="85725"/>
                </a:lnTo>
                <a:lnTo>
                  <a:pt x="8264715" y="109538"/>
                </a:lnTo>
                <a:lnTo>
                  <a:pt x="8621902" y="134938"/>
                </a:lnTo>
                <a:lnTo>
                  <a:pt x="8961628" y="161925"/>
                </a:lnTo>
                <a:lnTo>
                  <a:pt x="9277540" y="190500"/>
                </a:lnTo>
                <a:lnTo>
                  <a:pt x="9574402" y="219075"/>
                </a:lnTo>
                <a:lnTo>
                  <a:pt x="9847452" y="247650"/>
                </a:lnTo>
                <a:lnTo>
                  <a:pt x="10098278" y="274638"/>
                </a:lnTo>
                <a:lnTo>
                  <a:pt x="10320528" y="300038"/>
                </a:lnTo>
                <a:lnTo>
                  <a:pt x="10520552" y="323850"/>
                </a:lnTo>
                <a:lnTo>
                  <a:pt x="10690415" y="344488"/>
                </a:lnTo>
                <a:lnTo>
                  <a:pt x="10831702" y="363538"/>
                </a:lnTo>
                <a:lnTo>
                  <a:pt x="10905067" y="373678"/>
                </a:lnTo>
                <a:lnTo>
                  <a:pt x="10905067" y="1286209"/>
                </a:lnTo>
                <a:lnTo>
                  <a:pt x="0" y="1286209"/>
                </a:lnTo>
                <a:lnTo>
                  <a:pt x="0" y="369898"/>
                </a:lnTo>
                <a:lnTo>
                  <a:pt x="71628" y="358775"/>
                </a:lnTo>
                <a:lnTo>
                  <a:pt x="327215" y="320675"/>
                </a:lnTo>
                <a:lnTo>
                  <a:pt x="582802" y="284163"/>
                </a:lnTo>
                <a:lnTo>
                  <a:pt x="839978" y="252413"/>
                </a:lnTo>
                <a:lnTo>
                  <a:pt x="1095565" y="220663"/>
                </a:lnTo>
                <a:lnTo>
                  <a:pt x="1352740" y="190500"/>
                </a:lnTo>
                <a:lnTo>
                  <a:pt x="1606740" y="165100"/>
                </a:lnTo>
                <a:lnTo>
                  <a:pt x="1863915" y="141288"/>
                </a:lnTo>
                <a:lnTo>
                  <a:pt x="2119502" y="119063"/>
                </a:lnTo>
                <a:lnTo>
                  <a:pt x="2371915" y="100013"/>
                </a:lnTo>
                <a:lnTo>
                  <a:pt x="2625915" y="80963"/>
                </a:lnTo>
                <a:lnTo>
                  <a:pt x="2878328" y="65088"/>
                </a:lnTo>
                <a:lnTo>
                  <a:pt x="3129153" y="52388"/>
                </a:lnTo>
                <a:lnTo>
                  <a:pt x="3379978" y="39688"/>
                </a:lnTo>
                <a:lnTo>
                  <a:pt x="3627628" y="28575"/>
                </a:lnTo>
                <a:lnTo>
                  <a:pt x="3873690" y="20638"/>
                </a:lnTo>
                <a:lnTo>
                  <a:pt x="4119754" y="14288"/>
                </a:lnTo>
                <a:lnTo>
                  <a:pt x="4362640" y="7938"/>
                </a:lnTo>
                <a:lnTo>
                  <a:pt x="4603941" y="4763"/>
                </a:lnTo>
                <a:lnTo>
                  <a:pt x="4843653" y="1588"/>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5" name="Freeform: Shape 14">
            <a:extLst>
              <a:ext uri="{FF2B5EF4-FFF2-40B4-BE49-F238E27FC236}">
                <a16:creationId xmlns:a16="http://schemas.microsoft.com/office/drawing/2014/main" id="{CD3DDA28-7B69-422D-9888-25C7BC97B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198579" y="4915968"/>
            <a:ext cx="2280000" cy="440926"/>
          </a:xfrm>
          <a:custGeom>
            <a:avLst/>
            <a:gdLst>
              <a:gd name="connsiteX0" fmla="*/ 0 w 3039999"/>
              <a:gd name="connsiteY0" fmla="*/ 155844 h 440926"/>
              <a:gd name="connsiteX1" fmla="*/ 6524 w 3039999"/>
              <a:gd name="connsiteY1" fmla="*/ 156086 h 440926"/>
              <a:gd name="connsiteX2" fmla="*/ 98577 w 3039999"/>
              <a:gd name="connsiteY2" fmla="*/ 159586 h 440926"/>
              <a:gd name="connsiteX3" fmla="*/ 191951 w 3039999"/>
              <a:gd name="connsiteY3" fmla="*/ 162919 h 440926"/>
              <a:gd name="connsiteX4" fmla="*/ 285984 w 3039999"/>
              <a:gd name="connsiteY4" fmla="*/ 165003 h 440926"/>
              <a:gd name="connsiteX5" fmla="*/ 381667 w 3039999"/>
              <a:gd name="connsiteY5" fmla="*/ 167003 h 440926"/>
              <a:gd name="connsiteX6" fmla="*/ 478999 w 3039999"/>
              <a:gd name="connsiteY6" fmla="*/ 169086 h 440926"/>
              <a:gd name="connsiteX7" fmla="*/ 577652 w 3039999"/>
              <a:gd name="connsiteY7" fmla="*/ 170503 h 440926"/>
              <a:gd name="connsiteX8" fmla="*/ 677293 w 3039999"/>
              <a:gd name="connsiteY8" fmla="*/ 170503 h 440926"/>
              <a:gd name="connsiteX9" fmla="*/ 778255 w 3039999"/>
              <a:gd name="connsiteY9" fmla="*/ 171086 h 440926"/>
              <a:gd name="connsiteX10" fmla="*/ 880207 w 3039999"/>
              <a:gd name="connsiteY10" fmla="*/ 170503 h 440926"/>
              <a:gd name="connsiteX11" fmla="*/ 983149 w 3039999"/>
              <a:gd name="connsiteY11" fmla="*/ 169086 h 440926"/>
              <a:gd name="connsiteX12" fmla="*/ 1086420 w 3039999"/>
              <a:gd name="connsiteY12" fmla="*/ 167753 h 440926"/>
              <a:gd name="connsiteX13" fmla="*/ 1191011 w 3039999"/>
              <a:gd name="connsiteY13" fmla="*/ 165003 h 440926"/>
              <a:gd name="connsiteX14" fmla="*/ 1296922 w 3039999"/>
              <a:gd name="connsiteY14" fmla="*/ 162336 h 440926"/>
              <a:gd name="connsiteX15" fmla="*/ 1402173 w 3039999"/>
              <a:gd name="connsiteY15" fmla="*/ 158836 h 440926"/>
              <a:gd name="connsiteX16" fmla="*/ 1508744 w 3039999"/>
              <a:gd name="connsiteY16" fmla="*/ 154169 h 440926"/>
              <a:gd name="connsiteX17" fmla="*/ 1616635 w 3039999"/>
              <a:gd name="connsiteY17" fmla="*/ 148669 h 440926"/>
              <a:gd name="connsiteX18" fmla="*/ 1724525 w 3039999"/>
              <a:gd name="connsiteY18" fmla="*/ 143252 h 440926"/>
              <a:gd name="connsiteX19" fmla="*/ 1832416 w 3039999"/>
              <a:gd name="connsiteY19" fmla="*/ 136335 h 440926"/>
              <a:gd name="connsiteX20" fmla="*/ 1942286 w 3039999"/>
              <a:gd name="connsiteY20" fmla="*/ 128169 h 440926"/>
              <a:gd name="connsiteX21" fmla="*/ 2050177 w 3039999"/>
              <a:gd name="connsiteY21" fmla="*/ 120002 h 440926"/>
              <a:gd name="connsiteX22" fmla="*/ 2160047 w 3039999"/>
              <a:gd name="connsiteY22" fmla="*/ 110419 h 440926"/>
              <a:gd name="connsiteX23" fmla="*/ 2270907 w 3039999"/>
              <a:gd name="connsiteY23" fmla="*/ 100168 h 440926"/>
              <a:gd name="connsiteX24" fmla="*/ 2379788 w 3039999"/>
              <a:gd name="connsiteY24" fmla="*/ 89251 h 440926"/>
              <a:gd name="connsiteX25" fmla="*/ 2489988 w 3039999"/>
              <a:gd name="connsiteY25" fmla="*/ 76418 h 440926"/>
              <a:gd name="connsiteX26" fmla="*/ 2600188 w 3039999"/>
              <a:gd name="connsiteY26" fmla="*/ 62751 h 440926"/>
              <a:gd name="connsiteX27" fmla="*/ 2710388 w 3039999"/>
              <a:gd name="connsiteY27" fmla="*/ 49168 h 440926"/>
              <a:gd name="connsiteX28" fmla="*/ 2820258 w 3039999"/>
              <a:gd name="connsiteY28" fmla="*/ 33334 h 440926"/>
              <a:gd name="connsiteX29" fmla="*/ 2930129 w 3039999"/>
              <a:gd name="connsiteY29" fmla="*/ 17000 h 440926"/>
              <a:gd name="connsiteX30" fmla="*/ 3039999 w 3039999"/>
              <a:gd name="connsiteY30" fmla="*/ 0 h 440926"/>
              <a:gd name="connsiteX31" fmla="*/ 3026141 w 3039999"/>
              <a:gd name="connsiteY31" fmla="*/ 440924 h 440926"/>
              <a:gd name="connsiteX32" fmla="*/ 2677942 w 3039999"/>
              <a:gd name="connsiteY32" fmla="*/ 435925 h 440926"/>
              <a:gd name="connsiteX33" fmla="*/ 2643381 w 3039999"/>
              <a:gd name="connsiteY33" fmla="*/ 434739 h 440926"/>
              <a:gd name="connsiteX34" fmla="*/ 2673098 w 3039999"/>
              <a:gd name="connsiteY34" fmla="*/ 197552 h 440926"/>
              <a:gd name="connsiteX35" fmla="*/ 2600644 w 3039999"/>
              <a:gd name="connsiteY35" fmla="*/ 199684 h 440926"/>
              <a:gd name="connsiteX36" fmla="*/ 2342303 w 3039999"/>
              <a:gd name="connsiteY36" fmla="*/ 205715 h 440926"/>
              <a:gd name="connsiteX37" fmla="*/ 2084160 w 3039999"/>
              <a:gd name="connsiteY37" fmla="*/ 210171 h 440926"/>
              <a:gd name="connsiteX38" fmla="*/ 1825032 w 3039999"/>
              <a:gd name="connsiteY38" fmla="*/ 209703 h 440926"/>
              <a:gd name="connsiteX39" fmla="*/ 1567480 w 3039999"/>
              <a:gd name="connsiteY39" fmla="*/ 209433 h 440926"/>
              <a:gd name="connsiteX40" fmla="*/ 1308551 w 3039999"/>
              <a:gd name="connsiteY40" fmla="*/ 207391 h 440926"/>
              <a:gd name="connsiteX41" fmla="*/ 1053363 w 3039999"/>
              <a:gd name="connsiteY41" fmla="*/ 201018 h 440926"/>
              <a:gd name="connsiteX42" fmla="*/ 795223 w 3039999"/>
              <a:gd name="connsiteY42" fmla="*/ 192674 h 440926"/>
              <a:gd name="connsiteX43" fmla="*/ 538856 w 3039999"/>
              <a:gd name="connsiteY43" fmla="*/ 182954 h 440926"/>
              <a:gd name="connsiteX44" fmla="*/ 286033 w 3039999"/>
              <a:gd name="connsiteY44" fmla="*/ 170477 h 440926"/>
              <a:gd name="connsiteX45" fmla="*/ 31635 w 3039999"/>
              <a:gd name="connsiteY45" fmla="*/ 157803 h 4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39999" h="440926">
                <a:moveTo>
                  <a:pt x="0" y="155844"/>
                </a:moveTo>
                <a:lnTo>
                  <a:pt x="6524" y="156086"/>
                </a:lnTo>
                <a:lnTo>
                  <a:pt x="98577" y="159586"/>
                </a:lnTo>
                <a:lnTo>
                  <a:pt x="191951" y="162919"/>
                </a:lnTo>
                <a:lnTo>
                  <a:pt x="285984" y="165003"/>
                </a:lnTo>
                <a:lnTo>
                  <a:pt x="381667" y="167003"/>
                </a:lnTo>
                <a:lnTo>
                  <a:pt x="478999" y="169086"/>
                </a:lnTo>
                <a:lnTo>
                  <a:pt x="577652" y="170503"/>
                </a:lnTo>
                <a:lnTo>
                  <a:pt x="677293" y="170503"/>
                </a:lnTo>
                <a:lnTo>
                  <a:pt x="778255" y="171086"/>
                </a:lnTo>
                <a:lnTo>
                  <a:pt x="880207" y="170503"/>
                </a:lnTo>
                <a:lnTo>
                  <a:pt x="983149" y="169086"/>
                </a:lnTo>
                <a:lnTo>
                  <a:pt x="1086420" y="167753"/>
                </a:lnTo>
                <a:lnTo>
                  <a:pt x="1191011" y="165003"/>
                </a:lnTo>
                <a:lnTo>
                  <a:pt x="1296922" y="162336"/>
                </a:lnTo>
                <a:lnTo>
                  <a:pt x="1402173" y="158836"/>
                </a:lnTo>
                <a:lnTo>
                  <a:pt x="1508744" y="154169"/>
                </a:lnTo>
                <a:lnTo>
                  <a:pt x="1616635" y="148669"/>
                </a:lnTo>
                <a:lnTo>
                  <a:pt x="1724525" y="143252"/>
                </a:lnTo>
                <a:lnTo>
                  <a:pt x="1832416" y="136335"/>
                </a:lnTo>
                <a:lnTo>
                  <a:pt x="1942286" y="128169"/>
                </a:lnTo>
                <a:lnTo>
                  <a:pt x="2050177" y="120002"/>
                </a:lnTo>
                <a:lnTo>
                  <a:pt x="2160047" y="110419"/>
                </a:lnTo>
                <a:lnTo>
                  <a:pt x="2270907" y="100168"/>
                </a:lnTo>
                <a:lnTo>
                  <a:pt x="2379788" y="89251"/>
                </a:lnTo>
                <a:lnTo>
                  <a:pt x="2489988" y="76418"/>
                </a:lnTo>
                <a:lnTo>
                  <a:pt x="2600188" y="62751"/>
                </a:lnTo>
                <a:lnTo>
                  <a:pt x="2710388" y="49168"/>
                </a:lnTo>
                <a:lnTo>
                  <a:pt x="2820258" y="33334"/>
                </a:lnTo>
                <a:lnTo>
                  <a:pt x="2930129" y="17000"/>
                </a:lnTo>
                <a:lnTo>
                  <a:pt x="3039999" y="0"/>
                </a:lnTo>
                <a:cubicBezTo>
                  <a:pt x="3029771" y="277755"/>
                  <a:pt x="3036370" y="163169"/>
                  <a:pt x="3026141" y="440924"/>
                </a:cubicBezTo>
                <a:cubicBezTo>
                  <a:pt x="2925757" y="440997"/>
                  <a:pt x="2808081" y="439255"/>
                  <a:pt x="2677942" y="435925"/>
                </a:cubicBezTo>
                <a:lnTo>
                  <a:pt x="2643381" y="434739"/>
                </a:lnTo>
                <a:lnTo>
                  <a:pt x="2673098" y="197552"/>
                </a:lnTo>
                <a:lnTo>
                  <a:pt x="2600644" y="199684"/>
                </a:lnTo>
                <a:lnTo>
                  <a:pt x="2342303" y="205715"/>
                </a:lnTo>
                <a:lnTo>
                  <a:pt x="2084160" y="210171"/>
                </a:lnTo>
                <a:lnTo>
                  <a:pt x="1825032" y="209703"/>
                </a:lnTo>
                <a:lnTo>
                  <a:pt x="1567480" y="209433"/>
                </a:lnTo>
                <a:lnTo>
                  <a:pt x="1308551" y="207391"/>
                </a:lnTo>
                <a:lnTo>
                  <a:pt x="1053363" y="201018"/>
                </a:lnTo>
                <a:lnTo>
                  <a:pt x="795223" y="192674"/>
                </a:lnTo>
                <a:lnTo>
                  <a:pt x="538856" y="182954"/>
                </a:lnTo>
                <a:lnTo>
                  <a:pt x="286033" y="170477"/>
                </a:lnTo>
                <a:lnTo>
                  <a:pt x="31635" y="157803"/>
                </a:lnTo>
                <a:close/>
              </a:path>
            </a:pathLst>
          </a:custGeom>
          <a:solidFill>
            <a:schemeClr val="bg1">
              <a:alpha val="20000"/>
            </a:schemeClr>
          </a:solidFill>
          <a:ln>
            <a:noFill/>
          </a:ln>
        </p:spPr>
        <p:txBody>
          <a:bodyPr wrap="square">
            <a:noAutofit/>
          </a:bodyPr>
          <a:lstStyle/>
          <a:p>
            <a:endParaRPr lang="en-US" dirty="0"/>
          </a:p>
        </p:txBody>
      </p:sp>
      <p:sp>
        <p:nvSpPr>
          <p:cNvPr id="2" name="Slide Number Placeholder 1">
            <a:extLst>
              <a:ext uri="{FF2B5EF4-FFF2-40B4-BE49-F238E27FC236}">
                <a16:creationId xmlns:a16="http://schemas.microsoft.com/office/drawing/2014/main" id="{2889A7CD-34DA-604E-BB57-1D14481335AE}"/>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41824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EB60FB08-9F66-4EED-A2CA-6BDF814D5229}"/>
              </a:ext>
            </a:extLst>
          </p:cNvPr>
          <p:cNvSpPr>
            <a:spLocks noGrp="1"/>
          </p:cNvSpPr>
          <p:nvPr>
            <p:ph type="title"/>
          </p:nvPr>
        </p:nvSpPr>
        <p:spPr>
          <a:xfrm>
            <a:off x="533401" y="1209957"/>
            <a:ext cx="2492814" cy="4438087"/>
          </a:xfrm>
        </p:spPr>
        <p:txBody>
          <a:bodyPr anchor="ctr">
            <a:normAutofit/>
          </a:bodyPr>
          <a:lstStyle/>
          <a:p>
            <a:pPr algn="r"/>
            <a:r>
              <a:rPr lang="en-US" b="1" dirty="0">
                <a:solidFill>
                  <a:schemeClr val="tx1"/>
                </a:solidFill>
                <a:latin typeface="Times New Roman" panose="02020603050405020304" pitchFamily="18" charset="0"/>
                <a:cs typeface="Times New Roman" panose="02020603050405020304" pitchFamily="18" charset="0"/>
              </a:rPr>
              <a:t>Fourth Optimization: Nonblocking Caches to</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Increase Cache Bandwidth</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20DEE6-58EA-4170-9388-A7D09C500E21}"/>
              </a:ext>
            </a:extLst>
          </p:cNvPr>
          <p:cNvSpPr>
            <a:spLocks noGrp="1"/>
          </p:cNvSpPr>
          <p:nvPr>
            <p:ph idx="1"/>
          </p:nvPr>
        </p:nvSpPr>
        <p:spPr>
          <a:xfrm>
            <a:off x="3508818" y="609600"/>
            <a:ext cx="4754334" cy="6019800"/>
          </a:xfrm>
        </p:spPr>
        <p:txBody>
          <a:bodyPr anchor="ctr">
            <a:normAutofit/>
          </a:bodyPr>
          <a:lstStyle/>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In blocking cache, when a miss occurs, instruction execution stops until the data is fetched </a:t>
            </a:r>
            <a:r>
              <a:rPr lang="en-US" sz="1600" dirty="0" err="1">
                <a:solidFill>
                  <a:schemeClr val="tx1"/>
                </a:solidFill>
                <a:latin typeface="Times New Roman" panose="02020603050405020304" pitchFamily="18" charset="0"/>
                <a:cs typeface="Times New Roman" panose="02020603050405020304" pitchFamily="18" charset="0"/>
              </a:rPr>
              <a:t>i.e</a:t>
            </a:r>
            <a:r>
              <a:rPr lang="en-US" sz="1600" dirty="0">
                <a:solidFill>
                  <a:schemeClr val="tx1"/>
                </a:solidFill>
                <a:latin typeface="Times New Roman" panose="02020603050405020304" pitchFamily="18" charset="0"/>
                <a:cs typeface="Times New Roman" panose="02020603050405020304" pitchFamily="18" charset="0"/>
              </a:rPr>
              <a:t> we cannot issue anymore load data instruction.</a:t>
            </a:r>
          </a:p>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Non blocking cache provides subsequent cache accesses in spite of a miss already occurred</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Hit under miss: If there is another miss after first miss, processor is stalled</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Miss under miss: Supports multiple misses</a:t>
            </a:r>
          </a:p>
          <a:p>
            <a:pPr>
              <a:lnSpc>
                <a:spcPct val="90000"/>
              </a:lnSpc>
            </a:pPr>
            <a:r>
              <a:rPr lang="en-US" sz="1600" dirty="0">
                <a:solidFill>
                  <a:schemeClr val="tx1"/>
                </a:solidFill>
                <a:latin typeface="Times New Roman" panose="02020603050405020304" pitchFamily="18" charset="0"/>
                <a:cs typeface="Times New Roman" panose="02020603050405020304" pitchFamily="18" charset="0"/>
              </a:rPr>
              <a:t>Two types of misses</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Primary miss: the first miss to a cache block. This miss will initiate a fetch request to the higher levels of the memory hierarchy.</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Secondary miss: subsequent miss to a cache block that is already being fetched due to a previous primary miss </a:t>
            </a:r>
          </a:p>
          <a:p>
            <a:pPr>
              <a:lnSpc>
                <a:spcPct val="90000"/>
              </a:lnSpc>
            </a:pPr>
            <a:endParaRPr lang="en-US" sz="1400" dirty="0">
              <a:solidFill>
                <a:schemeClr val="tx1"/>
              </a:solidFill>
            </a:endParaRPr>
          </a:p>
        </p:txBody>
      </p:sp>
      <p:sp>
        <p:nvSpPr>
          <p:cNvPr id="4" name="Slide Number Placeholder 3">
            <a:extLst>
              <a:ext uri="{FF2B5EF4-FFF2-40B4-BE49-F238E27FC236}">
                <a16:creationId xmlns:a16="http://schemas.microsoft.com/office/drawing/2014/main" id="{0F754AAC-EF07-4F21-64EF-32DFE4013A73}"/>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14287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82AFAD28-482B-4589-8FA9-C680FC53EBE5}"/>
              </a:ext>
            </a:extLst>
          </p:cNvPr>
          <p:cNvSpPr>
            <a:spLocks noGrp="1"/>
          </p:cNvSpPr>
          <p:nvPr>
            <p:ph type="title"/>
          </p:nvPr>
        </p:nvSpPr>
        <p:spPr>
          <a:xfrm>
            <a:off x="750279" y="1209957"/>
            <a:ext cx="2275935" cy="4438087"/>
          </a:xfrm>
        </p:spPr>
        <p:txBody>
          <a:bodyPr anchor="ctr">
            <a:normAutofit/>
          </a:bodyPr>
          <a:lstStyle/>
          <a:p>
            <a:pPr algn="r"/>
            <a:r>
              <a:rPr lang="en-US" sz="4400" dirty="0">
                <a:solidFill>
                  <a:schemeClr val="tx1"/>
                </a:solidFill>
                <a:latin typeface="Times New Roman" panose="02020603050405020304" pitchFamily="18" charset="0"/>
                <a:cs typeface="Times New Roman" panose="02020603050405020304" pitchFamily="18" charset="0"/>
              </a:rPr>
              <a:t>Example</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149F1A-473C-4A14-BAFF-2A200C7D6FCF}"/>
              </a:ext>
            </a:extLst>
          </p:cNvPr>
          <p:cNvSpPr>
            <a:spLocks noGrp="1"/>
          </p:cNvSpPr>
          <p:nvPr>
            <p:ph idx="1"/>
          </p:nvPr>
        </p:nvSpPr>
        <p:spPr>
          <a:xfrm>
            <a:off x="3267515" y="467398"/>
            <a:ext cx="4995635" cy="5919116"/>
          </a:xfrm>
        </p:spPr>
        <p:txBody>
          <a:bodyPr anchor="ctr">
            <a:noAutofit/>
          </a:bodyPr>
          <a:lstStyle/>
          <a:p>
            <a:pPr>
              <a:lnSpc>
                <a:spcPct val="90000"/>
              </a:lnSpc>
            </a:pPr>
            <a:r>
              <a:rPr lang="en-US" b="1" dirty="0">
                <a:solidFill>
                  <a:schemeClr val="tx1"/>
                </a:solidFill>
                <a:latin typeface="Times New Roman" panose="02020603050405020304" pitchFamily="18" charset="0"/>
                <a:cs typeface="Times New Roman" panose="02020603050405020304" pitchFamily="18" charset="0"/>
              </a:rPr>
              <a:t>Example 4.1 (Parallel Computer Design &amp; Organization)</a:t>
            </a:r>
          </a:p>
          <a:p>
            <a:pPr>
              <a:lnSpc>
                <a:spcPct val="90000"/>
              </a:lnSpc>
            </a:pPr>
            <a:r>
              <a:rPr lang="en-US" dirty="0">
                <a:solidFill>
                  <a:schemeClr val="tx1"/>
                </a:solidFill>
                <a:latin typeface="Times New Roman" panose="02020603050405020304" pitchFamily="18" charset="0"/>
                <a:cs typeface="Times New Roman" panose="02020603050405020304" pitchFamily="18" charset="0"/>
              </a:rPr>
              <a:t>Comparison between a blocking and non-blocking cache To compare the throughput of a blocking and a non-blocking cache, consider the following micro-benchmark</a:t>
            </a:r>
          </a:p>
          <a:p>
            <a:pPr marL="0"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	TOY: LW R1,0(R2)</a:t>
            </a:r>
          </a:p>
          <a:p>
            <a:pPr marL="0"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	ADDI R2,R2,#4</a:t>
            </a:r>
          </a:p>
          <a:p>
            <a:pPr marL="0"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	BNE R2,R4,TOY</a:t>
            </a:r>
          </a:p>
          <a:p>
            <a:pPr>
              <a:lnSpc>
                <a:spcPct val="90000"/>
              </a:lnSpc>
            </a:pPr>
            <a:r>
              <a:rPr lang="en-US" dirty="0">
                <a:solidFill>
                  <a:schemeClr val="tx1"/>
                </a:solidFill>
                <a:latin typeface="Times New Roman" panose="02020603050405020304" pitchFamily="18" charset="0"/>
                <a:cs typeface="Times New Roman" panose="02020603050405020304" pitchFamily="18" charset="0"/>
              </a:rPr>
              <a:t>The cache has infinite size, has a block size of 16 bytes (four words), and is initially empty. The processor is fast enough such that the load/store queue is always full and addresses are always available so that there is always a load instruction ready to issue to cache in every cycle.</a:t>
            </a:r>
          </a:p>
        </p:txBody>
      </p:sp>
      <p:sp>
        <p:nvSpPr>
          <p:cNvPr id="4" name="Slide Number Placeholder 3">
            <a:extLst>
              <a:ext uri="{FF2B5EF4-FFF2-40B4-BE49-F238E27FC236}">
                <a16:creationId xmlns:a16="http://schemas.microsoft.com/office/drawing/2014/main" id="{E2177801-9472-1387-7B62-BD0F8084C984}"/>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59606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4925C4C-37BA-4729-96AF-5411123C1652}"/>
              </a:ext>
            </a:extLst>
          </p:cNvPr>
          <p:cNvSpPr>
            <a:spLocks noGrp="1"/>
          </p:cNvSpPr>
          <p:nvPr>
            <p:ph type="title"/>
          </p:nvPr>
        </p:nvSpPr>
        <p:spPr>
          <a:xfrm>
            <a:off x="479323" y="629265"/>
            <a:ext cx="2566217" cy="5601210"/>
          </a:xfrm>
        </p:spPr>
        <p:txBody>
          <a:bodyPr>
            <a:normAutofit/>
          </a:bodyPr>
          <a:lstStyle/>
          <a:p>
            <a:r>
              <a:rPr lang="en-US" sz="4000" dirty="0">
                <a:solidFill>
                  <a:srgbClr val="EBEBEB"/>
                </a:solidFill>
                <a:latin typeface="Times New Roman" panose="02020603050405020304" pitchFamily="18" charset="0"/>
                <a:cs typeface="Times New Roman" panose="02020603050405020304" pitchFamily="18" charset="0"/>
              </a:rPr>
              <a:t>Example Continued</a:t>
            </a:r>
          </a:p>
        </p:txBody>
      </p:sp>
      <p:sp>
        <p:nvSpPr>
          <p:cNvPr id="13" name="Rectangle 12">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F2F347A-AB3E-4E0C-855F-2D04076DE9E0}"/>
              </a:ext>
            </a:extLst>
          </p:cNvPr>
          <p:cNvSpPr>
            <a:spLocks noGrp="1"/>
          </p:cNvSpPr>
          <p:nvPr>
            <p:ph idx="1"/>
          </p:nvPr>
        </p:nvSpPr>
        <p:spPr>
          <a:xfrm>
            <a:off x="3539612" y="629265"/>
            <a:ext cx="5110316" cy="3811740"/>
          </a:xfrm>
        </p:spPr>
        <p:txBody>
          <a:bodyPr anchor="ctr">
            <a:normAutofit/>
          </a:bodyPr>
          <a:lstStyle/>
          <a:p>
            <a:r>
              <a:rPr lang="en-US" sz="2400" dirty="0">
                <a:solidFill>
                  <a:srgbClr val="FFFFFF"/>
                </a:solidFill>
                <a:latin typeface="Times New Roman" panose="02020603050405020304" pitchFamily="18" charset="0"/>
                <a:cs typeface="Times New Roman" panose="02020603050405020304" pitchFamily="18" charset="0"/>
              </a:rPr>
              <a:t>Consider first a blocking cache in which a hit takes one clock and a miss takes 200 clocks(including the initial access to check the cache). The timing diagram for the execution is shown in Figure. Each miss takes 200 cycles and is followed by three hits each taking one. Each execution of the loop roughly takes 50 clocks</a:t>
            </a:r>
          </a:p>
          <a:p>
            <a:endParaRPr lang="en-US" dirty="0">
              <a:solidFill>
                <a:srgbClr val="FFFFFF"/>
              </a:solidFill>
            </a:endParaRPr>
          </a:p>
          <a:p>
            <a:endParaRPr lang="en-US" dirty="0">
              <a:solidFill>
                <a:srgbClr val="FFFFFF"/>
              </a:solidFill>
            </a:endParaRPr>
          </a:p>
        </p:txBody>
      </p:sp>
      <p:pic>
        <p:nvPicPr>
          <p:cNvPr id="4" name="Picture 3">
            <a:extLst>
              <a:ext uri="{FF2B5EF4-FFF2-40B4-BE49-F238E27FC236}">
                <a16:creationId xmlns:a16="http://schemas.microsoft.com/office/drawing/2014/main" id="{C22E8176-0DE9-46BD-93F2-55C338A6CB37}"/>
              </a:ext>
            </a:extLst>
          </p:cNvPr>
          <p:cNvPicPr>
            <a:picLocks noChangeAspect="1"/>
          </p:cNvPicPr>
          <p:nvPr/>
        </p:nvPicPr>
        <p:blipFill>
          <a:blip r:embed="rId2"/>
          <a:stretch>
            <a:fillRect/>
          </a:stretch>
        </p:blipFill>
        <p:spPr>
          <a:xfrm>
            <a:off x="381001" y="4191000"/>
            <a:ext cx="8382000" cy="2133600"/>
          </a:xfrm>
          <a:prstGeom prst="roundRect">
            <a:avLst>
              <a:gd name="adj" fmla="val 1858"/>
            </a:avLst>
          </a:prstGeom>
          <a:effectLst>
            <a:outerShdw blurRad="50800" dist="50800" dir="5400000" algn="tl" rotWithShape="0">
              <a:srgbClr val="000000">
                <a:alpha val="43000"/>
              </a:srgbClr>
            </a:outerShdw>
          </a:effectLst>
        </p:spPr>
      </p:pic>
      <p:sp>
        <p:nvSpPr>
          <p:cNvPr id="5" name="Slide Number Placeholder 4">
            <a:extLst>
              <a:ext uri="{FF2B5EF4-FFF2-40B4-BE49-F238E27FC236}">
                <a16:creationId xmlns:a16="http://schemas.microsoft.com/office/drawing/2014/main" id="{77EA5090-9B1F-EA0B-0706-D85D24160C21}"/>
              </a:ext>
            </a:extLst>
          </p:cNvPr>
          <p:cNvSpPr>
            <a:spLocks noGrp="1"/>
          </p:cNvSpPr>
          <p:nvPr>
            <p:ph type="sldNum" sz="quarter" idx="12"/>
          </p:nvPr>
        </p:nvSpPr>
        <p:spPr>
          <a:xfrm>
            <a:off x="7678616" y="295731"/>
            <a:ext cx="791308" cy="161470"/>
          </a:xfrm>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37365779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DAC38B6-B6BD-40A9-A9CF-0AF78D25A934}"/>
              </a:ext>
            </a:extLst>
          </p:cNvPr>
          <p:cNvSpPr>
            <a:spLocks noGrp="1"/>
          </p:cNvSpPr>
          <p:nvPr>
            <p:ph type="title"/>
          </p:nvPr>
        </p:nvSpPr>
        <p:spPr>
          <a:xfrm>
            <a:off x="479323" y="629265"/>
            <a:ext cx="2566217" cy="5601210"/>
          </a:xfrm>
        </p:spPr>
        <p:txBody>
          <a:bodyPr>
            <a:normAutofit/>
          </a:bodyPr>
          <a:lstStyle/>
          <a:p>
            <a:r>
              <a:rPr lang="en-US" sz="4000" dirty="0">
                <a:solidFill>
                  <a:srgbClr val="EBEBEB"/>
                </a:solidFill>
                <a:latin typeface="Times New Roman" panose="02020603050405020304" pitchFamily="18" charset="0"/>
                <a:cs typeface="Times New Roman" panose="02020603050405020304" pitchFamily="18" charset="0"/>
              </a:rPr>
              <a:t>Example Continued</a:t>
            </a:r>
          </a:p>
        </p:txBody>
      </p:sp>
      <p:sp>
        <p:nvSpPr>
          <p:cNvPr id="13" name="Rectangle 12">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4AE75C6-FC15-40DB-A853-A4BDC90E32A4}"/>
              </a:ext>
            </a:extLst>
          </p:cNvPr>
          <p:cNvSpPr>
            <a:spLocks noGrp="1"/>
          </p:cNvSpPr>
          <p:nvPr>
            <p:ph idx="1"/>
          </p:nvPr>
        </p:nvSpPr>
        <p:spPr>
          <a:xfrm>
            <a:off x="3539612" y="629265"/>
            <a:ext cx="5110316" cy="3811740"/>
          </a:xfrm>
        </p:spPr>
        <p:txBody>
          <a:bodyPr anchor="ctr">
            <a:normAutofit/>
          </a:bodyPr>
          <a:lstStyle/>
          <a:p>
            <a:pPr>
              <a:lnSpc>
                <a:spcPct val="90000"/>
              </a:lnSpc>
            </a:pPr>
            <a:r>
              <a:rPr lang="en-US" dirty="0">
                <a:solidFill>
                  <a:srgbClr val="FFFFFF"/>
                </a:solidFill>
                <a:latin typeface="Times New Roman" panose="02020603050405020304" pitchFamily="18" charset="0"/>
                <a:cs typeface="Times New Roman" panose="02020603050405020304" pitchFamily="18" charset="0"/>
              </a:rPr>
              <a:t>Now assume that the cache is lockup free with 16 MSHRs (Miss Status/Handler Registers) so that it can service cache hits while up to 16 (primary and secondary) misses are pending. The timing diagram is shown in Figure ; P and S point to the cycle when a primary or secondary miss occurs and is returned. The same pattern repeats every 200cycles. Every 200 cycles, 16 loads are executed. The block size here is equal to 4 words</a:t>
            </a:r>
          </a:p>
          <a:p>
            <a:pPr>
              <a:lnSpc>
                <a:spcPct val="90000"/>
              </a:lnSpc>
            </a:pPr>
            <a:endParaRPr lang="en-US" dirty="0">
              <a:solidFill>
                <a:srgbClr val="FFFFFF"/>
              </a:solidFill>
              <a:latin typeface="Times New Roman" panose="02020603050405020304" pitchFamily="18" charset="0"/>
              <a:cs typeface="Times New Roman" panose="02020603050405020304" pitchFamily="18" charset="0"/>
            </a:endParaRPr>
          </a:p>
          <a:p>
            <a:pPr marL="0" indent="0">
              <a:lnSpc>
                <a:spcPct val="90000"/>
              </a:lnSpc>
              <a:buNone/>
            </a:pPr>
            <a:r>
              <a:rPr lang="en-US" sz="1300" dirty="0">
                <a:solidFill>
                  <a:srgbClr val="FFFFFF"/>
                </a:solidFill>
              </a:rPr>
              <a:t>		instructions stalled after 16 misses</a:t>
            </a:r>
          </a:p>
          <a:p>
            <a:pPr>
              <a:lnSpc>
                <a:spcPct val="90000"/>
              </a:lnSpc>
            </a:pPr>
            <a:endParaRPr lang="en-US" sz="1300" dirty="0">
              <a:solidFill>
                <a:srgbClr val="FFFFFF"/>
              </a:solidFill>
            </a:endParaRPr>
          </a:p>
        </p:txBody>
      </p:sp>
      <p:pic>
        <p:nvPicPr>
          <p:cNvPr id="4" name="Picture 3">
            <a:extLst>
              <a:ext uri="{FF2B5EF4-FFF2-40B4-BE49-F238E27FC236}">
                <a16:creationId xmlns:a16="http://schemas.microsoft.com/office/drawing/2014/main" id="{2FBBED26-70DE-4078-8877-5BC4BAD3537B}"/>
              </a:ext>
            </a:extLst>
          </p:cNvPr>
          <p:cNvPicPr>
            <a:picLocks noChangeAspect="1"/>
          </p:cNvPicPr>
          <p:nvPr/>
        </p:nvPicPr>
        <p:blipFill>
          <a:blip r:embed="rId2"/>
          <a:stretch>
            <a:fillRect/>
          </a:stretch>
        </p:blipFill>
        <p:spPr>
          <a:xfrm>
            <a:off x="479323" y="3971361"/>
            <a:ext cx="8363993" cy="2257373"/>
          </a:xfrm>
          <a:prstGeom prst="roundRect">
            <a:avLst>
              <a:gd name="adj" fmla="val 1858"/>
            </a:avLst>
          </a:prstGeom>
          <a:effectLst>
            <a:outerShdw blurRad="50800" dist="50800" dir="5400000" algn="tl" rotWithShape="0">
              <a:srgbClr val="000000">
                <a:alpha val="43000"/>
              </a:srgbClr>
            </a:outerShdw>
          </a:effectLst>
        </p:spPr>
      </p:pic>
      <p:sp>
        <p:nvSpPr>
          <p:cNvPr id="5" name="Slide Number Placeholder 4">
            <a:extLst>
              <a:ext uri="{FF2B5EF4-FFF2-40B4-BE49-F238E27FC236}">
                <a16:creationId xmlns:a16="http://schemas.microsoft.com/office/drawing/2014/main" id="{85586402-4061-095A-5583-CBFD8EE113CB}"/>
              </a:ext>
            </a:extLst>
          </p:cNvPr>
          <p:cNvSpPr>
            <a:spLocks noGrp="1"/>
          </p:cNvSpPr>
          <p:nvPr>
            <p:ph type="sldNum" sz="quarter" idx="12"/>
          </p:nvPr>
        </p:nvSpPr>
        <p:spPr>
          <a:xfrm>
            <a:off x="7678616" y="295731"/>
            <a:ext cx="791308" cy="542470"/>
          </a:xfrm>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360598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2E877BEB-2910-4738-AAC1-F645800991E6}"/>
              </a:ext>
            </a:extLst>
          </p:cNvPr>
          <p:cNvSpPr>
            <a:spLocks noGrp="1"/>
          </p:cNvSpPr>
          <p:nvPr>
            <p:ph type="title"/>
          </p:nvPr>
        </p:nvSpPr>
        <p:spPr>
          <a:xfrm>
            <a:off x="750280" y="1209957"/>
            <a:ext cx="2158262" cy="4438087"/>
          </a:xfrm>
        </p:spPr>
        <p:txBody>
          <a:bodyPr anchor="ctr">
            <a:normAutofit/>
          </a:bodyPr>
          <a:lstStyle/>
          <a:p>
            <a:pPr algn="r"/>
            <a:r>
              <a:rPr lang="en-US" sz="2600" b="1" dirty="0">
                <a:solidFill>
                  <a:schemeClr val="tx1"/>
                </a:solidFill>
                <a:latin typeface="Times New Roman" panose="02020603050405020304" pitchFamily="18" charset="0"/>
                <a:cs typeface="Times New Roman" panose="02020603050405020304" pitchFamily="18" charset="0"/>
              </a:rPr>
              <a:t>Basic Cache Optimization</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624E9A57-604F-433A-8F49-EC583A48BE95}"/>
              </a:ext>
            </a:extLst>
          </p:cNvPr>
          <p:cNvSpPr>
            <a:spLocks noGrp="1"/>
          </p:cNvSpPr>
          <p:nvPr>
            <p:ph idx="1"/>
          </p:nvPr>
        </p:nvSpPr>
        <p:spPr>
          <a:xfrm>
            <a:off x="3267516" y="467397"/>
            <a:ext cx="4995638" cy="6543003"/>
          </a:xfrm>
        </p:spPr>
        <p:txBody>
          <a:bodyPr anchor="ctr">
            <a:normAutofit/>
          </a:bodyPr>
          <a:lstStyle/>
          <a:p>
            <a:pPr>
              <a:lnSpc>
                <a:spcPct val="90000"/>
              </a:lnSpc>
            </a:pPr>
            <a:r>
              <a:rPr lang="en-US" sz="1600" b="1" i="1" dirty="0">
                <a:solidFill>
                  <a:schemeClr val="tx1"/>
                </a:solidFill>
                <a:latin typeface="Times New Roman" panose="02020603050405020304" pitchFamily="18" charset="0"/>
                <a:cs typeface="Times New Roman" panose="02020603050405020304" pitchFamily="18" charset="0"/>
              </a:rPr>
              <a:t>Larger block size to reduce miss rate</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Increases spatial locality by reducing compulsory misses</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But can also increase capacity and conflict misses</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So a complex tradeoff that depends upon cache size and miss penalty</a:t>
            </a:r>
          </a:p>
          <a:p>
            <a:pPr lvl="1">
              <a:lnSpc>
                <a:spcPct val="90000"/>
              </a:lnSpc>
            </a:pPr>
            <a:endParaRPr lang="en-US" i="1"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sz="1600" b="1" i="1" dirty="0">
                <a:solidFill>
                  <a:schemeClr val="tx1"/>
                </a:solidFill>
                <a:latin typeface="Times New Roman" panose="02020603050405020304" pitchFamily="18" charset="0"/>
                <a:cs typeface="Times New Roman" panose="02020603050405020304" pitchFamily="18" charset="0"/>
              </a:rPr>
              <a:t>Bigger caches to reduce miss rate</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Reduce capacity misses</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But increases hit time because more time required to access the block</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Also increases both static and dynamic power</a:t>
            </a:r>
          </a:p>
          <a:p>
            <a:pPr lvl="1">
              <a:lnSpc>
                <a:spcPct val="90000"/>
              </a:lnSpc>
            </a:pPr>
            <a:endParaRPr lang="en-US" i="1"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sz="1600" b="1" i="1" dirty="0">
                <a:solidFill>
                  <a:schemeClr val="tx1"/>
                </a:solidFill>
                <a:latin typeface="Times New Roman" panose="02020603050405020304" pitchFamily="18" charset="0"/>
                <a:cs typeface="Times New Roman" panose="02020603050405020304" pitchFamily="18" charset="0"/>
              </a:rPr>
              <a:t>Higher associativity to reduce miss rate</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Decreases conflict misses</a:t>
            </a:r>
          </a:p>
          <a:p>
            <a:pPr lvl="1">
              <a:lnSpc>
                <a:spcPct val="90000"/>
              </a:lnSpc>
            </a:pPr>
            <a:r>
              <a:rPr lang="en-US" dirty="0">
                <a:solidFill>
                  <a:schemeClr val="tx1"/>
                </a:solidFill>
                <a:latin typeface="Times New Roman" panose="02020603050405020304" pitchFamily="18" charset="0"/>
                <a:cs typeface="Times New Roman" panose="02020603050405020304" pitchFamily="18" charset="0"/>
              </a:rPr>
              <a:t>Increases hit time because more circuitry e.g. multiplexer.</a:t>
            </a:r>
          </a:p>
          <a:p>
            <a:pPr lvl="1">
              <a:lnSpc>
                <a:spcPct val="90000"/>
              </a:lnSpc>
            </a:pPr>
            <a:endParaRPr lang="en-US" i="1" dirty="0">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endParaRPr lang="en-US" sz="1300" dirty="0">
              <a:solidFill>
                <a:schemeClr val="tx1"/>
              </a:solidFill>
            </a:endParaRPr>
          </a:p>
        </p:txBody>
      </p:sp>
      <p:sp>
        <p:nvSpPr>
          <p:cNvPr id="3" name="Slide Number Placeholder 2">
            <a:extLst>
              <a:ext uri="{FF2B5EF4-FFF2-40B4-BE49-F238E27FC236}">
                <a16:creationId xmlns:a16="http://schemas.microsoft.com/office/drawing/2014/main" id="{FC10BA45-F389-9C68-3564-2A84B9E0981E}"/>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59268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7"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1F2747E-75BA-48FC-A828-B8C99AED62DC}"/>
              </a:ext>
            </a:extLst>
          </p:cNvPr>
          <p:cNvSpPr>
            <a:spLocks noGrp="1"/>
          </p:cNvSpPr>
          <p:nvPr>
            <p:ph type="title"/>
          </p:nvPr>
        </p:nvSpPr>
        <p:spPr>
          <a:xfrm>
            <a:off x="479323" y="629265"/>
            <a:ext cx="1882877" cy="5601210"/>
          </a:xfrm>
        </p:spPr>
        <p:txBody>
          <a:bodyPr vert="horz" lIns="91440" tIns="45720" rIns="91440" bIns="45720" rtlCol="0" anchor="ctr">
            <a:normAutofit/>
          </a:bodyPr>
          <a:lstStyle/>
          <a:p>
            <a:r>
              <a:rPr lang="en-US" sz="3500" b="0" i="0" kern="1200" dirty="0">
                <a:solidFill>
                  <a:srgbClr val="EBEBEB"/>
                </a:solidFill>
                <a:latin typeface="Times New Roman" panose="02020603050405020304" pitchFamily="18" charset="0"/>
                <a:cs typeface="Times New Roman" panose="02020603050405020304" pitchFamily="18" charset="0"/>
              </a:rPr>
              <a:t>Example</a:t>
            </a:r>
          </a:p>
        </p:txBody>
      </p:sp>
      <p:sp>
        <p:nvSpPr>
          <p:cNvPr id="19" name="Rectangle 18">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2B833308-B292-4063-87F0-B9C5791CCD8E}"/>
              </a:ext>
            </a:extLst>
          </p:cNvPr>
          <p:cNvSpPr txBox="1"/>
          <p:nvPr/>
        </p:nvSpPr>
        <p:spPr>
          <a:xfrm>
            <a:off x="2209800" y="629264"/>
            <a:ext cx="6440128" cy="4474685"/>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1400" dirty="0">
                <a:solidFill>
                  <a:srgbClr val="FFFFFF"/>
                </a:solidFill>
                <a:latin typeface="Times New Roman" panose="02020603050405020304" pitchFamily="18" charset="0"/>
                <a:cs typeface="Times New Roman" panose="02020603050405020304" pitchFamily="18" charset="0"/>
              </a:rPr>
              <a:t>The transfer rate is 16GB/s. Block size is 64, so 16GB/64 = 250M references/second </a:t>
            </a:r>
          </a:p>
          <a:p>
            <a:pPr>
              <a:lnSpc>
                <a:spcPct val="90000"/>
              </a:lnSpc>
              <a:spcBef>
                <a:spcPts val="1000"/>
              </a:spcBef>
              <a:buClr>
                <a:schemeClr val="accent1"/>
              </a:buClr>
              <a:buSzPct val="80000"/>
              <a:buFont typeface="Wingdings 3" charset="2"/>
              <a:buChar char=""/>
            </a:pPr>
            <a:endParaRPr lang="en-US" sz="1400" dirty="0">
              <a:solidFill>
                <a:srgbClr val="FFFFFF"/>
              </a:solidFill>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buFont typeface="Wingdings 3" charset="2"/>
              <a:buChar char=""/>
            </a:pPr>
            <a:r>
              <a:rPr lang="en-US" sz="1400" dirty="0">
                <a:solidFill>
                  <a:srgbClr val="FFFFFF"/>
                </a:solidFill>
                <a:latin typeface="Times New Roman" panose="02020603050405020304" pitchFamily="18" charset="0"/>
                <a:cs typeface="Times New Roman" panose="02020603050405020304" pitchFamily="18" charset="0"/>
              </a:rPr>
              <a:t>So new memory blocks are referenced at a rate 250M /second.</a:t>
            </a:r>
          </a:p>
          <a:p>
            <a:pPr>
              <a:lnSpc>
                <a:spcPct val="90000"/>
              </a:lnSpc>
              <a:spcBef>
                <a:spcPts val="1000"/>
              </a:spcBef>
              <a:buClr>
                <a:schemeClr val="accent1"/>
              </a:buClr>
              <a:buSzPct val="80000"/>
              <a:buFont typeface="Wingdings 3" charset="2"/>
              <a:buChar char=""/>
            </a:pPr>
            <a:endParaRPr lang="en-US" sz="1400" dirty="0">
              <a:solidFill>
                <a:srgbClr val="FFFFFF"/>
              </a:solidFill>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buFont typeface="Wingdings 3" charset="2"/>
              <a:buChar char=""/>
            </a:pPr>
            <a:r>
              <a:rPr lang="en-US" sz="1400" dirty="0">
                <a:solidFill>
                  <a:srgbClr val="FFFFFF"/>
                </a:solidFill>
                <a:latin typeface="Times New Roman" panose="02020603050405020304" pitchFamily="18" charset="0"/>
                <a:cs typeface="Times New Roman" panose="02020603050405020304" pitchFamily="18" charset="0"/>
              </a:rPr>
              <a:t>During a miss it takes 36ns to access from main memory</a:t>
            </a:r>
          </a:p>
          <a:p>
            <a:pPr>
              <a:lnSpc>
                <a:spcPct val="90000"/>
              </a:lnSpc>
              <a:spcBef>
                <a:spcPts val="1000"/>
              </a:spcBef>
              <a:buClr>
                <a:schemeClr val="accent1"/>
              </a:buClr>
              <a:buSzPct val="80000"/>
              <a:buFont typeface="Wingdings 3" charset="2"/>
              <a:buChar char=""/>
            </a:pPr>
            <a:r>
              <a:rPr lang="en-US" sz="1400" dirty="0">
                <a:solidFill>
                  <a:srgbClr val="FFFFFF"/>
                </a:solidFill>
                <a:latin typeface="Times New Roman" panose="02020603050405020304" pitchFamily="18" charset="0"/>
                <a:cs typeface="Times New Roman" panose="02020603050405020304" pitchFamily="18" charset="0"/>
              </a:rPr>
              <a:t>In 36ns  250M*36n =  9 references. (These are 9 primary misses i.e. element of new block).</a:t>
            </a:r>
          </a:p>
          <a:p>
            <a:pPr>
              <a:lnSpc>
                <a:spcPct val="90000"/>
              </a:lnSpc>
              <a:spcBef>
                <a:spcPts val="1000"/>
              </a:spcBef>
              <a:buClr>
                <a:schemeClr val="accent1"/>
              </a:buClr>
              <a:buSzPct val="80000"/>
              <a:buFont typeface="Wingdings 3" charset="2"/>
              <a:buChar char=""/>
            </a:pPr>
            <a:r>
              <a:rPr lang="en-US" sz="1400" dirty="0">
                <a:solidFill>
                  <a:srgbClr val="FFFFFF"/>
                </a:solidFill>
                <a:latin typeface="Times New Roman" panose="02020603050405020304" pitchFamily="18" charset="0"/>
                <a:cs typeface="Times New Roman" panose="02020603050405020304" pitchFamily="18" charset="0"/>
              </a:rPr>
              <a:t>So if 9 misses can be handled, we can keep on executing data access instructions and processor wont stall.</a:t>
            </a:r>
          </a:p>
          <a:p>
            <a:pPr>
              <a:lnSpc>
                <a:spcPct val="90000"/>
              </a:lnSpc>
              <a:spcBef>
                <a:spcPts val="1000"/>
              </a:spcBef>
              <a:buClr>
                <a:schemeClr val="accent1"/>
              </a:buClr>
              <a:buSzPct val="80000"/>
              <a:buFont typeface="Wingdings 3" charset="2"/>
              <a:buChar char=""/>
            </a:pPr>
            <a:endParaRPr lang="en-US" sz="1400" dirty="0">
              <a:solidFill>
                <a:srgbClr val="FFFFFF"/>
              </a:solidFill>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buFont typeface="Wingdings 3" charset="2"/>
              <a:buChar char=""/>
            </a:pPr>
            <a:r>
              <a:rPr lang="en-US" sz="1400" dirty="0">
                <a:solidFill>
                  <a:srgbClr val="FFFFFF"/>
                </a:solidFill>
                <a:latin typeface="Times New Roman" panose="02020603050405020304" pitchFamily="18" charset="0"/>
                <a:cs typeface="Times New Roman" panose="02020603050405020304" pitchFamily="18" charset="0"/>
              </a:rPr>
              <a:t>If there is collision in memory i.e. we access successive elements from same memory bank, then it has to wait because there is bank busy time (refresh). Interleaving only hides latency if successive accesses are spread over banks.</a:t>
            </a:r>
          </a:p>
          <a:p>
            <a:pPr>
              <a:lnSpc>
                <a:spcPct val="90000"/>
              </a:lnSpc>
              <a:spcBef>
                <a:spcPts val="1000"/>
              </a:spcBef>
              <a:buClr>
                <a:schemeClr val="accent1"/>
              </a:buClr>
              <a:buSzPct val="80000"/>
              <a:buFont typeface="Wingdings 3" charset="2"/>
              <a:buChar char=""/>
            </a:pPr>
            <a:r>
              <a:rPr lang="en-US" sz="1400" dirty="0">
                <a:solidFill>
                  <a:srgbClr val="FFFFFF"/>
                </a:solidFill>
                <a:latin typeface="Times New Roman" panose="02020603050405020304" pitchFamily="18" charset="0"/>
                <a:cs typeface="Times New Roman" panose="02020603050405020304" pitchFamily="18" charset="0"/>
              </a:rPr>
              <a:t>If collision chance is 50%, then outstanding references 18 should be supported</a:t>
            </a:r>
          </a:p>
        </p:txBody>
      </p:sp>
      <p:pic>
        <p:nvPicPr>
          <p:cNvPr id="10" name="Content Placeholder 9">
            <a:extLst>
              <a:ext uri="{FF2B5EF4-FFF2-40B4-BE49-F238E27FC236}">
                <a16:creationId xmlns:a16="http://schemas.microsoft.com/office/drawing/2014/main" id="{79C17170-CFCD-4EE7-ADE7-10D4EF4E8B79}"/>
              </a:ext>
            </a:extLst>
          </p:cNvPr>
          <p:cNvPicPr>
            <a:picLocks noGrp="1" noChangeAspect="1"/>
          </p:cNvPicPr>
          <p:nvPr>
            <p:ph idx="1"/>
          </p:nvPr>
        </p:nvPicPr>
        <p:blipFill>
          <a:blip r:embed="rId2"/>
          <a:stretch>
            <a:fillRect/>
          </a:stretch>
        </p:blipFill>
        <p:spPr>
          <a:xfrm>
            <a:off x="381000" y="4953000"/>
            <a:ext cx="8382000" cy="1371600"/>
          </a:xfrm>
          <a:prstGeom prst="roundRect">
            <a:avLst>
              <a:gd name="adj" fmla="val 1858"/>
            </a:avLst>
          </a:prstGeom>
          <a:effectLst>
            <a:outerShdw blurRad="50800" dist="50800" dir="5400000" algn="tl" rotWithShape="0">
              <a:srgbClr val="000000">
                <a:alpha val="43000"/>
              </a:srgbClr>
            </a:outerShdw>
          </a:effectLst>
        </p:spPr>
      </p:pic>
      <p:sp>
        <p:nvSpPr>
          <p:cNvPr id="4" name="Slide Number Placeholder 3">
            <a:extLst>
              <a:ext uri="{FF2B5EF4-FFF2-40B4-BE49-F238E27FC236}">
                <a16:creationId xmlns:a16="http://schemas.microsoft.com/office/drawing/2014/main" id="{42BAFE38-3FEC-53F7-D990-E6EB7A41B5F9}"/>
              </a:ext>
            </a:extLst>
          </p:cNvPr>
          <p:cNvSpPr>
            <a:spLocks noGrp="1"/>
          </p:cNvSpPr>
          <p:nvPr>
            <p:ph type="sldNum" sz="quarter" idx="12"/>
          </p:nvPr>
        </p:nvSpPr>
        <p:spPr>
          <a:xfrm>
            <a:off x="7678616" y="295731"/>
            <a:ext cx="791308" cy="466270"/>
          </a:xfrm>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55869500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5B2AA77-5F03-4BE3-97D7-6A13D7D01A2C}"/>
              </a:ext>
            </a:extLst>
          </p:cNvPr>
          <p:cNvSpPr>
            <a:spLocks noGrp="1"/>
          </p:cNvSpPr>
          <p:nvPr>
            <p:ph type="title"/>
          </p:nvPr>
        </p:nvSpPr>
        <p:spPr>
          <a:xfrm>
            <a:off x="479323" y="629265"/>
            <a:ext cx="2566217" cy="5601210"/>
          </a:xfrm>
        </p:spPr>
        <p:txBody>
          <a:bodyPr vert="horz" lIns="91440" tIns="45720" rIns="91440" bIns="45720" rtlCol="0" anchor="ctr">
            <a:normAutofit/>
          </a:bodyPr>
          <a:lstStyle/>
          <a:p>
            <a:r>
              <a:rPr lang="en-US" sz="4800" b="0" i="0" kern="1200" dirty="0">
                <a:solidFill>
                  <a:srgbClr val="EBEBEB"/>
                </a:solidFill>
                <a:latin typeface="Times New Roman" panose="02020603050405020304" pitchFamily="18" charset="0"/>
                <a:cs typeface="Times New Roman" panose="02020603050405020304" pitchFamily="18" charset="0"/>
              </a:rPr>
              <a:t>Example</a:t>
            </a:r>
          </a:p>
        </p:txBody>
      </p:sp>
      <p:sp>
        <p:nvSpPr>
          <p:cNvPr id="18" name="Rectangle 17">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DB08029D-8B7A-4C60-A05A-1DAA8E618620}"/>
              </a:ext>
            </a:extLst>
          </p:cNvPr>
          <p:cNvSpPr txBox="1"/>
          <p:nvPr/>
        </p:nvSpPr>
        <p:spPr>
          <a:xfrm>
            <a:off x="3045540" y="629265"/>
            <a:ext cx="5604388" cy="381174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2800" dirty="0">
                <a:solidFill>
                  <a:srgbClr val="FFFFFF"/>
                </a:solidFill>
                <a:latin typeface="Times New Roman" panose="02020603050405020304" pitchFamily="18" charset="0"/>
                <a:cs typeface="Times New Roman" panose="02020603050405020304" pitchFamily="18" charset="0"/>
              </a:rPr>
              <a:t>Hit under one miss reduces the average data cache access latency( miss rate*miss penalty) to 87.5% of a blocking direct mapped cache for floating point programs and for integer programs it is reduced to 91% of a blocking direct mapped cache</a:t>
            </a:r>
          </a:p>
        </p:txBody>
      </p:sp>
      <p:pic>
        <p:nvPicPr>
          <p:cNvPr id="9" name="Picture 8">
            <a:extLst>
              <a:ext uri="{FF2B5EF4-FFF2-40B4-BE49-F238E27FC236}">
                <a16:creationId xmlns:a16="http://schemas.microsoft.com/office/drawing/2014/main" id="{8B825E2E-F2C6-4023-BA74-CAA7BEEC5ADB}"/>
              </a:ext>
            </a:extLst>
          </p:cNvPr>
          <p:cNvPicPr>
            <a:picLocks noChangeAspect="1"/>
          </p:cNvPicPr>
          <p:nvPr/>
        </p:nvPicPr>
        <p:blipFill>
          <a:blip r:embed="rId2"/>
          <a:stretch>
            <a:fillRect/>
          </a:stretch>
        </p:blipFill>
        <p:spPr>
          <a:xfrm>
            <a:off x="304800" y="4343400"/>
            <a:ext cx="8458200" cy="1981200"/>
          </a:xfrm>
          <a:prstGeom prst="roundRect">
            <a:avLst>
              <a:gd name="adj" fmla="val 1858"/>
            </a:avLst>
          </a:prstGeom>
          <a:effectLst>
            <a:outerShdw blurRad="50800" dist="50800" dir="5400000" algn="tl" rotWithShape="0">
              <a:srgbClr val="000000">
                <a:alpha val="43000"/>
              </a:srgbClr>
            </a:outerShdw>
          </a:effectLst>
        </p:spPr>
      </p:pic>
      <p:sp>
        <p:nvSpPr>
          <p:cNvPr id="3" name="Slide Number Placeholder 2">
            <a:extLst>
              <a:ext uri="{FF2B5EF4-FFF2-40B4-BE49-F238E27FC236}">
                <a16:creationId xmlns:a16="http://schemas.microsoft.com/office/drawing/2014/main" id="{67FB39E6-D11B-9DF1-B482-9CC70FEAE0F5}"/>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33986278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39" name="Rectangle 3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2" name="Rectangle 4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6" name="Rectangle 45">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443C2DC9-E2B0-43E0-81D4-71A75EA13623}"/>
              </a:ext>
            </a:extLst>
          </p:cNvPr>
          <p:cNvSpPr txBox="1"/>
          <p:nvPr/>
        </p:nvSpPr>
        <p:spPr>
          <a:xfrm>
            <a:off x="6019800" y="1113062"/>
            <a:ext cx="2819399" cy="3281957"/>
          </a:xfrm>
          <a:prstGeom prst="rect">
            <a:avLst/>
          </a:prstGeom>
        </p:spPr>
        <p:txBody>
          <a:bodyPr vert="horz" lIns="91440" tIns="45720" rIns="91440" bIns="45720" rtlCol="0" anchor="b">
            <a:normAutofit/>
          </a:bodyPr>
          <a:lstStyle/>
          <a:p>
            <a:pPr>
              <a:spcBef>
                <a:spcPct val="0"/>
              </a:spcBef>
              <a:spcAft>
                <a:spcPts val="600"/>
              </a:spcAft>
              <a:buClr>
                <a:schemeClr val="accent1"/>
              </a:buClr>
              <a:buSzPct val="80000"/>
            </a:pPr>
            <a:r>
              <a:rPr lang="en-US" sz="5400" b="0" i="0" kern="1200" dirty="0">
                <a:solidFill>
                  <a:srgbClr val="EBEBEB"/>
                </a:solidFill>
                <a:latin typeface="Times New Roman" panose="02020603050405020304" pitchFamily="18" charset="0"/>
                <a:ea typeface="+mj-ea"/>
                <a:cs typeface="Times New Roman" panose="02020603050405020304" pitchFamily="18" charset="0"/>
              </a:rPr>
              <a:t>Solution</a:t>
            </a:r>
          </a:p>
        </p:txBody>
      </p:sp>
      <p:sp>
        <p:nvSpPr>
          <p:cNvPr id="2" name="Slide Number Placeholder 1">
            <a:extLst>
              <a:ext uri="{FF2B5EF4-FFF2-40B4-BE49-F238E27FC236}">
                <a16:creationId xmlns:a16="http://schemas.microsoft.com/office/drawing/2014/main" id="{4C2CB22B-5BD9-F0A3-8813-116E33E41DFF}"/>
              </a:ext>
            </a:extLst>
          </p:cNvPr>
          <p:cNvSpPr>
            <a:spLocks noGrp="1"/>
          </p:cNvSpPr>
          <p:nvPr>
            <p:ph type="sldNum" sz="quarter" idx="12"/>
          </p:nvPr>
        </p:nvSpPr>
        <p:spPr>
          <a:xfrm>
            <a:off x="7757031" y="295729"/>
            <a:ext cx="628649" cy="767687"/>
          </a:xfrm>
        </p:spPr>
        <p:txBody>
          <a:bodyPr vert="horz" lIns="91440" tIns="45720" rIns="91440" bIns="45720" rtlCol="0" anchor="b">
            <a:normAutofit/>
          </a:bodyPr>
          <a:lstStyle/>
          <a:p>
            <a:pPr defTabSz="914400">
              <a:spcAft>
                <a:spcPts val="600"/>
              </a:spcAft>
            </a:pPr>
            <a:fld id="{B6F15528-21DE-4FAA-801E-634DDDAF4B2B}" type="slidenum">
              <a:rPr lang="en-US">
                <a:solidFill>
                  <a:srgbClr val="FFFFFF"/>
                </a:solidFill>
              </a:rPr>
              <a:pPr defTabSz="914400">
                <a:spcAft>
                  <a:spcPts val="600"/>
                </a:spcAft>
              </a:pPr>
              <a:t>22</a:t>
            </a:fld>
            <a:endParaRPr lang="en-US" dirty="0">
              <a:solidFill>
                <a:srgbClr val="FFFFFF"/>
              </a:solidFill>
            </a:endParaRPr>
          </a:p>
        </p:txBody>
      </p:sp>
      <p:pic>
        <p:nvPicPr>
          <p:cNvPr id="8" name="Content Placeholder 7">
            <a:extLst>
              <a:ext uri="{FF2B5EF4-FFF2-40B4-BE49-F238E27FC236}">
                <a16:creationId xmlns:a16="http://schemas.microsoft.com/office/drawing/2014/main" id="{93540E59-8940-4C17-8B9E-F0C9B2278A48}"/>
              </a:ext>
            </a:extLst>
          </p:cNvPr>
          <p:cNvPicPr>
            <a:picLocks noGrp="1" noChangeAspect="1"/>
          </p:cNvPicPr>
          <p:nvPr>
            <p:ph idx="1"/>
          </p:nvPr>
        </p:nvPicPr>
        <p:blipFill>
          <a:blip r:embed="rId3"/>
          <a:stretch>
            <a:fillRect/>
          </a:stretch>
        </p:blipFill>
        <p:spPr>
          <a:xfrm>
            <a:off x="685801" y="1143000"/>
            <a:ext cx="5291028" cy="441959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5044491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22" name="Rectangle 21">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9C0D75C9-E60D-403F-805A-20C013530A3B}"/>
              </a:ext>
            </a:extLst>
          </p:cNvPr>
          <p:cNvSpPr>
            <a:spLocks noGrp="1"/>
          </p:cNvSpPr>
          <p:nvPr>
            <p:ph type="title"/>
          </p:nvPr>
        </p:nvSpPr>
        <p:spPr>
          <a:xfrm>
            <a:off x="627185" y="1085549"/>
            <a:ext cx="2573210" cy="4686903"/>
          </a:xfrm>
        </p:spPr>
        <p:txBody>
          <a:bodyPr anchor="ctr">
            <a:normAutofit/>
          </a:bodyPr>
          <a:lstStyle/>
          <a:p>
            <a:pPr algn="r"/>
            <a:r>
              <a:rPr lang="en-US" sz="3000" b="1">
                <a:solidFill>
                  <a:schemeClr val="tx1"/>
                </a:solidFill>
                <a:latin typeface="Times New Roman" panose="02020603050405020304" pitchFamily="18" charset="0"/>
                <a:cs typeface="Times New Roman" panose="02020603050405020304" pitchFamily="18" charset="0"/>
              </a:rPr>
              <a:t>Fifth Optimization: Critical Word First and</a:t>
            </a:r>
            <a:br>
              <a:rPr lang="en-US" sz="3000" b="1">
                <a:solidFill>
                  <a:schemeClr val="tx1"/>
                </a:solidFill>
                <a:latin typeface="Times New Roman" panose="02020603050405020304" pitchFamily="18" charset="0"/>
                <a:cs typeface="Times New Roman" panose="02020603050405020304" pitchFamily="18" charset="0"/>
              </a:rPr>
            </a:br>
            <a:r>
              <a:rPr lang="en-US" sz="3000" b="1">
                <a:solidFill>
                  <a:schemeClr val="tx1"/>
                </a:solidFill>
                <a:latin typeface="Times New Roman" panose="02020603050405020304" pitchFamily="18" charset="0"/>
                <a:cs typeface="Times New Roman" panose="02020603050405020304" pitchFamily="18" charset="0"/>
              </a:rPr>
              <a:t>Early Restart to Reduce Miss Penalty</a:t>
            </a:r>
            <a:endParaRPr lang="en-US" sz="3000">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F5C01C-EF49-4581-B1A3-8896368D37E3}"/>
              </a:ext>
            </a:extLst>
          </p:cNvPr>
          <p:cNvSpPr>
            <a:spLocks noGrp="1"/>
          </p:cNvSpPr>
          <p:nvPr>
            <p:ph idx="1"/>
          </p:nvPr>
        </p:nvSpPr>
        <p:spPr>
          <a:xfrm>
            <a:off x="3781048" y="1085549"/>
            <a:ext cx="4829549" cy="4686903"/>
          </a:xfrm>
        </p:spPr>
        <p:txBody>
          <a:bodyPr anchor="ctr">
            <a:normAutofit/>
          </a:bodyPr>
          <a:lstStyle/>
          <a:p>
            <a:r>
              <a:rPr lang="en-US" b="1" i="1" dirty="0">
                <a:solidFill>
                  <a:schemeClr val="tx1"/>
                </a:solidFill>
                <a:latin typeface="Times New Roman" panose="02020603050405020304" pitchFamily="18" charset="0"/>
                <a:cs typeface="Times New Roman" panose="02020603050405020304" pitchFamily="18" charset="0"/>
              </a:rPr>
              <a:t>Critical word first</a:t>
            </a:r>
            <a:r>
              <a:rPr lang="en-US" dirty="0">
                <a:solidFill>
                  <a:schemeClr val="tx1"/>
                </a:solidFill>
                <a:latin typeface="Times New Roman" panose="02020603050405020304" pitchFamily="18" charset="0"/>
                <a:cs typeface="Times New Roman" panose="02020603050405020304" pitchFamily="18" charset="0"/>
              </a:rPr>
              <a:t>—Request the missed word first from memory and send it to the processor as soon as it arrives; let the processor continue execution while filling the rest of the words in the block.</a:t>
            </a:r>
          </a:p>
          <a:p>
            <a:r>
              <a:rPr lang="en-US" b="1" i="1" dirty="0">
                <a:solidFill>
                  <a:schemeClr val="tx1"/>
                </a:solidFill>
                <a:latin typeface="Times New Roman" panose="02020603050405020304" pitchFamily="18" charset="0"/>
                <a:cs typeface="Times New Roman" panose="02020603050405020304" pitchFamily="18" charset="0"/>
              </a:rPr>
              <a:t>Early restart</a:t>
            </a:r>
            <a:r>
              <a:rPr lang="en-US" dirty="0">
                <a:solidFill>
                  <a:schemeClr val="tx1"/>
                </a:solidFill>
                <a:latin typeface="Times New Roman" panose="02020603050405020304" pitchFamily="18" charset="0"/>
                <a:cs typeface="Times New Roman" panose="02020603050405020304" pitchFamily="18" charset="0"/>
              </a:rPr>
              <a:t>—Fetch the words in normal order, but as soon as the requested word of the block arrives send it to the processor and let the processor continue execution.</a:t>
            </a:r>
          </a:p>
          <a:p>
            <a:r>
              <a:rPr lang="en-US" dirty="0">
                <a:solidFill>
                  <a:schemeClr val="tx1"/>
                </a:solidFill>
                <a:latin typeface="Times New Roman" panose="02020603050405020304" pitchFamily="18" charset="0"/>
                <a:cs typeface="Times New Roman" panose="02020603050405020304" pitchFamily="18" charset="0"/>
              </a:rPr>
              <a:t>Useful only  when block size is large</a:t>
            </a:r>
          </a:p>
        </p:txBody>
      </p:sp>
      <p:sp>
        <p:nvSpPr>
          <p:cNvPr id="4" name="Slide Number Placeholder 3">
            <a:extLst>
              <a:ext uri="{FF2B5EF4-FFF2-40B4-BE49-F238E27FC236}">
                <a16:creationId xmlns:a16="http://schemas.microsoft.com/office/drawing/2014/main" id="{0FE226C9-1EE2-F37E-6F50-B7C6566C51DA}"/>
              </a:ext>
            </a:extLst>
          </p:cNvPr>
          <p:cNvSpPr>
            <a:spLocks noGrp="1"/>
          </p:cNvSpPr>
          <p:nvPr>
            <p:ph type="sldNum" sz="quarter" idx="12"/>
          </p:nvPr>
        </p:nvSpPr>
        <p:spPr>
          <a:xfrm>
            <a:off x="8104128" y="317862"/>
            <a:ext cx="628649" cy="767687"/>
          </a:xfrm>
        </p:spPr>
        <p:txBody>
          <a:bodyPr>
            <a:normAutofit/>
          </a:bodyPr>
          <a:lstStyle/>
          <a:p>
            <a:pPr algn="l">
              <a:spcAft>
                <a:spcPts val="600"/>
              </a:spcAft>
            </a:pPr>
            <a:fld id="{B6F15528-21DE-4FAA-801E-634DDDAF4B2B}" type="slidenum">
              <a:rPr lang="en-US">
                <a:solidFill>
                  <a:schemeClr val="tx1"/>
                </a:solidFill>
              </a:rPr>
              <a:pPr algn="l">
                <a:spcAft>
                  <a:spcPts val="600"/>
                </a:spcAft>
              </a:pPr>
              <a:t>23</a:t>
            </a:fld>
            <a:endParaRPr lang="en-US">
              <a:solidFill>
                <a:schemeClr val="tx1"/>
              </a:solidFill>
            </a:endParaRPr>
          </a:p>
        </p:txBody>
      </p:sp>
    </p:spTree>
    <p:extLst>
      <p:ext uri="{BB962C8B-B14F-4D97-AF65-F5344CB8AC3E}">
        <p14:creationId xmlns:p14="http://schemas.microsoft.com/office/powerpoint/2010/main" val="22971033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D903136-11FF-421A-A244-043412B6DCAE}"/>
              </a:ext>
            </a:extLst>
          </p:cNvPr>
          <p:cNvSpPr>
            <a:spLocks noGrp="1"/>
          </p:cNvSpPr>
          <p:nvPr>
            <p:ph type="title"/>
          </p:nvPr>
        </p:nvSpPr>
        <p:spPr>
          <a:xfrm>
            <a:off x="627185" y="1085549"/>
            <a:ext cx="2573210" cy="4686903"/>
          </a:xfrm>
        </p:spPr>
        <p:txBody>
          <a:bodyPr anchor="ctr">
            <a:normAutofit/>
          </a:bodyPr>
          <a:lstStyle/>
          <a:p>
            <a:pPr algn="r"/>
            <a:r>
              <a:rPr lang="en-US" b="1" dirty="0">
                <a:solidFill>
                  <a:schemeClr val="tx1"/>
                </a:solidFill>
                <a:latin typeface="Times New Roman" panose="02020603050405020304" pitchFamily="18" charset="0"/>
                <a:cs typeface="Times New Roman" panose="02020603050405020304" pitchFamily="18" charset="0"/>
              </a:rPr>
              <a:t>Sixth Optimization: Merging Write Buffer to</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Reduce Miss Penalty</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A0F46B-4460-46E0-89A4-B9CF113BF033}"/>
              </a:ext>
            </a:extLst>
          </p:cNvPr>
          <p:cNvSpPr>
            <a:spLocks noGrp="1"/>
          </p:cNvSpPr>
          <p:nvPr>
            <p:ph idx="1"/>
          </p:nvPr>
        </p:nvSpPr>
        <p:spPr>
          <a:xfrm>
            <a:off x="3781048" y="533401"/>
            <a:ext cx="4905749" cy="5867399"/>
          </a:xfrm>
        </p:spPr>
        <p:txBody>
          <a:bodyPr anchor="ctr">
            <a:normAutofit/>
          </a:bodyPr>
          <a:lstStyle/>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Write-through caches rely on write buffers, as all stores must be sent to the next lower level of the hierarchy.</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if the address of the new data to be written matches the address of a valid write buffer entry, it is merged.</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In the example, the data occupies separate entries in a non-merging write buffer as the write to buffer were sequential and there was no merging mechanism</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With merging they all occupy a single entry.</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So if memory system supports writing multiple words, we will see a speedup.</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Without write merging the empty entries in upper figure will only be used if processor writes multiple words at a time</a:t>
            </a:r>
          </a:p>
        </p:txBody>
      </p:sp>
      <p:sp>
        <p:nvSpPr>
          <p:cNvPr id="4" name="Slide Number Placeholder 3">
            <a:extLst>
              <a:ext uri="{FF2B5EF4-FFF2-40B4-BE49-F238E27FC236}">
                <a16:creationId xmlns:a16="http://schemas.microsoft.com/office/drawing/2014/main" id="{8FD7BE86-6878-A41A-7602-8FCC027FA894}"/>
              </a:ext>
            </a:extLst>
          </p:cNvPr>
          <p:cNvSpPr>
            <a:spLocks noGrp="1"/>
          </p:cNvSpPr>
          <p:nvPr>
            <p:ph type="sldNum" sz="quarter" idx="12"/>
          </p:nvPr>
        </p:nvSpPr>
        <p:spPr>
          <a:xfrm>
            <a:off x="7678616" y="295731"/>
            <a:ext cx="791308" cy="237670"/>
          </a:xfrm>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96262122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07EE370-3F5D-47A2-930D-9B29F79147D5}"/>
              </a:ext>
            </a:extLst>
          </p:cNvPr>
          <p:cNvPicPr>
            <a:picLocks noGrp="1" noChangeAspect="1"/>
          </p:cNvPicPr>
          <p:nvPr>
            <p:ph idx="1"/>
          </p:nvPr>
        </p:nvPicPr>
        <p:blipFill>
          <a:blip r:embed="rId2"/>
          <a:stretch>
            <a:fillRect/>
          </a:stretch>
        </p:blipFill>
        <p:spPr>
          <a:xfrm>
            <a:off x="1873514" y="643466"/>
            <a:ext cx="5396971" cy="5571067"/>
          </a:xfrm>
          <a:prstGeom prst="rect">
            <a:avLst/>
          </a:prstGeom>
        </p:spPr>
      </p:pic>
      <p:sp>
        <p:nvSpPr>
          <p:cNvPr id="2" name="Slide Number Placeholder 1">
            <a:extLst>
              <a:ext uri="{FF2B5EF4-FFF2-40B4-BE49-F238E27FC236}">
                <a16:creationId xmlns:a16="http://schemas.microsoft.com/office/drawing/2014/main" id="{5C7FE168-FFB3-2648-244F-8593B874EFFB}"/>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58100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5794-2C3D-43A9-A505-998A5606FC38}"/>
              </a:ext>
            </a:extLst>
          </p:cNvPr>
          <p:cNvSpPr>
            <a:spLocks noGrp="1"/>
          </p:cNvSpPr>
          <p:nvPr>
            <p:ph type="title"/>
          </p:nvPr>
        </p:nvSpPr>
        <p:spPr/>
        <p:txBody>
          <a:bodyPr>
            <a:noAutofit/>
          </a:bodyPr>
          <a:lstStyle/>
          <a:p>
            <a:r>
              <a:rPr lang="en-US" b="1" dirty="0">
                <a:latin typeface="Times New Roman" panose="02020603050405020304" pitchFamily="18" charset="0"/>
                <a:cs typeface="Times New Roman" panose="02020603050405020304" pitchFamily="18" charset="0"/>
              </a:rPr>
              <a:t>Seventh Optimization: Compiler Optimizations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Reduce Miss Rate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65FEDA-8323-4660-AC65-C4CC30338BB7}"/>
              </a:ext>
            </a:extLst>
          </p:cNvPr>
          <p:cNvSpPr>
            <a:spLocks noGrp="1"/>
          </p:cNvSpPr>
          <p:nvPr>
            <p:ph idx="1"/>
          </p:nvPr>
        </p:nvSpPr>
        <p:spPr/>
        <p:txBody>
          <a:bodyPr/>
          <a:lstStyle/>
          <a:p>
            <a:r>
              <a:rPr lang="en-US" i="1" dirty="0"/>
              <a:t>Loop Interchange</a:t>
            </a:r>
          </a:p>
          <a:p>
            <a:pPr marL="0" indent="0">
              <a:buNone/>
            </a:pPr>
            <a:r>
              <a:rPr lang="en-US" i="1" dirty="0"/>
              <a:t>	Consider code for a row major array</a:t>
            </a:r>
          </a:p>
          <a:p>
            <a:pPr marL="0" indent="0">
              <a:buNone/>
            </a:pPr>
            <a:endParaRPr lang="en-US" dirty="0"/>
          </a:p>
        </p:txBody>
      </p:sp>
      <p:pic>
        <p:nvPicPr>
          <p:cNvPr id="4" name="Picture 3">
            <a:extLst>
              <a:ext uri="{FF2B5EF4-FFF2-40B4-BE49-F238E27FC236}">
                <a16:creationId xmlns:a16="http://schemas.microsoft.com/office/drawing/2014/main" id="{EC32829B-22D5-429A-B3C7-CD8438D366A8}"/>
              </a:ext>
            </a:extLst>
          </p:cNvPr>
          <p:cNvPicPr>
            <a:picLocks noChangeAspect="1"/>
          </p:cNvPicPr>
          <p:nvPr/>
        </p:nvPicPr>
        <p:blipFill>
          <a:blip r:embed="rId2"/>
          <a:stretch>
            <a:fillRect/>
          </a:stretch>
        </p:blipFill>
        <p:spPr>
          <a:xfrm>
            <a:off x="2438400" y="2819400"/>
            <a:ext cx="5257800" cy="1372533"/>
          </a:xfrm>
          <a:prstGeom prst="rect">
            <a:avLst/>
          </a:prstGeom>
        </p:spPr>
      </p:pic>
      <p:pic>
        <p:nvPicPr>
          <p:cNvPr id="5" name="Picture 4">
            <a:extLst>
              <a:ext uri="{FF2B5EF4-FFF2-40B4-BE49-F238E27FC236}">
                <a16:creationId xmlns:a16="http://schemas.microsoft.com/office/drawing/2014/main" id="{8214FC62-1C05-4159-8ACB-8B1C04B18170}"/>
              </a:ext>
            </a:extLst>
          </p:cNvPr>
          <p:cNvPicPr>
            <a:picLocks noChangeAspect="1"/>
          </p:cNvPicPr>
          <p:nvPr/>
        </p:nvPicPr>
        <p:blipFill>
          <a:blip r:embed="rId3"/>
          <a:stretch>
            <a:fillRect/>
          </a:stretch>
        </p:blipFill>
        <p:spPr>
          <a:xfrm>
            <a:off x="2099934" y="4720566"/>
            <a:ext cx="4944132" cy="1372533"/>
          </a:xfrm>
          <a:prstGeom prst="rect">
            <a:avLst/>
          </a:prstGeom>
        </p:spPr>
      </p:pic>
      <p:sp>
        <p:nvSpPr>
          <p:cNvPr id="6" name="Slide Number Placeholder 5">
            <a:extLst>
              <a:ext uri="{FF2B5EF4-FFF2-40B4-BE49-F238E27FC236}">
                <a16:creationId xmlns:a16="http://schemas.microsoft.com/office/drawing/2014/main" id="{9565F8B8-DD66-733C-511B-2343D41FE52C}"/>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123242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1DC7-B360-4ED5-B74E-89B68E5CA378}"/>
              </a:ext>
            </a:extLst>
          </p:cNvPr>
          <p:cNvSpPr>
            <a:spLocks noGrp="1"/>
          </p:cNvSpPr>
          <p:nvPr>
            <p:ph type="title"/>
          </p:nvPr>
        </p:nvSpPr>
        <p:spPr/>
        <p:txBody>
          <a:bodyPr>
            <a:normAutofit fontScale="90000"/>
          </a:bodyPr>
          <a:lstStyle/>
          <a:p>
            <a:r>
              <a:rPr lang="en-US" sz="3200" b="1" dirty="0"/>
              <a:t>Eighth Optimization: Compiler Optimizations to</a:t>
            </a:r>
            <a:br>
              <a:rPr lang="en-US" sz="3200" b="1" dirty="0"/>
            </a:br>
            <a:r>
              <a:rPr lang="en-US" sz="3200" b="1" dirty="0"/>
              <a:t>Reduce Miss Rate:</a:t>
            </a:r>
            <a:r>
              <a:rPr lang="en-US" sz="3200" dirty="0"/>
              <a:t>	</a:t>
            </a:r>
            <a:r>
              <a:rPr lang="en-US" sz="3200" b="1" dirty="0"/>
              <a:t>Blocking</a:t>
            </a:r>
            <a:endParaRPr lang="en-US" sz="3200" dirty="0"/>
          </a:p>
        </p:txBody>
      </p:sp>
      <p:sp>
        <p:nvSpPr>
          <p:cNvPr id="3" name="Content Placeholder 2">
            <a:extLst>
              <a:ext uri="{FF2B5EF4-FFF2-40B4-BE49-F238E27FC236}">
                <a16:creationId xmlns:a16="http://schemas.microsoft.com/office/drawing/2014/main" id="{FABE3554-C854-456B-8962-03D722FDAD7E}"/>
              </a:ext>
            </a:extLst>
          </p:cNvPr>
          <p:cNvSpPr>
            <a:spLocks noGrp="1"/>
          </p:cNvSpPr>
          <p:nvPr>
            <p:ph idx="1"/>
          </p:nvPr>
        </p:nvSpPr>
        <p:spPr/>
        <p:txBody>
          <a:bodyPr>
            <a:normAutofit/>
          </a:bodyPr>
          <a:lstStyle/>
          <a:p>
            <a:r>
              <a:rPr lang="en-US" dirty="0"/>
              <a:t>This optimization improves temporal locality to reduce misses </a:t>
            </a:r>
          </a:p>
          <a:p>
            <a:r>
              <a:rPr lang="en-US" dirty="0"/>
              <a:t>When dealing with multiple arrays where some arrays are addressed by rows and others by column</a:t>
            </a:r>
          </a:p>
          <a:p>
            <a:r>
              <a:rPr lang="en-US" dirty="0"/>
              <a:t>Blocked algorithms operate on submatrices or </a:t>
            </a:r>
            <a:r>
              <a:rPr lang="en-US" i="1" dirty="0"/>
              <a:t>blocks</a:t>
            </a:r>
            <a:r>
              <a:rPr lang="en-US" dirty="0"/>
              <a:t>. </a:t>
            </a:r>
          </a:p>
          <a:p>
            <a:r>
              <a:rPr lang="en-US" dirty="0"/>
              <a:t>The goal is to maximize accesses to the data loaded into the cache before the data are replaced</a:t>
            </a:r>
          </a:p>
        </p:txBody>
      </p:sp>
      <p:sp>
        <p:nvSpPr>
          <p:cNvPr id="4" name="Slide Number Placeholder 3">
            <a:extLst>
              <a:ext uri="{FF2B5EF4-FFF2-40B4-BE49-F238E27FC236}">
                <a16:creationId xmlns:a16="http://schemas.microsoft.com/office/drawing/2014/main" id="{DFA224D5-9927-2817-96C4-2B1571E14647}"/>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079622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701D-E840-4979-A5F9-B27D2E7180B8}"/>
              </a:ext>
            </a:extLst>
          </p:cNvPr>
          <p:cNvSpPr>
            <a:spLocks noGrp="1"/>
          </p:cNvSpPr>
          <p:nvPr>
            <p:ph type="title"/>
          </p:nvPr>
        </p:nvSpPr>
        <p:spPr>
          <a:xfrm>
            <a:off x="866215" y="973668"/>
            <a:ext cx="6571060" cy="706964"/>
          </a:xfrm>
        </p:spPr>
        <p:txBody>
          <a:bodyPr vert="horz" lIns="91440" tIns="45720" rIns="91440" bIns="45720" rtlCol="0" anchor="ctr">
            <a:normAutofit/>
          </a:bodyPr>
          <a:lstStyle/>
          <a:p>
            <a:pPr>
              <a:lnSpc>
                <a:spcPct val="90000"/>
              </a:lnSpc>
            </a:pPr>
            <a:r>
              <a:rPr lang="en-US" sz="1400" b="0" i="0" kern="1200">
                <a:solidFill>
                  <a:srgbClr val="EBEBEB"/>
                </a:solidFill>
                <a:latin typeface="+mj-lt"/>
                <a:ea typeface="+mj-ea"/>
                <a:cs typeface="+mj-cs"/>
              </a:rPr>
              <a:t>Example: Matrix Multiplication</a:t>
            </a:r>
            <a:br>
              <a:rPr lang="en-US" sz="1400" b="0" i="0" kern="1200">
                <a:solidFill>
                  <a:srgbClr val="EBEBEB"/>
                </a:solidFill>
                <a:latin typeface="+mj-lt"/>
                <a:ea typeface="+mj-ea"/>
                <a:cs typeface="+mj-cs"/>
              </a:rPr>
            </a:br>
            <a:r>
              <a:rPr lang="en-US" sz="1400" b="0" i="0" kern="1200">
                <a:solidFill>
                  <a:srgbClr val="EBEBEB"/>
                </a:solidFill>
                <a:latin typeface="+mj-lt"/>
                <a:ea typeface="+mj-ea"/>
                <a:cs typeface="+mj-cs"/>
              </a:rPr>
              <a:t>Without Blocking</a:t>
            </a:r>
            <a:br>
              <a:rPr lang="en-US" sz="1400" b="0" i="0" kern="1200">
                <a:solidFill>
                  <a:srgbClr val="EBEBEB"/>
                </a:solidFill>
                <a:latin typeface="+mj-lt"/>
                <a:ea typeface="+mj-ea"/>
                <a:cs typeface="+mj-cs"/>
              </a:rPr>
            </a:br>
            <a:endParaRPr lang="en-US" sz="1400" b="0" i="0" kern="1200">
              <a:solidFill>
                <a:srgbClr val="EBEBEB"/>
              </a:solidFill>
              <a:latin typeface="+mj-lt"/>
              <a:ea typeface="+mj-ea"/>
              <a:cs typeface="+mj-cs"/>
            </a:endParaRPr>
          </a:p>
        </p:txBody>
      </p:sp>
      <p:sp>
        <p:nvSpPr>
          <p:cNvPr id="5" name="TextBox 4">
            <a:extLst>
              <a:ext uri="{FF2B5EF4-FFF2-40B4-BE49-F238E27FC236}">
                <a16:creationId xmlns:a16="http://schemas.microsoft.com/office/drawing/2014/main" id="{626E4250-D7D1-4DE1-959A-24A2B34BFDAA}"/>
              </a:ext>
            </a:extLst>
          </p:cNvPr>
          <p:cNvSpPr txBox="1"/>
          <p:nvPr/>
        </p:nvSpPr>
        <p:spPr>
          <a:xfrm>
            <a:off x="866216" y="2603500"/>
            <a:ext cx="2610790" cy="3416300"/>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sz="1400">
                <a:solidFill>
                  <a:schemeClr val="tx1">
                    <a:lumMod val="75000"/>
                    <a:lumOff val="25000"/>
                  </a:schemeClr>
                </a:solidFill>
              </a:rPr>
              <a:t>Consider a Fully Associative Cache to ignore Conflict Misses</a:t>
            </a:r>
          </a:p>
          <a:p>
            <a:pPr marL="285750" indent="-285750">
              <a:spcBef>
                <a:spcPts val="1000"/>
              </a:spcBef>
              <a:buClr>
                <a:schemeClr val="accent1"/>
              </a:buClr>
              <a:buSzPct val="80000"/>
              <a:buFont typeface="Wingdings 3" charset="2"/>
              <a:buChar char=""/>
            </a:pPr>
            <a:r>
              <a:rPr lang="en-US" sz="1400">
                <a:solidFill>
                  <a:schemeClr val="tx1">
                    <a:lumMod val="75000"/>
                    <a:lumOff val="25000"/>
                  </a:schemeClr>
                </a:solidFill>
              </a:rPr>
              <a:t>Assume Cache uses Write Allocate Policy for Write Miss i.e Blocks to be written is brought to cache.</a:t>
            </a:r>
          </a:p>
          <a:p>
            <a:pPr marL="285750" indent="-285750">
              <a:spcBef>
                <a:spcPts val="1000"/>
              </a:spcBef>
              <a:buClr>
                <a:schemeClr val="accent1"/>
              </a:buClr>
              <a:buSzPct val="80000"/>
              <a:buFont typeface="Wingdings 3" charset="2"/>
              <a:buChar char=""/>
            </a:pPr>
            <a:r>
              <a:rPr lang="en-US" sz="1400">
                <a:solidFill>
                  <a:schemeClr val="tx1">
                    <a:lumMod val="75000"/>
                    <a:lumOff val="25000"/>
                  </a:schemeClr>
                </a:solidFill>
              </a:rPr>
              <a:t>Assume all the matrices are saved in row major order.</a:t>
            </a:r>
          </a:p>
        </p:txBody>
      </p:sp>
      <p:pic>
        <p:nvPicPr>
          <p:cNvPr id="4" name="Content Placeholder 3">
            <a:extLst>
              <a:ext uri="{FF2B5EF4-FFF2-40B4-BE49-F238E27FC236}">
                <a16:creationId xmlns:a16="http://schemas.microsoft.com/office/drawing/2014/main" id="{C93B83DE-4101-4554-BB4B-0BE4A3BB4202}"/>
              </a:ext>
            </a:extLst>
          </p:cNvPr>
          <p:cNvPicPr>
            <a:picLocks noGrp="1" noChangeAspect="1"/>
          </p:cNvPicPr>
          <p:nvPr>
            <p:ph idx="1"/>
          </p:nvPr>
        </p:nvPicPr>
        <p:blipFill>
          <a:blip r:embed="rId2"/>
          <a:stretch>
            <a:fillRect/>
          </a:stretch>
        </p:blipFill>
        <p:spPr>
          <a:xfrm>
            <a:off x="3738717" y="3307400"/>
            <a:ext cx="4619101" cy="2004265"/>
          </a:xfrm>
          <a:prstGeom prst="roundRect">
            <a:avLst>
              <a:gd name="adj" fmla="val 1858"/>
            </a:avLst>
          </a:prstGeom>
          <a:effectLst>
            <a:outerShdw blurRad="50800" dist="50800" dir="5400000" algn="tl" rotWithShape="0">
              <a:srgbClr val="000000">
                <a:alpha val="43000"/>
              </a:srgbClr>
            </a:outerShdw>
          </a:effectLst>
        </p:spPr>
      </p:pic>
      <p:sp>
        <p:nvSpPr>
          <p:cNvPr id="3" name="Slide Number Placeholder 2">
            <a:extLst>
              <a:ext uri="{FF2B5EF4-FFF2-40B4-BE49-F238E27FC236}">
                <a16:creationId xmlns:a16="http://schemas.microsoft.com/office/drawing/2014/main" id="{B96E7144-1BF5-D22E-7CD5-DF68009449F7}"/>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493677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EB46-65CF-4582-89AE-C30BAD78F28D}"/>
              </a:ext>
            </a:extLst>
          </p:cNvPr>
          <p:cNvSpPr>
            <a:spLocks noGrp="1"/>
          </p:cNvSpPr>
          <p:nvPr>
            <p:ph type="title"/>
          </p:nvPr>
        </p:nvSpPr>
        <p:spPr/>
        <p:txBody>
          <a:bodyPr>
            <a:normAutofit fontScale="90000"/>
          </a:bodyPr>
          <a:lstStyle/>
          <a:p>
            <a:r>
              <a:rPr lang="en-US" dirty="0"/>
              <a:t>Example: Matrix Multiplication</a:t>
            </a:r>
            <a:br>
              <a:rPr lang="en-US" dirty="0"/>
            </a:br>
            <a:r>
              <a:rPr lang="en-US" sz="3100" dirty="0"/>
              <a:t>Without Blocking</a:t>
            </a:r>
          </a:p>
        </p:txBody>
      </p:sp>
      <p:sp>
        <p:nvSpPr>
          <p:cNvPr id="3" name="Content Placeholder 2">
            <a:extLst>
              <a:ext uri="{FF2B5EF4-FFF2-40B4-BE49-F238E27FC236}">
                <a16:creationId xmlns:a16="http://schemas.microsoft.com/office/drawing/2014/main" id="{79385484-631A-4491-B841-12C726A9A090}"/>
              </a:ext>
            </a:extLst>
          </p:cNvPr>
          <p:cNvSpPr>
            <a:spLocks noGrp="1"/>
          </p:cNvSpPr>
          <p:nvPr>
            <p:ph idx="1"/>
          </p:nvPr>
        </p:nvSpPr>
        <p:spPr/>
        <p:txBody>
          <a:bodyPr>
            <a:normAutofit/>
          </a:bodyPr>
          <a:lstStyle/>
          <a:p>
            <a:pPr marL="285750" indent="-285750"/>
            <a:r>
              <a:rPr lang="en-US" dirty="0"/>
              <a:t>Following is the details of memory access for the multiplication operation</a:t>
            </a:r>
          </a:p>
          <a:p>
            <a:pPr lvl="1">
              <a:buFont typeface="Arial" panose="020B0604020202020204" pitchFamily="34" charset="0"/>
              <a:buChar char="•"/>
            </a:pPr>
            <a:r>
              <a:rPr lang="en-US" dirty="0"/>
              <a:t>For each value calculation a row of y and a column of z is required. But z is saved in row major order so N rows are read.</a:t>
            </a:r>
          </a:p>
          <a:p>
            <a:pPr lvl="1">
              <a:buFont typeface="Arial" panose="020B0604020202020204" pitchFamily="34" charset="0"/>
              <a:buChar char="•"/>
            </a:pPr>
            <a:r>
              <a:rPr lang="en-US" dirty="0"/>
              <a:t>If cache is large enough (which is difficult) so that Complete z matrix ,one row of y matrix and one row of x can fit in the cache then for the first calculation all z matrix is  brought to cache and the current row of x and y.</a:t>
            </a:r>
          </a:p>
          <a:p>
            <a:pPr lvl="1">
              <a:buFont typeface="Arial" panose="020B0604020202020204" pitchFamily="34" charset="0"/>
              <a:buChar char="•"/>
            </a:pPr>
            <a:r>
              <a:rPr lang="en-US" dirty="0"/>
              <a:t>Further misses will only occur when next rows of x and y are brought and there will be no misses for z later</a:t>
            </a:r>
          </a:p>
          <a:p>
            <a:pPr marL="914400" lvl="2" indent="0">
              <a:buNone/>
            </a:pPr>
            <a:endParaRPr lang="en-US" dirty="0"/>
          </a:p>
          <a:p>
            <a:endParaRPr lang="en-US" dirty="0"/>
          </a:p>
        </p:txBody>
      </p:sp>
      <p:sp>
        <p:nvSpPr>
          <p:cNvPr id="4" name="Slide Number Placeholder 3">
            <a:extLst>
              <a:ext uri="{FF2B5EF4-FFF2-40B4-BE49-F238E27FC236}">
                <a16:creationId xmlns:a16="http://schemas.microsoft.com/office/drawing/2014/main" id="{18C294DE-825C-A4C8-ACA7-E0AE55DB2004}"/>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14604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A79F68B-0203-4E16-8A57-4BDD714567C9}"/>
              </a:ext>
            </a:extLst>
          </p:cNvPr>
          <p:cNvSpPr>
            <a:spLocks noGrp="1"/>
          </p:cNvSpPr>
          <p:nvPr>
            <p:ph type="title"/>
          </p:nvPr>
        </p:nvSpPr>
        <p:spPr>
          <a:xfrm>
            <a:off x="866216" y="973667"/>
            <a:ext cx="2206657" cy="4833745"/>
          </a:xfrm>
        </p:spPr>
        <p:txBody>
          <a:bodyPr>
            <a:normAutofit/>
          </a:bodyPr>
          <a:lstStyle/>
          <a:p>
            <a:r>
              <a:rPr lang="en-US" sz="2500" b="1" dirty="0">
                <a:solidFill>
                  <a:srgbClr val="EBEBEB"/>
                </a:solidFill>
                <a:latin typeface="Times New Roman" panose="02020603050405020304" pitchFamily="18" charset="0"/>
                <a:cs typeface="Times New Roman" panose="02020603050405020304" pitchFamily="18" charset="0"/>
              </a:rPr>
              <a:t>Basic Cache Optimization</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D7FD438-AC1B-265A-48DC-DB9357E10F74}"/>
              </a:ext>
            </a:extLst>
          </p:cNvPr>
          <p:cNvGraphicFramePr>
            <a:graphicFrameLocks noGrp="1"/>
          </p:cNvGraphicFramePr>
          <p:nvPr>
            <p:ph idx="1"/>
            <p:extLst>
              <p:ext uri="{D42A27DB-BD31-4B8C-83A1-F6EECF244321}">
                <p14:modId xmlns:p14="http://schemas.microsoft.com/office/powerpoint/2010/main" val="2142634782"/>
              </p:ext>
            </p:extLst>
          </p:nvPr>
        </p:nvGraphicFramePr>
        <p:xfrm>
          <a:off x="3657600" y="402164"/>
          <a:ext cx="5486399" cy="6151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4F303F1-0DD2-F299-65AC-CAE4FF9FFD52}"/>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75474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8B11138C-3AF4-4FF3-81A6-CD7DAB5E5AD3}"/>
              </a:ext>
            </a:extLst>
          </p:cNvPr>
          <p:cNvSpPr>
            <a:spLocks noGrp="1"/>
          </p:cNvSpPr>
          <p:nvPr>
            <p:ph type="title"/>
          </p:nvPr>
        </p:nvSpPr>
        <p:spPr>
          <a:xfrm>
            <a:off x="304802" y="1209957"/>
            <a:ext cx="2845041" cy="4589018"/>
          </a:xfrm>
        </p:spPr>
        <p:txBody>
          <a:bodyPr anchor="ctr">
            <a:normAutofit/>
          </a:bodyPr>
          <a:lstStyle/>
          <a:p>
            <a:pPr algn="r"/>
            <a:r>
              <a:rPr lang="en-US" sz="4000" dirty="0">
                <a:solidFill>
                  <a:schemeClr val="tx1"/>
                </a:solidFill>
                <a:latin typeface="Times New Roman" panose="02020603050405020304" pitchFamily="18" charset="0"/>
                <a:cs typeface="Times New Roman" panose="02020603050405020304" pitchFamily="18" charset="0"/>
              </a:rPr>
              <a:t>Example: Matrix Multiplication</a:t>
            </a:r>
            <a:br>
              <a:rPr lang="en-US" sz="4000" dirty="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Without Blocking</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5AECD7-2F53-47FE-8E78-273936F3A45A}"/>
              </a:ext>
            </a:extLst>
          </p:cNvPr>
          <p:cNvSpPr>
            <a:spLocks noGrp="1"/>
          </p:cNvSpPr>
          <p:nvPr>
            <p:ph idx="1"/>
          </p:nvPr>
        </p:nvSpPr>
        <p:spPr>
          <a:xfrm>
            <a:off x="3267515" y="609600"/>
            <a:ext cx="4995637" cy="5776913"/>
          </a:xfrm>
        </p:spPr>
        <p:txBody>
          <a:bodyPr anchor="ctr">
            <a:normAutofit lnSpcReduction="10000"/>
          </a:bodyPr>
          <a:lstStyle/>
          <a:p>
            <a:pPr marL="457200" lvl="1" indent="0">
              <a:lnSpc>
                <a:spcPct val="90000"/>
              </a:lnSpc>
              <a:buNone/>
            </a:pPr>
            <a:r>
              <a:rPr lang="en-US" sz="1500" dirty="0">
                <a:solidFill>
                  <a:schemeClr val="tx1"/>
                </a:solidFill>
                <a:latin typeface="Times New Roman" panose="02020603050405020304" pitchFamily="18" charset="0"/>
                <a:cs typeface="Times New Roman" panose="02020603050405020304" pitchFamily="18" charset="0"/>
              </a:rPr>
              <a:t>Since cache cannot have such large block size and also no of blocks are also limited.</a:t>
            </a:r>
          </a:p>
          <a:p>
            <a:pPr lvl="2">
              <a:lnSpc>
                <a:spcPct val="90000"/>
              </a:lnSpc>
            </a:pPr>
            <a:r>
              <a:rPr lang="en-US" sz="1500" dirty="0">
                <a:solidFill>
                  <a:schemeClr val="tx1"/>
                </a:solidFill>
                <a:latin typeface="Times New Roman" panose="02020603050405020304" pitchFamily="18" charset="0"/>
                <a:cs typeface="Times New Roman" panose="02020603050405020304" pitchFamily="18" charset="0"/>
              </a:rPr>
              <a:t>For z matrix, for each product a new row is brough</a:t>
            </a:r>
          </a:p>
          <a:p>
            <a:pPr lvl="2">
              <a:lnSpc>
                <a:spcPct val="90000"/>
              </a:lnSpc>
            </a:pPr>
            <a:r>
              <a:rPr lang="en-US" sz="1500" dirty="0">
                <a:solidFill>
                  <a:schemeClr val="tx1"/>
                </a:solidFill>
                <a:latin typeface="Times New Roman" panose="02020603050405020304" pitchFamily="18" charset="0"/>
                <a:cs typeface="Times New Roman" panose="02020603050405020304" pitchFamily="18" charset="0"/>
              </a:rPr>
              <a:t>If the no’ of blocks in cache are less than N; then by the time next column is required for multiplication, the previous ones are replaced so spatial locality is not used.</a:t>
            </a:r>
          </a:p>
          <a:p>
            <a:pPr lvl="2">
              <a:lnSpc>
                <a:spcPct val="90000"/>
              </a:lnSpc>
            </a:pPr>
            <a:r>
              <a:rPr lang="en-US" sz="1500" dirty="0">
                <a:solidFill>
                  <a:schemeClr val="tx1"/>
                </a:solidFill>
                <a:latin typeface="Times New Roman" panose="02020603050405020304" pitchFamily="18" charset="0"/>
                <a:cs typeface="Times New Roman" panose="02020603050405020304" pitchFamily="18" charset="0"/>
              </a:rPr>
              <a:t>So for an </a:t>
            </a:r>
            <a:r>
              <a:rPr lang="en-US" sz="1500" dirty="0" err="1">
                <a:solidFill>
                  <a:schemeClr val="tx1"/>
                </a:solidFill>
                <a:latin typeface="Times New Roman" panose="02020603050405020304" pitchFamily="18" charset="0"/>
                <a:cs typeface="Times New Roman" panose="02020603050405020304" pitchFamily="18" charset="0"/>
              </a:rPr>
              <a:t>NxN</a:t>
            </a:r>
            <a:r>
              <a:rPr lang="en-US" sz="1500" dirty="0">
                <a:solidFill>
                  <a:schemeClr val="tx1"/>
                </a:solidFill>
                <a:latin typeface="Times New Roman" panose="02020603050405020304" pitchFamily="18" charset="0"/>
                <a:cs typeface="Times New Roman" panose="02020603050405020304" pitchFamily="18" charset="0"/>
              </a:rPr>
              <a:t> matrix, z will give </a:t>
            </a:r>
            <a:r>
              <a:rPr lang="en-US" sz="1500" dirty="0" err="1">
                <a:solidFill>
                  <a:schemeClr val="tx1"/>
                </a:solidFill>
                <a:latin typeface="Times New Roman" panose="02020603050405020304" pitchFamily="18" charset="0"/>
                <a:cs typeface="Times New Roman" panose="02020603050405020304" pitchFamily="18" charset="0"/>
              </a:rPr>
              <a:t>NxN</a:t>
            </a:r>
            <a:r>
              <a:rPr lang="en-US" sz="1500" dirty="0">
                <a:solidFill>
                  <a:schemeClr val="tx1"/>
                </a:solidFill>
                <a:latin typeface="Times New Roman" panose="02020603050405020304" pitchFamily="18" charset="0"/>
                <a:cs typeface="Times New Roman" panose="02020603050405020304" pitchFamily="18" charset="0"/>
              </a:rPr>
              <a:t> misses for each row computation of x, and in total N</a:t>
            </a:r>
            <a:r>
              <a:rPr lang="en-US" sz="1500" baseline="30000" dirty="0">
                <a:solidFill>
                  <a:schemeClr val="tx1"/>
                </a:solidFill>
                <a:latin typeface="Times New Roman" panose="02020603050405020304" pitchFamily="18" charset="0"/>
                <a:cs typeface="Times New Roman" panose="02020603050405020304" pitchFamily="18" charset="0"/>
              </a:rPr>
              <a:t>3</a:t>
            </a:r>
            <a:r>
              <a:rPr lang="en-US" sz="1500" dirty="0">
                <a:solidFill>
                  <a:schemeClr val="tx1"/>
                </a:solidFill>
                <a:latin typeface="Times New Roman" panose="02020603050405020304" pitchFamily="18" charset="0"/>
                <a:cs typeface="Times New Roman" panose="02020603050405020304" pitchFamily="18" charset="0"/>
              </a:rPr>
              <a:t>  misses</a:t>
            </a:r>
          </a:p>
          <a:p>
            <a:pPr lvl="2">
              <a:lnSpc>
                <a:spcPct val="90000"/>
              </a:lnSpc>
            </a:pPr>
            <a:r>
              <a:rPr lang="en-US" sz="1500" dirty="0">
                <a:solidFill>
                  <a:schemeClr val="tx1"/>
                </a:solidFill>
                <a:latin typeface="Times New Roman" panose="02020603050405020304" pitchFamily="18" charset="0"/>
                <a:cs typeface="Times New Roman" panose="02020603050405020304" pitchFamily="18" charset="0"/>
              </a:rPr>
              <a:t>For y matrix, there can be slight spatial locality, but if block size is small then all row cannot reside in cache</a:t>
            </a:r>
          </a:p>
          <a:p>
            <a:pPr lvl="2">
              <a:lnSpc>
                <a:spcPct val="90000"/>
              </a:lnSpc>
            </a:pPr>
            <a:r>
              <a:rPr lang="en-US" sz="1500" dirty="0">
                <a:solidFill>
                  <a:schemeClr val="tx1"/>
                </a:solidFill>
                <a:latin typeface="Times New Roman" panose="02020603050405020304" pitchFamily="18" charset="0"/>
                <a:cs typeface="Times New Roman" panose="02020603050405020304" pitchFamily="18" charset="0"/>
              </a:rPr>
              <a:t>So the no of misses for each row will be N/B, where B is block size of cache.</a:t>
            </a:r>
          </a:p>
          <a:p>
            <a:pPr lvl="2">
              <a:lnSpc>
                <a:spcPct val="90000"/>
              </a:lnSpc>
            </a:pPr>
            <a:r>
              <a:rPr lang="en-US" sz="1500" dirty="0">
                <a:solidFill>
                  <a:schemeClr val="tx1"/>
                </a:solidFill>
                <a:latin typeface="Times New Roman" panose="02020603050405020304" pitchFamily="18" charset="0"/>
                <a:cs typeface="Times New Roman" panose="02020603050405020304" pitchFamily="18" charset="0"/>
              </a:rPr>
              <a:t>For each row computation of x, the row of y are read N times and if the cache capacity is limited so that previous fetches are replaced then there will be N</a:t>
            </a:r>
            <a:r>
              <a:rPr lang="en-US" sz="1500" baseline="30000" dirty="0">
                <a:solidFill>
                  <a:schemeClr val="tx1"/>
                </a:solidFill>
                <a:latin typeface="Times New Roman" panose="02020603050405020304" pitchFamily="18" charset="0"/>
                <a:cs typeface="Times New Roman" panose="02020603050405020304" pitchFamily="18" charset="0"/>
              </a:rPr>
              <a:t>2</a:t>
            </a:r>
            <a:r>
              <a:rPr lang="en-US" sz="1500" dirty="0">
                <a:solidFill>
                  <a:schemeClr val="tx1"/>
                </a:solidFill>
                <a:latin typeface="Times New Roman" panose="02020603050405020304" pitchFamily="18" charset="0"/>
                <a:cs typeface="Times New Roman" panose="02020603050405020304" pitchFamily="18" charset="0"/>
              </a:rPr>
              <a:t>/B misses for each row</a:t>
            </a:r>
          </a:p>
          <a:p>
            <a:pPr lvl="2">
              <a:lnSpc>
                <a:spcPct val="90000"/>
              </a:lnSpc>
            </a:pPr>
            <a:r>
              <a:rPr lang="en-US" sz="1500" dirty="0">
                <a:solidFill>
                  <a:schemeClr val="tx1"/>
                </a:solidFill>
                <a:latin typeface="Times New Roman" panose="02020603050405020304" pitchFamily="18" charset="0"/>
                <a:cs typeface="Times New Roman" panose="02020603050405020304" pitchFamily="18" charset="0"/>
              </a:rPr>
              <a:t>So in total for N rows there will be N</a:t>
            </a:r>
            <a:r>
              <a:rPr lang="en-US" sz="1500" baseline="30000" dirty="0">
                <a:solidFill>
                  <a:schemeClr val="tx1"/>
                </a:solidFill>
                <a:latin typeface="Times New Roman" panose="02020603050405020304" pitchFamily="18" charset="0"/>
                <a:cs typeface="Times New Roman" panose="02020603050405020304" pitchFamily="18" charset="0"/>
              </a:rPr>
              <a:t>3</a:t>
            </a:r>
            <a:r>
              <a:rPr lang="en-US" sz="1500" dirty="0">
                <a:solidFill>
                  <a:schemeClr val="tx1"/>
                </a:solidFill>
                <a:latin typeface="Times New Roman" panose="02020603050405020304" pitchFamily="18" charset="0"/>
                <a:cs typeface="Times New Roman" panose="02020603050405020304" pitchFamily="18" charset="0"/>
              </a:rPr>
              <a:t>/B misses for y.</a:t>
            </a:r>
          </a:p>
          <a:p>
            <a:pPr lvl="2">
              <a:lnSpc>
                <a:spcPct val="90000"/>
              </a:lnSpc>
            </a:pPr>
            <a:r>
              <a:rPr lang="en-US" sz="1500" dirty="0">
                <a:solidFill>
                  <a:schemeClr val="tx1"/>
                </a:solidFill>
                <a:latin typeface="Times New Roman" panose="02020603050405020304" pitchFamily="18" charset="0"/>
                <a:cs typeface="Times New Roman" panose="02020603050405020304" pitchFamily="18" charset="0"/>
              </a:rPr>
              <a:t>For x matrix the no. of misses will be N/B misses for each row and N rows there will be N</a:t>
            </a:r>
            <a:r>
              <a:rPr lang="en-US" sz="1500" baseline="30000" dirty="0">
                <a:solidFill>
                  <a:schemeClr val="tx1"/>
                </a:solidFill>
                <a:latin typeface="Times New Roman" panose="02020603050405020304" pitchFamily="18" charset="0"/>
                <a:cs typeface="Times New Roman" panose="02020603050405020304" pitchFamily="18" charset="0"/>
              </a:rPr>
              <a:t>2</a:t>
            </a:r>
            <a:r>
              <a:rPr lang="en-US" sz="1500" dirty="0">
                <a:solidFill>
                  <a:schemeClr val="tx1"/>
                </a:solidFill>
                <a:latin typeface="Times New Roman" panose="02020603050405020304" pitchFamily="18" charset="0"/>
                <a:cs typeface="Times New Roman" panose="02020603050405020304" pitchFamily="18" charset="0"/>
              </a:rPr>
              <a:t>/B misses</a:t>
            </a:r>
          </a:p>
          <a:p>
            <a:pPr>
              <a:lnSpc>
                <a:spcPct val="90000"/>
              </a:lnSpc>
            </a:pPr>
            <a:endParaRPr lang="en-US" sz="1300" dirty="0">
              <a:solidFill>
                <a:schemeClr val="tx1"/>
              </a:solidFill>
            </a:endParaRPr>
          </a:p>
        </p:txBody>
      </p:sp>
      <p:sp>
        <p:nvSpPr>
          <p:cNvPr id="4" name="Slide Number Placeholder 3">
            <a:extLst>
              <a:ext uri="{FF2B5EF4-FFF2-40B4-BE49-F238E27FC236}">
                <a16:creationId xmlns:a16="http://schemas.microsoft.com/office/drawing/2014/main" id="{263593A5-A555-6278-11BC-88E17840A403}"/>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600487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4A007E2-3FB9-447D-A099-82D9CACA971F}"/>
              </a:ext>
            </a:extLst>
          </p:cNvPr>
          <p:cNvSpPr>
            <a:spLocks noGrp="1"/>
          </p:cNvSpPr>
          <p:nvPr>
            <p:ph type="title"/>
          </p:nvPr>
        </p:nvSpPr>
        <p:spPr>
          <a:xfrm>
            <a:off x="479323" y="629265"/>
            <a:ext cx="2566217" cy="5601210"/>
          </a:xfrm>
        </p:spPr>
        <p:txBody>
          <a:bodyPr vert="horz" lIns="91440" tIns="45720" rIns="91440" bIns="45720" rtlCol="0" anchor="ctr">
            <a:normAutofit/>
          </a:bodyPr>
          <a:lstStyle/>
          <a:p>
            <a:r>
              <a:rPr lang="en-US" sz="2700" b="0" i="0" kern="1200" dirty="0">
                <a:solidFill>
                  <a:srgbClr val="EBEBEB"/>
                </a:solidFill>
                <a:latin typeface="Times New Roman" panose="02020603050405020304" pitchFamily="18" charset="0"/>
                <a:cs typeface="Times New Roman" panose="02020603050405020304" pitchFamily="18" charset="0"/>
              </a:rPr>
              <a:t>Example: Matrix Multiplication</a:t>
            </a:r>
            <a:br>
              <a:rPr lang="en-US" sz="2700" b="0" i="0" kern="1200" dirty="0">
                <a:solidFill>
                  <a:srgbClr val="EBEBEB"/>
                </a:solidFill>
                <a:latin typeface="Times New Roman" panose="02020603050405020304" pitchFamily="18" charset="0"/>
                <a:cs typeface="Times New Roman" panose="02020603050405020304" pitchFamily="18" charset="0"/>
              </a:rPr>
            </a:br>
            <a:r>
              <a:rPr lang="en-US" sz="2700" b="0" i="0" kern="1200" dirty="0">
                <a:solidFill>
                  <a:srgbClr val="EBEBEB"/>
                </a:solidFill>
                <a:latin typeface="Times New Roman" panose="02020603050405020304" pitchFamily="18" charset="0"/>
                <a:cs typeface="Times New Roman" panose="02020603050405020304" pitchFamily="18" charset="0"/>
              </a:rPr>
              <a:t>Without Blocking</a:t>
            </a:r>
          </a:p>
        </p:txBody>
      </p:sp>
      <p:sp>
        <p:nvSpPr>
          <p:cNvPr id="14" name="Rectangle 13">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0AE04555-537C-467A-96D9-6FEFB84B3E59}"/>
              </a:ext>
            </a:extLst>
          </p:cNvPr>
          <p:cNvSpPr txBox="1"/>
          <p:nvPr/>
        </p:nvSpPr>
        <p:spPr>
          <a:xfrm>
            <a:off x="3539612" y="629265"/>
            <a:ext cx="5110316" cy="381174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rgbClr val="FFFFFF"/>
                </a:solidFill>
              </a:rPr>
              <a:t>X = Y*Z</a:t>
            </a:r>
          </a:p>
        </p:txBody>
      </p:sp>
      <p:pic>
        <p:nvPicPr>
          <p:cNvPr id="4" name="Content Placeholder 3">
            <a:extLst>
              <a:ext uri="{FF2B5EF4-FFF2-40B4-BE49-F238E27FC236}">
                <a16:creationId xmlns:a16="http://schemas.microsoft.com/office/drawing/2014/main" id="{F516EA32-DEF3-4961-A48C-064DBDB5DDA3}"/>
              </a:ext>
            </a:extLst>
          </p:cNvPr>
          <p:cNvPicPr>
            <a:picLocks noGrp="1" noChangeAspect="1"/>
          </p:cNvPicPr>
          <p:nvPr>
            <p:ph idx="1"/>
          </p:nvPr>
        </p:nvPicPr>
        <p:blipFill>
          <a:blip r:embed="rId2"/>
          <a:stretch>
            <a:fillRect/>
          </a:stretch>
        </p:blipFill>
        <p:spPr>
          <a:xfrm>
            <a:off x="3045540" y="3048000"/>
            <a:ext cx="5717460" cy="3180735"/>
          </a:xfrm>
          <a:prstGeom prst="roundRect">
            <a:avLst>
              <a:gd name="adj" fmla="val 1858"/>
            </a:avLst>
          </a:prstGeom>
          <a:effectLst>
            <a:outerShdw blurRad="50800" dist="50800" dir="5400000" algn="tl" rotWithShape="0">
              <a:srgbClr val="000000">
                <a:alpha val="43000"/>
              </a:srgbClr>
            </a:outerShdw>
          </a:effectLst>
        </p:spPr>
      </p:pic>
      <p:sp>
        <p:nvSpPr>
          <p:cNvPr id="3" name="Slide Number Placeholder 2">
            <a:extLst>
              <a:ext uri="{FF2B5EF4-FFF2-40B4-BE49-F238E27FC236}">
                <a16:creationId xmlns:a16="http://schemas.microsoft.com/office/drawing/2014/main" id="{0560F7D8-B277-4355-621B-4DCEA5F36C55}"/>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465140108"/>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7C58-CEBC-4EA2-ABA4-4BC98A7E8DAA}"/>
              </a:ext>
            </a:extLst>
          </p:cNvPr>
          <p:cNvSpPr>
            <a:spLocks noGrp="1"/>
          </p:cNvSpPr>
          <p:nvPr>
            <p:ph type="title"/>
          </p:nvPr>
        </p:nvSpPr>
        <p:spPr>
          <a:xfrm>
            <a:off x="866215" y="973668"/>
            <a:ext cx="6571060" cy="706964"/>
          </a:xfrm>
        </p:spPr>
        <p:txBody>
          <a:bodyPr vert="horz" lIns="91440" tIns="45720" rIns="91440" bIns="45720" rtlCol="0" anchor="ctr">
            <a:normAutofit/>
          </a:bodyPr>
          <a:lstStyle/>
          <a:p>
            <a:r>
              <a:rPr lang="en-US" sz="3600" b="0" i="0" kern="1200">
                <a:solidFill>
                  <a:srgbClr val="EBEBEB"/>
                </a:solidFill>
                <a:latin typeface="+mj-lt"/>
                <a:ea typeface="+mj-ea"/>
                <a:cs typeface="+mj-cs"/>
              </a:rPr>
              <a:t>Example: With Blocking</a:t>
            </a:r>
          </a:p>
        </p:txBody>
      </p:sp>
      <p:sp>
        <p:nvSpPr>
          <p:cNvPr id="6" name="TextBox 5">
            <a:extLst>
              <a:ext uri="{FF2B5EF4-FFF2-40B4-BE49-F238E27FC236}">
                <a16:creationId xmlns:a16="http://schemas.microsoft.com/office/drawing/2014/main" id="{59255F13-5EB6-40C4-8EC4-24A5E8451E8E}"/>
              </a:ext>
            </a:extLst>
          </p:cNvPr>
          <p:cNvSpPr txBox="1"/>
          <p:nvPr/>
        </p:nvSpPr>
        <p:spPr>
          <a:xfrm>
            <a:off x="866216" y="2603500"/>
            <a:ext cx="2610790" cy="3416300"/>
          </a:xfrm>
          <a:prstGeom prst="rect">
            <a:avLst/>
          </a:prstGeom>
        </p:spPr>
        <p:txBody>
          <a:bodyPr vert="horz" lIns="91440" tIns="45720" rIns="91440" bIns="45720" rtlCol="0" anchor="ctr">
            <a:normAutofit fontScale="92500"/>
          </a:bodyPr>
          <a:lstStyle/>
          <a:p>
            <a:pPr marL="285750" indent="-285750">
              <a:spcBef>
                <a:spcPts val="1000"/>
              </a:spcBef>
              <a:buClr>
                <a:schemeClr val="accent1"/>
              </a:buClr>
              <a:buSzPct val="80000"/>
              <a:buFont typeface="Wingdings 3" charset="2"/>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Utilize max temporal locality for z matrix</a:t>
            </a:r>
          </a:p>
          <a:p>
            <a:pPr marL="285750" indent="-285750">
              <a:spcBef>
                <a:spcPts val="1000"/>
              </a:spcBef>
              <a:buClr>
                <a:schemeClr val="accent1"/>
              </a:buClr>
              <a:buSzPct val="80000"/>
              <a:buFont typeface="Wingdings 3" charset="2"/>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B is equal to block size of cache such that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BxB</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matrix and one row of x and y matrix can stay in cache.</a:t>
            </a:r>
          </a:p>
          <a:p>
            <a:pPr>
              <a:spcBef>
                <a:spcPts val="1000"/>
              </a:spcBef>
              <a:buClr>
                <a:schemeClr val="accent1"/>
              </a:buClr>
              <a:buSzPct val="80000"/>
              <a:buFont typeface="Wingdings 3" charset="2"/>
              <a:buChar char=""/>
            </a:pPr>
            <a:endParaRPr lang="en-US" sz="1400" dirty="0">
              <a:solidFill>
                <a:schemeClr val="tx1">
                  <a:lumMod val="75000"/>
                  <a:lumOff val="25000"/>
                </a:schemeClr>
              </a:solidFill>
            </a:endParaRPr>
          </a:p>
        </p:txBody>
      </p:sp>
      <p:pic>
        <p:nvPicPr>
          <p:cNvPr id="4" name="Content Placeholder 3">
            <a:extLst>
              <a:ext uri="{FF2B5EF4-FFF2-40B4-BE49-F238E27FC236}">
                <a16:creationId xmlns:a16="http://schemas.microsoft.com/office/drawing/2014/main" id="{068FE207-0F08-4235-B08D-4C04A4030705}"/>
              </a:ext>
            </a:extLst>
          </p:cNvPr>
          <p:cNvPicPr>
            <a:picLocks noGrp="1" noChangeAspect="1"/>
          </p:cNvPicPr>
          <p:nvPr>
            <p:ph idx="1"/>
          </p:nvPr>
        </p:nvPicPr>
        <p:blipFill>
          <a:blip r:embed="rId2"/>
          <a:stretch>
            <a:fillRect/>
          </a:stretch>
        </p:blipFill>
        <p:spPr>
          <a:xfrm>
            <a:off x="3429001" y="2603500"/>
            <a:ext cx="5638800" cy="3797300"/>
          </a:xfrm>
          <a:prstGeom prst="roundRect">
            <a:avLst>
              <a:gd name="adj" fmla="val 1858"/>
            </a:avLst>
          </a:prstGeom>
          <a:effectLst>
            <a:outerShdw blurRad="50800" dist="50800" dir="5400000" algn="tl" rotWithShape="0">
              <a:srgbClr val="000000">
                <a:alpha val="43000"/>
              </a:srgbClr>
            </a:outerShdw>
          </a:effectLst>
        </p:spPr>
      </p:pic>
      <p:sp>
        <p:nvSpPr>
          <p:cNvPr id="3" name="Slide Number Placeholder 2">
            <a:extLst>
              <a:ext uri="{FF2B5EF4-FFF2-40B4-BE49-F238E27FC236}">
                <a16:creationId xmlns:a16="http://schemas.microsoft.com/office/drawing/2014/main" id="{CFA837A1-B9D6-DBD5-BBF8-628C7637CD58}"/>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709726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4" name="Rectangle 1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089FF553-631A-46C2-9F80-4D5E22228597}"/>
              </a:ext>
            </a:extLst>
          </p:cNvPr>
          <p:cNvSpPr>
            <a:spLocks noGrp="1"/>
          </p:cNvSpPr>
          <p:nvPr>
            <p:ph type="title"/>
          </p:nvPr>
        </p:nvSpPr>
        <p:spPr>
          <a:xfrm>
            <a:off x="750279" y="1209957"/>
            <a:ext cx="2275935" cy="4438087"/>
          </a:xfrm>
        </p:spPr>
        <p:txBody>
          <a:bodyPr anchor="ctr">
            <a:normAutofit/>
          </a:bodyPr>
          <a:lstStyle/>
          <a:p>
            <a:pPr algn="r"/>
            <a:r>
              <a:rPr lang="en-US" sz="4000" dirty="0">
                <a:solidFill>
                  <a:schemeClr val="tx1"/>
                </a:solidFill>
                <a:latin typeface="Times New Roman" panose="02020603050405020304" pitchFamily="18" charset="0"/>
                <a:cs typeface="Times New Roman" panose="02020603050405020304" pitchFamily="18" charset="0"/>
              </a:rPr>
              <a:t>Example: With Blocking</a:t>
            </a:r>
          </a:p>
        </p:txBody>
      </p:sp>
      <p:cxnSp>
        <p:nvCxnSpPr>
          <p:cNvPr id="17" name="Straight Connector 16">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F837D8A-E9E3-4529-83EB-95347008F5E9}"/>
              </a:ext>
            </a:extLst>
          </p:cNvPr>
          <p:cNvSpPr>
            <a:spLocks noGrp="1"/>
          </p:cNvSpPr>
          <p:nvPr>
            <p:ph idx="1"/>
          </p:nvPr>
        </p:nvSpPr>
        <p:spPr>
          <a:xfrm>
            <a:off x="3267515" y="467396"/>
            <a:ext cx="4995637" cy="5919115"/>
          </a:xfrm>
        </p:spPr>
        <p:txBody>
          <a:bodyPr anchor="ctr">
            <a:noAutofit/>
          </a:bodyPr>
          <a:lstStyle/>
          <a:p>
            <a:pPr>
              <a:lnSpc>
                <a:spcPct val="90000"/>
              </a:lnSpc>
            </a:pPr>
            <a:r>
              <a:rPr lang="en-US" dirty="0">
                <a:solidFill>
                  <a:schemeClr val="tx1"/>
                </a:solidFill>
                <a:latin typeface="Times New Roman" panose="02020603050405020304" pitchFamily="18" charset="0"/>
                <a:cs typeface="Times New Roman" panose="02020603050405020304" pitchFamily="18" charset="0"/>
              </a:rPr>
              <a:t>Utilize max temporal locality for z matrix</a:t>
            </a:r>
          </a:p>
          <a:p>
            <a:pPr>
              <a:lnSpc>
                <a:spcPct val="90000"/>
              </a:lnSpc>
            </a:pPr>
            <a:r>
              <a:rPr lang="en-US" dirty="0">
                <a:solidFill>
                  <a:schemeClr val="tx1"/>
                </a:solidFill>
                <a:latin typeface="Times New Roman" panose="02020603050405020304" pitchFamily="18" charset="0"/>
                <a:cs typeface="Times New Roman" panose="02020603050405020304" pitchFamily="18" charset="0"/>
              </a:rPr>
              <a:t>B is equal to block size of cache such that </a:t>
            </a:r>
            <a:r>
              <a:rPr lang="en-US" dirty="0" err="1">
                <a:solidFill>
                  <a:schemeClr val="tx1"/>
                </a:solidFill>
                <a:latin typeface="Times New Roman" panose="02020603050405020304" pitchFamily="18" charset="0"/>
                <a:cs typeface="Times New Roman" panose="02020603050405020304" pitchFamily="18" charset="0"/>
              </a:rPr>
              <a:t>BxB</a:t>
            </a:r>
            <a:r>
              <a:rPr lang="en-US" dirty="0">
                <a:solidFill>
                  <a:schemeClr val="tx1"/>
                </a:solidFill>
                <a:latin typeface="Times New Roman" panose="02020603050405020304" pitchFamily="18" charset="0"/>
                <a:cs typeface="Times New Roman" panose="02020603050405020304" pitchFamily="18" charset="0"/>
              </a:rPr>
              <a:t> matrix and rows of x and y matrix can stay in cache.</a:t>
            </a:r>
          </a:p>
          <a:p>
            <a:pPr>
              <a:lnSpc>
                <a:spcPct val="90000"/>
              </a:lnSpc>
            </a:pPr>
            <a:r>
              <a:rPr lang="en-US" dirty="0">
                <a:solidFill>
                  <a:schemeClr val="tx1"/>
                </a:solidFill>
                <a:latin typeface="Times New Roman" panose="02020603050405020304" pitchFamily="18" charset="0"/>
                <a:cs typeface="Times New Roman" panose="02020603050405020304" pitchFamily="18" charset="0"/>
              </a:rPr>
              <a:t>For z matrix, B accesses are done and then a </a:t>
            </a:r>
            <a:r>
              <a:rPr lang="en-US" dirty="0" err="1">
                <a:solidFill>
                  <a:schemeClr val="tx1"/>
                </a:solidFill>
                <a:latin typeface="Times New Roman" panose="02020603050405020304" pitchFamily="18" charset="0"/>
                <a:cs typeface="Times New Roman" panose="02020603050405020304" pitchFamily="18" charset="0"/>
              </a:rPr>
              <a:t>BxB</a:t>
            </a:r>
            <a:r>
              <a:rPr lang="en-US" dirty="0">
                <a:solidFill>
                  <a:schemeClr val="tx1"/>
                </a:solidFill>
                <a:latin typeface="Times New Roman" panose="02020603050405020304" pitchFamily="18" charset="0"/>
                <a:cs typeface="Times New Roman" panose="02020603050405020304" pitchFamily="18" charset="0"/>
              </a:rPr>
              <a:t> block resides in cache which is reused.</a:t>
            </a:r>
          </a:p>
          <a:p>
            <a:pPr>
              <a:lnSpc>
                <a:spcPct val="90000"/>
              </a:lnSpc>
            </a:pPr>
            <a:r>
              <a:rPr lang="en-US" dirty="0">
                <a:solidFill>
                  <a:schemeClr val="tx1"/>
                </a:solidFill>
                <a:latin typeface="Times New Roman" panose="02020603050405020304" pitchFamily="18" charset="0"/>
                <a:cs typeface="Times New Roman" panose="02020603050405020304" pitchFamily="18" charset="0"/>
              </a:rPr>
              <a:t>The no of </a:t>
            </a:r>
            <a:r>
              <a:rPr lang="en-US" dirty="0" err="1">
                <a:solidFill>
                  <a:schemeClr val="tx1"/>
                </a:solidFill>
                <a:latin typeface="Times New Roman" panose="02020603050405020304" pitchFamily="18" charset="0"/>
                <a:cs typeface="Times New Roman" panose="02020603050405020304" pitchFamily="18" charset="0"/>
              </a:rPr>
              <a:t>BxB</a:t>
            </a:r>
            <a:r>
              <a:rPr lang="en-US" dirty="0">
                <a:solidFill>
                  <a:schemeClr val="tx1"/>
                </a:solidFill>
                <a:latin typeface="Times New Roman" panose="02020603050405020304" pitchFamily="18" charset="0"/>
                <a:cs typeface="Times New Roman" panose="02020603050405020304" pitchFamily="18" charset="0"/>
              </a:rPr>
              <a:t> blocks read are 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/B</a:t>
            </a:r>
            <a:r>
              <a:rPr lang="en-US" baseline="30000" dirty="0">
                <a:solidFill>
                  <a:schemeClr val="tx1"/>
                </a:solidFill>
                <a:latin typeface="Times New Roman" panose="02020603050405020304" pitchFamily="18" charset="0"/>
                <a:cs typeface="Times New Roman" panose="02020603050405020304" pitchFamily="18" charset="0"/>
              </a:rPr>
              <a:t>2</a:t>
            </a:r>
            <a:r>
              <a:rPr lang="en-US" baseline="-250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so in total B* 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/B</a:t>
            </a:r>
            <a:r>
              <a:rPr lang="en-US" baseline="30000" dirty="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 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/B memory accesses for z.</a:t>
            </a:r>
          </a:p>
          <a:p>
            <a:pPr>
              <a:lnSpc>
                <a:spcPct val="90000"/>
              </a:lnSpc>
            </a:pPr>
            <a:r>
              <a:rPr lang="en-US" dirty="0">
                <a:solidFill>
                  <a:schemeClr val="tx1"/>
                </a:solidFill>
                <a:latin typeface="Times New Roman" panose="02020603050405020304" pitchFamily="18" charset="0"/>
                <a:cs typeface="Times New Roman" panose="02020603050405020304" pitchFamily="18" charset="0"/>
              </a:rPr>
              <a:t>For y matrix N accesses are made to memory to read a row of size B and this process is repeated 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/B</a:t>
            </a:r>
            <a:r>
              <a:rPr lang="en-US" baseline="30000" dirty="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times. The total access made are N</a:t>
            </a:r>
            <a:r>
              <a:rPr lang="en-US" baseline="30000" dirty="0">
                <a:solidFill>
                  <a:schemeClr val="tx1"/>
                </a:solidFill>
                <a:latin typeface="Times New Roman" panose="02020603050405020304" pitchFamily="18" charset="0"/>
                <a:cs typeface="Times New Roman" panose="02020603050405020304" pitchFamily="18" charset="0"/>
              </a:rPr>
              <a:t>3</a:t>
            </a:r>
            <a:r>
              <a:rPr lang="en-US" dirty="0">
                <a:solidFill>
                  <a:schemeClr val="tx1"/>
                </a:solidFill>
                <a:latin typeface="Times New Roman" panose="02020603050405020304" pitchFamily="18" charset="0"/>
                <a:cs typeface="Times New Roman" panose="02020603050405020304" pitchFamily="18" charset="0"/>
              </a:rPr>
              <a:t>/B</a:t>
            </a:r>
            <a:r>
              <a:rPr lang="en-US" baseline="30000" dirty="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times. </a:t>
            </a:r>
          </a:p>
          <a:p>
            <a:pPr>
              <a:lnSpc>
                <a:spcPct val="90000"/>
              </a:lnSpc>
            </a:pPr>
            <a:r>
              <a:rPr lang="en-US" dirty="0">
                <a:solidFill>
                  <a:schemeClr val="tx1"/>
                </a:solidFill>
                <a:latin typeface="Times New Roman" panose="02020603050405020304" pitchFamily="18" charset="0"/>
                <a:cs typeface="Times New Roman" panose="02020603050405020304" pitchFamily="18" charset="0"/>
              </a:rPr>
              <a:t>For x matrix also there will be N</a:t>
            </a:r>
            <a:r>
              <a:rPr lang="en-US" baseline="30000" dirty="0">
                <a:solidFill>
                  <a:schemeClr val="tx1"/>
                </a:solidFill>
                <a:latin typeface="Times New Roman" panose="02020603050405020304" pitchFamily="18" charset="0"/>
                <a:cs typeface="Times New Roman" panose="02020603050405020304" pitchFamily="18" charset="0"/>
              </a:rPr>
              <a:t>3</a:t>
            </a:r>
            <a:r>
              <a:rPr lang="en-US" dirty="0">
                <a:solidFill>
                  <a:schemeClr val="tx1"/>
                </a:solidFill>
                <a:latin typeface="Times New Roman" panose="02020603050405020304" pitchFamily="18" charset="0"/>
                <a:cs typeface="Times New Roman" panose="02020603050405020304" pitchFamily="18" charset="0"/>
              </a:rPr>
              <a:t>/B</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accesses</a:t>
            </a:r>
          </a:p>
        </p:txBody>
      </p:sp>
      <p:sp>
        <p:nvSpPr>
          <p:cNvPr id="3" name="Slide Number Placeholder 2">
            <a:extLst>
              <a:ext uri="{FF2B5EF4-FFF2-40B4-BE49-F238E27FC236}">
                <a16:creationId xmlns:a16="http://schemas.microsoft.com/office/drawing/2014/main" id="{2121F259-F3B5-1947-EE16-3834E1BD2BE6}"/>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205101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Shape 1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B7B0571-24D5-48A1-9081-85B9BFD7AC67}"/>
              </a:ext>
            </a:extLst>
          </p:cNvPr>
          <p:cNvSpPr>
            <a:spLocks noGrp="1"/>
          </p:cNvSpPr>
          <p:nvPr>
            <p:ph type="title"/>
          </p:nvPr>
        </p:nvSpPr>
        <p:spPr>
          <a:xfrm>
            <a:off x="866216" y="973668"/>
            <a:ext cx="2206657" cy="1020232"/>
          </a:xfrm>
        </p:spPr>
        <p:txBody>
          <a:bodyPr vert="horz" lIns="91440" tIns="45720" rIns="91440" bIns="45720" rtlCol="0" anchor="ctr">
            <a:normAutofit/>
          </a:bodyPr>
          <a:lstStyle/>
          <a:p>
            <a:pPr>
              <a:lnSpc>
                <a:spcPct val="90000"/>
              </a:lnSpc>
            </a:pPr>
            <a:r>
              <a:rPr lang="en-US" sz="2300" b="0" i="0" kern="1200" dirty="0">
                <a:solidFill>
                  <a:srgbClr val="EBEBEB"/>
                </a:solidFill>
                <a:latin typeface="Times New Roman" panose="02020603050405020304" pitchFamily="18" charset="0"/>
                <a:cs typeface="Times New Roman" panose="02020603050405020304" pitchFamily="18" charset="0"/>
              </a:rPr>
              <a:t>Example: With Blocking </a:t>
            </a:r>
          </a:p>
        </p:txBody>
      </p:sp>
      <p:pic>
        <p:nvPicPr>
          <p:cNvPr id="10" name="Content Placeholder 9">
            <a:extLst>
              <a:ext uri="{FF2B5EF4-FFF2-40B4-BE49-F238E27FC236}">
                <a16:creationId xmlns:a16="http://schemas.microsoft.com/office/drawing/2014/main" id="{1378D225-18B6-4FB9-B68C-0B6D3CBCB3CF}"/>
              </a:ext>
            </a:extLst>
          </p:cNvPr>
          <p:cNvPicPr>
            <a:picLocks noGrp="1" noChangeAspect="1"/>
          </p:cNvPicPr>
          <p:nvPr>
            <p:ph idx="1"/>
          </p:nvPr>
        </p:nvPicPr>
        <p:blipFill>
          <a:blip r:embed="rId2"/>
          <a:stretch>
            <a:fillRect/>
          </a:stretch>
        </p:blipFill>
        <p:spPr>
          <a:xfrm>
            <a:off x="3657600" y="1463995"/>
            <a:ext cx="5497347" cy="4327205"/>
          </a:xfrm>
          <a:prstGeom prst="rect">
            <a:avLst/>
          </a:prstGeom>
        </p:spPr>
      </p:pic>
      <p:sp>
        <p:nvSpPr>
          <p:cNvPr id="22" name="Rectangle 2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314325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177165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A7010EB8-DD4D-445F-A705-B70FD246C86B}"/>
              </a:ext>
            </a:extLst>
          </p:cNvPr>
          <p:cNvSpPr txBox="1"/>
          <p:nvPr/>
        </p:nvSpPr>
        <p:spPr>
          <a:xfrm>
            <a:off x="866216" y="2120900"/>
            <a:ext cx="2350294"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For B=N/2</a:t>
            </a:r>
          </a:p>
        </p:txBody>
      </p:sp>
      <p:sp>
        <p:nvSpPr>
          <p:cNvPr id="2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 name="Slide Number Placeholder 2">
            <a:extLst>
              <a:ext uri="{FF2B5EF4-FFF2-40B4-BE49-F238E27FC236}">
                <a16:creationId xmlns:a16="http://schemas.microsoft.com/office/drawing/2014/main" id="{F85F05CB-7696-8E9C-EF93-B2454CFF3987}"/>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00131471"/>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84F474B2-7802-4EBA-A5D8-02D3EA9A7281}"/>
              </a:ext>
            </a:extLst>
          </p:cNvPr>
          <p:cNvSpPr>
            <a:spLocks noGrp="1"/>
          </p:cNvSpPr>
          <p:nvPr>
            <p:ph type="title"/>
          </p:nvPr>
        </p:nvSpPr>
        <p:spPr>
          <a:xfrm>
            <a:off x="627185" y="1085549"/>
            <a:ext cx="2573210" cy="4686903"/>
          </a:xfrm>
        </p:spPr>
        <p:txBody>
          <a:bodyPr anchor="ctr">
            <a:normAutofit/>
          </a:bodyPr>
          <a:lstStyle/>
          <a:p>
            <a:pPr algn="r"/>
            <a:r>
              <a:rPr lang="en-US" sz="3000" b="1" dirty="0">
                <a:solidFill>
                  <a:schemeClr val="tx1"/>
                </a:solidFill>
                <a:latin typeface="Times New Roman" panose="02020603050405020304" pitchFamily="18" charset="0"/>
                <a:cs typeface="Times New Roman" panose="02020603050405020304" pitchFamily="18" charset="0"/>
              </a:rPr>
              <a:t>Ninth Optimization: Hardware Prefetching of Instructions</a:t>
            </a:r>
            <a:br>
              <a:rPr lang="en-US" sz="3000" b="1" dirty="0">
                <a:solidFill>
                  <a:schemeClr val="tx1"/>
                </a:solidFill>
                <a:latin typeface="Times New Roman" panose="02020603050405020304" pitchFamily="18" charset="0"/>
                <a:cs typeface="Times New Roman" panose="02020603050405020304" pitchFamily="18" charset="0"/>
              </a:rPr>
            </a:br>
            <a:r>
              <a:rPr lang="en-US" sz="3000" b="1" dirty="0">
                <a:solidFill>
                  <a:schemeClr val="tx1"/>
                </a:solidFill>
                <a:latin typeface="Times New Roman" panose="02020603050405020304" pitchFamily="18" charset="0"/>
                <a:cs typeface="Times New Roman" panose="02020603050405020304" pitchFamily="18" charset="0"/>
              </a:rPr>
              <a:t>and Data to Reduce Miss Penalty or Miss Rate</a:t>
            </a:r>
            <a:endParaRPr lang="en-US" sz="3000"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5EC8A2-9CA0-4269-A39F-13CBBA240501}"/>
              </a:ext>
            </a:extLst>
          </p:cNvPr>
          <p:cNvSpPr>
            <a:spLocks noGrp="1"/>
          </p:cNvSpPr>
          <p:nvPr>
            <p:ph idx="1"/>
          </p:nvPr>
        </p:nvSpPr>
        <p:spPr>
          <a:xfrm>
            <a:off x="3490722" y="1085549"/>
            <a:ext cx="5272273" cy="4686903"/>
          </a:xfrm>
        </p:spPr>
        <p:txBody>
          <a:bodyPr anchor="ctr">
            <a:noAutofit/>
          </a:bodyPr>
          <a:lstStyle/>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Fetch items before the processor requests them. </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Either directly into the caches or into an external buffer that can be more quickly accessed than main memory</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Both instructions and data can be prefetched, </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Typically, the processor fetches two blocks on a miss: the requested block and the next consecutive block.</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Prefetching relies on utilizing memory bandwidth that otherwise would be unused, but if it interferes with demand misses it can actually lower performance.</a:t>
            </a:r>
          </a:p>
        </p:txBody>
      </p:sp>
      <p:sp>
        <p:nvSpPr>
          <p:cNvPr id="4" name="Slide Number Placeholder 3">
            <a:extLst>
              <a:ext uri="{FF2B5EF4-FFF2-40B4-BE49-F238E27FC236}">
                <a16:creationId xmlns:a16="http://schemas.microsoft.com/office/drawing/2014/main" id="{547400BA-1847-51F2-99FC-7B2440DC00E3}"/>
              </a:ext>
            </a:extLst>
          </p:cNvPr>
          <p:cNvSpPr>
            <a:spLocks noGrp="1"/>
          </p:cNvSpPr>
          <p:nvPr>
            <p:ph type="sldNum" sz="quarter" idx="12"/>
          </p:nvPr>
        </p:nvSpPr>
        <p:spPr>
          <a:xfrm>
            <a:off x="7678616" y="295731"/>
            <a:ext cx="791308" cy="161470"/>
          </a:xfrm>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2040948277"/>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EF79AFF6-86E3-48F9-9DDD-B9B8B690EE91}"/>
              </a:ext>
            </a:extLst>
          </p:cNvPr>
          <p:cNvSpPr>
            <a:spLocks noGrp="1"/>
          </p:cNvSpPr>
          <p:nvPr>
            <p:ph type="title"/>
          </p:nvPr>
        </p:nvSpPr>
        <p:spPr>
          <a:xfrm>
            <a:off x="457200" y="1085549"/>
            <a:ext cx="3033519" cy="4686903"/>
          </a:xfrm>
        </p:spPr>
        <p:txBody>
          <a:bodyPr anchor="ctr">
            <a:normAutofit/>
          </a:bodyPr>
          <a:lstStyle/>
          <a:p>
            <a:pPr algn="r"/>
            <a:r>
              <a:rPr lang="en-US" sz="2700" b="1" dirty="0">
                <a:solidFill>
                  <a:schemeClr val="tx1"/>
                </a:solidFill>
                <a:latin typeface="Times New Roman" panose="02020603050405020304" pitchFamily="18" charset="0"/>
                <a:cs typeface="Times New Roman" panose="02020603050405020304" pitchFamily="18" charset="0"/>
              </a:rPr>
              <a:t>Tenth Optimization: Compiler-Controlled Prefetching to</a:t>
            </a:r>
            <a:br>
              <a:rPr lang="en-US" sz="2700" b="1" dirty="0">
                <a:solidFill>
                  <a:schemeClr val="tx1"/>
                </a:solidFill>
                <a:latin typeface="Times New Roman" panose="02020603050405020304" pitchFamily="18" charset="0"/>
                <a:cs typeface="Times New Roman" panose="02020603050405020304" pitchFamily="18" charset="0"/>
              </a:rPr>
            </a:br>
            <a:r>
              <a:rPr lang="en-US" sz="2700" b="1" dirty="0">
                <a:solidFill>
                  <a:schemeClr val="tx1"/>
                </a:solidFill>
                <a:latin typeface="Times New Roman" panose="02020603050405020304" pitchFamily="18" charset="0"/>
                <a:cs typeface="Times New Roman" panose="02020603050405020304" pitchFamily="18" charset="0"/>
              </a:rPr>
              <a:t>Reduce Miss Penalty or Miss Rate</a:t>
            </a:r>
            <a:endParaRPr lang="en-US" sz="2700"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C0DB94-E497-4743-A0CD-9C64408AB62E}"/>
              </a:ext>
            </a:extLst>
          </p:cNvPr>
          <p:cNvSpPr>
            <a:spLocks noGrp="1"/>
          </p:cNvSpPr>
          <p:nvPr>
            <p:ph idx="1"/>
          </p:nvPr>
        </p:nvSpPr>
        <p:spPr>
          <a:xfrm>
            <a:off x="3490722" y="1085549"/>
            <a:ext cx="5272265" cy="4686903"/>
          </a:xfrm>
        </p:spPr>
        <p:txBody>
          <a:bodyPr anchor="ctr">
            <a:noAutofit/>
          </a:bodyPr>
          <a:lstStyle/>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Like hardware-controlled prefetching, the goal is to overlap execution with the prefetching of data</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Prefetch load instructions are added. There are two flavors of prefetch:</a:t>
            </a:r>
          </a:p>
          <a:p>
            <a:pPr lvl="1">
              <a:lnSpc>
                <a:spcPct val="90000"/>
              </a:lnSpc>
            </a:pPr>
            <a:r>
              <a:rPr lang="en-US" sz="2000" dirty="0">
                <a:solidFill>
                  <a:schemeClr val="tx1"/>
                </a:solidFill>
                <a:latin typeface="Times New Roman" panose="02020603050405020304" pitchFamily="18" charset="0"/>
                <a:cs typeface="Times New Roman" panose="02020603050405020304" pitchFamily="18" charset="0"/>
              </a:rPr>
              <a:t> Register prefetch loads the value into a register.</a:t>
            </a:r>
          </a:p>
          <a:p>
            <a:pPr lvl="1">
              <a:lnSpc>
                <a:spcPct val="90000"/>
              </a:lnSpc>
            </a:pPr>
            <a:r>
              <a:rPr lang="en-US" sz="2000" dirty="0">
                <a:solidFill>
                  <a:schemeClr val="tx1"/>
                </a:solidFill>
                <a:latin typeface="Times New Roman" panose="02020603050405020304" pitchFamily="18" charset="0"/>
                <a:cs typeface="Times New Roman" panose="02020603050405020304" pitchFamily="18" charset="0"/>
              </a:rPr>
              <a:t>Cache prefetch loads data only into the cache and not the register.</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Could be faulting or non-faulting. A faulting prefetch can cause a page fault</a:t>
            </a:r>
          </a:p>
          <a:p>
            <a:pPr>
              <a:lnSpc>
                <a:spcPct val="90000"/>
              </a:lnSpc>
            </a:pPr>
            <a:r>
              <a:rPr lang="en-US" sz="2000" dirty="0">
                <a:solidFill>
                  <a:schemeClr val="tx1"/>
                </a:solidFill>
                <a:latin typeface="Times New Roman" panose="02020603050405020304" pitchFamily="18" charset="0"/>
                <a:cs typeface="Times New Roman" panose="02020603050405020304" pitchFamily="18" charset="0"/>
              </a:rPr>
              <a:t>Non-faulting prefetch instructions convert to </a:t>
            </a:r>
            <a:r>
              <a:rPr lang="en-US" sz="2000" dirty="0" err="1">
                <a:solidFill>
                  <a:schemeClr val="tx1"/>
                </a:solidFill>
                <a:latin typeface="Times New Roman" panose="02020603050405020304" pitchFamily="18" charset="0"/>
                <a:cs typeface="Times New Roman" panose="02020603050405020304" pitchFamily="18" charset="0"/>
              </a:rPr>
              <a:t>nops</a:t>
            </a:r>
            <a:r>
              <a:rPr lang="en-US" sz="2000" dirty="0">
                <a:solidFill>
                  <a:schemeClr val="tx1"/>
                </a:solidFill>
                <a:latin typeface="Times New Roman" panose="02020603050405020304" pitchFamily="18" charset="0"/>
                <a:cs typeface="Times New Roman" panose="02020603050405020304" pitchFamily="18" charset="0"/>
              </a:rPr>
              <a:t> on page fault</a:t>
            </a:r>
          </a:p>
        </p:txBody>
      </p:sp>
      <p:sp>
        <p:nvSpPr>
          <p:cNvPr id="4" name="Slide Number Placeholder 3">
            <a:extLst>
              <a:ext uri="{FF2B5EF4-FFF2-40B4-BE49-F238E27FC236}">
                <a16:creationId xmlns:a16="http://schemas.microsoft.com/office/drawing/2014/main" id="{BDC307CC-E4FE-FC42-BCF3-6A0A4EB16BC7}"/>
              </a:ext>
            </a:extLst>
          </p:cNvPr>
          <p:cNvSpPr>
            <a:spLocks noGrp="1"/>
          </p:cNvSpPr>
          <p:nvPr>
            <p:ph type="sldNum" sz="quarter" idx="12"/>
          </p:nvPr>
        </p:nvSpPr>
        <p:spPr>
          <a:xfrm>
            <a:off x="7678616" y="295731"/>
            <a:ext cx="791308" cy="161470"/>
          </a:xfrm>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568814915"/>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C1BE-054E-48DB-B6DE-988DF3D90A6C}"/>
              </a:ext>
            </a:extLst>
          </p:cNvPr>
          <p:cNvSpPr>
            <a:spLocks noGrp="1"/>
          </p:cNvSpPr>
          <p:nvPr>
            <p:ph type="title"/>
          </p:nvPr>
        </p:nvSpPr>
        <p:spPr>
          <a:xfrm>
            <a:off x="866215" y="973668"/>
            <a:ext cx="6571060" cy="706964"/>
          </a:xfrm>
        </p:spPr>
        <p:txBody>
          <a:bodyPr>
            <a:noAutofit/>
          </a:bodyPr>
          <a:lstStyle/>
          <a:p>
            <a:r>
              <a:rPr lang="en-US" sz="4800" dirty="0">
                <a:solidFill>
                  <a:srgbClr val="EBEBEB"/>
                </a:solidFill>
                <a:latin typeface="Times New Roman" panose="02020603050405020304" pitchFamily="18" charset="0"/>
                <a:cs typeface="Times New Roman" panose="02020603050405020304" pitchFamily="18" charset="0"/>
              </a:rPr>
              <a:t>Example</a:t>
            </a:r>
          </a:p>
        </p:txBody>
      </p:sp>
      <p:pic>
        <p:nvPicPr>
          <p:cNvPr id="4" name="Picture 3">
            <a:extLst>
              <a:ext uri="{FF2B5EF4-FFF2-40B4-BE49-F238E27FC236}">
                <a16:creationId xmlns:a16="http://schemas.microsoft.com/office/drawing/2014/main" id="{3DCBA434-3BAC-48A1-9A18-2D308E787DF8}"/>
              </a:ext>
            </a:extLst>
          </p:cNvPr>
          <p:cNvPicPr>
            <a:picLocks noChangeAspect="1"/>
          </p:cNvPicPr>
          <p:nvPr/>
        </p:nvPicPr>
        <p:blipFill>
          <a:blip r:embed="rId2"/>
          <a:stretch>
            <a:fillRect/>
          </a:stretch>
        </p:blipFill>
        <p:spPr>
          <a:xfrm>
            <a:off x="228600" y="3809288"/>
            <a:ext cx="3124200" cy="1067512"/>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685AA575-68CF-4F61-B56A-5F403D7A5FFC}"/>
              </a:ext>
            </a:extLst>
          </p:cNvPr>
          <p:cNvSpPr>
            <a:spLocks noGrp="1"/>
          </p:cNvSpPr>
          <p:nvPr>
            <p:ph idx="1"/>
          </p:nvPr>
        </p:nvSpPr>
        <p:spPr>
          <a:xfrm>
            <a:off x="3352800" y="2590800"/>
            <a:ext cx="5791200" cy="4267200"/>
          </a:xfrm>
        </p:spPr>
        <p:txBody>
          <a:bodyPr anchor="ctr">
            <a:normAutofit/>
          </a:bodyPr>
          <a:lstStyle/>
          <a:p>
            <a:pPr>
              <a:lnSpc>
                <a:spcPct val="90000"/>
              </a:lnSpc>
            </a:pPr>
            <a:r>
              <a:rPr lang="en-US" sz="1200" dirty="0">
                <a:latin typeface="Times New Roman" panose="02020603050405020304" pitchFamily="18" charset="0"/>
                <a:cs typeface="Times New Roman" panose="02020603050405020304" pitchFamily="18" charset="0"/>
              </a:rPr>
              <a:t>For the code below, determine which accesses are likely to cause data cache misses. Next, insert prefetch instructions to reduce misses. Finally, calculate the number of prefetch instructions executed and the misses avoided by prefetching. Let’s assume we have an 8 KB direct-mapped data cache with 16-byte blocks, and it is a write-back cache that does write allocate. The elements of a and b are 8 bytes long since they are double-precision floating-point arrays. There are 3 rows and 100 columns for a and 101 rows and 3 column for b (although we are accessing just 1). Ignore conflict misses</a:t>
            </a:r>
          </a:p>
          <a:p>
            <a:pPr>
              <a:lnSpc>
                <a:spcPct val="90000"/>
              </a:lnSpc>
            </a:pPr>
            <a:endParaRPr lang="en-US" sz="1000" dirty="0"/>
          </a:p>
          <a:p>
            <a:pPr>
              <a:lnSpc>
                <a:spcPct val="90000"/>
              </a:lnSpc>
            </a:pPr>
            <a:endParaRPr lang="en-US" sz="1000" dirty="0"/>
          </a:p>
          <a:p>
            <a:pPr>
              <a:lnSpc>
                <a:spcPct val="90000"/>
              </a:lnSpc>
            </a:pPr>
            <a:endParaRPr lang="en-US" sz="1000" dirty="0"/>
          </a:p>
          <a:p>
            <a:pPr>
              <a:lnSpc>
                <a:spcPct val="90000"/>
              </a:lnSpc>
            </a:pPr>
            <a:r>
              <a:rPr lang="en-US" sz="1600" u="sng" dirty="0">
                <a:latin typeface="Times New Roman" panose="02020603050405020304" pitchFamily="18" charset="0"/>
                <a:cs typeface="Times New Roman" panose="02020603050405020304" pitchFamily="18" charset="0"/>
              </a:rPr>
              <a:t>Solution</a:t>
            </a:r>
          </a:p>
          <a:p>
            <a:pPr>
              <a:lnSpc>
                <a:spcPct val="90000"/>
              </a:lnSpc>
            </a:pPr>
            <a:r>
              <a:rPr lang="en-US" sz="1600" dirty="0">
                <a:latin typeface="Times New Roman" panose="02020603050405020304" pitchFamily="18" charset="0"/>
                <a:cs typeface="Times New Roman" panose="02020603050405020304" pitchFamily="18" charset="0"/>
              </a:rPr>
              <a:t>For b array first iteration will miss for b[j],b[j+1] and rest 99 iterations for b[j+1]. So total 2+99=101 misses. Later on b will reside in cache</a:t>
            </a:r>
          </a:p>
          <a:p>
            <a:pPr>
              <a:lnSpc>
                <a:spcPct val="90000"/>
              </a:lnSpc>
            </a:pPr>
            <a:r>
              <a:rPr lang="en-US" sz="1600" dirty="0">
                <a:latin typeface="Times New Roman" panose="02020603050405020304" pitchFamily="18" charset="0"/>
                <a:cs typeface="Times New Roman" panose="02020603050405020304" pitchFamily="18" charset="0"/>
              </a:rPr>
              <a:t>For a array, for each j loop there will be 100/2=50, because when 1 block consists of 2 elements, so 50% hits. Total 50*3=150</a:t>
            </a:r>
          </a:p>
          <a:p>
            <a:pPr>
              <a:lnSpc>
                <a:spcPct val="90000"/>
              </a:lnSpc>
            </a:pPr>
            <a:endParaRPr lang="en-US" sz="1600" dirty="0">
              <a:latin typeface="Times New Roman" panose="02020603050405020304" pitchFamily="18" charset="0"/>
              <a:cs typeface="Times New Roman" panose="02020603050405020304" pitchFamily="18" charset="0"/>
            </a:endParaRPr>
          </a:p>
          <a:p>
            <a:pPr>
              <a:lnSpc>
                <a:spcPct val="90000"/>
              </a:lnSpc>
            </a:pPr>
            <a:endParaRPr lang="en-US" sz="1000" dirty="0"/>
          </a:p>
          <a:p>
            <a:pPr>
              <a:lnSpc>
                <a:spcPct val="90000"/>
              </a:lnSpc>
            </a:pPr>
            <a:endParaRPr lang="en-US" sz="1000" dirty="0"/>
          </a:p>
        </p:txBody>
      </p:sp>
      <p:sp>
        <p:nvSpPr>
          <p:cNvPr id="5" name="Slide Number Placeholder 4">
            <a:extLst>
              <a:ext uri="{FF2B5EF4-FFF2-40B4-BE49-F238E27FC236}">
                <a16:creationId xmlns:a16="http://schemas.microsoft.com/office/drawing/2014/main" id="{91974DAA-DD36-4DE9-45EB-CD784F161295}"/>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857158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0" name="Freeform: Shape 12">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706465" y="1335800"/>
            <a:ext cx="6053670" cy="4186400"/>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1"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113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7"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3DC7B04-38B1-45FA-BA3B-8E83228A8D3C}"/>
              </a:ext>
            </a:extLst>
          </p:cNvPr>
          <p:cNvSpPr>
            <a:spLocks noGrp="1"/>
          </p:cNvSpPr>
          <p:nvPr>
            <p:ph type="title"/>
          </p:nvPr>
        </p:nvSpPr>
        <p:spPr>
          <a:xfrm>
            <a:off x="479323" y="629265"/>
            <a:ext cx="3849329" cy="1622322"/>
          </a:xfrm>
        </p:spPr>
        <p:txBody>
          <a:bodyPr vert="horz" lIns="91440" tIns="45720" rIns="91440" bIns="45720" rtlCol="0" anchor="ctr">
            <a:normAutofit/>
          </a:bodyPr>
          <a:lstStyle/>
          <a:p>
            <a:r>
              <a:rPr lang="en-US" sz="4400" b="0" i="0" kern="1200" dirty="0">
                <a:solidFill>
                  <a:schemeClr val="tx1"/>
                </a:solidFill>
                <a:latin typeface="Times New Roman" panose="02020603050405020304" pitchFamily="18" charset="0"/>
                <a:cs typeface="Times New Roman" panose="02020603050405020304" pitchFamily="18" charset="0"/>
              </a:rPr>
              <a:t>Example (continued)</a:t>
            </a:r>
          </a:p>
        </p:txBody>
      </p:sp>
      <p:sp>
        <p:nvSpPr>
          <p:cNvPr id="19" name="Rectangle 18">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7239E979-A373-4758-BC19-6F4F624D41D9}"/>
              </a:ext>
            </a:extLst>
          </p:cNvPr>
          <p:cNvSpPr txBox="1"/>
          <p:nvPr/>
        </p:nvSpPr>
        <p:spPr>
          <a:xfrm>
            <a:off x="479323" y="2418735"/>
            <a:ext cx="3849329" cy="3811742"/>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2800" dirty="0">
                <a:latin typeface="Times New Roman" panose="02020603050405020304" pitchFamily="18" charset="0"/>
                <a:cs typeface="Times New Roman" panose="02020603050405020304" pitchFamily="18" charset="0"/>
              </a:rPr>
              <a:t>Assume prefetch is done for 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element onwards and also we don’t have to worry about suppressing the prefetches at the end which go beyond ‘a’ and ‘b’.</a:t>
            </a:r>
          </a:p>
        </p:txBody>
      </p:sp>
      <p:pic>
        <p:nvPicPr>
          <p:cNvPr id="5" name="Picture 4">
            <a:extLst>
              <a:ext uri="{FF2B5EF4-FFF2-40B4-BE49-F238E27FC236}">
                <a16:creationId xmlns:a16="http://schemas.microsoft.com/office/drawing/2014/main" id="{A9D46F54-62BF-4134-BC86-0CFBC17B2452}"/>
              </a:ext>
            </a:extLst>
          </p:cNvPr>
          <p:cNvPicPr>
            <a:picLocks noChangeAspect="1"/>
          </p:cNvPicPr>
          <p:nvPr/>
        </p:nvPicPr>
        <p:blipFill>
          <a:blip r:embed="rId2"/>
          <a:stretch>
            <a:fillRect/>
          </a:stretch>
        </p:blipFill>
        <p:spPr>
          <a:xfrm>
            <a:off x="5036126" y="1249434"/>
            <a:ext cx="4031673" cy="2255766"/>
          </a:xfrm>
          <a:prstGeom prst="rect">
            <a:avLst/>
          </a:prstGeom>
        </p:spPr>
      </p:pic>
      <p:pic>
        <p:nvPicPr>
          <p:cNvPr id="4" name="Content Placeholder 3">
            <a:extLst>
              <a:ext uri="{FF2B5EF4-FFF2-40B4-BE49-F238E27FC236}">
                <a16:creationId xmlns:a16="http://schemas.microsoft.com/office/drawing/2014/main" id="{BE1C428E-63A3-4125-B10C-4F9D70B8DF22}"/>
              </a:ext>
            </a:extLst>
          </p:cNvPr>
          <p:cNvPicPr>
            <a:picLocks noGrp="1" noChangeAspect="1"/>
          </p:cNvPicPr>
          <p:nvPr>
            <p:ph idx="1"/>
          </p:nvPr>
        </p:nvPicPr>
        <p:blipFill>
          <a:blip r:embed="rId3"/>
          <a:stretch>
            <a:fillRect/>
          </a:stretch>
        </p:blipFill>
        <p:spPr>
          <a:xfrm>
            <a:off x="5034681" y="3905777"/>
            <a:ext cx="4031673" cy="2324700"/>
          </a:xfrm>
          <a:prstGeom prst="rect">
            <a:avLst/>
          </a:prstGeom>
        </p:spPr>
      </p:pic>
      <p:sp>
        <p:nvSpPr>
          <p:cNvPr id="3" name="Slide Number Placeholder 2">
            <a:extLst>
              <a:ext uri="{FF2B5EF4-FFF2-40B4-BE49-F238E27FC236}">
                <a16:creationId xmlns:a16="http://schemas.microsoft.com/office/drawing/2014/main" id="{38843E6B-0CDC-9732-E797-0B4A9E4BC550}"/>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815310243"/>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969ED06-10BB-4847-95F9-4A19968D4D09}"/>
              </a:ext>
            </a:extLst>
          </p:cNvPr>
          <p:cNvSpPr>
            <a:spLocks noGrp="1"/>
          </p:cNvSpPr>
          <p:nvPr>
            <p:ph type="title"/>
          </p:nvPr>
        </p:nvSpPr>
        <p:spPr>
          <a:xfrm>
            <a:off x="479323" y="629265"/>
            <a:ext cx="2566217" cy="5601210"/>
          </a:xfrm>
        </p:spPr>
        <p:txBody>
          <a:bodyPr vert="horz" lIns="91440" tIns="45720" rIns="91440" bIns="45720" rtlCol="0" anchor="ctr">
            <a:normAutofit/>
          </a:bodyPr>
          <a:lstStyle/>
          <a:p>
            <a:r>
              <a:rPr lang="en-US" sz="4000" b="0" i="0" kern="1200" dirty="0">
                <a:solidFill>
                  <a:srgbClr val="EBEBEB"/>
                </a:solidFill>
                <a:latin typeface="Times New Roman" panose="02020603050405020304" pitchFamily="18" charset="0"/>
                <a:cs typeface="Times New Roman" panose="02020603050405020304" pitchFamily="18" charset="0"/>
              </a:rPr>
              <a:t>Example (continued)</a:t>
            </a:r>
          </a:p>
        </p:txBody>
      </p:sp>
      <p:sp>
        <p:nvSpPr>
          <p:cNvPr id="18" name="Rectangle 17">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4D6DE1EF-3C32-4450-98B6-63A657C15033}"/>
              </a:ext>
            </a:extLst>
          </p:cNvPr>
          <p:cNvSpPr txBox="1"/>
          <p:nvPr/>
        </p:nvSpPr>
        <p:spPr>
          <a:xfrm>
            <a:off x="3539612" y="629265"/>
            <a:ext cx="5110316" cy="3811740"/>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sz="2800" dirty="0">
                <a:solidFill>
                  <a:srgbClr val="FFFFFF"/>
                </a:solidFill>
                <a:latin typeface="Times New Roman" panose="02020603050405020304" pitchFamily="18" charset="0"/>
                <a:cs typeface="Times New Roman" panose="02020603050405020304" pitchFamily="18" charset="0"/>
              </a:rPr>
              <a:t> Consider a[]. On each j loop misses will be for a[0],a[2],a[4],a[6]. So total 12 for a[] </a:t>
            </a:r>
          </a:p>
        </p:txBody>
      </p:sp>
      <p:sp>
        <p:nvSpPr>
          <p:cNvPr id="3" name="Slide Number Placeholder 2">
            <a:extLst>
              <a:ext uri="{FF2B5EF4-FFF2-40B4-BE49-F238E27FC236}">
                <a16:creationId xmlns:a16="http://schemas.microsoft.com/office/drawing/2014/main" id="{229171A1-B00F-AA29-DA87-6CAD419717E5}"/>
              </a:ext>
            </a:extLst>
          </p:cNvPr>
          <p:cNvSpPr>
            <a:spLocks noGrp="1"/>
          </p:cNvSpPr>
          <p:nvPr>
            <p:ph type="sldNum" sz="quarter" idx="12"/>
          </p:nvPr>
        </p:nvSpPr>
        <p:spPr>
          <a:xfrm>
            <a:off x="7764405" y="295729"/>
            <a:ext cx="628649" cy="767687"/>
          </a:xfrm>
        </p:spPr>
        <p:txBody>
          <a:bodyPr vert="horz" lIns="91440" tIns="45720" rIns="91440" bIns="45720" rtlCol="0" anchor="b">
            <a:normAutofit/>
          </a:bodyPr>
          <a:lstStyle/>
          <a:p>
            <a:pPr defTabSz="914400">
              <a:spcAft>
                <a:spcPts val="600"/>
              </a:spcAft>
            </a:pPr>
            <a:fld id="{B6F15528-21DE-4FAA-801E-634DDDAF4B2B}" type="slidenum">
              <a:rPr lang="en-US">
                <a:solidFill>
                  <a:srgbClr val="FFFFFF"/>
                </a:solidFill>
              </a:rPr>
              <a:pPr defTabSz="914400">
                <a:spcAft>
                  <a:spcPts val="600"/>
                </a:spcAft>
              </a:pPr>
              <a:t>39</a:t>
            </a:fld>
            <a:endParaRPr lang="en-US">
              <a:solidFill>
                <a:srgbClr val="FFFFFF"/>
              </a:solidFill>
            </a:endParaRPr>
          </a:p>
        </p:txBody>
      </p:sp>
      <p:pic>
        <p:nvPicPr>
          <p:cNvPr id="7" name="Content Placeholder 6">
            <a:extLst>
              <a:ext uri="{FF2B5EF4-FFF2-40B4-BE49-F238E27FC236}">
                <a16:creationId xmlns:a16="http://schemas.microsoft.com/office/drawing/2014/main" id="{15CE62AF-84CD-426D-A776-9E7FE4EC0FD2}"/>
              </a:ext>
            </a:extLst>
          </p:cNvPr>
          <p:cNvPicPr>
            <a:picLocks noGrp="1" noChangeAspect="1"/>
          </p:cNvPicPr>
          <p:nvPr>
            <p:ph idx="1"/>
          </p:nvPr>
        </p:nvPicPr>
        <p:blipFill>
          <a:blip r:embed="rId2"/>
          <a:stretch>
            <a:fillRect/>
          </a:stretch>
        </p:blipFill>
        <p:spPr>
          <a:xfrm>
            <a:off x="381000" y="4572001"/>
            <a:ext cx="8268929" cy="19050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9048371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1FAB-BD15-4622-9D26-63EB01C33FB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Advanced Cache Optimization</a:t>
            </a:r>
          </a:p>
        </p:txBody>
      </p:sp>
      <p:sp>
        <p:nvSpPr>
          <p:cNvPr id="3" name="Content Placeholder 2">
            <a:extLst>
              <a:ext uri="{FF2B5EF4-FFF2-40B4-BE49-F238E27FC236}">
                <a16:creationId xmlns:a16="http://schemas.microsoft.com/office/drawing/2014/main" id="{BC216388-AF22-4265-92DE-A6CB6F3751BE}"/>
              </a:ext>
            </a:extLst>
          </p:cNvPr>
          <p:cNvSpPr>
            <a:spLocks noGrp="1"/>
          </p:cNvSpPr>
          <p:nvPr>
            <p:ph idx="1"/>
          </p:nvPr>
        </p:nvSpPr>
        <p:spPr>
          <a:xfrm>
            <a:off x="609600" y="2133600"/>
            <a:ext cx="7924800" cy="4572000"/>
          </a:xfrm>
        </p:spPr>
        <p:txBody>
          <a:bodyPr>
            <a:noAutofit/>
          </a:bodyPr>
          <a:lstStyle/>
          <a:p>
            <a:r>
              <a:rPr lang="en-US" sz="2400" b="1" dirty="0">
                <a:latin typeface="Times New Roman" panose="02020603050405020304" pitchFamily="18" charset="0"/>
                <a:cs typeface="Times New Roman" panose="02020603050405020304" pitchFamily="18" charset="0"/>
              </a:rPr>
              <a:t>The average memory access formula gives us 3 metrics for cache optimization</a:t>
            </a:r>
          </a:p>
          <a:p>
            <a:pPr lvl="1"/>
            <a:r>
              <a:rPr lang="en-US" sz="2400" dirty="0">
                <a:latin typeface="Times New Roman" panose="02020603050405020304" pitchFamily="18" charset="0"/>
                <a:cs typeface="Times New Roman" panose="02020603050405020304" pitchFamily="18" charset="0"/>
              </a:rPr>
              <a:t>hit time </a:t>
            </a:r>
          </a:p>
          <a:p>
            <a:pPr lvl="1"/>
            <a:r>
              <a:rPr lang="en-US" sz="2400" dirty="0">
                <a:latin typeface="Times New Roman" panose="02020603050405020304" pitchFamily="18" charset="0"/>
                <a:cs typeface="Times New Roman" panose="02020603050405020304" pitchFamily="18" charset="0"/>
              </a:rPr>
              <a:t>miss rate</a:t>
            </a:r>
          </a:p>
          <a:p>
            <a:pPr lvl="1"/>
            <a:r>
              <a:rPr lang="en-US" sz="2400" dirty="0">
                <a:latin typeface="Times New Roman" panose="02020603050405020304" pitchFamily="18" charset="0"/>
                <a:cs typeface="Times New Roman" panose="02020603050405020304" pitchFamily="18" charset="0"/>
              </a:rPr>
              <a:t>miss penalty</a:t>
            </a:r>
          </a:p>
          <a:p>
            <a:r>
              <a:rPr lang="en-US" sz="2400" b="1" dirty="0">
                <a:latin typeface="Times New Roman" panose="02020603050405020304" pitchFamily="18" charset="0"/>
                <a:cs typeface="Times New Roman" panose="02020603050405020304" pitchFamily="18" charset="0"/>
              </a:rPr>
              <a:t>Given the recent trends we also add</a:t>
            </a:r>
          </a:p>
          <a:p>
            <a:pPr lvl="1"/>
            <a:r>
              <a:rPr lang="en-US" sz="2400" dirty="0">
                <a:latin typeface="Times New Roman" panose="02020603050405020304" pitchFamily="18" charset="0"/>
                <a:cs typeface="Times New Roman" panose="02020603050405020304" pitchFamily="18" charset="0"/>
              </a:rPr>
              <a:t>Cache Bandwidth</a:t>
            </a:r>
          </a:p>
          <a:p>
            <a:pPr lvl="1"/>
            <a:r>
              <a:rPr lang="en-US" sz="2400" dirty="0">
                <a:latin typeface="Times New Roman" panose="02020603050405020304" pitchFamily="18" charset="0"/>
                <a:cs typeface="Times New Roman" panose="02020603050405020304" pitchFamily="18" charset="0"/>
              </a:rPr>
              <a:t>Power Consumption </a:t>
            </a: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273883F9-D835-7BE6-010F-C42EF139DA88}"/>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6794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6331F9-7C9F-4BB2-87F8-B8727CC2C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5">
            <a:extLst>
              <a:ext uri="{FF2B5EF4-FFF2-40B4-BE49-F238E27FC236}">
                <a16:creationId xmlns:a16="http://schemas.microsoft.com/office/drawing/2014/main" id="{760E064B-C2F2-4237-8792-5F01F0F4C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9" name="Freeform: Shape 28">
            <a:extLst>
              <a:ext uri="{FF2B5EF4-FFF2-40B4-BE49-F238E27FC236}">
                <a16:creationId xmlns:a16="http://schemas.microsoft.com/office/drawing/2014/main" id="{C5F377F0-1AD0-4A6F-A698-972418704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1" name="Freeform 5">
            <a:extLst>
              <a:ext uri="{FF2B5EF4-FFF2-40B4-BE49-F238E27FC236}">
                <a16:creationId xmlns:a16="http://schemas.microsoft.com/office/drawing/2014/main" id="{F094C3D3-17E7-4BCC-B786-4B3BDD25E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0622281-DDFC-4A8C-AE7D-A29CD3C0DB89}"/>
              </a:ext>
            </a:extLst>
          </p:cNvPr>
          <p:cNvSpPr>
            <a:spLocks noGrp="1"/>
          </p:cNvSpPr>
          <p:nvPr>
            <p:ph type="title"/>
          </p:nvPr>
        </p:nvSpPr>
        <p:spPr>
          <a:xfrm>
            <a:off x="866216" y="973668"/>
            <a:ext cx="2206657" cy="1020232"/>
          </a:xfrm>
        </p:spPr>
        <p:txBody>
          <a:bodyPr vert="horz" lIns="91440" tIns="45720" rIns="91440" bIns="45720" rtlCol="0" anchor="ctr">
            <a:normAutofit/>
          </a:bodyPr>
          <a:lstStyle/>
          <a:p>
            <a:r>
              <a:rPr lang="en-US" sz="3600" b="0" i="0" kern="1200" dirty="0">
                <a:solidFill>
                  <a:srgbClr val="FFFFFE"/>
                </a:solidFill>
                <a:latin typeface="Times New Roman" panose="02020603050405020304" pitchFamily="18" charset="0"/>
                <a:cs typeface="Times New Roman" panose="02020603050405020304" pitchFamily="18" charset="0"/>
              </a:rPr>
              <a:t>Exercise</a:t>
            </a:r>
          </a:p>
        </p:txBody>
      </p:sp>
      <p:pic>
        <p:nvPicPr>
          <p:cNvPr id="6" name="Picture 5">
            <a:extLst>
              <a:ext uri="{FF2B5EF4-FFF2-40B4-BE49-F238E27FC236}">
                <a16:creationId xmlns:a16="http://schemas.microsoft.com/office/drawing/2014/main" id="{DFBC7853-FEE3-4ADE-91AB-2E4B3C0C541D}"/>
              </a:ext>
            </a:extLst>
          </p:cNvPr>
          <p:cNvPicPr>
            <a:picLocks noChangeAspect="1"/>
          </p:cNvPicPr>
          <p:nvPr/>
        </p:nvPicPr>
        <p:blipFill>
          <a:blip r:embed="rId2"/>
          <a:stretch>
            <a:fillRect/>
          </a:stretch>
        </p:blipFill>
        <p:spPr>
          <a:xfrm>
            <a:off x="3895954" y="2852629"/>
            <a:ext cx="5107437" cy="1152742"/>
          </a:xfrm>
          <a:prstGeom prst="rect">
            <a:avLst/>
          </a:prstGeom>
        </p:spPr>
      </p:pic>
      <p:pic>
        <p:nvPicPr>
          <p:cNvPr id="7" name="Picture 6">
            <a:extLst>
              <a:ext uri="{FF2B5EF4-FFF2-40B4-BE49-F238E27FC236}">
                <a16:creationId xmlns:a16="http://schemas.microsoft.com/office/drawing/2014/main" id="{FC9D22E5-756C-46A3-A164-E09D0D0C1F5A}"/>
              </a:ext>
            </a:extLst>
          </p:cNvPr>
          <p:cNvPicPr>
            <a:picLocks noChangeAspect="1"/>
          </p:cNvPicPr>
          <p:nvPr/>
        </p:nvPicPr>
        <p:blipFill>
          <a:blip r:embed="rId3"/>
          <a:stretch>
            <a:fillRect/>
          </a:stretch>
        </p:blipFill>
        <p:spPr>
          <a:xfrm>
            <a:off x="4067370" y="1249436"/>
            <a:ext cx="4936021" cy="1329312"/>
          </a:xfrm>
          <a:prstGeom prst="rect">
            <a:avLst/>
          </a:prstGeom>
        </p:spPr>
      </p:pic>
      <p:sp>
        <p:nvSpPr>
          <p:cNvPr id="33" name="Rectangle 32">
            <a:extLst>
              <a:ext uri="{FF2B5EF4-FFF2-40B4-BE49-F238E27FC236}">
                <a16:creationId xmlns:a16="http://schemas.microsoft.com/office/drawing/2014/main" id="{BC650D5C-009B-4021-82BD-1E28BFF45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A630AB42-C1EF-8B0C-AD9B-083C65D8E160}"/>
              </a:ext>
            </a:extLst>
          </p:cNvPr>
          <p:cNvSpPr>
            <a:spLocks noGrp="1"/>
          </p:cNvSpPr>
          <p:nvPr>
            <p:ph type="sldNum" sz="quarter" idx="12"/>
          </p:nvPr>
        </p:nvSpPr>
        <p:spPr>
          <a:xfrm>
            <a:off x="7764405" y="295729"/>
            <a:ext cx="628649" cy="767687"/>
          </a:xfrm>
        </p:spPr>
        <p:txBody>
          <a:bodyPr vert="horz" lIns="91440" tIns="45720" rIns="91440" bIns="45720" rtlCol="0" anchor="b">
            <a:normAutofit/>
          </a:bodyPr>
          <a:lstStyle/>
          <a:p>
            <a:pPr defTabSz="914400">
              <a:spcAft>
                <a:spcPts val="600"/>
              </a:spcAft>
            </a:pPr>
            <a:fld id="{B6F15528-21DE-4FAA-801E-634DDDAF4B2B}" type="slidenum">
              <a:rPr lang="en-US">
                <a:solidFill>
                  <a:srgbClr val="FFFFFE"/>
                </a:solidFill>
              </a:rPr>
              <a:pPr defTabSz="914400">
                <a:spcAft>
                  <a:spcPts val="600"/>
                </a:spcAft>
              </a:pPr>
              <a:t>40</a:t>
            </a:fld>
            <a:endParaRPr lang="en-US" dirty="0">
              <a:solidFill>
                <a:srgbClr val="FFFFFE"/>
              </a:solidFill>
            </a:endParaRPr>
          </a:p>
        </p:txBody>
      </p:sp>
      <p:sp>
        <p:nvSpPr>
          <p:cNvPr id="5" name="TextBox 4">
            <a:extLst>
              <a:ext uri="{FF2B5EF4-FFF2-40B4-BE49-F238E27FC236}">
                <a16:creationId xmlns:a16="http://schemas.microsoft.com/office/drawing/2014/main" id="{BAEE4280-20BD-425B-BAEB-62182DA134E3}"/>
              </a:ext>
            </a:extLst>
          </p:cNvPr>
          <p:cNvSpPr txBox="1"/>
          <p:nvPr/>
        </p:nvSpPr>
        <p:spPr>
          <a:xfrm>
            <a:off x="866216" y="2120900"/>
            <a:ext cx="2350294"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3600" dirty="0">
                <a:solidFill>
                  <a:srgbClr val="FFFFFE"/>
                </a:solidFill>
                <a:latin typeface="Times New Roman" panose="02020603050405020304" pitchFamily="18" charset="0"/>
                <a:cs typeface="Times New Roman" panose="02020603050405020304" pitchFamily="18" charset="0"/>
              </a:rPr>
              <a:t>It is required to compute transpose  of a matrix</a:t>
            </a:r>
          </a:p>
        </p:txBody>
      </p:sp>
      <p:pic>
        <p:nvPicPr>
          <p:cNvPr id="4" name="Content Placeholder 3">
            <a:extLst>
              <a:ext uri="{FF2B5EF4-FFF2-40B4-BE49-F238E27FC236}">
                <a16:creationId xmlns:a16="http://schemas.microsoft.com/office/drawing/2014/main" id="{3C71D589-2EE2-437C-9274-D64C165E8B73}"/>
              </a:ext>
            </a:extLst>
          </p:cNvPr>
          <p:cNvPicPr>
            <a:picLocks noGrp="1" noChangeAspect="1"/>
          </p:cNvPicPr>
          <p:nvPr>
            <p:ph idx="1"/>
          </p:nvPr>
        </p:nvPicPr>
        <p:blipFill>
          <a:blip r:embed="rId4"/>
          <a:stretch>
            <a:fillRect/>
          </a:stretch>
        </p:blipFill>
        <p:spPr>
          <a:xfrm>
            <a:off x="3733800" y="4005371"/>
            <a:ext cx="5354800" cy="2700229"/>
          </a:xfrm>
          <a:prstGeom prst="rect">
            <a:avLst/>
          </a:prstGeom>
        </p:spPr>
      </p:pic>
    </p:spTree>
    <p:extLst>
      <p:ext uri="{BB962C8B-B14F-4D97-AF65-F5344CB8AC3E}">
        <p14:creationId xmlns:p14="http://schemas.microsoft.com/office/powerpoint/2010/main" val="399067952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6E1AABE6-4E0C-47D2-8FEC-3967D8C03E73}"/>
              </a:ext>
            </a:extLst>
          </p:cNvPr>
          <p:cNvPicPr>
            <a:picLocks noGrp="1" noChangeAspect="1"/>
          </p:cNvPicPr>
          <p:nvPr>
            <p:ph idx="1"/>
          </p:nvPr>
        </p:nvPicPr>
        <p:blipFill>
          <a:blip r:embed="rId2"/>
          <a:stretch>
            <a:fillRect/>
          </a:stretch>
        </p:blipFill>
        <p:spPr>
          <a:xfrm>
            <a:off x="844549" y="1455464"/>
            <a:ext cx="7526278" cy="3940925"/>
          </a:xfrm>
          <a:prstGeom prst="rect">
            <a:avLst/>
          </a:prstGeom>
        </p:spPr>
      </p:pic>
      <p:sp>
        <p:nvSpPr>
          <p:cNvPr id="2" name="Slide Number Placeholder 1">
            <a:extLst>
              <a:ext uri="{FF2B5EF4-FFF2-40B4-BE49-F238E27FC236}">
                <a16:creationId xmlns:a16="http://schemas.microsoft.com/office/drawing/2014/main" id="{98F137FF-943E-42FA-72D2-2DDF3933882B}"/>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497058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187" y="473745"/>
            <a:ext cx="8420318"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0B2702C6-BE52-A865-4234-D9662466C74A}"/>
              </a:ext>
            </a:extLst>
          </p:cNvPr>
          <p:cNvSpPr>
            <a:spLocks noGrp="1"/>
          </p:cNvSpPr>
          <p:nvPr>
            <p:ph type="sldNum" sz="quarter" idx="12"/>
          </p:nvPr>
        </p:nvSpPr>
        <p:spPr>
          <a:xfrm>
            <a:off x="7764405" y="295729"/>
            <a:ext cx="628649" cy="466271"/>
          </a:xfrm>
        </p:spPr>
        <p:txBody>
          <a:bodyPr>
            <a:normAutofit fontScale="92500" lnSpcReduction="10000"/>
          </a:bodyPr>
          <a:lstStyle/>
          <a:p>
            <a:pPr>
              <a:spcAft>
                <a:spcPts val="600"/>
              </a:spcAft>
            </a:pPr>
            <a:fld id="{B6F15528-21DE-4FAA-801E-634DDDAF4B2B}" type="slidenum">
              <a:rPr lang="en-US">
                <a:solidFill>
                  <a:srgbClr val="FFFFFF"/>
                </a:solidFill>
              </a:rPr>
              <a:pPr>
                <a:spcAft>
                  <a:spcPts val="600"/>
                </a:spcAft>
              </a:pPr>
              <a:t>42</a:t>
            </a:fld>
            <a:endParaRPr lang="en-US" dirty="0">
              <a:solidFill>
                <a:srgbClr val="FFFFFF"/>
              </a:solidFill>
            </a:endParaRPr>
          </a:p>
        </p:txBody>
      </p:sp>
      <p:sp>
        <p:nvSpPr>
          <p:cNvPr id="3" name="Content Placeholder 2">
            <a:extLst>
              <a:ext uri="{FF2B5EF4-FFF2-40B4-BE49-F238E27FC236}">
                <a16:creationId xmlns:a16="http://schemas.microsoft.com/office/drawing/2014/main" id="{054133C9-BD66-42FF-8CBA-B3990C9B23B3}"/>
              </a:ext>
            </a:extLst>
          </p:cNvPr>
          <p:cNvSpPr>
            <a:spLocks noGrp="1"/>
          </p:cNvSpPr>
          <p:nvPr>
            <p:ph idx="1"/>
          </p:nvPr>
        </p:nvSpPr>
        <p:spPr>
          <a:xfrm>
            <a:off x="457201" y="685800"/>
            <a:ext cx="8320304" cy="5698455"/>
          </a:xfrm>
        </p:spPr>
        <p:txBody>
          <a:bodyPr anchor="ctr">
            <a:noAutofit/>
          </a:bodyPr>
          <a:lstStyle/>
          <a:p>
            <a:pPr>
              <a:lnSpc>
                <a:spcPct val="90000"/>
              </a:lnSpc>
            </a:pPr>
            <a:r>
              <a:rPr lang="en-US" b="1" dirty="0">
                <a:solidFill>
                  <a:schemeClr val="tx1"/>
                </a:solidFill>
                <a:latin typeface="Times New Roman" panose="02020603050405020304" pitchFamily="18" charset="0"/>
                <a:cs typeface="Times New Roman" panose="02020603050405020304" pitchFamily="18" charset="0"/>
              </a:rPr>
              <a:t>Solution</a:t>
            </a:r>
          </a:p>
          <a:p>
            <a:pPr marL="514350" indent="-514350">
              <a:lnSpc>
                <a:spcPct val="90000"/>
              </a:lnSpc>
              <a:buFont typeface="+mj-lt"/>
              <a:buAutoNum type="alphaLcParenR"/>
            </a:pPr>
            <a:r>
              <a:rPr lang="en-US" sz="1600" dirty="0">
                <a:solidFill>
                  <a:schemeClr val="tx1"/>
                </a:solidFill>
                <a:latin typeface="Times New Roman" panose="02020603050405020304" pitchFamily="18" charset="0"/>
                <a:cs typeface="Times New Roman" panose="02020603050405020304" pitchFamily="18" charset="0"/>
              </a:rPr>
              <a:t> To max utilize Temporal and spatial locality cache must be able to hold both matrices of size </a:t>
            </a:r>
            <a:r>
              <a:rPr lang="en-US" sz="1600" dirty="0" err="1">
                <a:solidFill>
                  <a:schemeClr val="tx1"/>
                </a:solidFill>
                <a:latin typeface="Times New Roman" panose="02020603050405020304" pitchFamily="18" charset="0"/>
                <a:cs typeface="Times New Roman" panose="02020603050405020304" pitchFamily="18" charset="0"/>
              </a:rPr>
              <a:t>BxB</a:t>
            </a:r>
            <a:r>
              <a:rPr lang="en-US" sz="1600" dirty="0">
                <a:solidFill>
                  <a:schemeClr val="tx1"/>
                </a:solidFill>
                <a:latin typeface="Times New Roman" panose="02020603050405020304" pitchFamily="18" charset="0"/>
                <a:cs typeface="Times New Roman" panose="02020603050405020304" pitchFamily="18" charset="0"/>
              </a:rPr>
              <a:t>. Since Block size is 8 elements. So number of blocks is 8+8=16. So 16*64bytes</a:t>
            </a:r>
          </a:p>
          <a:p>
            <a:pPr marL="514350" indent="-514350">
              <a:lnSpc>
                <a:spcPct val="90000"/>
              </a:lnSpc>
              <a:buFont typeface="+mj-lt"/>
              <a:buAutoNum type="alphaLcParenR"/>
            </a:pPr>
            <a:r>
              <a:rPr lang="en-US" sz="1600" dirty="0">
                <a:solidFill>
                  <a:schemeClr val="tx1"/>
                </a:solidFill>
                <a:latin typeface="Times New Roman" panose="02020603050405020304" pitchFamily="18" charset="0"/>
                <a:cs typeface="Times New Roman" panose="02020603050405020304" pitchFamily="18" charset="0"/>
              </a:rPr>
              <a:t>Assume input array is accessed in rows while </a:t>
            </a:r>
            <a:r>
              <a:rPr lang="en-US" sz="1600" dirty="0" err="1">
                <a:solidFill>
                  <a:schemeClr val="tx1"/>
                </a:solidFill>
                <a:latin typeface="Times New Roman" panose="02020603050405020304" pitchFamily="18" charset="0"/>
                <a:cs typeface="Times New Roman" panose="02020603050405020304" pitchFamily="18" charset="0"/>
              </a:rPr>
              <a:t>ouput</a:t>
            </a:r>
            <a:r>
              <a:rPr lang="en-US" sz="1600" dirty="0">
                <a:solidFill>
                  <a:schemeClr val="tx1"/>
                </a:solidFill>
                <a:latin typeface="Times New Roman" panose="02020603050405020304" pitchFamily="18" charset="0"/>
                <a:cs typeface="Times New Roman" panose="02020603050405020304" pitchFamily="18" charset="0"/>
              </a:rPr>
              <a:t> in columns. For unblocked version. </a:t>
            </a: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Input Array</a:t>
            </a: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	There are misses after every 8 elements. So no. of misses in a row is 256/8 = 32 misses</a:t>
            </a: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	For 256 rows, misses = 256*32= 2</a:t>
            </a:r>
            <a:r>
              <a:rPr lang="en-US" baseline="30000" dirty="0">
                <a:solidFill>
                  <a:schemeClr val="tx1"/>
                </a:solidFill>
                <a:latin typeface="Times New Roman" panose="02020603050405020304" pitchFamily="18" charset="0"/>
                <a:cs typeface="Times New Roman" panose="02020603050405020304" pitchFamily="18" charset="0"/>
              </a:rPr>
              <a:t>13				</a:t>
            </a: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Output array </a:t>
            </a: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	There will be miss for each element. So total 256*256= 2</a:t>
            </a:r>
            <a:r>
              <a:rPr lang="en-US" baseline="30000" dirty="0">
                <a:solidFill>
                  <a:schemeClr val="tx1"/>
                </a:solidFill>
                <a:latin typeface="Times New Roman" panose="02020603050405020304" pitchFamily="18" charset="0"/>
                <a:cs typeface="Times New Roman" panose="02020603050405020304" pitchFamily="18" charset="0"/>
              </a:rPr>
              <a:t>16</a:t>
            </a: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So, total misses for unblocked = 2</a:t>
            </a:r>
            <a:r>
              <a:rPr lang="en-US" baseline="30000" dirty="0">
                <a:solidFill>
                  <a:schemeClr val="tx1"/>
                </a:solidFill>
                <a:latin typeface="Times New Roman" panose="02020603050405020304" pitchFamily="18" charset="0"/>
                <a:cs typeface="Times New Roman" panose="02020603050405020304" pitchFamily="18" charset="0"/>
              </a:rPr>
              <a:t>13</a:t>
            </a:r>
            <a:r>
              <a:rPr lang="en-US" dirty="0">
                <a:solidFill>
                  <a:schemeClr val="tx1"/>
                </a:solidFill>
                <a:latin typeface="Times New Roman" panose="02020603050405020304" pitchFamily="18" charset="0"/>
                <a:cs typeface="Times New Roman" panose="02020603050405020304" pitchFamily="18" charset="0"/>
              </a:rPr>
              <a:t>+2</a:t>
            </a:r>
            <a:r>
              <a:rPr lang="en-US" baseline="30000" dirty="0">
                <a:solidFill>
                  <a:schemeClr val="tx1"/>
                </a:solidFill>
                <a:latin typeface="Times New Roman" panose="02020603050405020304" pitchFamily="18" charset="0"/>
                <a:cs typeface="Times New Roman" panose="02020603050405020304" pitchFamily="18" charset="0"/>
              </a:rPr>
              <a:t>16</a:t>
            </a:r>
            <a:endParaRPr lang="en-US" baseline="-25000" dirty="0">
              <a:solidFill>
                <a:schemeClr val="tx1"/>
              </a:solidFill>
              <a:latin typeface="Times New Roman" panose="02020603050405020304" pitchFamily="18" charset="0"/>
              <a:cs typeface="Times New Roman" panose="02020603050405020304" pitchFamily="18" charset="0"/>
            </a:endParaRP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For Blocked version</a:t>
            </a: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	For each array there will be B misses for each block. After that both blocks will remain in cache till they are completely used. Total blocks will be 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/B</a:t>
            </a:r>
            <a:r>
              <a:rPr lang="en-US" baseline="30000" dirty="0">
                <a:solidFill>
                  <a:schemeClr val="tx1"/>
                </a:solidFill>
                <a:latin typeface="Times New Roman" panose="02020603050405020304" pitchFamily="18" charset="0"/>
                <a:cs typeface="Times New Roman" panose="02020603050405020304" pitchFamily="18" charset="0"/>
              </a:rPr>
              <a:t>2</a:t>
            </a:r>
            <a:endParaRPr lang="en-US" dirty="0">
              <a:solidFill>
                <a:schemeClr val="tx1"/>
              </a:solidFill>
              <a:latin typeface="Times New Roman" panose="02020603050405020304" pitchFamily="18" charset="0"/>
              <a:cs typeface="Times New Roman" panose="02020603050405020304" pitchFamily="18" charset="0"/>
            </a:endParaRP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	So Total Misses=  B* 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/B</a:t>
            </a:r>
            <a:r>
              <a:rPr lang="en-US" baseline="30000" dirty="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 B* 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/B</a:t>
            </a:r>
            <a:r>
              <a:rPr lang="en-US" baseline="30000" dirty="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 2N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/B=   2*256*256/8 = 2</a:t>
            </a:r>
            <a:r>
              <a:rPr lang="en-US" baseline="30000" dirty="0">
                <a:solidFill>
                  <a:schemeClr val="tx1"/>
                </a:solidFill>
                <a:latin typeface="Times New Roman" panose="02020603050405020304" pitchFamily="18" charset="0"/>
                <a:cs typeface="Times New Roman" panose="02020603050405020304" pitchFamily="18" charset="0"/>
              </a:rPr>
              <a:t>14</a:t>
            </a:r>
          </a:p>
          <a:p>
            <a:pPr marL="400050" lvl="1" indent="0">
              <a:lnSpc>
                <a:spcPct val="90000"/>
              </a:lnSpc>
              <a:buNone/>
            </a:pPr>
            <a:r>
              <a:rPr lang="en-US" dirty="0">
                <a:solidFill>
                  <a:schemeClr val="tx1"/>
                </a:solidFill>
                <a:latin typeface="Times New Roman" panose="02020603050405020304" pitchFamily="18" charset="0"/>
                <a:cs typeface="Times New Roman" panose="02020603050405020304" pitchFamily="18" charset="0"/>
              </a:rPr>
              <a:t>Ratio  = 2</a:t>
            </a:r>
            <a:r>
              <a:rPr lang="en-US" baseline="30000" dirty="0">
                <a:solidFill>
                  <a:schemeClr val="tx1"/>
                </a:solidFill>
                <a:latin typeface="Times New Roman" panose="02020603050405020304" pitchFamily="18" charset="0"/>
                <a:cs typeface="Times New Roman" panose="02020603050405020304" pitchFamily="18" charset="0"/>
              </a:rPr>
              <a:t>13</a:t>
            </a:r>
            <a:r>
              <a:rPr lang="en-US" dirty="0">
                <a:solidFill>
                  <a:schemeClr val="tx1"/>
                </a:solidFill>
                <a:latin typeface="Times New Roman" panose="02020603050405020304" pitchFamily="18" charset="0"/>
                <a:cs typeface="Times New Roman" panose="02020603050405020304" pitchFamily="18" charset="0"/>
              </a:rPr>
              <a:t>+2</a:t>
            </a:r>
            <a:r>
              <a:rPr lang="en-US" baseline="30000" dirty="0">
                <a:solidFill>
                  <a:schemeClr val="tx1"/>
                </a:solidFill>
                <a:latin typeface="Times New Roman" panose="02020603050405020304" pitchFamily="18" charset="0"/>
                <a:cs typeface="Times New Roman" panose="02020603050405020304" pitchFamily="18" charset="0"/>
              </a:rPr>
              <a:t>16</a:t>
            </a:r>
            <a:r>
              <a:rPr lang="en-US" dirty="0">
                <a:solidFill>
                  <a:schemeClr val="tx1"/>
                </a:solidFill>
                <a:latin typeface="Times New Roman" panose="02020603050405020304" pitchFamily="18" charset="0"/>
                <a:cs typeface="Times New Roman" panose="02020603050405020304" pitchFamily="18" charset="0"/>
              </a:rPr>
              <a:t>/ 2</a:t>
            </a:r>
            <a:r>
              <a:rPr lang="en-US" baseline="30000" dirty="0">
                <a:solidFill>
                  <a:schemeClr val="tx1"/>
                </a:solidFill>
                <a:latin typeface="Times New Roman" panose="02020603050405020304" pitchFamily="18" charset="0"/>
                <a:cs typeface="Times New Roman" panose="02020603050405020304" pitchFamily="18" charset="0"/>
              </a:rPr>
              <a:t>14</a:t>
            </a:r>
            <a:r>
              <a:rPr lang="en-US" baseline="-250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9/2</a:t>
            </a:r>
          </a:p>
        </p:txBody>
      </p:sp>
    </p:spTree>
    <p:extLst>
      <p:ext uri="{BB962C8B-B14F-4D97-AF65-F5344CB8AC3E}">
        <p14:creationId xmlns:p14="http://schemas.microsoft.com/office/powerpoint/2010/main" val="661965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187" y="473745"/>
            <a:ext cx="8420318"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18D2E381-32E7-316F-D91F-E3E587556623}"/>
              </a:ext>
            </a:extLst>
          </p:cNvPr>
          <p:cNvSpPr>
            <a:spLocks noGrp="1"/>
          </p:cNvSpPr>
          <p:nvPr>
            <p:ph type="sldNum" sz="quarter" idx="12"/>
          </p:nvPr>
        </p:nvSpPr>
        <p:spPr>
          <a:xfrm>
            <a:off x="7764405" y="295729"/>
            <a:ext cx="628649" cy="767687"/>
          </a:xfrm>
        </p:spPr>
        <p:txBody>
          <a:bodyPr>
            <a:normAutofit/>
          </a:bodyPr>
          <a:lstStyle/>
          <a:p>
            <a:pPr>
              <a:spcAft>
                <a:spcPts val="600"/>
              </a:spcAft>
            </a:pPr>
            <a:fld id="{B6F15528-21DE-4FAA-801E-634DDDAF4B2B}" type="slidenum">
              <a:rPr lang="en-US">
                <a:solidFill>
                  <a:srgbClr val="FFFFFF"/>
                </a:solidFill>
              </a:rPr>
              <a:pPr>
                <a:spcAft>
                  <a:spcPts val="600"/>
                </a:spcAft>
              </a:pPr>
              <a:t>43</a:t>
            </a:fld>
            <a:endParaRPr lang="en-US">
              <a:solidFill>
                <a:srgbClr val="FFFFFF"/>
              </a:solidFill>
            </a:endParaRPr>
          </a:p>
        </p:txBody>
      </p:sp>
      <p:sp>
        <p:nvSpPr>
          <p:cNvPr id="3" name="Content Placeholder 2">
            <a:extLst>
              <a:ext uri="{FF2B5EF4-FFF2-40B4-BE49-F238E27FC236}">
                <a16:creationId xmlns:a16="http://schemas.microsoft.com/office/drawing/2014/main" id="{4B85554C-A3EC-4098-BD66-8897451CEA37}"/>
              </a:ext>
            </a:extLst>
          </p:cNvPr>
          <p:cNvSpPr>
            <a:spLocks noGrp="1"/>
          </p:cNvSpPr>
          <p:nvPr>
            <p:ph idx="1"/>
          </p:nvPr>
        </p:nvSpPr>
        <p:spPr>
          <a:xfrm>
            <a:off x="366495" y="609600"/>
            <a:ext cx="8167905" cy="5766974"/>
          </a:xfrm>
        </p:spPr>
        <p:txBody>
          <a:bodyPr anchor="ctr">
            <a:noAutofit/>
          </a:bodyPr>
          <a:lstStyle/>
          <a:p>
            <a:pPr>
              <a:lnSpc>
                <a:spcPct val="90000"/>
              </a:lnSpc>
            </a:pPr>
            <a:r>
              <a:rPr lang="en-US" sz="1400" b="1" dirty="0">
                <a:solidFill>
                  <a:schemeClr val="tx1"/>
                </a:solidFill>
                <a:latin typeface="Times New Roman" panose="02020603050405020304" pitchFamily="18" charset="0"/>
                <a:cs typeface="Times New Roman" panose="02020603050405020304" pitchFamily="18" charset="0"/>
              </a:rPr>
              <a:t>Solution</a:t>
            </a:r>
          </a:p>
          <a:p>
            <a:pPr marL="0" indent="0">
              <a:lnSpc>
                <a:spcPct val="90000"/>
              </a:lnSpc>
              <a:buNone/>
            </a:pPr>
            <a:r>
              <a:rPr lang="en-US" sz="1400" dirty="0">
                <a:solidFill>
                  <a:schemeClr val="tx1"/>
                </a:solidFill>
                <a:latin typeface="Times New Roman" panose="02020603050405020304" pitchFamily="18" charset="0"/>
                <a:cs typeface="Times New Roman" panose="02020603050405020304" pitchFamily="18" charset="0"/>
              </a:rPr>
              <a:t>c) </a:t>
            </a:r>
          </a:p>
          <a:p>
            <a:pPr marL="0" indent="0">
              <a:lnSpc>
                <a:spcPct val="90000"/>
              </a:lnSpc>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r>
              <a:rPr lang="en-US" sz="1400" dirty="0">
                <a:solidFill>
                  <a:schemeClr val="tx1"/>
                </a:solidFill>
                <a:latin typeface="Times New Roman" panose="02020603050405020304" pitchFamily="18" charset="0"/>
                <a:cs typeface="Times New Roman" panose="02020603050405020304" pitchFamily="18" charset="0"/>
              </a:rPr>
              <a:t>For(</a:t>
            </a:r>
            <a:r>
              <a:rPr lang="en-US" sz="1400" dirty="0" err="1">
                <a:solidFill>
                  <a:schemeClr val="tx1"/>
                </a:solidFill>
                <a:latin typeface="Times New Roman" panose="02020603050405020304" pitchFamily="18" charset="0"/>
                <a:cs typeface="Times New Roman" panose="02020603050405020304" pitchFamily="18" charset="0"/>
              </a:rPr>
              <a:t>i</a:t>
            </a:r>
            <a:r>
              <a:rPr lang="en-US" sz="1400" dirty="0">
                <a:solidFill>
                  <a:schemeClr val="tx1"/>
                </a:solidFill>
                <a:latin typeface="Times New Roman" panose="02020603050405020304" pitchFamily="18" charset="0"/>
                <a:cs typeface="Times New Roman" panose="02020603050405020304" pitchFamily="18" charset="0"/>
              </a:rPr>
              <a:t>=0;i&lt;</a:t>
            </a:r>
            <a:r>
              <a:rPr lang="en-US" sz="1400" dirty="0" err="1">
                <a:solidFill>
                  <a:schemeClr val="tx1"/>
                </a:solidFill>
                <a:latin typeface="Times New Roman" panose="02020603050405020304" pitchFamily="18" charset="0"/>
                <a:cs typeface="Times New Roman" panose="02020603050405020304" pitchFamily="18" charset="0"/>
              </a:rPr>
              <a:t>N;i</a:t>
            </a:r>
            <a:r>
              <a:rPr lang="en-US" sz="1400" dirty="0">
                <a:solidFill>
                  <a:schemeClr val="tx1"/>
                </a:solidFill>
                <a:latin typeface="Times New Roman" panose="02020603050405020304" pitchFamily="18" charset="0"/>
                <a:cs typeface="Times New Roman" panose="02020603050405020304" pitchFamily="18" charset="0"/>
              </a:rPr>
              <a:t>=</a:t>
            </a:r>
            <a:r>
              <a:rPr lang="en-US" sz="1400" dirty="0" err="1">
                <a:solidFill>
                  <a:schemeClr val="tx1"/>
                </a:solidFill>
                <a:latin typeface="Times New Roman" panose="02020603050405020304" pitchFamily="18" charset="0"/>
                <a:cs typeface="Times New Roman" panose="02020603050405020304" pitchFamily="18" charset="0"/>
              </a:rPr>
              <a:t>i+B</a:t>
            </a:r>
            <a:r>
              <a:rPr lang="en-US" sz="1400" dirty="0">
                <a:solidFill>
                  <a:schemeClr val="tx1"/>
                </a:solidFill>
                <a:latin typeface="Times New Roman" panose="02020603050405020304" pitchFamily="18" charset="0"/>
                <a:cs typeface="Times New Roman" panose="02020603050405020304" pitchFamily="18" charset="0"/>
              </a:rPr>
              <a:t>) //  	Move down to next row of blocks</a:t>
            </a:r>
          </a:p>
          <a:p>
            <a:pPr marL="0" indent="0">
              <a:lnSpc>
                <a:spcPct val="90000"/>
              </a:lnSpc>
              <a:buNone/>
            </a:pPr>
            <a:r>
              <a:rPr lang="en-US" sz="1400" dirty="0">
                <a:solidFill>
                  <a:schemeClr val="tx1"/>
                </a:solidFill>
                <a:latin typeface="Times New Roman" panose="02020603050405020304" pitchFamily="18" charset="0"/>
                <a:cs typeface="Times New Roman" panose="02020603050405020304" pitchFamily="18" charset="0"/>
              </a:rPr>
              <a:t>For(j=0; j&lt;N; j=</a:t>
            </a:r>
            <a:r>
              <a:rPr lang="en-US" sz="1400" dirty="0" err="1">
                <a:solidFill>
                  <a:schemeClr val="tx1"/>
                </a:solidFill>
                <a:latin typeface="Times New Roman" panose="02020603050405020304" pitchFamily="18" charset="0"/>
                <a:cs typeface="Times New Roman" panose="02020603050405020304" pitchFamily="18" charset="0"/>
              </a:rPr>
              <a:t>j+B</a:t>
            </a:r>
            <a:r>
              <a:rPr lang="en-US" sz="1400" dirty="0">
                <a:solidFill>
                  <a:schemeClr val="tx1"/>
                </a:solidFill>
                <a:latin typeface="Times New Roman" panose="02020603050405020304" pitchFamily="18" charset="0"/>
                <a:cs typeface="Times New Roman" panose="02020603050405020304" pitchFamily="18" charset="0"/>
              </a:rPr>
              <a:t>)	//Move to next block in horizontal</a:t>
            </a:r>
          </a:p>
          <a:p>
            <a:pPr marL="0" indent="0">
              <a:lnSpc>
                <a:spcPct val="90000"/>
              </a:lnSpc>
              <a:buNone/>
            </a:pPr>
            <a:r>
              <a:rPr lang="en-US" sz="1400" dirty="0">
                <a:solidFill>
                  <a:schemeClr val="tx1"/>
                </a:solidFill>
                <a:latin typeface="Times New Roman" panose="02020603050405020304" pitchFamily="18" charset="0"/>
                <a:cs typeface="Times New Roman" panose="02020603050405020304" pitchFamily="18" charset="0"/>
              </a:rPr>
              <a:t>     for(k=</a:t>
            </a:r>
            <a:r>
              <a:rPr lang="en-US" sz="1400" dirty="0" err="1">
                <a:solidFill>
                  <a:schemeClr val="tx1"/>
                </a:solidFill>
                <a:latin typeface="Times New Roman" panose="02020603050405020304" pitchFamily="18" charset="0"/>
                <a:cs typeface="Times New Roman" panose="02020603050405020304" pitchFamily="18" charset="0"/>
              </a:rPr>
              <a:t>i</a:t>
            </a:r>
            <a:r>
              <a:rPr lang="en-US" sz="1400" dirty="0">
                <a:solidFill>
                  <a:schemeClr val="tx1"/>
                </a:solidFill>
                <a:latin typeface="Times New Roman" panose="02020603050405020304" pitchFamily="18" charset="0"/>
                <a:cs typeface="Times New Roman" panose="02020603050405020304" pitchFamily="18" charset="0"/>
              </a:rPr>
              <a:t>; k&lt;min(</a:t>
            </a:r>
            <a:r>
              <a:rPr lang="en-US" sz="1400" dirty="0" err="1">
                <a:solidFill>
                  <a:schemeClr val="tx1"/>
                </a:solidFill>
                <a:latin typeface="Times New Roman" panose="02020603050405020304" pitchFamily="18" charset="0"/>
                <a:cs typeface="Times New Roman" panose="02020603050405020304" pitchFamily="18" charset="0"/>
              </a:rPr>
              <a:t>k+B,N</a:t>
            </a:r>
            <a:r>
              <a:rPr lang="en-US" sz="1400" dirty="0">
                <a:solidFill>
                  <a:schemeClr val="tx1"/>
                </a:solidFill>
                <a:latin typeface="Times New Roman" panose="02020603050405020304" pitchFamily="18" charset="0"/>
                <a:cs typeface="Times New Roman" panose="02020603050405020304" pitchFamily="18" charset="0"/>
              </a:rPr>
              <a:t>) ; k++){	//move to next input row and out column	</a:t>
            </a:r>
          </a:p>
          <a:p>
            <a:pPr marL="0" indent="0">
              <a:lnSpc>
                <a:spcPct val="90000"/>
              </a:lnSpc>
              <a:buNone/>
            </a:pPr>
            <a:r>
              <a:rPr lang="en-US" sz="1400" dirty="0">
                <a:solidFill>
                  <a:schemeClr val="tx1"/>
                </a:solidFill>
                <a:latin typeface="Times New Roman" panose="02020603050405020304" pitchFamily="18" charset="0"/>
                <a:cs typeface="Times New Roman" panose="02020603050405020304" pitchFamily="18" charset="0"/>
              </a:rPr>
              <a:t>       for (m=j ; m&lt;min(</a:t>
            </a:r>
            <a:r>
              <a:rPr lang="en-US" sz="1400" dirty="0" err="1">
                <a:solidFill>
                  <a:schemeClr val="tx1"/>
                </a:solidFill>
                <a:latin typeface="Times New Roman" panose="02020603050405020304" pitchFamily="18" charset="0"/>
                <a:cs typeface="Times New Roman" panose="02020603050405020304" pitchFamily="18" charset="0"/>
              </a:rPr>
              <a:t>k+B,N</a:t>
            </a:r>
            <a:r>
              <a:rPr lang="en-US" sz="1400" dirty="0">
                <a:solidFill>
                  <a:schemeClr val="tx1"/>
                </a:solidFill>
                <a:latin typeface="Times New Roman" panose="02020603050405020304" pitchFamily="18" charset="0"/>
                <a:cs typeface="Times New Roman" panose="02020603050405020304" pitchFamily="18" charset="0"/>
              </a:rPr>
              <a:t>) ;m++)	//select successive input elements in row</a:t>
            </a:r>
          </a:p>
          <a:p>
            <a:pPr marL="0" indent="0">
              <a:lnSpc>
                <a:spcPct val="90000"/>
              </a:lnSpc>
              <a:buNone/>
            </a:pPr>
            <a:r>
              <a:rPr lang="en-US" sz="1400" dirty="0">
                <a:solidFill>
                  <a:schemeClr val="tx1"/>
                </a:solidFill>
                <a:latin typeface="Times New Roman" panose="02020603050405020304" pitchFamily="18" charset="0"/>
                <a:cs typeface="Times New Roman" panose="02020603050405020304" pitchFamily="18" charset="0"/>
              </a:rPr>
              <a:t>		out[m][k]=in[k][m];	}</a:t>
            </a:r>
          </a:p>
          <a:p>
            <a:pPr marL="0" indent="0">
              <a:lnSpc>
                <a:spcPct val="90000"/>
              </a:lnSpc>
              <a:buNone/>
            </a:pPr>
            <a:endParaRPr lang="en-US" sz="1400"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In the innermost loop elements within a block are selected; successive row elements for input, and column elements for </a:t>
            </a:r>
            <a:r>
              <a:rPr lang="en-US" sz="1400" dirty="0" err="1">
                <a:solidFill>
                  <a:schemeClr val="tx1"/>
                </a:solidFill>
                <a:latin typeface="Times New Roman" panose="02020603050405020304" pitchFamily="18" charset="0"/>
                <a:cs typeface="Times New Roman" panose="02020603050405020304" pitchFamily="18" charset="0"/>
              </a:rPr>
              <a:t>ouput</a:t>
            </a:r>
            <a:endParaRPr lang="en-US" sz="1400"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In the next loop above rows are shifted downwards for input and columns rightward for </a:t>
            </a:r>
            <a:r>
              <a:rPr lang="en-US" sz="1400" dirty="0" err="1">
                <a:solidFill>
                  <a:schemeClr val="tx1"/>
                </a:solidFill>
                <a:latin typeface="Times New Roman" panose="02020603050405020304" pitchFamily="18" charset="0"/>
                <a:cs typeface="Times New Roman" panose="02020603050405020304" pitchFamily="18" charset="0"/>
              </a:rPr>
              <a:t>ouput</a:t>
            </a:r>
            <a:endParaRPr lang="en-US" sz="1400"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In j loop operation is moved to next row block towards right for input, and downward for output</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In the outermost loop, operation is moved to next row of blocks for input and next column of blocks for output</a:t>
            </a:r>
          </a:p>
          <a:p>
            <a:pPr marL="0" indent="0">
              <a:lnSpc>
                <a:spcPct val="90000"/>
              </a:lnSpc>
              <a:buNone/>
            </a:pPr>
            <a:r>
              <a:rPr lang="en-US" sz="1400" dirty="0">
                <a:solidFill>
                  <a:schemeClr val="tx1"/>
                </a:solidFill>
                <a:latin typeface="Times New Roman" panose="02020603050405020304" pitchFamily="18" charset="0"/>
                <a:cs typeface="Times New Roman" panose="02020603050405020304" pitchFamily="18" charset="0"/>
              </a:rPr>
              <a:t>	</a:t>
            </a:r>
          </a:p>
          <a:p>
            <a:pPr marL="0" indent="0">
              <a:lnSpc>
                <a:spcPct val="90000"/>
              </a:lnSpc>
              <a:buNone/>
            </a:pPr>
            <a:r>
              <a:rPr lang="en-US" sz="1400" dirty="0">
                <a:solidFill>
                  <a:schemeClr val="tx1"/>
                </a:solidFill>
                <a:latin typeface="Times New Roman" panose="02020603050405020304" pitchFamily="18" charset="0"/>
                <a:cs typeface="Times New Roman" panose="02020603050405020304" pitchFamily="18" charset="0"/>
              </a:rPr>
              <a:t>For the given scenario. N=256, B=8</a:t>
            </a:r>
          </a:p>
        </p:txBody>
      </p:sp>
    </p:spTree>
    <p:extLst>
      <p:ext uri="{BB962C8B-B14F-4D97-AF65-F5344CB8AC3E}">
        <p14:creationId xmlns:p14="http://schemas.microsoft.com/office/powerpoint/2010/main" val="2069557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187" y="473745"/>
            <a:ext cx="8420318"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CDA79F74-FE95-DF00-05C8-14598F65A57E}"/>
              </a:ext>
            </a:extLst>
          </p:cNvPr>
          <p:cNvSpPr>
            <a:spLocks noGrp="1"/>
          </p:cNvSpPr>
          <p:nvPr>
            <p:ph type="sldNum" sz="quarter" idx="12"/>
          </p:nvPr>
        </p:nvSpPr>
        <p:spPr>
          <a:xfrm>
            <a:off x="7764405" y="295729"/>
            <a:ext cx="628649" cy="767687"/>
          </a:xfrm>
        </p:spPr>
        <p:txBody>
          <a:bodyPr>
            <a:normAutofit/>
          </a:bodyPr>
          <a:lstStyle/>
          <a:p>
            <a:pPr>
              <a:spcAft>
                <a:spcPts val="600"/>
              </a:spcAft>
            </a:pPr>
            <a:fld id="{B6F15528-21DE-4FAA-801E-634DDDAF4B2B}" type="slidenum">
              <a:rPr lang="en-US">
                <a:solidFill>
                  <a:srgbClr val="FFFFFF"/>
                </a:solidFill>
              </a:rPr>
              <a:pPr>
                <a:spcAft>
                  <a:spcPts val="600"/>
                </a:spcAft>
              </a:pPr>
              <a:t>44</a:t>
            </a:fld>
            <a:endParaRPr lang="en-US">
              <a:solidFill>
                <a:srgbClr val="FFFFFF"/>
              </a:solidFill>
            </a:endParaRPr>
          </a:p>
        </p:txBody>
      </p:sp>
      <p:sp>
        <p:nvSpPr>
          <p:cNvPr id="3" name="Content Placeholder 2">
            <a:extLst>
              <a:ext uri="{FF2B5EF4-FFF2-40B4-BE49-F238E27FC236}">
                <a16:creationId xmlns:a16="http://schemas.microsoft.com/office/drawing/2014/main" id="{782F46CA-4013-41C8-985A-1DC066DB4A7C}"/>
              </a:ext>
            </a:extLst>
          </p:cNvPr>
          <p:cNvSpPr>
            <a:spLocks noGrp="1"/>
          </p:cNvSpPr>
          <p:nvPr>
            <p:ph idx="1"/>
          </p:nvPr>
        </p:nvSpPr>
        <p:spPr>
          <a:xfrm>
            <a:off x="866215" y="2079173"/>
            <a:ext cx="7210985" cy="3730689"/>
          </a:xfrm>
        </p:spPr>
        <p:txBody>
          <a:bodyPr anchor="ctr">
            <a:normAutofit/>
          </a:bodyPr>
          <a:lstStyle/>
          <a:p>
            <a:r>
              <a:rPr lang="en-US" sz="2400" b="1" dirty="0">
                <a:solidFill>
                  <a:schemeClr val="tx1"/>
                </a:solidFill>
                <a:latin typeface="Times New Roman" panose="02020603050405020304" pitchFamily="18" charset="0"/>
                <a:cs typeface="Times New Roman" panose="02020603050405020304" pitchFamily="18" charset="0"/>
              </a:rPr>
              <a:t>Solution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d) Since at most two blocks reside in cache so at max two elements can have an overlapping line in cache. Thus 2-way set associativity is enough</a:t>
            </a:r>
          </a:p>
          <a:p>
            <a:pPr marL="0" indent="0">
              <a:buNone/>
            </a:pPr>
            <a:endParaRPr lang="en-US" dirty="0">
              <a:solidFill>
                <a:schemeClr val="tx1"/>
              </a:solidFill>
            </a:endParaRPr>
          </a:p>
        </p:txBody>
      </p:sp>
    </p:spTree>
    <p:extLst>
      <p:ext uri="{BB962C8B-B14F-4D97-AF65-F5344CB8AC3E}">
        <p14:creationId xmlns:p14="http://schemas.microsoft.com/office/powerpoint/2010/main" val="3402808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001CD-C29C-418D-A657-F3B2E1AFC308}"/>
              </a:ext>
            </a:extLst>
          </p:cNvPr>
          <p:cNvSpPr>
            <a:spLocks noGrp="1"/>
          </p:cNvSpPr>
          <p:nvPr>
            <p:ph idx="1"/>
          </p:nvPr>
        </p:nvSpPr>
        <p:spPr>
          <a:xfrm>
            <a:off x="457200" y="381000"/>
            <a:ext cx="8229600" cy="618127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Solution:</a:t>
            </a:r>
          </a:p>
          <a:p>
            <a:pPr marL="0" indent="0">
              <a:buNone/>
            </a:pPr>
            <a:r>
              <a:rPr lang="en-US" sz="2000" dirty="0"/>
              <a:t>Level 2 cache can process a request every 2 cycles (it is pipelined). And we require new value of output array on each </a:t>
            </a:r>
            <a:r>
              <a:rPr lang="en-US" sz="2400" dirty="0">
                <a:latin typeface="Times New Roman" panose="02020603050405020304" pitchFamily="18" charset="0"/>
                <a:cs typeface="Times New Roman" panose="02020603050405020304" pitchFamily="18" charset="0"/>
              </a:rPr>
              <a:t>iteration because it is accessed in columns.</a:t>
            </a:r>
          </a:p>
          <a:p>
            <a:pPr marL="0" indent="0">
              <a:buNone/>
            </a:pPr>
            <a:r>
              <a:rPr lang="en-US" sz="2400" dirty="0">
                <a:latin typeface="Times New Roman" panose="02020603050405020304" pitchFamily="18" charset="0"/>
                <a:cs typeface="Times New Roman" panose="02020603050405020304" pitchFamily="18" charset="0"/>
              </a:rPr>
              <a:t>So if we initiate a prefetch every 2 cycles and it takes 16 cycles for the first to service, we will already have sent 8 more requests until 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is serviced at 16</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cycle. Later at 18, 20, 22 cycles the request will complete but we will also send new request at these cycles. Thus outstanding requests will remain 8</a:t>
            </a:r>
          </a:p>
        </p:txBody>
      </p:sp>
      <p:pic>
        <p:nvPicPr>
          <p:cNvPr id="4" name="Picture 3">
            <a:extLst>
              <a:ext uri="{FF2B5EF4-FFF2-40B4-BE49-F238E27FC236}">
                <a16:creationId xmlns:a16="http://schemas.microsoft.com/office/drawing/2014/main" id="{AE4AB464-F0D4-4F50-988E-3EB033A503AC}"/>
              </a:ext>
            </a:extLst>
          </p:cNvPr>
          <p:cNvPicPr>
            <a:picLocks noChangeAspect="1"/>
          </p:cNvPicPr>
          <p:nvPr/>
        </p:nvPicPr>
        <p:blipFill>
          <a:blip r:embed="rId2"/>
          <a:stretch>
            <a:fillRect/>
          </a:stretch>
        </p:blipFill>
        <p:spPr>
          <a:xfrm>
            <a:off x="457200" y="608990"/>
            <a:ext cx="8130598" cy="2820010"/>
          </a:xfrm>
          <a:prstGeom prst="rect">
            <a:avLst/>
          </a:prstGeom>
        </p:spPr>
      </p:pic>
      <p:sp>
        <p:nvSpPr>
          <p:cNvPr id="2" name="Slide Number Placeholder 1">
            <a:extLst>
              <a:ext uri="{FF2B5EF4-FFF2-40B4-BE49-F238E27FC236}">
                <a16:creationId xmlns:a16="http://schemas.microsoft.com/office/drawing/2014/main" id="{7BFE0C70-CFA8-FB9F-0A38-8607A674A4D7}"/>
              </a:ext>
            </a:extLst>
          </p:cNvPr>
          <p:cNvSpPr>
            <a:spLocks noGrp="1"/>
          </p:cNvSpPr>
          <p:nvPr>
            <p:ph type="sldNum" sz="quarter" idx="12"/>
          </p:nvPr>
        </p:nvSpPr>
        <p:spPr>
          <a:xfrm>
            <a:off x="7678616" y="295731"/>
            <a:ext cx="791308" cy="161470"/>
          </a:xfrm>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87612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67CE-916C-4F83-8CAF-8C881DCF56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Advanced Cache Optimization</a:t>
            </a:r>
          </a:p>
        </p:txBody>
      </p:sp>
      <p:sp>
        <p:nvSpPr>
          <p:cNvPr id="3" name="Content Placeholder 2">
            <a:extLst>
              <a:ext uri="{FF2B5EF4-FFF2-40B4-BE49-F238E27FC236}">
                <a16:creationId xmlns:a16="http://schemas.microsoft.com/office/drawing/2014/main" id="{120B9B22-5F70-4140-B30F-EB42A8A13175}"/>
              </a:ext>
            </a:extLst>
          </p:cNvPr>
          <p:cNvSpPr>
            <a:spLocks noGrp="1"/>
          </p:cNvSpPr>
          <p:nvPr>
            <p:ph idx="1"/>
          </p:nvPr>
        </p:nvSpPr>
        <p:spPr>
          <a:xfrm>
            <a:off x="381000" y="2133600"/>
            <a:ext cx="8534400" cy="4724400"/>
          </a:xfrm>
        </p:spPr>
        <p:txBody>
          <a:bodyPr>
            <a:normAutofit fontScale="47500" lnSpcReduction="20000"/>
          </a:bodyPr>
          <a:lstStyle/>
          <a:p>
            <a:r>
              <a:rPr lang="en-US" sz="3500" dirty="0">
                <a:latin typeface="Times New Roman" panose="02020603050405020304" pitchFamily="18" charset="0"/>
                <a:cs typeface="Times New Roman" panose="02020603050405020304" pitchFamily="18" charset="0"/>
              </a:rPr>
              <a:t>We can classify the ten advanced cache optimizations we examine into five categories based on the metrics discussed earlier</a:t>
            </a:r>
          </a:p>
          <a:p>
            <a:pPr lvl="1"/>
            <a:r>
              <a:rPr lang="en-US" sz="3500" b="1" i="1" dirty="0">
                <a:latin typeface="Times New Roman" panose="02020603050405020304" pitchFamily="18" charset="0"/>
                <a:cs typeface="Times New Roman" panose="02020603050405020304" pitchFamily="18" charset="0"/>
              </a:rPr>
              <a:t>Reducing the hit time</a:t>
            </a:r>
          </a:p>
          <a:p>
            <a:pPr lvl="2"/>
            <a:r>
              <a:rPr lang="en-US" sz="3500" dirty="0">
                <a:latin typeface="Times New Roman" panose="02020603050405020304" pitchFamily="18" charset="0"/>
                <a:cs typeface="Times New Roman" panose="02020603050405020304" pitchFamily="18" charset="0"/>
              </a:rPr>
              <a:t>Small and simple first-level caches and way-prediction.</a:t>
            </a:r>
          </a:p>
          <a:p>
            <a:pPr lvl="2"/>
            <a:r>
              <a:rPr lang="en-US" sz="3500" dirty="0">
                <a:latin typeface="Times New Roman" panose="02020603050405020304" pitchFamily="18" charset="0"/>
                <a:cs typeface="Times New Roman" panose="02020603050405020304" pitchFamily="18" charset="0"/>
              </a:rPr>
              <a:t>Both techniques also generally decrease power consumption</a:t>
            </a:r>
            <a:endParaRPr lang="en-US" sz="3500" i="1" dirty="0">
              <a:latin typeface="Times New Roman" panose="02020603050405020304" pitchFamily="18" charset="0"/>
              <a:cs typeface="Times New Roman" panose="02020603050405020304" pitchFamily="18" charset="0"/>
            </a:endParaRPr>
          </a:p>
          <a:p>
            <a:pPr lvl="1"/>
            <a:r>
              <a:rPr lang="en-US" sz="3500" b="1" i="1" dirty="0">
                <a:latin typeface="Times New Roman" panose="02020603050405020304" pitchFamily="18" charset="0"/>
                <a:cs typeface="Times New Roman" panose="02020603050405020304" pitchFamily="18" charset="0"/>
              </a:rPr>
              <a:t>Increasing cache bandwidth: </a:t>
            </a:r>
          </a:p>
          <a:p>
            <a:pPr lvl="2"/>
            <a:r>
              <a:rPr lang="en-US" sz="3500" i="1" dirty="0">
                <a:latin typeface="Times New Roman" panose="02020603050405020304" pitchFamily="18" charset="0"/>
                <a:cs typeface="Times New Roman" panose="02020603050405020304" pitchFamily="18" charset="0"/>
              </a:rPr>
              <a:t>pipelined cache, multibank and non-blocking cache</a:t>
            </a:r>
          </a:p>
          <a:p>
            <a:pPr lvl="1"/>
            <a:r>
              <a:rPr lang="en-US" sz="3500" b="1" i="1" dirty="0">
                <a:latin typeface="Times New Roman" panose="02020603050405020304" pitchFamily="18" charset="0"/>
                <a:cs typeface="Times New Roman" panose="02020603050405020304" pitchFamily="18" charset="0"/>
              </a:rPr>
              <a:t>Reducing the miss penalty</a:t>
            </a:r>
          </a:p>
          <a:p>
            <a:pPr lvl="2"/>
            <a:r>
              <a:rPr lang="en-US" sz="3500" dirty="0">
                <a:latin typeface="Times New Roman" panose="02020603050405020304" pitchFamily="18" charset="0"/>
                <a:cs typeface="Times New Roman" panose="02020603050405020304" pitchFamily="18" charset="0"/>
              </a:rPr>
              <a:t>Critical word first and merging write buffers.</a:t>
            </a:r>
          </a:p>
          <a:p>
            <a:pPr lvl="2"/>
            <a:r>
              <a:rPr lang="en-US" sz="3500" dirty="0">
                <a:latin typeface="Times New Roman" panose="02020603050405020304" pitchFamily="18" charset="0"/>
                <a:cs typeface="Times New Roman" panose="02020603050405020304" pitchFamily="18" charset="0"/>
              </a:rPr>
              <a:t>These optimizations have little impact on power</a:t>
            </a:r>
            <a:endParaRPr lang="en-US" sz="3500" i="1" dirty="0">
              <a:latin typeface="Times New Roman" panose="02020603050405020304" pitchFamily="18" charset="0"/>
              <a:cs typeface="Times New Roman" panose="02020603050405020304" pitchFamily="18" charset="0"/>
            </a:endParaRPr>
          </a:p>
          <a:p>
            <a:pPr lvl="1"/>
            <a:r>
              <a:rPr lang="en-US" sz="3500" dirty="0">
                <a:latin typeface="Times New Roman" panose="02020603050405020304" pitchFamily="18" charset="0"/>
                <a:cs typeface="Times New Roman" panose="02020603050405020304" pitchFamily="18" charset="0"/>
              </a:rPr>
              <a:t> </a:t>
            </a:r>
            <a:r>
              <a:rPr lang="en-US" sz="3500" b="1" i="1" dirty="0">
                <a:latin typeface="Times New Roman" panose="02020603050405020304" pitchFamily="18" charset="0"/>
                <a:cs typeface="Times New Roman" panose="02020603050405020304" pitchFamily="18" charset="0"/>
              </a:rPr>
              <a:t>Reducing the miss rate</a:t>
            </a:r>
          </a:p>
          <a:p>
            <a:pPr lvl="2"/>
            <a:r>
              <a:rPr lang="en-US" sz="3500" dirty="0">
                <a:latin typeface="Times New Roman" panose="02020603050405020304" pitchFamily="18" charset="0"/>
                <a:cs typeface="Times New Roman" panose="02020603050405020304" pitchFamily="18" charset="0"/>
              </a:rPr>
              <a:t>Compiler optimizations. Improves power consumption.</a:t>
            </a:r>
            <a:endParaRPr lang="en-US" sz="3500" i="1" dirty="0">
              <a:latin typeface="Times New Roman" panose="02020603050405020304" pitchFamily="18" charset="0"/>
              <a:cs typeface="Times New Roman" panose="02020603050405020304" pitchFamily="18" charset="0"/>
            </a:endParaRPr>
          </a:p>
          <a:p>
            <a:pPr lvl="1"/>
            <a:r>
              <a:rPr lang="en-US" sz="3500" b="1" i="1" dirty="0">
                <a:latin typeface="Times New Roman" panose="02020603050405020304" pitchFamily="18" charset="0"/>
                <a:cs typeface="Times New Roman" panose="02020603050405020304" pitchFamily="18" charset="0"/>
              </a:rPr>
              <a:t>Reducing the miss penalty or miss rate via parallelism</a:t>
            </a:r>
          </a:p>
          <a:p>
            <a:pPr lvl="2"/>
            <a:r>
              <a:rPr lang="en-US" sz="3500" dirty="0">
                <a:latin typeface="Times New Roman" panose="02020603050405020304" pitchFamily="18" charset="0"/>
                <a:cs typeface="Times New Roman" panose="02020603050405020304" pitchFamily="18" charset="0"/>
              </a:rPr>
              <a:t>Hardware prefetching and compiler prefetching. Generally increase power consumption , primarily because of prefetched data that are unused.</a:t>
            </a:r>
            <a:endParaRPr lang="en-US" sz="3500" i="1" dirty="0">
              <a:latin typeface="Times New Roman" panose="02020603050405020304" pitchFamily="18" charset="0"/>
              <a:cs typeface="Times New Roman" panose="02020603050405020304" pitchFamily="18" charset="0"/>
            </a:endParaRPr>
          </a:p>
          <a:p>
            <a:pPr lvl="1"/>
            <a:endParaRPr lang="en-US" sz="35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a:extLst>
              <a:ext uri="{FF2B5EF4-FFF2-40B4-BE49-F238E27FC236}">
                <a16:creationId xmlns:a16="http://schemas.microsoft.com/office/drawing/2014/main" id="{35924A92-7FB6-97E5-50AC-6810B5BFB6C9}"/>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7612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5" name="Rectangle 14">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EF690125-98C5-4A77-804B-0F58F128F54C}"/>
              </a:ext>
            </a:extLst>
          </p:cNvPr>
          <p:cNvSpPr>
            <a:spLocks noGrp="1"/>
          </p:cNvSpPr>
          <p:nvPr>
            <p:ph type="title"/>
          </p:nvPr>
        </p:nvSpPr>
        <p:spPr>
          <a:xfrm>
            <a:off x="750279" y="1209957"/>
            <a:ext cx="2275935" cy="4438087"/>
          </a:xfrm>
        </p:spPr>
        <p:txBody>
          <a:bodyPr anchor="ctr">
            <a:normAutofit/>
          </a:bodyPr>
          <a:lstStyle/>
          <a:p>
            <a:pPr algn="r"/>
            <a:r>
              <a:rPr lang="en-US" sz="2800" dirty="0">
                <a:solidFill>
                  <a:schemeClr val="tx1"/>
                </a:solidFill>
                <a:latin typeface="Times New Roman" panose="02020603050405020304" pitchFamily="18" charset="0"/>
                <a:cs typeface="Times New Roman" panose="02020603050405020304" pitchFamily="18" charset="0"/>
              </a:rPr>
              <a:t>First Optimization: Small and Simple First-Level Caches to</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Reduce Hit Time and Power</a:t>
            </a:r>
          </a:p>
        </p:txBody>
      </p:sp>
      <p:cxnSp>
        <p:nvCxnSpPr>
          <p:cNvPr id="18" name="Straight Connector 17">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FEF2AA-5345-44FC-90E2-7D6270F1EC6A}"/>
              </a:ext>
            </a:extLst>
          </p:cNvPr>
          <p:cNvSpPr>
            <a:spLocks noGrp="1"/>
          </p:cNvSpPr>
          <p:nvPr>
            <p:ph idx="1"/>
          </p:nvPr>
        </p:nvSpPr>
        <p:spPr>
          <a:xfrm>
            <a:off x="3508818" y="914400"/>
            <a:ext cx="4754332" cy="5410200"/>
          </a:xfrm>
        </p:spPr>
        <p:txBody>
          <a:bodyPr anchor="ctr">
            <a:normAutofit/>
          </a:bodyPr>
          <a:lstStyle/>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Small size and lower associativity both result in reduced hit time and power consumption</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CAD tools are available which tell the access time and power consumption of different cache structures.</a:t>
            </a:r>
          </a:p>
          <a:p>
            <a:pPr>
              <a:lnSpc>
                <a:spcPct val="90000"/>
              </a:lnSpc>
            </a:pPr>
            <a:r>
              <a:rPr lang="en-US" sz="1400" b="1" dirty="0">
                <a:solidFill>
                  <a:schemeClr val="tx1"/>
                </a:solidFill>
                <a:latin typeface="Times New Roman" panose="02020603050405020304" pitchFamily="18" charset="0"/>
                <a:cs typeface="Times New Roman" panose="02020603050405020304" pitchFamily="18" charset="0"/>
              </a:rPr>
              <a:t>The cache hit is the three-step process </a:t>
            </a:r>
          </a:p>
          <a:p>
            <a:pPr lvl="1">
              <a:lnSpc>
                <a:spcPct val="90000"/>
              </a:lnSpc>
            </a:pPr>
            <a:r>
              <a:rPr lang="en-US" sz="1400" dirty="0">
                <a:solidFill>
                  <a:schemeClr val="tx1"/>
                </a:solidFill>
                <a:latin typeface="Times New Roman" panose="02020603050405020304" pitchFamily="18" charset="0"/>
                <a:cs typeface="Times New Roman" panose="02020603050405020304" pitchFamily="18" charset="0"/>
              </a:rPr>
              <a:t>Addressing the tag memory using the index portion of the address,</a:t>
            </a:r>
          </a:p>
          <a:p>
            <a:pPr lvl="1">
              <a:lnSpc>
                <a:spcPct val="90000"/>
              </a:lnSpc>
            </a:pPr>
            <a:r>
              <a:rPr lang="en-US" sz="1400" dirty="0">
                <a:solidFill>
                  <a:schemeClr val="tx1"/>
                </a:solidFill>
                <a:latin typeface="Times New Roman" panose="02020603050405020304" pitchFamily="18" charset="0"/>
                <a:cs typeface="Times New Roman" panose="02020603050405020304" pitchFamily="18" charset="0"/>
              </a:rPr>
              <a:t>Comparing the read tag value to the address</a:t>
            </a:r>
          </a:p>
          <a:p>
            <a:pPr lvl="1">
              <a:lnSpc>
                <a:spcPct val="90000"/>
              </a:lnSpc>
            </a:pPr>
            <a:r>
              <a:rPr lang="en-US" sz="1400" dirty="0">
                <a:solidFill>
                  <a:schemeClr val="tx1"/>
                </a:solidFill>
                <a:latin typeface="Times New Roman" panose="02020603050405020304" pitchFamily="18" charset="0"/>
                <a:cs typeface="Times New Roman" panose="02020603050405020304" pitchFamily="18" charset="0"/>
              </a:rPr>
              <a:t>Setting the multiplexor to choose the correct data item (for set associative).</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Another factor which affects the power consumption is the no. of blocks, because it determines the number of “rows” that are accessed</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No. of blocks can be reduced by increasing block size but it will increase miss rate.</a:t>
            </a:r>
          </a:p>
          <a:p>
            <a:pPr>
              <a:lnSpc>
                <a:spcPct val="90000"/>
              </a:lnSpc>
            </a:pPr>
            <a:r>
              <a:rPr lang="en-US" sz="1400" dirty="0">
                <a:solidFill>
                  <a:schemeClr val="tx1"/>
                </a:solidFill>
                <a:latin typeface="Times New Roman" panose="02020603050405020304" pitchFamily="18" charset="0"/>
                <a:cs typeface="Times New Roman" panose="02020603050405020304" pitchFamily="18" charset="0"/>
              </a:rPr>
              <a:t>In recent designs, however there are multiple factors that have led to the use of higher associativity in first-level caches despite the energy and access time costs .e.g. many processors take at least 2 clock cycles to access the cache and thus the impact of a longer hit time may not be critical</a:t>
            </a:r>
          </a:p>
          <a:p>
            <a:pPr>
              <a:lnSpc>
                <a:spcPct val="90000"/>
              </a:lnSpc>
            </a:pPr>
            <a:endParaRPr lang="en-US" sz="1100" dirty="0">
              <a:solidFill>
                <a:schemeClr val="tx1"/>
              </a:solidFill>
            </a:endParaRPr>
          </a:p>
          <a:p>
            <a:pPr>
              <a:lnSpc>
                <a:spcPct val="90000"/>
              </a:lnSpc>
            </a:pPr>
            <a:endParaRPr lang="en-US" sz="1100" dirty="0">
              <a:solidFill>
                <a:schemeClr val="tx1"/>
              </a:solidFill>
            </a:endParaRPr>
          </a:p>
          <a:p>
            <a:pPr>
              <a:lnSpc>
                <a:spcPct val="90000"/>
              </a:lnSpc>
            </a:pPr>
            <a:endParaRPr lang="en-US" sz="1100" dirty="0">
              <a:solidFill>
                <a:schemeClr val="tx1"/>
              </a:solidFill>
            </a:endParaRPr>
          </a:p>
        </p:txBody>
      </p:sp>
      <p:sp>
        <p:nvSpPr>
          <p:cNvPr id="5" name="Content Placeholder 2">
            <a:extLst>
              <a:ext uri="{FF2B5EF4-FFF2-40B4-BE49-F238E27FC236}">
                <a16:creationId xmlns:a16="http://schemas.microsoft.com/office/drawing/2014/main" id="{426E0F02-1704-455B-9077-ADBDE2A27B6F}"/>
              </a:ext>
            </a:extLst>
          </p:cNvPr>
          <p:cNvSpPr txBox="1">
            <a:spLocks/>
          </p:cNvSpPr>
          <p:nvPr/>
        </p:nvSpPr>
        <p:spPr>
          <a:xfrm>
            <a:off x="604325" y="4724400"/>
            <a:ext cx="8001000" cy="16454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4" name="Slide Number Placeholder 3">
            <a:extLst>
              <a:ext uri="{FF2B5EF4-FFF2-40B4-BE49-F238E27FC236}">
                <a16:creationId xmlns:a16="http://schemas.microsoft.com/office/drawing/2014/main" id="{354F241F-A311-F198-6D73-D8EDA4226658}"/>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579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113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706465" y="1335800"/>
            <a:ext cx="6053670" cy="4186400"/>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6EA67A4A-3A03-4989-B9E2-1E82516E4278}"/>
              </a:ext>
            </a:extLst>
          </p:cNvPr>
          <p:cNvSpPr txBox="1"/>
          <p:nvPr/>
        </p:nvSpPr>
        <p:spPr>
          <a:xfrm>
            <a:off x="479323" y="2418735"/>
            <a:ext cx="3849329" cy="3811742"/>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4800" dirty="0">
                <a:solidFill>
                  <a:srgbClr val="FFFFFF"/>
                </a:solidFill>
                <a:latin typeface="Times New Roman" panose="02020603050405020304" pitchFamily="18" charset="0"/>
                <a:cs typeface="Times New Roman" panose="02020603050405020304" pitchFamily="18" charset="0"/>
              </a:rPr>
              <a:t>Access Time 			Vs Associativity</a:t>
            </a:r>
          </a:p>
        </p:txBody>
      </p:sp>
      <p:sp>
        <p:nvSpPr>
          <p:cNvPr id="3" name="TextBox 2">
            <a:extLst>
              <a:ext uri="{FF2B5EF4-FFF2-40B4-BE49-F238E27FC236}">
                <a16:creationId xmlns:a16="http://schemas.microsoft.com/office/drawing/2014/main" id="{DD095594-6749-4363-BC18-68750541A75F}"/>
              </a:ext>
            </a:extLst>
          </p:cNvPr>
          <p:cNvSpPr txBox="1"/>
          <p:nvPr/>
        </p:nvSpPr>
        <p:spPr>
          <a:xfrm>
            <a:off x="5749376" y="4722693"/>
            <a:ext cx="2258621" cy="380361"/>
          </a:xfrm>
          <a:prstGeom prst="rect">
            <a:avLst/>
          </a:prstGeom>
          <a:noFill/>
        </p:spPr>
        <p:txBody>
          <a:bodyPr wrap="square" rtlCol="0">
            <a:spAutoFit/>
          </a:bodyPr>
          <a:lstStyle/>
          <a:p>
            <a:pPr defTabSz="237744">
              <a:spcAft>
                <a:spcPts val="600"/>
              </a:spcAft>
            </a:pPr>
            <a:r>
              <a:rPr lang="en-US" sz="936" kern="1200">
                <a:solidFill>
                  <a:schemeClr val="tx1"/>
                </a:solidFill>
                <a:latin typeface="+mn-lt"/>
                <a:ea typeface="+mn-ea"/>
                <a:cs typeface="+mn-cs"/>
              </a:rPr>
              <a:t>Figure 2.8 from the Text Book, 6</a:t>
            </a:r>
            <a:r>
              <a:rPr lang="en-US" sz="936" kern="1200" baseline="30000">
                <a:solidFill>
                  <a:schemeClr val="tx1"/>
                </a:solidFill>
                <a:latin typeface="+mn-lt"/>
                <a:ea typeface="+mn-ea"/>
                <a:cs typeface="+mn-cs"/>
              </a:rPr>
              <a:t>th</a:t>
            </a:r>
            <a:r>
              <a:rPr lang="en-US" sz="936" kern="1200">
                <a:solidFill>
                  <a:schemeClr val="tx1"/>
                </a:solidFill>
                <a:latin typeface="+mn-lt"/>
                <a:ea typeface="+mn-ea"/>
                <a:cs typeface="+mn-cs"/>
              </a:rPr>
              <a:t> Edition</a:t>
            </a:r>
            <a:endParaRPr lang="en-US"/>
          </a:p>
        </p:txBody>
      </p:sp>
      <p:pic>
        <p:nvPicPr>
          <p:cNvPr id="7" name="Content Placeholder 6">
            <a:extLst>
              <a:ext uri="{FF2B5EF4-FFF2-40B4-BE49-F238E27FC236}">
                <a16:creationId xmlns:a16="http://schemas.microsoft.com/office/drawing/2014/main" id="{73D6D6B2-FB90-48D2-B28A-9988CAA6C0E3}"/>
              </a:ext>
            </a:extLst>
          </p:cNvPr>
          <p:cNvPicPr>
            <a:picLocks noGrp="1" noChangeAspect="1"/>
          </p:cNvPicPr>
          <p:nvPr>
            <p:ph idx="1"/>
          </p:nvPr>
        </p:nvPicPr>
        <p:blipFill>
          <a:blip r:embed="rId2"/>
          <a:stretch>
            <a:fillRect/>
          </a:stretch>
        </p:blipFill>
        <p:spPr>
          <a:xfrm>
            <a:off x="4807976" y="457200"/>
            <a:ext cx="4160776" cy="6011923"/>
          </a:xfrm>
          <a:prstGeom prst="rect">
            <a:avLst/>
          </a:prstGeom>
        </p:spPr>
      </p:pic>
      <p:sp>
        <p:nvSpPr>
          <p:cNvPr id="4" name="Slide Number Placeholder 3">
            <a:extLst>
              <a:ext uri="{FF2B5EF4-FFF2-40B4-BE49-F238E27FC236}">
                <a16:creationId xmlns:a16="http://schemas.microsoft.com/office/drawing/2014/main" id="{DEFD8AE6-2F4D-93B4-7DCF-8CF07050DE6F}"/>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06529704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9E2DE74-8E94-440F-B019-DD102741E6AB}"/>
              </a:ext>
            </a:extLst>
          </p:cNvPr>
          <p:cNvSpPr>
            <a:spLocks noGrp="1"/>
          </p:cNvSpPr>
          <p:nvPr>
            <p:ph type="title"/>
          </p:nvPr>
        </p:nvSpPr>
        <p:spPr>
          <a:xfrm>
            <a:off x="6286541" y="914400"/>
            <a:ext cx="2370762" cy="4648200"/>
          </a:xfrm>
        </p:spPr>
        <p:txBody>
          <a:bodyPr vert="horz" lIns="91440" tIns="45720" rIns="91440" bIns="45720" rtlCol="0" anchor="b">
            <a:normAutofit/>
          </a:bodyPr>
          <a:lstStyle/>
          <a:p>
            <a:pPr>
              <a:lnSpc>
                <a:spcPct val="90000"/>
              </a:lnSpc>
            </a:pPr>
            <a:r>
              <a:rPr lang="en-US" b="0" i="0" kern="1200" dirty="0">
                <a:solidFill>
                  <a:srgbClr val="EBEBEB"/>
                </a:solidFill>
                <a:latin typeface="Times New Roman" panose="02020603050405020304" pitchFamily="18" charset="0"/>
                <a:cs typeface="Times New Roman" panose="02020603050405020304" pitchFamily="18" charset="0"/>
              </a:rPr>
              <a:t>Cache size and associativity vs Energy consumption</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396837"/>
            <a:ext cx="5929998"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Content Placeholder 3">
            <a:extLst>
              <a:ext uri="{FF2B5EF4-FFF2-40B4-BE49-F238E27FC236}">
                <a16:creationId xmlns:a16="http://schemas.microsoft.com/office/drawing/2014/main" id="{3CF1F4F4-3F93-4A14-84CC-A57F1484DDAB}"/>
              </a:ext>
            </a:extLst>
          </p:cNvPr>
          <p:cNvPicPr>
            <a:picLocks noGrp="1" noChangeAspect="1"/>
          </p:cNvPicPr>
          <p:nvPr>
            <p:ph idx="1"/>
          </p:nvPr>
        </p:nvPicPr>
        <p:blipFill>
          <a:blip r:embed="rId3"/>
          <a:stretch>
            <a:fillRect/>
          </a:stretch>
        </p:blipFill>
        <p:spPr>
          <a:xfrm>
            <a:off x="832322" y="685800"/>
            <a:ext cx="5187478" cy="5181600"/>
          </a:xfrm>
          <a:prstGeom prst="rect">
            <a:avLst/>
          </a:prstGeom>
        </p:spPr>
      </p:pic>
      <p:sp>
        <p:nvSpPr>
          <p:cNvPr id="3" name="Slide Number Placeholder 2">
            <a:extLst>
              <a:ext uri="{FF2B5EF4-FFF2-40B4-BE49-F238E27FC236}">
                <a16:creationId xmlns:a16="http://schemas.microsoft.com/office/drawing/2014/main" id="{80C28E86-A1BD-6DD5-B753-F4C06FFEF9D1}"/>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14947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204B8AA-6DF8-48DE-9F1C-253172825F42}"/>
              </a:ext>
            </a:extLst>
          </p:cNvPr>
          <p:cNvPicPr>
            <a:picLocks noGrp="1" noChangeAspect="1"/>
          </p:cNvPicPr>
          <p:nvPr>
            <p:ph idx="1"/>
          </p:nvPr>
        </p:nvPicPr>
        <p:blipFill>
          <a:blip r:embed="rId2"/>
          <a:stretch>
            <a:fillRect/>
          </a:stretch>
        </p:blipFill>
        <p:spPr>
          <a:xfrm>
            <a:off x="409795" y="457200"/>
            <a:ext cx="8324410" cy="5440363"/>
          </a:xfrm>
          <a:prstGeom prst="rect">
            <a:avLst/>
          </a:prstGeom>
        </p:spPr>
      </p:pic>
      <p:sp>
        <p:nvSpPr>
          <p:cNvPr id="2" name="Slide Number Placeholder 1">
            <a:extLst>
              <a:ext uri="{FF2B5EF4-FFF2-40B4-BE49-F238E27FC236}">
                <a16:creationId xmlns:a16="http://schemas.microsoft.com/office/drawing/2014/main" id="{5A02570E-F4DA-6383-832E-1140C82FD31D}"/>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370534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22710</TotalTime>
  <Words>3529</Words>
  <Application>Microsoft Office PowerPoint</Application>
  <PresentationFormat>On-screen Show (4:3)</PresentationFormat>
  <Paragraphs>300</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Century Gothic</vt:lpstr>
      <vt:lpstr>Times New Roman</vt:lpstr>
      <vt:lpstr>Wingdings 3</vt:lpstr>
      <vt:lpstr>Ion Boardroom</vt:lpstr>
      <vt:lpstr>Memory Hierarchy optimization</vt:lpstr>
      <vt:lpstr>Basic Cache Optimization</vt:lpstr>
      <vt:lpstr>Basic Cache Optimization</vt:lpstr>
      <vt:lpstr>Advanced Cache Optimization</vt:lpstr>
      <vt:lpstr>Advanced Cache Optimization</vt:lpstr>
      <vt:lpstr>First Optimization: Small and Simple First-Level Caches to Reduce Hit Time and Power</vt:lpstr>
      <vt:lpstr>PowerPoint Presentation</vt:lpstr>
      <vt:lpstr>Cache size and associativity vs Energy consumption</vt:lpstr>
      <vt:lpstr>PowerPoint Presentation</vt:lpstr>
      <vt:lpstr>Example</vt:lpstr>
      <vt:lpstr>Solution</vt:lpstr>
      <vt:lpstr>Second Optimization: Way Prediction to Reduce Hit Time</vt:lpstr>
      <vt:lpstr>PowerPoint Presentation</vt:lpstr>
      <vt:lpstr>Third Optimization: Pipelined Access and Multi-banked Caches to Increase Bandwidth</vt:lpstr>
      <vt:lpstr>PowerPoint Presentation</vt:lpstr>
      <vt:lpstr>Fourth Optimization: Nonblocking Caches to Increase Cache Bandwidth</vt:lpstr>
      <vt:lpstr>Example</vt:lpstr>
      <vt:lpstr>Example Continued</vt:lpstr>
      <vt:lpstr>Example Continued</vt:lpstr>
      <vt:lpstr>Example</vt:lpstr>
      <vt:lpstr>Example</vt:lpstr>
      <vt:lpstr>PowerPoint Presentation</vt:lpstr>
      <vt:lpstr>Fifth Optimization: Critical Word First and Early Restart to Reduce Miss Penalty</vt:lpstr>
      <vt:lpstr>Sixth Optimization: Merging Write Buffer to Reduce Miss Penalty</vt:lpstr>
      <vt:lpstr>PowerPoint Presentation</vt:lpstr>
      <vt:lpstr>Seventh Optimization: Compiler Optimizations to Reduce Miss Rate</vt:lpstr>
      <vt:lpstr>Eighth Optimization: Compiler Optimizations to Reduce Miss Rate: Blocking</vt:lpstr>
      <vt:lpstr>Example: Matrix Multiplication Without Blocking </vt:lpstr>
      <vt:lpstr>Example: Matrix Multiplication Without Blocking</vt:lpstr>
      <vt:lpstr>Example: Matrix Multiplication Without Blocking</vt:lpstr>
      <vt:lpstr>Example: Matrix Multiplication Without Blocking</vt:lpstr>
      <vt:lpstr>Example: With Blocking</vt:lpstr>
      <vt:lpstr>Example: With Blocking</vt:lpstr>
      <vt:lpstr>Example: With Blocking </vt:lpstr>
      <vt:lpstr>Ninth Optimization: Hardware Prefetching of Instructions and Data to Reduce Miss Penalty or Miss Rate</vt:lpstr>
      <vt:lpstr>Tenth Optimization: Compiler-Controlled Prefetching to Reduce Miss Penalty or Miss Rate</vt:lpstr>
      <vt:lpstr>Example</vt:lpstr>
      <vt:lpstr>Example (continued)</vt:lpstr>
      <vt:lpstr>Example (continued)</vt:lpstr>
      <vt:lpstr>Exercise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Heirarchy</dc:title>
  <dc:creator>Khiyam Iftikhar</dc:creator>
  <cp:lastModifiedBy>Shafia Hussain</cp:lastModifiedBy>
  <cp:revision>490</cp:revision>
  <dcterms:created xsi:type="dcterms:W3CDTF">2006-08-16T00:00:00Z</dcterms:created>
  <dcterms:modified xsi:type="dcterms:W3CDTF">2023-05-30T07:45:43Z</dcterms:modified>
</cp:coreProperties>
</file>