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5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5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2.xml" ContentType="application/inkml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9.xml" ContentType="application/inkml+xml"/>
  <Override PartName="/ppt/ink/ink10.xml" ContentType="application/inkml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ink/ink4.xml" ContentType="application/inkml+xml"/>
  <Override PartName="/ppt/ink/ink3.xml" ContentType="application/inkml+xml"/>
  <Override PartName="/ppt/ink/ink5.xml" ContentType="application/inkml+xml"/>
  <Override PartName="/ppt/ink/ink8.xml" ContentType="application/inkml+xml"/>
  <Override PartName="/ppt/ink/ink6.xml" ContentType="application/inkml+xml"/>
  <Override PartName="/ppt/ink/ink7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59" r:id="rId1"/>
  </p:sldMasterIdLst>
  <p:notesMasterIdLst>
    <p:notesMasterId r:id="rId58"/>
  </p:notesMasterIdLst>
  <p:handoutMasterIdLst>
    <p:handoutMasterId r:id="rId59"/>
  </p:handoutMasterIdLst>
  <p:sldIdLst>
    <p:sldId id="256" r:id="rId2"/>
    <p:sldId id="290" r:id="rId3"/>
    <p:sldId id="281" r:id="rId4"/>
    <p:sldId id="282" r:id="rId5"/>
    <p:sldId id="291" r:id="rId6"/>
    <p:sldId id="264" r:id="rId7"/>
    <p:sldId id="292" r:id="rId8"/>
    <p:sldId id="293" r:id="rId9"/>
    <p:sldId id="268" r:id="rId10"/>
    <p:sldId id="294" r:id="rId11"/>
    <p:sldId id="295" r:id="rId12"/>
    <p:sldId id="350" r:id="rId13"/>
    <p:sldId id="351" r:id="rId14"/>
    <p:sldId id="262" r:id="rId15"/>
    <p:sldId id="269" r:id="rId16"/>
    <p:sldId id="270" r:id="rId17"/>
    <p:sldId id="347" r:id="rId18"/>
    <p:sldId id="296" r:id="rId19"/>
    <p:sldId id="273" r:id="rId20"/>
    <p:sldId id="272" r:id="rId21"/>
    <p:sldId id="331" r:id="rId22"/>
    <p:sldId id="288" r:id="rId23"/>
    <p:sldId id="284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298" r:id="rId37"/>
    <p:sldId id="299" r:id="rId38"/>
    <p:sldId id="300" r:id="rId39"/>
    <p:sldId id="303" r:id="rId40"/>
    <p:sldId id="286" r:id="rId41"/>
    <p:sldId id="324" r:id="rId42"/>
    <p:sldId id="304" r:id="rId43"/>
    <p:sldId id="305" r:id="rId44"/>
    <p:sldId id="306" r:id="rId45"/>
    <p:sldId id="311" r:id="rId46"/>
    <p:sldId id="312" r:id="rId47"/>
    <p:sldId id="323" r:id="rId48"/>
    <p:sldId id="352" r:id="rId49"/>
    <p:sldId id="326" r:id="rId50"/>
    <p:sldId id="327" r:id="rId51"/>
    <p:sldId id="328" r:id="rId52"/>
    <p:sldId id="358" r:id="rId53"/>
    <p:sldId id="359" r:id="rId54"/>
    <p:sldId id="360" r:id="rId55"/>
    <p:sldId id="361" r:id="rId56"/>
    <p:sldId id="362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B0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51" autoAdjust="0"/>
  </p:normalViewPr>
  <p:slideViewPr>
    <p:cSldViewPr>
      <p:cViewPr varScale="1">
        <p:scale>
          <a:sx n="55" d="100"/>
          <a:sy n="55" d="100"/>
        </p:scale>
        <p:origin x="16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-768" y="5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image" Target="../media/image3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AA5A03E-A38B-4E05-9231-C906FFD38A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93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9.31408" units="1/cm"/>
          <inkml:channelProperty channel="Y" name="resolution" value="49.23077" units="1/cm"/>
          <inkml:channelProperty channel="T" name="resolution" value="1" units="1/dev"/>
        </inkml:channelProperties>
      </inkml:inkSource>
      <inkml:timestamp xml:id="ts0" timeString="2020-11-11T08:18:19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16694 4390 0,'-25'0'109,"0"0"-93,0 0 0,1 0-1,-26 0 1,25 0-16,-24 0 15,-1 25-15,-49 0 16,74 25-16,-49-26 16,24 51-16,0-26 15,1-24-15,-1 50 16,25-26-16,-24-24 16,24 50-16,0-26 15,0-24-15,25 0 0,-24 74 16,24-74-16,0 24 15,0-24-15,0 25 16,0-25-16,0-1 16,24 1-16,-24 0 15,50 0-15,0 24 16,-26-49 0,175 50 15,-150-25-31,1-25 0,0 0 15,24 0-15,-49 0 16,24 0-16,1 0 16,0 0-16,-1-25 15,1 0 1,-25 25 0,0 0-1,-1 0 1</inkml:trace>
  <inkml:trace contextRef="#ctx0" brushRef="#br0" timeOffset="967.91">16570 5234 0,'0'-25'47,"25"25"-31,-25-25-16,24 25 0,26-25 16,-25 1-16,0 24 15,24-25-15,-24 25 16,0 0-16,0 0 15,0 0-15,-1 0 16,26 0 0,-25 0-1,0 0 1,-25 25-16,24 24 16,26-24-16,-50 0 0,0 0 15,25 24-15,-25 26 16,0-26-16,0 1 15,0-1-15,0 1 16,0 0-16,0-26 16,0 1-16,0 0 15,0 0-15,0 0 16,0-1 0</inkml:trace>
  <inkml:trace contextRef="#ctx0" brushRef="#br0" timeOffset="4931.09">2059 8533 0,'-25'0'156,"1"0"-140,-1 0 0,0 0-16,0 0 15,0 0-15,-24 0 16,24 25-16,0-25 16,25 24-16,-50 1 15,50 0-15,-24 0 16,-1 0-16,0-25 0,25 24 15,-50 26-15,26 0 16,24-26 0,-25 1-16,25 25 15,0-1-15,-25-24 16,0 25-16,25 0 16,0-1-16,0-24 15,0 25-15,0-1 16,0 1-16,0-1 15,0 1-15,0-25 16,0 24-16,0-24 16,0 0-16,0 0 0,0 49 15,0-24-15,0-25 16,0-1-16,25 26 16,-25 24-16,0-49 15,0 25-15,0-25 16,25 49-16,-25-24 15,25-1-15,-1 1 16,-24-25-16,0 49 16,0-24-16,0-25 15,0 24-15,0-24 16,0 25-16,0-1 16,25-24-16,-25 0 0,0 24 15,25-24-15,-25 25 16,0-25-16,25-1 15,0 26-15,-25-25 16,0 0-16,0 24 16,0 1-16,24-25 15,-24-1-15,0 26 16,0-25-16,0 0 16,0-1-16,0 26 15,0-25-15,0 0 16,25 24-16,-25-24 0,0 0 15,0 0-15,0 24 16,0-24 0,0 0-16,0 0 15,0 0 1,0-1 0,0 1 15,0 0-16,0 0 1,25-25-16,-25 25 31,25-25-31,0 24 16,-25 1-16,25-25 16,-25 25-1,24-25-15,1 25 16,0-25-16,0 25 15,0-1-15,-1-24 16,1 0-16,0 25 16,0-25-1,0 25-15,-1 0 16,1-25-16,0 0 16,0 0-16,0 0 15,-1 0-15,26 0 16,-25 0-1,0 0-15,-1 0 16,1 0-16,0 0 16,0 0-16,0 0 15,-1 0 1,1 0-16,0 0 16,0 0 15,0 0-31,-1 0 31</inkml:trace>
  <inkml:trace contextRef="#ctx0" brushRef="#br0" timeOffset="18040.49">20191 10939 0,'0'25'79,"0"-1"-64,0 1 1,0 0-16,0 0 15,25 49-15,-25 1 16,0 24-16,25 0 0,0-24 16,0 73-16,-25-24 15,24-49-15,1 49 16,-25-50-16,0 1 16,25-1-16,-25 1 15,25-1-15,0-24 16,-25 24-16,0-49 15,24 24-15,-24 26 16,0-50-16,25-1 16,-25 26-16,0-25 15,0 0-15,0-1 16,0 1-16,0 0 16,0 0-16,0 0 31,0-1-16</inkml:trace>
  <inkml:trace contextRef="#ctx0" brushRef="#br0" timeOffset="20676.62">18058 13122 0,'25'0'31,"25"0"-15,24 0-16,75-25 16,49 25-16,1-25 15,-1 25-15,1 0 16,-1-25-16,-49 25 16,49 0-16,-24 0 15,-25 0-15,49 0 0,1 0 16,-26 0-16,1 0 15,-50 0-15,-25 0 16,25 0-16,-74 0 16,49-25-16,-49 25 15,-1 0-15,1 0 16,-1-24-16,-24 24 16,50 0-16,-51 0 15,1 0-15,25-25 16,-25 25-1,-1 0-15,1 0 16,0 0-16,0 0 16,24 0-1,-24 0-15,0 0 16,0 0-16,24 0 16,-24 0-16,0 0 15,25 0-15,-25 0 16,-1 0-16,1 0 15,0 0 1,0 0 0,0 0-16,-25 25 78,0 49-63,0-24-15,0 49 16,0 0-16,0 25 16,0-25-16,0 1 15,0 24-15,0-25 16,0-25-16,-25 25 0,25 1 16,-25-26-16,0 0 15,25 1-15,-25 24 16,25-24-16,-24-26 15,-1 1-15,25-25 16,0 24-16,0-24 16,0 0-1,0 0 1,0-1 0,-25 1-1,0-25 1,25 25-1,-25-25-15,0 0 16,-24 0-16,24 0 16,-49 0-16,24 0 15,-49 0-15,0 0 16,-1 25-16,-73-25 16,24 0-16,-25 0 15,1 0-15,-26 25 16,50-1-16,25-24 15,-24 25-15,24 0 0,24-25 16,-24 25-16,50-25 16,24 0-16,1 25 15,-1-25-15,0 0 16,1 0-16,24 0 16,0 0-16,-24 0 15,24 0-15,0 0 16,0 0-1,0 0-15,1 0 16,-1 0-16,0 0 16,0 0-16,0 0 15,1 0-15,-1-25 0,0 25 16,0-25 0,0 25-16,1 0 15,24-25-15,-25 0 16,0-24-16,0 24 15,0 0-15,-24-74 16,-1 25-16,25-26 16,-24-24-16,-1 50 15,25-50-15,25 49 16,-49-24-16,49 25 16,-25 24-16,0-24 15,25 49-15,0-25 0,-25 1 16,25-1-16,0 1 15,0-1-15,0 25 16,0 0-16,0 1 16,0-1-1,0 0-15,0 0 16,0 0 15,0 1-15,0-1-1</inkml:trace>
  <inkml:trace contextRef="#ctx0" brushRef="#br0" timeOffset="31695.29">16471 12626 0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9.31408" units="1/cm"/>
          <inkml:channelProperty channel="Y" name="resolution" value="49.23077" units="1/cm"/>
          <inkml:channelProperty channel="T" name="resolution" value="1" units="1/dev"/>
        </inkml:channelProperties>
      </inkml:inkSource>
      <inkml:timestamp xml:id="ts0" timeString="2020-11-11T08:57:49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21283 5184 0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9.31408" units="1/cm"/>
          <inkml:channelProperty channel="Y" name="resolution" value="49.23077" units="1/cm"/>
          <inkml:channelProperty channel="T" name="resolution" value="1" units="1/dev"/>
        </inkml:channelProperties>
      </inkml:inkSource>
      <inkml:timestamp xml:id="ts0" timeString="2020-11-11T08:19:27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16520 2927 0,'0'-25'47,"25"25"-32,0-25-15,49 1 0,1-1 16,74-25-16,-1 1 16,-48 24-1,148-50-15,-124 26 16,74-1 0,-74 25-16,99-24 15,-74 24 1,25 0-1,-75 25-15,-25 0 16,1 0 0,-1 0-16,1 25 15,24 0-15,-25-25 16,-24 49-16,-25-49 16,49 75-1,-24-51-15,24 101 16,-49-76-1,25 75 1,-50-49-16,24 49 16,-24-75-16,25 75 15,-25-74 1,0 24-16,0-24 16,0 49-16,0 75 15,0-100-15,0 25 16,0 1-16,0-26 15,0 124 1,0-123-16,0-26 16,0 26-16,0 24 15,0-74 1,0 0-16,0 24 16,0-24-16,0 0 15,0 0-15,0-1 16,0 26-1,-25-25 1,25 0-16,0 0 16,-24 24-16,-26-24 15,50 25-15,-50 49 16,26-74 0,-1 24-16,0-24 15,-25 25-15,50-26 0,-24 1 16,-26 25-1,0 24 1,26-24 0,-26-1-1,0 26 1,25-26-16,1-49 16,-26 50-1,0-25-15,1 24 16,-1-24-1,25-25 1,1 25-16,-1 0 16,-25 0-1,25 0-15,-49-1 16,49 26-16,-24-25 16,24-25-16,0 49 15,-25-49 1,26 25-16,-26 0 0,25 0 15,0 0-15,-24-25 16,-1 24 0,1-24-16,49 25 15,-25-25-15,0 0 16,0 0 0,0 0-1</inkml:trace>
  <inkml:trace contextRef="#ctx0" brushRef="#br0" timeOffset="51267.1899">18529 9773 0,'-24'0'156,"-1"0"-140,-25 0-16,25 0 15,-24 0-15,-26-25 16,26 25-16,24-25 16,-25-24-16,26 24 15,-26 0 1,0-49-16,1 24 15,24 25 1,-25-49-16,26 49 16,-1-24-16,-25-26 15,-24-24 1,49 0 0,-25-1-1,25 51 1,-24-26-16,49 51 15,0-26 1,-25 0-16,25 26 16,0-26-16,0 25 15,0 0-15,0 1 16,0-26 0,0 25-16,0 0 15,0 1 1,0-26-1,0 0 1,0 26 0,0-1-1,0 0-15,0 0 16,0 0 0,25 1-1,-25-1 1,0 0-1,0 0 17,0 0-17,0 1 1,25 24-16,-1-25 16,1 25 15,-25-25-31,25 25 15,0-25 1,0 25-16,0-25 16,-1 25-16,26 0 15,-25-25-15,0 1 0,24 24 16,1 0 0,24 0-1,1 0 1,-26 0-1,-24 0 1,0 0 15,0 0-15,-1 0 0</inkml:trace>
  <inkml:trace contextRef="#ctx0" brushRef="#br0" timeOffset="55398.2199">5730 8930 0,'0'-25'110,"0"0"-110,25 25 15,74-50 1,-24 26-1,24-1-15,25-25 16,-25 25-16,50 1 0,0 24 16,248-50-1,-199 50-15,25 0 16,-24-25 0,-1 25-16,1 0 0,-26 0 15,100 0 1,0 0-1,-174 25-15,149 0 16,-173 0 0,123 24-1,-123-24-15,49 25 16,-100-26 0,51 26-16,-26 0 15,26 49 1,-50-49-16,24 74 15,-49-50 1,0 25 0,0-74-1,0 0-15,25-25 297,0 25-281,24-1-16,26 1 15,-26-25 1,1 25-16,24-25 0,-49 0 16,74 50-1,-49-50 1,25 24-16,-51 1 16,26 0-1,24 0-15,-49 0 16,25 24-1,-25-24-15,49 25 16,-24 24 0,-1 0-1,1 1 1,-25 24 0,-1-49-1,1 24-15,0 1 16,-25 24-1,0-74 1,0 99 0,0-100-16,-25 76 15,0-76 1,-24 76-16,24-26 16,0-24-1,-24-1-15,-1 1 16,-74 74-16,74-74 15,-148 74 1,-50 24 0,-50-48-1,1-1 1,-1-25 0,25-24-1,25-25 1,74-1-1,26 1-15,73-25 16,1 0 0,49 0-1,-25 0-15,25 0 16,1 0 0,-1 0-1,-25 0 251,1 0-251,-51 0-15,1-25 0,-25 1 16,-49-1 0,73 25-1,-98-50-15,99 1 16,-50-1 0,25-24-1,25 24 1,-25-24-1,0-1 1,24 1 0,26 49-1,-50-49-15,25-1 16,49 25 0,0 1-1,-24-1-15,49 1 16,0 24-1,-49-50 1,24 1 0,-24 0-16,24-1 15,26 1 1,-26-25 0,25 49-1,-24-74-15,24-25 16,-25 50-1,50 24 1,-25-49-16,25 75 16,0-75-1,0 99 1,0-49-16,0 49 16,0 0-1,0 0-15,0 0 16,0-24-1,0-1-15,0-24 16,25 49 0,0-49-16,25-26 15,-1 1 1,-24 49 0,25-24-16,-26 24 15,1 50 1,0-24-1,0 24 17,0 0-32</inkml:trace>
  <inkml:trace contextRef="#ctx0" brushRef="#br0" timeOffset="62559.64">7814 10815 0,'25'0'47,"-1"25"-31,1-25-1,0 0-15,0 0 0,0 0 16,49 0-16,-49 0 16,24 0-16,1 0 15,0 24 1,74-24-16,-50 0 16,-24 0-16,24 0 15,-49 0-15,99 0 16,-74 0-16,-1 0 15,26 0 1,-1 0-16,25 0 16,-49 0-1,24 0 1,50 0-16,-74 0 16,-25 0-1,24 0-15,1 0 16,0 0-1,-26 0-15,1 0 16,0 0-16,74-24 16,-49 24-16,-25 0 15,49 0 1,-24-25-16,-26 0 16,76 0-16,-51 25 15,-24 0 1,0 0-16,0 0 15,-1 0-15,1 0 16,0 0 0,0 0-1,0 0-15,-1 0 32,1 0-17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9.31408" units="1/cm"/>
          <inkml:channelProperty channel="Y" name="resolution" value="49.23077" units="1/cm"/>
          <inkml:channelProperty channel="T" name="resolution" value="1" units="1/dev"/>
        </inkml:channelProperties>
      </inkml:inkSource>
      <inkml:timestamp xml:id="ts0" timeString="2020-11-11T08:21:51.9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12700 9128 0,'100'0'125,"98"0"-125,-24 0 16,24 0-16,-24 25 15,24 0-15,1-25 16,-26 25-16,26-1 15,49 1-15,-50 0 16,50 0-16,25 0 16,-25-1-16,-25 1 15,-24 25-15,24-1 16,-25 1-16,1 74 16,-50-50-16,49 26 15,-24-1-15,-50 25 0,0-25 16,-50-24-16,25 49 15,1-50-15,-76-24 16,1-26-16,25-24 16,-25 0-16,-25 75 234,0 24-218,0-25-16,0 1 15,0-1-15,0-24 16,0 24-16,0-24 16,0-1-16,0 1 15,0 25-15,0-26 16,0 1-16,0 24 15,0-24-15,0 24 16,0 25-16,0-24 16,0-1-16,0 1 15,0-1-15,0 25 16,0-24-16,0-1 0,0-24 16,0 24-16,0-49 15,0 25-15,0-26 16,-25 26-16,0-25 15,25 0-15,0-1 16,0 1 0,0 0-16,-25 0 15,0 0 17,1-1-32,24 1 0,-50-25 15,25 25-15,-24 25 16,-1-50-16,-24 24 15,24 26-15,-24-25 16,24 24-16,-24-24 16,-1 25-16,26-25 15,-1 24-15,-24-24 16,-1 0-16,26 24 16,-1-49-16,0 50 15,1-25-15,-26-25 16,50 50-16,-49-50 15,24 24-15,1-24 16,-1 25-16,-24 0 0,24-25 16,1 0-16,-26 0 15,26 0-15,-26 0 16,26 0-16,-1 0 16,-24 0-16,24 0 15,0 0-15,-24 0 16,-1 0-16,-24 0 15,0 0-15,-50 0 16,25 0-16,-25 0 16,-24-25-16,49 25 0,-50-49 15,25 49-15,25-50 16,-25 0-16,25 1 16,0-1-16,0 0 15,0-24-15,0 24 16,0 26-16,50-26 15,-1 25-15,26 0 16,-26 1-16,26-1 16,24 25-16,-25 0 15,26-25-15,-1 25 0,0 0 16,0 0 0,0 0 327,-49 0-327,24 0-16,-24 0 16,-50 50-16,49-50 15,1 24-15,0 1 16,-1-25-16,26 0 15,-1 25-15,-24-25 16,24 0-16,0 25 16,-24-25-16,0 0 0,24 0 15,-24 0-15,49 0 16,-50 0-16,26 0 16,-1 0-16,-24 0 15,-1 0-15,1-25 16,-50 0-16,25 25 15,24 0-15,-24-25 16,25 25-16,24-24 16,-24-1-16,-1 25 15,26 0-15,-1-25 16,0 25-16,-24-50 0,24 50 16,-24-24-16,-1 24 15,1-50-15,0 25 16,-1 0-16,1 1 15,-25-1-15,24 0 16,1 0-16,24-24 16,1 24-16,-51-25 15,51 25-15,-1-24 16,0 24-16,1-25 16,24 25-16,-25-24 15,26-1-15,-26 1 0,25-26 16,-24-24-16,-1 25 15,25-1-15,-24-24 16,-1 0-16,25-25 16,-24 49-16,24 1 15,0 24-15,25 1 16,-25-26-16,25 26 16,-25-26-16,1 26 15,24-26-15,0 1 16,0-1-16,0 1 15,0 0-15,0-1 16,24 26-16,-24-1 0,25-24 16,-25-1-16,0 26 15,25 24-15,0 0 16,0 0 250,24-25-266,26 26 15,-1-26-15,-24 0 16,24 1-16,25-1 15,-24 1-15,49-1 16,-50 25-16,25 0 16,25-24-16,-24-1 15,24 25-15,-25 1 16,-25 24-16,50-25 16,-49 25-16,-1-25 15,0 0-15,1 25 16,-25-25-16,24 25 0,-24 0 15,-1 0-15,26 0 16,-51 0-16,51 0 16,-1 0-16,-24 0 15,24-24-15,-24 24 16,24-25-16,1 25 16,-26-25-16,26 25 15,-26 0-15,26 0 16,-1 0-16,-24-25 15,-1 25-15,26-25 16,-26 25-16,1 0 16,24 0-16,-49 0 0,50 0 15,-1 0-15,-24 0 16,-1 0-16,1 0 16,24 0-16,1 0 15,-1 0-15,0 0 16,-24 0-16,25 0 15,-26 0-15,26 0 16,-26 0-16,1 0 16,24 0-16,1-24 15,-26 24-15,-24 0 0,49-25 16,-24 0-16,24 25 16,1-25-16,-50 25 15,24 0-15,1-49 16,-1 49-16,1-25 15,0 25-15,-25-25 16,49 0-16,-49 25 16,0 0-16,24-25 15,-24 0 1,0 25-16,0 0 16,-1 0-16,1 0 15,0 0 16</inkml:trace>
  <inkml:trace contextRef="#ctx0" brushRef="#br0" timeOffset="2401.84">13172 7268 0,'74'0'16,"25"0"-16,0 0 15,1 0-15,-1 0 0,0 25 16,-24-25-16,-1 0 16,0 0-16,1 0 15,-1 0-15,25 0 16,1 24-16,-26-24 15,25 0-15,25 0 16,-49 0-16,-1 0 16,1 25-16,-26-25 15,1 25-15,24-25 16,-24 0-16,-1 0 16,26 25-16,-26-25 15,-24 0-15,0 0 0,25 25 16,-26-25-1,1 0 1,-25 24-16,0 1 16,25-25-16,0 25 15,-25 0 1,25-25 0,-25 25-16,0-1 15,0 26-15,0-25 16,0 0-16,0-1 0,0 51 15,0-50-15,0-1 16,-25 26-16,0-25 16,25 0-16,0 24 15,-25-24-15,25 0 16,-25 25-16,25-26 16,0 1-16,-24 25 15,-1-25-15,25-1 16,0 26-16,-25-50 15,25 25-15,0 0 0,0-1 16,-25 1 0,25 0-1,-25-25 1,25 25-16,-24 0 16,-1-1-1,0 1 1,0 0-16,-24 0 15,-1 24-15,0-24 16,-24 25-16,24-25 16,1 24-16,-26-24 15,26 25-15,24-50 16,-25 24-16,26 1 0,-1 0 16,-50 0-16,50 0 15,1-1-15,-26 1 16,0-25-16,26 0 15,-26 25-15,25 0 16,0-25-16,-24 50 16,24-50-16,0 0 15,-24 24-15,24-24 16,0 25-16,0-25 16,0 0-16,1 25 15,24 0-15,-25-25 0,0 0 16,25 25-16,-25-25 15,0 0 1,1 0-16,-1 0 16,0 0-1,0 0 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9.31408" units="1/cm"/>
          <inkml:channelProperty channel="Y" name="resolution" value="49.23077" units="1/cm"/>
          <inkml:channelProperty channel="T" name="resolution" value="1" units="1/dev"/>
        </inkml:channelProperties>
      </inkml:inkSource>
      <inkml:timestamp xml:id="ts0" timeString="2020-11-11T08:22:26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18207 9079 0,'50'-25'125,"-26"0"-109,51 25-16,-26 0 16,26-25-16,24 25 15,-25 0-15,50 0 16,25 0-16,-25 0 16,25 0-16,-74-25 15,-1 25-15,0 0 0,-24-25 16,0 25-16,-26 0 15,26 0-15,-25 0 16,0 0-16,-1 0 16,1 0 15</inkml:trace>
  <inkml:trace contextRef="#ctx0" brushRef="#br0" timeOffset="1034.81">21680 9004 0,'24'0'203,"51"0"-203,-50 0 16,-1 0-16,1 0 16,25 0-16,-25 0 15,-1 0-15,1 0 16,0 0-16,0 0 15,0 0 1,0 0 0,-1 0-1</inkml:trace>
  <inkml:trace contextRef="#ctx0" brushRef="#br0" timeOffset="11349.72">17959 16842 0,'25'0'125,"0"0"-109,-1 0-1,26 0 1,-25 0-16,0 0 16,24 0-16,1 0 15,-1 0-15,-24 0 16,25 0-16,-1 0 15,1 0-15,0 0 0,-1 0 16,-24 0-16,25 0 16,-1 0-16,1 0 15,-25 0-15,-1 0 16,26 0-16,0 0 16,-25 0-16,-1 0 15,26 0-15,0 0 16,-26 0-16,1 0 15,25 0-15,-25 0 16,-1 0-16,1 0 16,25 0-16,-25 0 0,-1 0 15,26 0-15,-25 0 16,0 0 0,-1 0-16,1 0 15,25 0-15,-25 0 16,24 0-1,-24 0-15,25 0 16,-1 0-16,1 0 16,-1 0-16,1 0 15,-25 0-15,0 0 0,24 0 16,-24 0-16,0 0 16,25 0-16,-26 0 15,1 0-15,0 0 16,25 0-16,-26 0 15,1 0 1,0 0-16,0 0 16,0 0-1,-1 0-15,1 0 16,0 0 0,0 0-16,0 0 15,-1 0-15,1 0 16,0 0 15,0 0-31,0 0 31,-1 0-15,1 0 15,0 0-15,0 0-1,0 0 1,-1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9.31408" units="1/cm"/>
          <inkml:channelProperty channel="Y" name="resolution" value="49.23077" units="1/cm"/>
          <inkml:channelProperty channel="T" name="resolution" value="1" units="1/dev"/>
        </inkml:channelProperties>
      </inkml:inkSource>
      <inkml:timestamp xml:id="ts0" timeString="2020-11-11T08:26:10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13196 10195 0,'0'25'234,"25"24"-218,0-24-16,-25 0 16,0 24-16,25-24 15,-25 0-15,25 25 0,-25-26 16,0 1-1,0 25-15,0-25 0,0-1 16,0 26-16,0-25 16,0 0-16,0-1 15,0 1-15,0 0 16,0 0-16,0 0 16,0-1-1,0 1 16,0 0-15,0 0 0,0 0-1,0-1 1,0 1 15,-25-25-15,0 25-16,0 0 15,0-25 17,1 0-32,-1 0 15</inkml:trace>
  <inkml:trace contextRef="#ctx0" brushRef="#br0" timeOffset="7322.17">21729 11361 0,'50'0'313,"-25"0"-313,-1-25 15,26 0-15,24 25 16,1 0-16,-1 0 0,1 0 16,-26 0-16,1 0 15,24 0-15,-24 0 16,0 0-16,24 0 15,-24 25-15,-1-25 16,-24 0-16,0 25 16,24-25-16,-24 24 15,0 1-15,0 0 16,0 0 0,-1 0-16,1 24 0,0-24 15,0 0-15,0 24 16,-1-24-16,1 25 15,0-25-15,-25-1 16,50 51-16,-25-26 16,-25-24-16,24 25 15,1 24-15,-25-24 16,0 24-16,25-24 16,-25 0-16,25-1 15,0 1-15,-25-1 16,0 1-16,0 0 15,0-1-15,0 1 0,0-1 16,0-24-16,0 0 16,0 0-16,0 24 15,0-24-15,0 0 16,0 0-16,0 24 16,0 1-1,0-25 1,0 24-16,0-24 15,0 0 1,0 0 0,0 0-16,0-1 0,0 26 15,0 0 1,0-25-16,0-1 16,0 26-16,0 0 15,0 24-15,0-24 16,0 49-16,0-25 15,0 1-15,0-1 16,0 0-16,0 1 16,0-26-16,0 26 15,0-1-15,0 1 16,0-1-16,24 1 0,-24 49 16,0 0-16,0-25 15,25 25-15,0 0 16,-25-50-16,0-24 15,0-1-15,0-24 16,0 0-16,0 0 31,-50-25 313,26 0-344,-1 0 16,0 0-16,-25 0 15,26 0-15,-1 0 0,0 0 16,-25 0 0,25 0-1,1 0-15,-1 0 16,0 0-1,0-25-15,0 25 16,1 0-16,-1 0 16,0 0-1,0 0-15,0 0 16,-24 0 0,24 0-16</inkml:trace>
  <inkml:trace contextRef="#ctx0" brushRef="#br0" timeOffset="7894.99">21605 15081 0,'-25'0'16,"1"0"-1,-1 0-15,0 0 16,0 0 0,0 0-16,1 0 15,-1 0 1,0 0-16,-25 0 16,26 0-1,-1 0 1,0 0-1,0 0 1,0 0 0,1 0-1</inkml:trace>
  <inkml:trace contextRef="#ctx0" brushRef="#br0" timeOffset="9063.6">21258 15081 0,'25'0'63,"0"0"-47,-1 0-1,1 0-15,25 25 16,-25-25-16,24 0 15,1 0-15,24 0 16,-24 0-16,24 0 16,-24 0-16,-1 0 15,1 0-15,-25 0 16,24 0-16,1 0 16,-25 0-16,25 0 15,-26 0-15,26 0 16,-25 0-16,0 0 0,24 25 15,1-25-15,-25 0 16,24 0-16,1 25 16,-25-25-16,-1 0 15,26 24-15,-25-24 16,0 0-16,-1 25 16,1-25-16,0 0 15,0 0-15,0 0 16,-1 0-1,1 0 17,0 0-17,0 0 110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9.31408" units="1/cm"/>
          <inkml:channelProperty channel="Y" name="resolution" value="49.23077" units="1/cm"/>
          <inkml:channelProperty channel="T" name="resolution" value="1" units="1/dev"/>
        </inkml:channelProperties>
      </inkml:inkSource>
      <inkml:timestamp xml:id="ts0" timeString="2020-11-11T08:28:28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7839 13692 0,'148'-25'94,"51"-24"-79,49 24-15,25-25 16,24 1-16,26-1 15,49-24-15,0 49 16,50-25-16,-75 26 16,124-51-16,-24 25 15,74-24-15,-100 49 16,26-49-16,-25 49 16,24-49-16,-74 49 0,-25 25 15,50 0-15,-74 0 16,-50 0-16,24 0 15,-24 0-15,-50 0 16,-24-25-16,-1-25 16,-74 26-16,-49 24 281,98 0-265,75 24-16,50 1 15,24 50-15,-24-1 16,49-24-16,-24 74 15,-1 0-15,-24 25 16,74 24-16,-74-24 16,-26 25-16,1-50 15,-49-25-15,-26 25 0,25-25 16,-49-24-16,-25-1 16,0 0-16,-50 1 15,0-50-15,-49 24 16,-1-49-16,1 25 15,-50 0-15,25-25 16,49 0 218,75 49-218,0 1-16,49 0 16,-24-26-16,-1 26 15,26 0-15,-50-26 16,-1 1-16,-24 0 16,1 0-16,-26 0 15,-25-1-15,-24-24 16,24 25-16,-24-25 15,-25 25-15,-1 0 16,26-25-16,-50 25 0,25-1 16,0 26-16,-1 0 15,1-1-15,-25 26 16,0-1-16,0 1 16,0-1-16,0 0 15,0-24-15,0 0 16,0 24-16,-25-24 15,25-1-15,-24 1 16,-1 24-16,0-24 16,0-1-16,-24 1 15,-1 0-15,0-1 0,-24 26 16,24-1-16,-49-24 16,25 24-16,-1-24 15,-24-1-15,25 26 16,-50-50-16,24 24 15,-48 1-15,-26 24 16,-24-24-16,-26-1 16,75 1-16,1-25 15,24 24-15,-50 1 16,0 0-16,1-1 16,-1 1-16,-24 0 0,-26-1 15,26 1-15,0-1 16,-1 1-16,50 0 15,-24-1-15,-1 1 16,25-1-16,0-24 16,25 25-16,-25-50 15,25 25-15,25-1 16,0-24-16,25 0 16,-26 0-16,26 0 15,24 0-15,1-24 16,24 24-16,-25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9.31408" units="1/cm"/>
          <inkml:channelProperty channel="Y" name="resolution" value="49.23077" units="1/cm"/>
          <inkml:channelProperty channel="T" name="resolution" value="1" units="1/dev"/>
        </inkml:channelProperties>
      </inkml:inkSource>
      <inkml:timestamp xml:id="ts0" timeString="2020-11-11T08:39:36.8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17413 13320 0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9.31408" units="1/cm"/>
          <inkml:channelProperty channel="Y" name="resolution" value="49.23077" units="1/cm"/>
          <inkml:channelProperty channel="T" name="resolution" value="1" units="1/dev"/>
        </inkml:channelProperties>
      </inkml:inkSource>
      <inkml:timestamp xml:id="ts0" timeString="2020-11-11T08:48:09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2109 12303 0,'-25'0'78,"0"0"-47,0 0-15,1 0 15,-1 0-15,0 25-16,0 0 15,0-25-15,1 49 16,-1-24-16,-25 25 0,25-1 15,-24 1 1,24 0-16,-25-1 0,50-24 16,-49 25-16,49-26 15,-25 1-15,-25 25 16,50-25-16,0-1 16,-25 1-16,25 0 15,-24 0 1,24 0-16,-25 24 15,25-24-15,0 0 16,-25 24-16,0-24 16,25 25-16,0-25 15,-25 0-15,25 24 0,0-24 16,0 25-16,0-1 16,-24 1-16,24-1 15,0 26-15,0-1 16,0 1-16,0 24 15,0 0-15,0-25 16,0 26-16,0-26 16,0 0-16,0 1 15,0-1-15,0-24 0,0 0 16,0-1-16,0 1 16,0 24-16,0 1 15,0-1-15,0 0 16,0 26-16,24 24 15,-24-50-15,0 0 16,0 1-16,0-1 16,0-24-16,0 0 15,25 24-15,-25 0 16,0-49-16,0 25 16,0-1-16,0 1 15,0-25-15,0 24 16,0-24-16,0 25 15,0-25-15,0 49 16,0-24-16,0-1 16,0 1-16,0 24 15,0 1-15,0-1 16,0-24-16,0-1 16,0 26-16,0-26 15,0 1-15,0 24 16,0 1-16,0-26 0,0 26 15,0-50-15,0 24 16,0 1-16,25-1 16,-25 1-16,25 0 15,0-1-15,-25 1 16,0-1-16,24 1 16,-24-25-16,25 25 15,-25 24-15,0-49 16,25 0-16,0 24 15,-25 1-15,25-25 16,-25-1-16,0 1 16,24 50-16,1-51 15,-25 1 17,25-25-32,-25 25 15,25-25 1,24 25-1,-24-25-15,25 0 16,-25 25-16,74 24 16,-25-24-16,50 49 15,-49-24-15,24 0 0,0-26 16,0 26-16,25 0 16,-49-1-16,-1-24 15,1 0-15,24 0 16,0 24-16,-24-49 15,-1 25-15,-24-25 16,24 25-16,-24 0 16,-26-25-16,1 0 15,25 0-15,-25 0 360,49 0-360,25 0 15,0 0-15,1 0 16,49 0-16,-50 0 16,0 0-16,0 0 15,0 0-15,-24 0 16,24 0-16,0 0 15,-24 0-15,24 0 16,25 0-16,-74 0 0,49 0 16,-25 0-1,25 0-15,-24 0 0,24 0 16,-25 0-16,1-25 16,-1 25-16,1 0 15,-1-25-15,0 25 16,1 0-16,-1-25 15,-24 25-15,0 0 16,24 0-16,-24 0 16,-1 0-16,26 0 15,-26 0-15,26 0 16,-1 0-16,-24 0 16,-1 0-16,26 0 0,-26 0 15,1 0-15,-1 0 16,1 0-16,24 0 15,-24 0-15,0 0 16,-1 0-16,26 0 16,-26 0-16,1 0 15,24 25-15,-24 0 16,24-25-16,-49 0 16,25 0-16,-1 0 0,26 25 15,-26 0-15,-24-25 16,25 0-16,-1 24 15,1-24-15,0 0 16,-1 25-16,-24-25 16,25 25-16,-25-25 15,-1 0-15,26 0 16,-25 0-16,24 0 344,26 25-344,-26 0 15,75-25-15,0 0 16,50 0-16,24 0 0,1 0 16,49 0-16,-25 0 15,0-25-15,-24 25 16,-1 0-16,1 0 15,24 0-15,-25 0 16,1-25-16,24 0 16,0 25-16,1-25 15,-1 1-15,-25 24 16,-24 0-16,24 0 16,-24 0-16,-25-25 0,74 0 15,-25 25-15,1 0 16,-1 0-16,1 25 15,-26-25-15,-24 0 16,25 25-16,0-1 16,-26-24-16,-24 0 15,25 0-15,-25 25 16,25-25-16,-25 0 16,-50 0-16,1 0 15,-1 0-15,-49 0 16,25 0-16,-25 0 0,-1 0 15,26 0 360,24 0-375,26 0 16,-26 0-16,50-25 16,-25 25-16,-24-24 15,49 24-15,0-25 16,-25 0-16,25 25 0,0 0 16</inkml:trace>
  <inkml:trace contextRef="#ctx0" brushRef="#br0" timeOffset="6281.65">3175 12378 0,'-24'0'313,"-1"0"-266,0 0-32,0 0 1,0 0-1,-24 0 1,24 0-16,0 0 16,-25 0-16,26 0 15,-26 0-15,0 0 16,26 0-16,-1 0 16,-25 0-16,25 0 0,1 0 15,-1 0-15,0 0 16,0 0-1</inkml:trace>
  <inkml:trace contextRef="#ctx0" brushRef="#br0" timeOffset="7642.81">3051 12204 0,'25'0'141,"0"0"-110,0 25-31,0-25 16,24 25 0,-24-25-1,-25 24 1,25 1-16,0-25 15,-25 25-15,24-25 16,-24 25-16,25-25 16,-25 25 15,0-1 16,0 1 0,0 0-32,0 0 17,0 0-32,0-1 31,0 1-16,-25 0 17,1 0-32,-1 0 15,0-1 1,0 1-16,0 0 16,1 0-16,-1-25 15,0 25-15,0-25 16,25 24-1,-25-24 1,1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9.31408" units="1/cm"/>
          <inkml:channelProperty channel="Y" name="resolution" value="49.23077" units="1/cm"/>
          <inkml:channelProperty channel="T" name="resolution" value="1" units="1/dev"/>
        </inkml:channelProperties>
      </inkml:inkSource>
      <inkml:timestamp xml:id="ts0" timeString="2020-11-11T08:51:31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18802 1463 0,'0'25'140,"0"0"-124,0 49-16,0 1 16,0 24-16,25 25 15,-25 0-15,25 25 16,0-50-16,-25 0 0,0-24 15,25 74-15,24 49 16,-24 1-16,25 49 16,-50-50-16,49 75 15,-24-75-15,0-24 16,0-25-16,-1 74 16,26 25-16,-25 0 15,0 50-15,-1-25 16,1-25-16,-25-50 15,0 1-15,0 49 16,0-25-16,0 99 0,0-98 16,0-76-16,0-98 328,0 49-328,0 75 15,0-1-15,0 51 16,0-26-16,0-24 16,0 49-16,0 50 15,0-25-15,0 50 16,0-1-16,-25-49 16,1-24-16,24-26 15,-25 75-15,0 0 0,25-50 16,0 0-16,0 50 15,0-75-15,0-74 16,0 50-16,0 0 16,0-50-16,0 25 15,0-25-15,0-25 16,0 0-16,0-25 16,-25 1-16,0-1 15,25-24-15,0-25 16,-24 0-16,24 49 265,0 25-265,0 75 16,0-25-16,0-1 16,-25-24-16,25 50 15,0 0-15,0-1 0,0 26 16,0-75-16,0 25 16,0-25-16,0 49 15,25-73-15,-1-1 16,-24 25-16,25-50 15,-25 1-15,0-1 16,0 0-16,25 1 16,0 24-16,-25-25 15,0 1-15,0-26 16,0 1-16,0 25 16,0-1-16,0-24 15,0-26-15,0 26 0,0-25 16,0 24-16,0 1 15,0-25-15,0 0 16,0 24-16,0-24 16,0 0-1,0 0-15,0-1 16,0 26 0,0-25-1,0 0 1,0-1-1,0 1 1,0 0 15,0 0-15,0 0 15,0-1-31,0 1 31,0 0-15,-25-25 0,0 0-16,-24 0 15,24 0-15,0 0 16,0 0-16,-24 0 16,24 0-16,0 25 15,-25-25-15,26 0 16,-1 0-16,0 0 15,0 0-15,0 0 16,0 0 0,1 0-16,-1 0 15,0 0-15,-25 0 16,26 0 0,-1 0-16,-25 0 15,25 0 1,-24 0-1,49 25-15,-50-25 16,25 24 0,-24 1-16,24-25 15,0 0-15,0 0 16,1 0 0,-1 0-16,0 0 0,0 0 15,0 0 16,1 0-31</inkml:trace>
  <inkml:trace contextRef="#ctx0" brushRef="#br0" timeOffset="15557.71">21233 1538 0,'0'25'172,"0"-1"-157,0 26 1,0-25-1,-25 0-15,25 0 16,0-1-16,0 1 0,0 0 16,0 25-16,0-26 15,0 26 1,0-25-16,0 0 16,0-1-16,0 1 15,0 0-15,0 25 16,0-26-16,0 26 15,0-25-15,0 24 16,0 1-16,0 24 16,0-24-16,0 0 15,0-1-15,0-24 16,0 49-16,0 1 16,0-50-16,0 49 15,0-24 1,0-25-16,0-1 0,0 1 15,0 25-15,0-25 16,0-1-16,0 26 16,0-25-16,0 0 15,0-1-15,0 26 16,0-25-16,0 0 16,0-1-16,0 51 0,0-26 15,0-24-15,0 50 16,0-1-16,0 25 15,0-24-15,0-1 16,0 25-16,0 1 16,0-26-16,0-24 15,0-1-15,0 26 16,0-26-16,25 1 16,-25-1-16,0-24 15,0 25-15,0-25 16,0-1-16,0 1 15,0 25-15,25-50 0,-25 25 16,25-25-16,-25 24 16,0 26 327,0 0-327,0-1-16,0 1 16,0 24-16,0 1 15,0-1-15,0 1 16,0 24-16,-25 25 0,25 74 16,-25-74-16,25 50 15,0 24-15,0-24 16,0-50-16,0-25 15,0 25-15,0 0 16,0 0-16,0 25 16,0-50-16,0 100 15,0-75-15,0 74 16,0-49-16,0-25 16,0-25-16,0 1 15,0-26-15,0 25 0,0 25 16,0-25-16,0 1 15,0-26-15,0 0 16,0 1-16,0-1 16,0 25-16,0-24 15,0-25-15,0-26 16,25-24 0,-25 25-16,0 0 328,0 0-328,25 24 15,-25 26 1,0-26-16,0 26 0,0 24 16,0 25-16,0 25 15,0-50-15,0 0 16,0 25-16,0 25 15,0-74-15,0 24 16,0-25-16,0 1 16,0-1-16,0-24 15,0 24-15,0 0 16,0 26-16,0-26 0,0 0 16,0 1-16,0-1 15,0 1-15,0-1 16,0 1-16,0-1 15,0 0-15,0 1 16,0-50-16,0 24 16,0 26-16,0-51 15,0 26-15,25 0 16,-25-1-16,0 1 16,0 24-16,0 1 15,0 24-15,0 25 16,0 0-16,0-25 15,0 0-15,0 50 0,0-25 16,0-49-16,0-1 16,0 1-16,0-1 15,0 25-15,0 0 16,0-24-16,0 24 16,0 50-16,0-50 15,0 25-15,0 25 16,0-75-16,0 1 15,0-26-15,0 1 0,0 0 16,0-26-16,0 1 16,0 0-16,0 0 406,0 49-406,0 25 16,0-24-16,0 74 15,-25-50-15,0 25 16,25 0-16,0-50 15,0 1-15,0-1 16,0 1-16,0-26 16,0 1-16,-25 24 15,25-24-15,0 24 16,-25 1-16,25-1 16,0-24-16,0-1 15,0 26-15,0-51 16,0 26-16,0 0 15,0-1-15,0-24 16,-24 0-16,24 25 0,0-26 16,0 1-16,0 25 15,0 24-15,0-49 16,0 0-16,-25 0 16,25-1-16,0 1 15,0 0-15,0 0 16,0 0-1,0-1-15,0 1 16,0 0-16,0 0 16,0 0-16,0-1 15,0 1-15,0 0 16,0 25 0,0-26-1,0 1-15,0 0 16,0 0-1,0 0-15,0-1 16,0 1-16,0 0 16,0 0-16,0 0 15,0 24-15,0-24 16,0 0 0,0 0 15,0 0-16,0-1 17</inkml:trace>
  <inkml:trace contextRef="#ctx0" brushRef="#br0" timeOffset="26472.14">24036 1761 0,'0'25'78,"0"0"-46,0 0-17,0-1 16,0 1-31,0 0 16,0 0-16,0 0 16,0-1-1,0 1-15,0 25 16,0-25 0,0-1-16,0 1 15,0 0 1,0 0-16,0 24 15,0-24 1,0 0 0,0 0-16,0 24 0,0-24 15,0 25-15,0-1 16,0 1-16,0 0 16,0-1-16,0 1 15,0 0-15,0-26 16,0 51-16,0-26 15,0 1-15,0 0 0,0-26 16,0 26 0,0 24-16,0-24 0,0 0 15,0-26-15,0 26 16,-25 0-16,25-26 16,0 1-16,0 0 15,0 49-15,0-49 16,0 25-16,0-1 15,-25 1-15,25 25 16,0-1-16,0 0 16,0 1-16,0-26 0,0 26 15,0-1 1,0-24-16,0-25 0,0-1 16,0 1-16,0 0 296,0 25-280,0-1-16,0 26 16,0-26-16,0 26 15,0-26-15,0 1 16,0-25-16,0 24 16,0 1-16,0 0 15,0-1-15,0 1 0,0-25 16,0 24-1,0 1-15,0-25 16,-24 24-16,24-24 0,0 25 16,0-26-16,0 1 15,0 25 1,0-25-16,0-1 0,0 1 16,0 25-16,0-25 15,0-1 1,0 1-16,0 0 31,0 0-15,0 0-1,0-1 63</inkml:trace>
  <inkml:trace contextRef="#ctx0" brushRef="#br0" timeOffset="32640.46">24061 12129 0,'0'25'16,"25"-25"0,-25 25-16,0 0 15,0 0-15,0 0 16,25 49-16,-25-49 16,24 0-16,-24 24 15,0 1-15,0-1 0,25 1 16,-25-25-1,25 24-15,-25-24 0,0 25 16,0-1-16,25 26 16,0-26-16,-25 26 15,24-1-15,-24 1 16,0-1-16,25 1 16,-25-1-16,25 0 15,-25 1-15,25 24 16,0-25-16,-25 1 0,0-1 15,0-24-15,0 24 16,0 1-16,24-26 16,-24 26-16,50 73 15,-50-48 1,0-26-16,0 25 16,0 1-16,0-26 15,0 25-15,0 25 16,25-49-16,-25-1 15,0 0-15,25 1 0,-25-26 16,24 1-16,-24 25 16,0-26-1,25 1-15,0-1 16,-25-24-16,0 0 234,0 49-234,0 26 16,-50 73-16,26 1 16,-1 24-16,-25-49 15,50-50-15,-49 25 16,49-24-16,-25-1 15,0-25-15,25 1 16,-25 24-16,25-50 16,0 1-16,-49 24 15,49 1-15,-25-26 16,25 1-16,-25 25 16,0-26-16,25-24 15,-25 0-15,1 24 16,-26 1-1,50 0 1,-50-1-16,25 1 16,-24-25-16,-1 24 15,25-24-15,-24 25 16,-26-50-16,51 49 16,-26-49-16,-49 75 15,49-75 1,-24 49-1,49-49-15,0 25 16,-24-25-16,24 25 16,-25 0-16,1-25 0,24 0 15,0 0-15,-25 0 16,1 0-16,-1 0 16,0 0-16,1 0 15,-1-25-15,1 25 16,-1-25-16,25 25 15,-24-50-15,-1 50 16,25-24-16,-24-26 0,24 25 16,0 0-16,-25-24 15,26-1 1,-51 1-16,50-1 0,-24-24 16,24-1-1,-25-24-15,26 49 16,-76-74-16,76 0 15,-1 50 1,25 24 0,-25 1-16,0 24 15,25-25-15,0 25 16,0-49-16,0 24 16,0-24-16,0 0 15,0-1-15,0 1 16,0-1-16,0 1 15,25-50-15,-25 49 16,25-73 0,-25 73-16,0-24 15,25 25-15,-1-174 16,1 99-16,0 25 16,-25-25-1,25-149-15,-25 199 16,0 0-1,0-75-15,0 25 16,-25 75 0,0-75-1,0 0 1,25 75-16,0-25 16,25-1-16,-25 51 15,-25-1 345,-49-123-345,-1-100-15,26 0 16,-1-99-16,-24 49 15,24 75-15,25-49 16,1 49-16,24-50 16,-25 0-16,0 25 0,25 75 15,0 0-15,0 74 16,0-100 0,0 75-16,0-24 0,25-26 15,-25 125-15,0 0 360,-25-150-345,25 26-15,0-1 16,0-24-16,25-298 15,24 224 1,26-26-16,-50 100 0,24 24 16,1 26-1,-1-1-15,26-148 16,-50 173-16,-25 50 16,25-1-16,-1 26 15,-24 0-15,0-1 16,0 26-16,-24-75 281,-26-25-265,0-25-16,1 1 15,-1 24-15,50 25 16,-25-50-16,-24 0 16,24 1-16,0 24 0,0 50 15,0-100 1,1 75-1,-1 0-15,25 75 16,-25-26 0,25 50-16,0-49 15,0 24-15,0 26 0,0-26 16,0 25-16,0-24 16,0 24-16,-25 0 15,25-25-15,-25 26 16,25-51-1,0 1-15,0 49 16,0-25 0,0 1-16,0-1 15,0 0-15,0 1 16,0 24-16,0 0 16,0-24-16,0-26 15,0 50-15,0-24 16,0-1-16,25-49 15,-25 74 1,25-74-16,25 74 16,-50 0-16,24-24 15,1 24-15,0 0 16,0 25-16,0-49 16,-25 24-16,24 0 15,1 0 1,-25 0-16,25 0 15,0 1 1,0-1 0,-25 0-1,24 25 1,-24-25 0,25 0-1,0 25 1,0-24-16,25 24 15,-1 0 1,26-25-16,-26 0 16,75 25-1,-74 0-15,-1 0 16,1 0-16,0 0 0,-1 0 16,1 0-1,-25 0-15,-1 0 0,26 0 16,-25 0-16,0 0 15,24 0-15,-24 25 16,0-25-16,24 0 16,-24 25-16,0-25 15,25 24-15,-25-24 16,-1 0-16,26 25 16,-25 0-16,0-25 15,24 0-15,-24 0 0,0 25 16,24-25-16,-24 0 15,0 0 1,25 25-16,-26-25 16,1 0-16,0 24 15,0-24 1,0 0-16,-1 0 16,1 0-1,-25 25-15,0 0 16,25-25-16,-25 25 15,25-25-15,-25 25 16,25-25 0,-1 0-16,-24 25 15,0-1-15,25-24 16,-25 25-16,0 25 16,25-25-16,0-1 15,-25 26-15,0-25 16,25 0-16,-25 49 15,0-49-15,0 24 16,0-24-16,0 25 16,0-25-16,0-1 15,0 76-15,0-76 16,0 26 0,0-25-16,0 0 15,0 49-15,0-24 16,0-26-16,0 1 0,0 25 15,0-25-15,0 24 16,0 1 0,0-25-16,0 0 15,0 24-15,0 1 16,0-25-16,0 24 16,0 26-16,0-51 15,0 26-15,0 0 16,0-26-16,0 51 15,0-26-15,0-24 16,0 0-16,0 25 16,0-1-16,0-24 15,0 0-15,0 24 16,0 1 0,0 0-16,0-25 15,0 24-15,0-24 16,0 49-16,0-49 15,0 0-15,0 0 16,0 24-16,0-24 16,0 0-16,0 25 15,0-1-15,0-24 16,0 25-16,0-1 16,0 1-16,0-1 15,0 26-15,0 24 16,0-49-1,0-26-15,0 1 16,0 0 0,0 25-16,0-1 0,0 1 15,0-25-15,0 0 16,0-1 0,0 1-16,0 25 0,0-1 15,0-24 1,0 50-16,0-51 15,0 26-15,0-25 16,-25 0 0,25-1-16,0 1 15,-25 0-15,0 25 16</inkml:trace>
  <inkml:trace contextRef="#ctx0" brushRef="#br0" timeOffset="35886.1899">21010 18554 0,'25'0'94,"0"0"-63,-1 0-15,1 0-1,0 0 1,0 0-16,49 25 31,50 0-31,-74-25 16,24 0-16,1 0 16,24 0-16,0 0 15,-25 24-15,26-24 0,-26 0 16,1 0-1,-1 0-15,0 0 0,1 0 16,-1 0-16,1 0 16,-26-24-16,1-1 15,-1 25-15,-24 0 16,50 0-16,-1-25 16,-24 0-16,24 0 15,-24-24-15,24 24 16,25-50-1,-74 26-15,25 24 16,-25 0-16,24 0 16,-49 1-16,25 24 15,25-50 1,-50 25-16,49 0 16,-24 1-16,0-26 15,0 25-15,24-74 16,-49 74-1,25-24-15,-25 24 16,0 0-16,0 0 16,0 0-1,0 1-15,0-26 16,0 25 15,0 0-15,-25 25 312,-49 25-312,-75 25-16,25-1 15,-25 1-15,0-25 16,25 24-16,-25-24 0,1 25 15,24-25-15,-25-1 16,0 26-16,0 0 16,25-26-16,-174 26 15,224 0 1,-75-1-16,75-24 16,-75 0-1,124 0-15,-74-1 16,74-24-1,0 0-15,0 25 16,1 0-16,-1-25 16,0 0-1,25 25 1,-25-25 0,0 0-16,25 25 15,-24-25 16,24 24 1,0 1-17,0 0 1,0 0 0,0 0-1,24 0-15,1-1 16,0 1-16,0-25 15,24 50-15,-24-50 16,50 49-16,-1-24 16,-24 0-16,24 0 15,50 24 1,-49-49-16,-1 25 0,0 0 16,1-25-1,-1 0-15,100 0 16,-100 0-16,25 0 15,-24 0-15,-1 0 16,1-25-16,-1 25 16,-24 0-16,-1-25 15,-24 25-15,25 0 16,-25 0 0,-1 0-16</inkml:trace>
  <inkml:trace contextRef="#ctx0" brushRef="#br0" timeOffset="74366.75">2803 967 0,'-25'0'32,"1"0"-32,-1 0 78,0 0-31,0 0-16,0 50-16,-24 0-15,24 49 16,-25-74 0,26 49-1,24-49-15,-25 24 0,25-24 16,0 0-16,-25 0 16,25 24-1,0-24 1,0 0-1,0 0-15,0 0 16,0-1 0,0 26 15,0-25-15,0 0-16,0 0 15,0-1 1,0 1-16,0 0 15,0 0-15,0 0 16,0-1-16,0 1 16,25 0-16,-25 0 15,25 24 1,-25 1-16,0-25 16,24 0-16,1-1 15,-25 26-15,25-50 16,-25 25-16,0 0 15,25-1-15,0 1 16,-25 0 0,24-25-1,-24 25 1,25 0-16,0-1 31,0-24-31,-25 25 16,25 0-16,-25 0 15,24-25 1,-24 25 0,25-25-1,-25 24-15,25-24 16,0 50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5F93044-CDB0-46DE-9B68-C82FFA2E7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726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73CD6-8518-4E7F-B7E4-AF3431023328}" type="slidenum">
              <a:rPr lang="en-US" altLang="en-US" smtClean="0">
                <a:latin typeface="Times" pitchFamily="1" charset="0"/>
              </a:rPr>
              <a:pPr/>
              <a:t>2</a:t>
            </a:fld>
            <a:endParaRPr lang="en-US" altLang="en-US">
              <a:latin typeface="Times" pitchFamily="1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 altLang="en-US">
              <a:latin typeface="Times" pitchFamily="1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</a:t>
            </a:r>
            <a:r>
              <a:rPr lang="en-US" baseline="0" dirty="0"/>
              <a:t> step, different method, therefore diff task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 1:</a:t>
            </a:r>
            <a:r>
              <a:rPr lang="en-US" baseline="0" dirty="0"/>
              <a:t> the person basically knowns what to do</a:t>
            </a:r>
          </a:p>
          <a:p>
            <a:r>
              <a:rPr lang="en-US" dirty="0"/>
              <a:t>Assumption 2: since we are analyzing, there may</a:t>
            </a:r>
            <a:r>
              <a:rPr lang="en-US" baseline="0" dirty="0"/>
              <a:t> be some part that has errors, BUT if a person does this…, if they make a mistake at that step, what are the steps they go through, and what steps they take to correct it?</a:t>
            </a:r>
          </a:p>
          <a:p>
            <a:r>
              <a:rPr lang="en-US" baseline="0" dirty="0"/>
              <a:t>time for correct steps, time for error, error probability = xyz, mean time + </a:t>
            </a:r>
            <a:r>
              <a:rPr lang="en-US" baseline="0" dirty="0" err="1"/>
              <a:t>avg</a:t>
            </a:r>
            <a:r>
              <a:rPr lang="en-US" baseline="0" dirty="0"/>
              <a:t> weighted time – but tedious if too many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F93044-CDB0-46DE-9B68-C82FFA2E735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91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F93044-CDB0-46DE-9B68-C82FFA2E735C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5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80645E5-97B2-4BCF-881C-CA1CCE9FF3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2314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D539D-21A8-4A91-B993-19F1A9A7E4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5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1851A-B659-42A8-B6DE-9B16CE91F5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27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700213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6288" y="1700213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672263"/>
            <a:ext cx="21336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8CA0AE7-D291-445D-B19E-04BB4A757A75}" type="slidenum">
              <a:rPr lang="en-US"/>
              <a:pPr>
                <a:defRPr/>
              </a:pPr>
              <a:t>‹#›</a:t>
            </a:fld>
            <a:r>
              <a:rPr lang="en-US"/>
              <a:t> of 10</a:t>
            </a:r>
          </a:p>
        </p:txBody>
      </p:sp>
    </p:spTree>
    <p:extLst>
      <p:ext uri="{BB962C8B-B14F-4D97-AF65-F5344CB8AC3E}">
        <p14:creationId xmlns:p14="http://schemas.microsoft.com/office/powerpoint/2010/main" val="2156844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95288" y="260350"/>
            <a:ext cx="8302625" cy="5965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010400" y="6672263"/>
            <a:ext cx="21336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C2ACC8F-713E-4F38-B37C-73600BFC6CE1}" type="slidenum">
              <a:rPr lang="en-US"/>
              <a:pPr>
                <a:defRPr/>
              </a:pPr>
              <a:t>‹#›</a:t>
            </a:fld>
            <a:r>
              <a:rPr lang="en-US"/>
              <a:t> of 10</a:t>
            </a:r>
          </a:p>
        </p:txBody>
      </p:sp>
    </p:spTree>
    <p:extLst>
      <p:ext uri="{BB962C8B-B14F-4D97-AF65-F5344CB8AC3E}">
        <p14:creationId xmlns:p14="http://schemas.microsoft.com/office/powerpoint/2010/main" val="4249227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3B15E-B8BF-48DA-A236-CE274F617D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0409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8C12B4-117E-497F-9A8A-35E6F90C82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8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6D6DBEE-1432-4E13-A72B-61FCCD50DF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67583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F9ABC8-BBD6-45F0-ABCE-555662C91A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6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E75FEF-7CE8-4595-866E-2390894469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5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01312D-CC48-4AA2-8760-7CC53ACE9C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5EE782-B83D-44F9-B5B1-F3B061D233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9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B956F48-05B5-4132-AB63-8463B5B238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089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37FBA50-05AB-4F05-BD0E-87B94272F8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714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80C8C1D-1D91-4F7E-BD2C-42F53A7E0D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006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customXml" Target="../ink/ink3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customXml" Target="../ink/ink9.xml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35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png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oleObject" Target="../embeddings/oleObject6.bin"/><Relationship Id="rId14" Type="http://schemas.openxmlformats.org/officeDocument/2006/relationships/image" Target="../media/image44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Task Analysis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028700" y="1371600"/>
            <a:ext cx="72009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 a graphical representation of a task structure based on a structure chart notation.</a:t>
            </a:r>
          </a:p>
          <a:p>
            <a:r>
              <a:rPr lang="en-US" dirty="0"/>
              <a:t>represent a sequence of tasks, subtasks and actions as a hierarchy</a:t>
            </a:r>
          </a:p>
          <a:p>
            <a:r>
              <a:rPr lang="en-US" dirty="0"/>
              <a:t>include notational conventions to show whether an action can be repeated a number of times (iteration)</a:t>
            </a:r>
          </a:p>
          <a:p>
            <a:r>
              <a:rPr lang="en-US" dirty="0"/>
              <a:t>Execution of alternative actions (selection)</a:t>
            </a:r>
            <a:endParaRPr lang="en-US" altLang="en-US" b="1" dirty="0">
              <a:ea typeface="Calibri" pitchFamily="34" charset="0"/>
            </a:endParaRPr>
          </a:p>
          <a:p>
            <a:r>
              <a:rPr lang="en-US" altLang="en-US" dirty="0">
                <a:ea typeface="Calibri" pitchFamily="34" charset="0"/>
              </a:rPr>
              <a:t>HTA can be highly effective in helping people to really understand the structure of tasks – either existing tasks or new, proposed task structures.</a:t>
            </a:r>
          </a:p>
          <a:p>
            <a:r>
              <a:rPr lang="en-US" altLang="en-US" dirty="0">
                <a:ea typeface="Calibri" pitchFamily="34" charset="0"/>
              </a:rPr>
              <a:t>Only includes details that are necessary</a:t>
            </a:r>
          </a:p>
          <a:p>
            <a:r>
              <a:rPr lang="en-US" altLang="en-US" dirty="0">
                <a:ea typeface="Calibri" pitchFamily="34" charset="0"/>
              </a:rPr>
              <a:t>In a nutshell (</a:t>
            </a:r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user goal, the main tasks associated with achieving that goal are examined, these tasks are subdivided into subtasks-where appropriate</a:t>
            </a:r>
            <a:r>
              <a:rPr lang="en-US" altLang="en-US" dirty="0">
                <a:ea typeface="Calibri" pitchFamily="34" charset="0"/>
              </a:rPr>
              <a:t>)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41E4BD-F544-4935-921F-98AF76098E88}" type="slidenum">
              <a:rPr lang="en-GB" altLang="en-US" smtClean="0">
                <a:latin typeface="Times" pitchFamily="1" charset="0"/>
              </a:rPr>
              <a:pPr/>
              <a:t>10</a:t>
            </a:fld>
            <a:endParaRPr lang="en-GB" altLang="en-US">
              <a:latin typeface="Times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68313" y="1447800"/>
            <a:ext cx="8370887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Define the task title/ overall goal (verb-noun pair), e.g. “Use email”, “Print a letter”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The starting point is a set of preconditions (assumptions we make)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Identify the first level of sub-tasks (asking how question)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alt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Should be less than 10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Break down subtasks/</a:t>
            </a:r>
            <a:r>
              <a:rPr lang="en-US" altLang="en-US" sz="24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subgoals</a:t>
            </a:r>
            <a:r>
              <a:rPr lang="en-US" alt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further where needed until reach an appropriate stopping point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alt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Depends on critically and/or complexity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alt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Again, less than 10 task steps for each break-down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alt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Continue adding detail where required.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Describe the order sub-tasks and task steps are performed in plans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62000" y="76200"/>
            <a:ext cx="80772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Procedure for carrying out</a:t>
            </a:r>
          </a:p>
          <a:p>
            <a:r>
              <a:rPr lang="en-US" alt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Hierarchical Task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66800"/>
          </a:xfrm>
        </p:spPr>
        <p:txBody>
          <a:bodyPr/>
          <a:lstStyle/>
          <a:p>
            <a:r>
              <a:rPr lang="en-US"/>
              <a:t>Stages of a HTA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7772400" cy="4572000"/>
          </a:xfrm>
        </p:spPr>
        <p:txBody>
          <a:bodyPr/>
          <a:lstStyle/>
          <a:p>
            <a:r>
              <a:rPr lang="en-GB">
                <a:cs typeface="Times New Roman" pitchFamily="18" charset="0"/>
              </a:rPr>
              <a:t>1.	</a:t>
            </a:r>
            <a:r>
              <a:rPr lang="en-GB"/>
              <a:t>Starting the analysis</a:t>
            </a:r>
          </a:p>
          <a:p>
            <a:pPr lvl="1"/>
            <a:r>
              <a:rPr lang="en-GB">
                <a:cs typeface="Times New Roman" pitchFamily="18" charset="0"/>
              </a:rPr>
              <a:t>a) </a:t>
            </a:r>
            <a:r>
              <a:rPr lang="en-GB"/>
              <a:t>Specify the main task.</a:t>
            </a:r>
            <a:br>
              <a:rPr lang="en-GB"/>
            </a:br>
            <a:endParaRPr lang="en-GB"/>
          </a:p>
          <a:p>
            <a:pPr lvl="1"/>
            <a:r>
              <a:rPr lang="en-GB">
                <a:cs typeface="Times New Roman" pitchFamily="18" charset="0"/>
              </a:rPr>
              <a:t>b) </a:t>
            </a:r>
            <a:r>
              <a:rPr lang="en-GB"/>
              <a:t>Break down main task into 4-8 subtask, and specify in terms of objectives. Cover the whole area of interest</a:t>
            </a:r>
            <a:br>
              <a:rPr lang="en-GB"/>
            </a:br>
            <a:endParaRPr lang="en-GB"/>
          </a:p>
          <a:p>
            <a:pPr lvl="1"/>
            <a:r>
              <a:rPr lang="en-GB">
                <a:cs typeface="Times New Roman" pitchFamily="18" charset="0"/>
              </a:rPr>
              <a:t>c) </a:t>
            </a:r>
            <a:r>
              <a:rPr lang="en-GB"/>
              <a:t>Draw out as layered plans, logically &amp; technically correct. None should be missing.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238255-65A2-446C-A177-D8A18EB4CBCF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609600"/>
            <a:ext cx="7772400" cy="5486400"/>
          </a:xfrm>
        </p:spPr>
        <p:txBody>
          <a:bodyPr/>
          <a:lstStyle/>
          <a:p>
            <a:r>
              <a:rPr lang="en-GB">
                <a:cs typeface="Times New Roman" pitchFamily="18" charset="0"/>
              </a:rPr>
              <a:t>2.	</a:t>
            </a:r>
            <a:r>
              <a:rPr lang="en-GB"/>
              <a:t>Progressing the analysis</a:t>
            </a:r>
          </a:p>
          <a:p>
            <a:pPr lvl="1"/>
            <a:r>
              <a:rPr lang="en-GB">
                <a:cs typeface="Times New Roman" pitchFamily="18" charset="0"/>
              </a:rPr>
              <a:t>a) </a:t>
            </a:r>
            <a:r>
              <a:rPr lang="en-GB"/>
              <a:t>Decide on level of detail and stop decomposition. Should be consistent between tasks. Can range from detailed to high level description.</a:t>
            </a:r>
            <a:br>
              <a:rPr lang="en-GB"/>
            </a:br>
            <a:endParaRPr lang="en-GB"/>
          </a:p>
          <a:p>
            <a:pPr lvl="1"/>
            <a:r>
              <a:rPr lang="en-GB">
                <a:cs typeface="Times New Roman" pitchFamily="18" charset="0"/>
              </a:rPr>
              <a:t>b) </a:t>
            </a:r>
            <a:r>
              <a:rPr lang="en-GB"/>
              <a:t>Decide if a depth first or breadth first decomposition should be done. Can alternate between the two.</a:t>
            </a:r>
            <a:br>
              <a:rPr lang="en-GB"/>
            </a:br>
            <a:endParaRPr lang="en-GB"/>
          </a:p>
          <a:p>
            <a:pPr lvl="1"/>
            <a:r>
              <a:rPr lang="en-GB">
                <a:cs typeface="Times New Roman" pitchFamily="18" charset="0"/>
              </a:rPr>
              <a:t>c) </a:t>
            </a:r>
            <a:r>
              <a:rPr lang="en-GB"/>
              <a:t>Label and number the HTA.</a:t>
            </a:r>
          </a:p>
          <a:p>
            <a:endParaRPr lang="en-US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34DB82-0F4A-485A-8762-DCFD1DFD9C90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3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3962400"/>
          </a:xfrm>
        </p:spPr>
        <p:txBody>
          <a:bodyPr/>
          <a:lstStyle/>
          <a:p>
            <a:r>
              <a:rPr lang="en-GB">
                <a:cs typeface="Times New Roman" pitchFamily="18" charset="0"/>
              </a:rPr>
              <a:t>3.	</a:t>
            </a:r>
            <a:r>
              <a:rPr lang="en-GB"/>
              <a:t>Finalizing the analysis.</a:t>
            </a:r>
          </a:p>
          <a:p>
            <a:pPr lvl="1"/>
            <a:r>
              <a:rPr lang="en-GB">
                <a:cs typeface="Times New Roman" pitchFamily="18" charset="0"/>
              </a:rPr>
              <a:t>a) </a:t>
            </a:r>
            <a:r>
              <a:rPr lang="en-GB"/>
              <a:t>Check that decomposition and numbering is consistent. May produce a written account of the processes.</a:t>
            </a:r>
            <a:br>
              <a:rPr lang="en-GB"/>
            </a:br>
            <a:endParaRPr lang="en-GB"/>
          </a:p>
          <a:p>
            <a:pPr lvl="1"/>
            <a:r>
              <a:rPr lang="en-GB">
                <a:cs typeface="Times New Roman" pitchFamily="18" charset="0"/>
              </a:rPr>
              <a:t>b) </a:t>
            </a:r>
            <a:r>
              <a:rPr lang="en-GB"/>
              <a:t>Have a second person look it over. They should know the tasks but not be involved in the analysis.</a:t>
            </a:r>
            <a:endParaRPr lang="en-US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ACE44C-868A-473D-900B-4AB4120618B4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200"/>
              <a:t>Textual HTA description</a:t>
            </a:r>
            <a:endParaRPr lang="en-US" sz="240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7772400" cy="4114800"/>
          </a:xfrm>
        </p:spPr>
        <p:txBody>
          <a:bodyPr>
            <a:normAutofit/>
          </a:bodyPr>
          <a:lstStyle/>
          <a:p>
            <a:r>
              <a:rPr lang="en-US" sz="2000" dirty="0"/>
              <a:t>Hierarchy description ... Cleaning house</a:t>
            </a:r>
          </a:p>
          <a:p>
            <a:pPr lvl="1">
              <a:buFontTx/>
              <a:buNone/>
            </a:pPr>
            <a:r>
              <a:rPr lang="en-US" sz="2000" dirty="0"/>
              <a:t>0. in order to clean the house </a:t>
            </a:r>
          </a:p>
          <a:p>
            <a:pPr lvl="2">
              <a:buFontTx/>
              <a:buNone/>
            </a:pPr>
            <a:r>
              <a:rPr lang="en-US" sz="2000" dirty="0"/>
              <a:t>1. get the vacuum cleaner out </a:t>
            </a:r>
          </a:p>
          <a:p>
            <a:pPr lvl="2">
              <a:buFontTx/>
              <a:buNone/>
            </a:pPr>
            <a:r>
              <a:rPr lang="en-US" sz="2000" dirty="0"/>
              <a:t>2. fix the appropriate attachment </a:t>
            </a:r>
          </a:p>
          <a:p>
            <a:pPr lvl="2">
              <a:buFontTx/>
              <a:buNone/>
            </a:pPr>
            <a:r>
              <a:rPr lang="en-US" sz="2000" dirty="0"/>
              <a:t>3. clean the rooms </a:t>
            </a:r>
          </a:p>
          <a:p>
            <a:pPr lvl="3">
              <a:buFontTx/>
              <a:buNone/>
            </a:pPr>
            <a:r>
              <a:rPr lang="en-US" dirty="0"/>
              <a:t>3.1. clean the hall </a:t>
            </a:r>
          </a:p>
          <a:p>
            <a:pPr lvl="3">
              <a:buFontTx/>
              <a:buNone/>
            </a:pPr>
            <a:r>
              <a:rPr lang="en-US" dirty="0"/>
              <a:t>3.2. clean the living rooms </a:t>
            </a:r>
          </a:p>
          <a:p>
            <a:pPr lvl="3">
              <a:buFontTx/>
              <a:buNone/>
            </a:pPr>
            <a:r>
              <a:rPr lang="en-US" dirty="0"/>
              <a:t>3.3. clean the bedrooms </a:t>
            </a:r>
          </a:p>
          <a:p>
            <a:pPr lvl="2">
              <a:buFontTx/>
              <a:buNone/>
            </a:pPr>
            <a:r>
              <a:rPr lang="en-US" sz="2000" dirty="0"/>
              <a:t>4. empty the dust bag </a:t>
            </a:r>
          </a:p>
          <a:p>
            <a:pPr lvl="2">
              <a:buFontTx/>
              <a:buNone/>
            </a:pPr>
            <a:r>
              <a:rPr lang="en-US" sz="2000" dirty="0"/>
              <a:t>5. put vacuum cleaner and attachments away</a:t>
            </a:r>
            <a:r>
              <a:rPr lang="en-US" sz="1800" dirty="0"/>
              <a:t> 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9EB5BF-A7A7-48D5-8FC3-E320AF83DFA1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7772400" cy="2971800"/>
          </a:xfrm>
        </p:spPr>
        <p:txBody>
          <a:bodyPr/>
          <a:lstStyle/>
          <a:p>
            <a:r>
              <a:rPr lang="en-US" sz="2000"/>
              <a:t>... and plans </a:t>
            </a:r>
          </a:p>
          <a:p>
            <a:pPr lvl="1"/>
            <a:r>
              <a:rPr lang="en-US" sz="1800"/>
              <a:t>Plan 0: do 1 - 2 - 3 - 5 in that order. when the dust bag gets full do 4. </a:t>
            </a:r>
          </a:p>
          <a:p>
            <a:pPr lvl="1"/>
            <a:r>
              <a:rPr lang="en-US" sz="1800"/>
              <a:t>Plan 3: do any of 3.1, 3.2 or 3.3 in any order depending on which rooms need cleaning </a:t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endParaRPr lang="en-US" sz="1800"/>
          </a:p>
          <a:p>
            <a:r>
              <a:rPr lang="en-US" sz="2000"/>
              <a:t>Note: only the plans denote order </a:t>
            </a:r>
          </a:p>
          <a:p>
            <a:endParaRPr lang="en-US" sz="2000"/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E2C3F6-9B95-4292-BB41-F219CA1C5042}" type="slidenum">
              <a:rPr lang="en-US"/>
              <a:pPr/>
              <a:t>16</a:t>
            </a:fld>
            <a:endParaRPr lang="en-US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371600" y="533400"/>
            <a:ext cx="624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Plans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5EE782-B83D-44F9-B5B1-F3B061D233B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0575" y="138393"/>
            <a:ext cx="1447800" cy="1143000"/>
          </a:xfrm>
          <a:prstGeom prst="rect">
            <a:avLst/>
          </a:prstGeom>
          <a:solidFill>
            <a:srgbClr val="E9B05D"/>
          </a:solidFill>
          <a:ln w="12700"/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</a:rPr>
              <a:t>Preconditions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8600" y="304800"/>
            <a:ext cx="1447800" cy="1143000"/>
          </a:xfrm>
          <a:prstGeom prst="rect">
            <a:avLst/>
          </a:prstGeom>
          <a:solidFill>
            <a:srgbClr val="E9B05D"/>
          </a:solidFill>
          <a:ln w="12700"/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</a:rPr>
              <a:t>Task Title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201" y="2142116"/>
            <a:ext cx="1447800" cy="1143000"/>
          </a:xfrm>
          <a:prstGeom prst="rect">
            <a:avLst/>
          </a:prstGeom>
          <a:solidFill>
            <a:srgbClr val="E9B05D"/>
          </a:solidFill>
          <a:ln w="12700"/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</a:rPr>
              <a:t>Sub Task 1</a:t>
            </a:r>
          </a:p>
        </p:txBody>
      </p:sp>
      <p:sp>
        <p:nvSpPr>
          <p:cNvPr id="6" name="Rectangle 5"/>
          <p:cNvSpPr/>
          <p:nvPr/>
        </p:nvSpPr>
        <p:spPr>
          <a:xfrm>
            <a:off x="2916243" y="2133600"/>
            <a:ext cx="1447800" cy="1143000"/>
          </a:xfrm>
          <a:prstGeom prst="rect">
            <a:avLst/>
          </a:prstGeom>
          <a:solidFill>
            <a:srgbClr val="E9B05D"/>
          </a:solidFill>
          <a:ln w="12700"/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</a:rPr>
              <a:t>Sub Task 2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2133600"/>
            <a:ext cx="1447800" cy="1143000"/>
          </a:xfrm>
          <a:prstGeom prst="rect">
            <a:avLst/>
          </a:prstGeom>
          <a:solidFill>
            <a:srgbClr val="E9B05D"/>
          </a:solidFill>
          <a:ln w="12700"/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</a:rPr>
              <a:t>Sub Task 3</a:t>
            </a:r>
          </a:p>
        </p:txBody>
      </p:sp>
      <p:sp>
        <p:nvSpPr>
          <p:cNvPr id="8" name="Rectangle 7"/>
          <p:cNvSpPr/>
          <p:nvPr/>
        </p:nvSpPr>
        <p:spPr>
          <a:xfrm>
            <a:off x="7142157" y="2133600"/>
            <a:ext cx="1447800" cy="1143000"/>
          </a:xfrm>
          <a:prstGeom prst="rect">
            <a:avLst/>
          </a:prstGeom>
          <a:solidFill>
            <a:srgbClr val="E9B05D"/>
          </a:solidFill>
          <a:ln w="12700"/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</a:rPr>
              <a:t>Sub Task 4</a:t>
            </a:r>
          </a:p>
        </p:txBody>
      </p:sp>
      <p:cxnSp>
        <p:nvCxnSpPr>
          <p:cNvPr id="10" name="Straight Connector 9"/>
          <p:cNvCxnSpPr>
            <a:stCxn id="4" idx="2"/>
          </p:cNvCxnSpPr>
          <p:nvPr/>
        </p:nvCxnSpPr>
        <p:spPr>
          <a:xfrm>
            <a:off x="4762500" y="1447800"/>
            <a:ext cx="0" cy="381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527186" y="1828800"/>
            <a:ext cx="323531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762500" y="1828800"/>
            <a:ext cx="323531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5" idx="0"/>
          </p:cNvCxnSpPr>
          <p:nvPr/>
        </p:nvCxnSpPr>
        <p:spPr>
          <a:xfrm>
            <a:off x="1516101" y="1837316"/>
            <a:ext cx="0" cy="3048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997814" y="1828800"/>
            <a:ext cx="0" cy="3048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53100" y="1828800"/>
            <a:ext cx="0" cy="3048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40143" y="1828800"/>
            <a:ext cx="0" cy="3048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92201" y="2110839"/>
            <a:ext cx="20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92726" y="2121725"/>
            <a:ext cx="33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00658" y="2108860"/>
            <a:ext cx="35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42985" y="2108860"/>
            <a:ext cx="26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792201" y="3352800"/>
            <a:ext cx="1447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142157" y="3352800"/>
            <a:ext cx="1447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92201" y="3733800"/>
            <a:ext cx="1447800" cy="1143000"/>
          </a:xfrm>
          <a:prstGeom prst="rect">
            <a:avLst/>
          </a:prstGeom>
          <a:solidFill>
            <a:srgbClr val="E9B05D"/>
          </a:solidFill>
          <a:ln w="12700"/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</a:rPr>
              <a:t>Task Step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20943" y="3733800"/>
            <a:ext cx="1447800" cy="1143000"/>
          </a:xfrm>
          <a:prstGeom prst="rect">
            <a:avLst/>
          </a:prstGeom>
          <a:solidFill>
            <a:srgbClr val="E9B05D"/>
          </a:solidFill>
          <a:ln w="12700"/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</a:rPr>
              <a:t>Task Step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49685" y="3717760"/>
            <a:ext cx="1447800" cy="1143000"/>
          </a:xfrm>
          <a:prstGeom prst="rect">
            <a:avLst/>
          </a:prstGeom>
          <a:solidFill>
            <a:srgbClr val="E9B05D"/>
          </a:solidFill>
          <a:ln w="12700"/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</a:rPr>
              <a:t>Task Step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204747" y="5334000"/>
            <a:ext cx="1447800" cy="1143000"/>
          </a:xfrm>
          <a:prstGeom prst="rect">
            <a:avLst/>
          </a:prstGeom>
          <a:solidFill>
            <a:srgbClr val="E9B05D"/>
          </a:solidFill>
          <a:ln w="12700"/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</a:rPr>
              <a:t>Task Step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798028" y="5334000"/>
            <a:ext cx="1447800" cy="1143000"/>
          </a:xfrm>
          <a:prstGeom prst="rect">
            <a:avLst/>
          </a:prstGeom>
          <a:solidFill>
            <a:srgbClr val="E9B05D"/>
          </a:solidFill>
          <a:ln w="12700"/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</a:rPr>
              <a:t>Task Step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91309" y="5334000"/>
            <a:ext cx="1447800" cy="1143000"/>
          </a:xfrm>
          <a:prstGeom prst="rect">
            <a:avLst/>
          </a:prstGeom>
          <a:solidFill>
            <a:srgbClr val="E9B05D"/>
          </a:solidFill>
          <a:ln w="12700"/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2060"/>
                </a:solidFill>
              </a:rPr>
              <a:t>Task Step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984590" y="5334000"/>
            <a:ext cx="1447800" cy="1143000"/>
          </a:xfrm>
          <a:prstGeom prst="rect">
            <a:avLst/>
          </a:prstGeom>
          <a:solidFill>
            <a:srgbClr val="E9B05D"/>
          </a:solidFill>
          <a:ln w="12700"/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</a:rPr>
              <a:t>Task Step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577871" y="5334000"/>
            <a:ext cx="1447800" cy="1143000"/>
          </a:xfrm>
          <a:prstGeom prst="rect">
            <a:avLst/>
          </a:prstGeom>
          <a:solidFill>
            <a:srgbClr val="E9B05D"/>
          </a:solidFill>
          <a:ln w="12700"/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060"/>
                </a:solidFill>
              </a:rPr>
              <a:t>Task Step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5648" y="3717760"/>
            <a:ext cx="67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80494" y="3714009"/>
            <a:ext cx="51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35340" y="3676874"/>
            <a:ext cx="53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55307" y="5258398"/>
            <a:ext cx="55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72819" y="5286356"/>
            <a:ext cx="60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27914" y="5257800"/>
            <a:ext cx="56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950519" y="5294274"/>
            <a:ext cx="72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543800" y="5257800"/>
            <a:ext cx="57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</a:t>
            </a:r>
          </a:p>
        </p:txBody>
      </p:sp>
      <p:cxnSp>
        <p:nvCxnSpPr>
          <p:cNvPr id="47" name="Straight Connector 46"/>
          <p:cNvCxnSpPr>
            <a:stCxn id="6" idx="2"/>
          </p:cNvCxnSpPr>
          <p:nvPr/>
        </p:nvCxnSpPr>
        <p:spPr>
          <a:xfrm>
            <a:off x="3640143" y="3276600"/>
            <a:ext cx="0" cy="3048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200400" y="3581400"/>
            <a:ext cx="0" cy="152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524000" y="3581400"/>
            <a:ext cx="0" cy="152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724400" y="3581400"/>
            <a:ext cx="0" cy="152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516101" y="3581400"/>
            <a:ext cx="32082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867400" y="3276600"/>
            <a:ext cx="0" cy="1752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928647" y="5029200"/>
            <a:ext cx="6373124" cy="1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3" idx="0"/>
          </p:cNvCxnSpPr>
          <p:nvPr/>
        </p:nvCxnSpPr>
        <p:spPr>
          <a:xfrm>
            <a:off x="1928647" y="5045240"/>
            <a:ext cx="0" cy="2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05800" y="5029200"/>
            <a:ext cx="0" cy="2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705600" y="5029200"/>
            <a:ext cx="0" cy="2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029200" y="5029200"/>
            <a:ext cx="0" cy="2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505200" y="5045240"/>
            <a:ext cx="0" cy="2887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52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346" name="Picture 2" descr="le9_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967" y="1371600"/>
            <a:ext cx="7848033" cy="4495800"/>
          </a:xfr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219200" y="457200"/>
            <a:ext cx="74247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3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Hierarchical task analysis – graphical view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D557F41-2DB6-4957-AD58-A775713DF5E6}"/>
                  </a:ext>
                </a:extLst>
              </p14:cNvPr>
              <p14:cNvContentPartPr/>
              <p14:nvPr/>
            </p14:nvContentPartPr>
            <p14:xfrm>
              <a:off x="553680" y="1580400"/>
              <a:ext cx="7439040" cy="3831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D557F41-2DB6-4957-AD58-A775713DF5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320" y="1571040"/>
                <a:ext cx="7457760" cy="3850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F433DB-3E43-4456-AB8A-2D0B0AB78DA4}" type="slidenum">
              <a:rPr lang="en-US"/>
              <a:pPr/>
              <a:t>19</a:t>
            </a:fld>
            <a:endParaRPr lang="en-US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981200" y="1524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Redefined HTA For Making Tea</a:t>
            </a:r>
          </a:p>
        </p:txBody>
      </p:sp>
      <p:grpSp>
        <p:nvGrpSpPr>
          <p:cNvPr id="19460" name="Group 6"/>
          <p:cNvGrpSpPr>
            <a:grpSpLocks noChangeAspect="1"/>
          </p:cNvGrpSpPr>
          <p:nvPr/>
        </p:nvGrpSpPr>
        <p:grpSpPr bwMode="auto">
          <a:xfrm>
            <a:off x="-1168400" y="-1143000"/>
            <a:ext cx="10287000" cy="10085227"/>
            <a:chOff x="-401" y="-543"/>
            <a:chExt cx="5345" cy="5837"/>
          </a:xfrm>
        </p:grpSpPr>
        <p:sp>
          <p:nvSpPr>
            <p:cNvPr id="19461" name="AutoShape 5"/>
            <p:cNvSpPr>
              <a:spLocks noChangeAspect="1" noChangeArrowheads="1" noTextEdit="1"/>
            </p:cNvSpPr>
            <p:nvPr/>
          </p:nvSpPr>
          <p:spPr bwMode="auto">
            <a:xfrm>
              <a:off x="-401" y="-543"/>
              <a:ext cx="5345" cy="4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462" name="Group 207"/>
            <p:cNvGrpSpPr>
              <a:grpSpLocks/>
            </p:cNvGrpSpPr>
            <p:nvPr/>
          </p:nvGrpSpPr>
          <p:grpSpPr bwMode="auto">
            <a:xfrm>
              <a:off x="768" y="-358"/>
              <a:ext cx="4176" cy="5652"/>
              <a:chOff x="768" y="-358"/>
              <a:chExt cx="4176" cy="5652"/>
            </a:xfrm>
          </p:grpSpPr>
          <p:sp>
            <p:nvSpPr>
              <p:cNvPr id="19561" name="Rectangle 7"/>
              <p:cNvSpPr>
                <a:spLocks noChangeArrowheads="1"/>
              </p:cNvSpPr>
              <p:nvPr/>
            </p:nvSpPr>
            <p:spPr bwMode="auto">
              <a:xfrm>
                <a:off x="768" y="5286"/>
                <a:ext cx="4176" cy="8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62" name="Rectangle 8"/>
              <p:cNvSpPr>
                <a:spLocks noChangeArrowheads="1"/>
              </p:cNvSpPr>
              <p:nvPr/>
            </p:nvSpPr>
            <p:spPr bwMode="auto">
              <a:xfrm>
                <a:off x="768" y="5003"/>
                <a:ext cx="4176" cy="8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63" name="Rectangle 9"/>
              <p:cNvSpPr>
                <a:spLocks noChangeArrowheads="1"/>
              </p:cNvSpPr>
              <p:nvPr/>
            </p:nvSpPr>
            <p:spPr bwMode="auto">
              <a:xfrm>
                <a:off x="929" y="5027"/>
                <a:ext cx="462" cy="1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Courier" pitchFamily="49" charset="0"/>
                  </a:rPr>
                  <a:t>Human{Com</a:t>
                </a:r>
                <a:endParaRPr lang="en-US"/>
              </a:p>
            </p:txBody>
          </p:sp>
          <p:sp>
            <p:nvSpPr>
              <p:cNvPr id="19564" name="Rectangle 10"/>
              <p:cNvSpPr>
                <a:spLocks noChangeArrowheads="1"/>
              </p:cNvSpPr>
              <p:nvPr/>
            </p:nvSpPr>
            <p:spPr bwMode="auto">
              <a:xfrm>
                <a:off x="1397" y="5027"/>
                <a:ext cx="184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Courier" pitchFamily="49" charset="0"/>
                  </a:rPr>
                  <a:t>puter</a:t>
                </a:r>
                <a:endParaRPr lang="en-US"/>
              </a:p>
            </p:txBody>
          </p:sp>
          <p:sp>
            <p:nvSpPr>
              <p:cNvPr id="19565" name="Rectangle 11"/>
              <p:cNvSpPr>
                <a:spLocks noChangeArrowheads="1"/>
              </p:cNvSpPr>
              <p:nvPr/>
            </p:nvSpPr>
            <p:spPr bwMode="auto">
              <a:xfrm>
                <a:off x="1598" y="5027"/>
                <a:ext cx="74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Courier" pitchFamily="49" charset="0"/>
                  </a:rPr>
                  <a:t>In</a:t>
                </a:r>
                <a:endParaRPr lang="en-US"/>
              </a:p>
            </p:txBody>
          </p:sp>
          <p:sp>
            <p:nvSpPr>
              <p:cNvPr id="19566" name="Rectangle 12"/>
              <p:cNvSpPr>
                <a:spLocks noChangeArrowheads="1"/>
              </p:cNvSpPr>
              <p:nvPr/>
            </p:nvSpPr>
            <p:spPr bwMode="auto">
              <a:xfrm>
                <a:off x="1671" y="5027"/>
                <a:ext cx="329" cy="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teraction,</a:t>
                </a:r>
                <a:endParaRPr lang="en-US"/>
              </a:p>
            </p:txBody>
          </p:sp>
          <p:sp>
            <p:nvSpPr>
              <p:cNvPr id="19567" name="Rectangle 13"/>
              <p:cNvSpPr>
                <a:spLocks noChangeArrowheads="1"/>
              </p:cNvSpPr>
              <p:nvPr/>
            </p:nvSpPr>
            <p:spPr bwMode="auto">
              <a:xfrm>
                <a:off x="2034" y="5027"/>
                <a:ext cx="167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Courier" pitchFamily="49" charset="0"/>
                  </a:rPr>
                  <a:t>Pren</a:t>
                </a:r>
                <a:endParaRPr lang="en-US"/>
              </a:p>
            </p:txBody>
          </p:sp>
          <p:sp>
            <p:nvSpPr>
              <p:cNvPr id="19568" name="Rectangle 14"/>
              <p:cNvSpPr>
                <a:spLocks noChangeArrowheads="1"/>
              </p:cNvSpPr>
              <p:nvPr/>
            </p:nvSpPr>
            <p:spPr bwMode="auto">
              <a:xfrm>
                <a:off x="2195" y="5027"/>
                <a:ext cx="112" cy="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600">
                    <a:solidFill>
                      <a:srgbClr val="000000"/>
                    </a:solidFill>
                    <a:latin typeface="Courier" pitchFamily="49" charset="0"/>
                  </a:rPr>
                  <a:t>tice</a:t>
                </a:r>
                <a:endParaRPr lang="en-US"/>
              </a:p>
            </p:txBody>
          </p:sp>
          <p:sp>
            <p:nvSpPr>
              <p:cNvPr id="19569" name="Rectangle 15"/>
              <p:cNvSpPr>
                <a:spLocks noChangeArrowheads="1"/>
              </p:cNvSpPr>
              <p:nvPr/>
            </p:nvSpPr>
            <p:spPr bwMode="auto">
              <a:xfrm>
                <a:off x="2348" y="5027"/>
                <a:ext cx="146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Courier" pitchFamily="49" charset="0"/>
                  </a:rPr>
                  <a:t>Hall</a:t>
                </a:r>
                <a:endParaRPr lang="en-US"/>
              </a:p>
            </p:txBody>
          </p:sp>
          <p:sp>
            <p:nvSpPr>
              <p:cNvPr id="19570" name="Rectangle 16"/>
              <p:cNvSpPr>
                <a:spLocks noChangeArrowheads="1"/>
              </p:cNvSpPr>
              <p:nvPr/>
            </p:nvSpPr>
            <p:spPr bwMode="auto">
              <a:xfrm>
                <a:off x="929" y="5124"/>
                <a:ext cx="84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Courier" pitchFamily="49" charset="0"/>
                  </a:rPr>
                  <a:t>A.</a:t>
                </a:r>
                <a:endParaRPr lang="en-US"/>
              </a:p>
            </p:txBody>
          </p:sp>
          <p:sp>
            <p:nvSpPr>
              <p:cNvPr id="19571" name="Rectangle 17"/>
              <p:cNvSpPr>
                <a:spLocks noChangeArrowheads="1"/>
              </p:cNvSpPr>
              <p:nvPr/>
            </p:nvSpPr>
            <p:spPr bwMode="auto">
              <a:xfrm>
                <a:off x="1034" y="5124"/>
                <a:ext cx="147" cy="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Courier" pitchFamily="49" charset="0"/>
                  </a:rPr>
                  <a:t>Dix,</a:t>
                </a:r>
                <a:endParaRPr lang="en-US"/>
              </a:p>
            </p:txBody>
          </p:sp>
          <p:sp>
            <p:nvSpPr>
              <p:cNvPr id="19572" name="Rectangle 18"/>
              <p:cNvSpPr>
                <a:spLocks noChangeArrowheads="1"/>
              </p:cNvSpPr>
              <p:nvPr/>
            </p:nvSpPr>
            <p:spPr bwMode="auto">
              <a:xfrm>
                <a:off x="1211" y="5124"/>
                <a:ext cx="65" cy="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J.</a:t>
                </a:r>
                <a:endParaRPr lang="en-US"/>
              </a:p>
            </p:txBody>
          </p:sp>
          <p:sp>
            <p:nvSpPr>
              <p:cNvPr id="19573" name="Rectangle 19"/>
              <p:cNvSpPr>
                <a:spLocks noChangeArrowheads="1"/>
              </p:cNvSpPr>
              <p:nvPr/>
            </p:nvSpPr>
            <p:spPr bwMode="auto">
              <a:xfrm>
                <a:off x="1300" y="5124"/>
                <a:ext cx="183" cy="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Courier" pitchFamily="49" charset="0"/>
                  </a:rPr>
                  <a:t>Finla</a:t>
                </a:r>
                <a:endParaRPr lang="en-US"/>
              </a:p>
            </p:txBody>
          </p:sp>
          <p:sp>
            <p:nvSpPr>
              <p:cNvPr id="19574" name="Rectangle 20"/>
              <p:cNvSpPr>
                <a:spLocks noChangeArrowheads="1"/>
              </p:cNvSpPr>
              <p:nvPr/>
            </p:nvSpPr>
            <p:spPr bwMode="auto">
              <a:xfrm>
                <a:off x="1485" y="5124"/>
                <a:ext cx="42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Courier" pitchFamily="49" charset="0"/>
                  </a:rPr>
                  <a:t>y</a:t>
                </a:r>
                <a:endParaRPr lang="en-US"/>
              </a:p>
            </p:txBody>
          </p:sp>
          <p:sp>
            <p:nvSpPr>
              <p:cNvPr id="19575" name="Rectangle 21"/>
              <p:cNvSpPr>
                <a:spLocks noChangeArrowheads="1"/>
              </p:cNvSpPr>
              <p:nvPr/>
            </p:nvSpPr>
            <p:spPr bwMode="auto">
              <a:xfrm>
                <a:off x="1518" y="5124"/>
                <a:ext cx="23" cy="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500">
                    <a:solidFill>
                      <a:srgbClr val="000000"/>
                    </a:solidFill>
                    <a:latin typeface="Courier" pitchFamily="49" charset="0"/>
                  </a:rPr>
                  <a:t>,</a:t>
                </a:r>
                <a:endParaRPr lang="en-US"/>
              </a:p>
            </p:txBody>
          </p:sp>
          <p:sp>
            <p:nvSpPr>
              <p:cNvPr id="19576" name="Rectangle 22"/>
              <p:cNvSpPr>
                <a:spLocks noChangeArrowheads="1"/>
              </p:cNvSpPr>
              <p:nvPr/>
            </p:nvSpPr>
            <p:spPr bwMode="auto">
              <a:xfrm>
                <a:off x="1566" y="5124"/>
                <a:ext cx="84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Courier" pitchFamily="49" charset="0"/>
                  </a:rPr>
                  <a:t>G.</a:t>
                </a:r>
                <a:endParaRPr lang="en-US"/>
              </a:p>
            </p:txBody>
          </p:sp>
          <p:sp>
            <p:nvSpPr>
              <p:cNvPr id="19577" name="Rectangle 23"/>
              <p:cNvSpPr>
                <a:spLocks noChangeArrowheads="1"/>
              </p:cNvSpPr>
              <p:nvPr/>
            </p:nvSpPr>
            <p:spPr bwMode="auto">
              <a:xfrm>
                <a:off x="1679" y="5124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Courier" pitchFamily="49" charset="0"/>
                  </a:rPr>
                  <a:t>Ab</a:t>
                </a:r>
                <a:endParaRPr lang="en-US"/>
              </a:p>
            </p:txBody>
          </p:sp>
          <p:sp>
            <p:nvSpPr>
              <p:cNvPr id="19578" name="Rectangle 24"/>
              <p:cNvSpPr>
                <a:spLocks noChangeArrowheads="1"/>
              </p:cNvSpPr>
              <p:nvPr/>
            </p:nvSpPr>
            <p:spPr bwMode="auto">
              <a:xfrm>
                <a:off x="1784" y="5124"/>
                <a:ext cx="37" cy="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Courier" pitchFamily="49" charset="0"/>
                  </a:rPr>
                  <a:t>o</a:t>
                </a:r>
                <a:endParaRPr lang="en-US"/>
              </a:p>
            </p:txBody>
          </p:sp>
          <p:sp>
            <p:nvSpPr>
              <p:cNvPr id="19579" name="Rectangle 25"/>
              <p:cNvSpPr>
                <a:spLocks noChangeArrowheads="1"/>
              </p:cNvSpPr>
              <p:nvPr/>
            </p:nvSpPr>
            <p:spPr bwMode="auto">
              <a:xfrm>
                <a:off x="1824" y="5124"/>
                <a:ext cx="102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Courier" pitchFamily="49" charset="0"/>
                  </a:rPr>
                  <a:t>wd</a:t>
                </a:r>
                <a:endParaRPr lang="en-US"/>
              </a:p>
            </p:txBody>
          </p:sp>
          <p:sp>
            <p:nvSpPr>
              <p:cNvPr id="19580" name="Rectangle 26"/>
              <p:cNvSpPr>
                <a:spLocks noChangeArrowheads="1"/>
              </p:cNvSpPr>
              <p:nvPr/>
            </p:nvSpPr>
            <p:spPr bwMode="auto">
              <a:xfrm>
                <a:off x="1953" y="5124"/>
                <a:ext cx="125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Courier" pitchFamily="49" charset="0"/>
                  </a:rPr>
                  <a:t>and</a:t>
                </a:r>
                <a:endParaRPr lang="en-US"/>
              </a:p>
            </p:txBody>
          </p:sp>
          <p:sp>
            <p:nvSpPr>
              <p:cNvPr id="19581" name="Rectangle 27"/>
              <p:cNvSpPr>
                <a:spLocks noChangeArrowheads="1"/>
              </p:cNvSpPr>
              <p:nvPr/>
            </p:nvSpPr>
            <p:spPr bwMode="auto">
              <a:xfrm>
                <a:off x="2106" y="5124"/>
                <a:ext cx="83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Courier" pitchFamily="49" charset="0"/>
                  </a:rPr>
                  <a:t>R.</a:t>
                </a:r>
                <a:endParaRPr lang="en-US"/>
              </a:p>
            </p:txBody>
          </p:sp>
          <p:sp>
            <p:nvSpPr>
              <p:cNvPr id="19582" name="Rectangle 28"/>
              <p:cNvSpPr>
                <a:spLocks noChangeArrowheads="1"/>
              </p:cNvSpPr>
              <p:nvPr/>
            </p:nvSpPr>
            <p:spPr bwMode="auto">
              <a:xfrm>
                <a:off x="2219" y="5124"/>
                <a:ext cx="184" cy="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Courier" pitchFamily="49" charset="0"/>
                  </a:rPr>
                  <a:t>Beale</a:t>
                </a:r>
                <a:endParaRPr lang="en-US"/>
              </a:p>
            </p:txBody>
          </p:sp>
          <p:sp>
            <p:nvSpPr>
              <p:cNvPr id="19583" name="Rectangle 29"/>
              <p:cNvSpPr>
                <a:spLocks noChangeArrowheads="1"/>
              </p:cNvSpPr>
              <p:nvPr/>
            </p:nvSpPr>
            <p:spPr bwMode="auto">
              <a:xfrm>
                <a:off x="2453" y="5116"/>
                <a:ext cx="33" cy="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000000"/>
                    </a:solidFill>
                    <a:latin typeface="Courier" pitchFamily="49" charset="0"/>
                  </a:rPr>
                  <a:t>c</a:t>
                </a:r>
                <a:endParaRPr lang="en-US"/>
              </a:p>
            </p:txBody>
          </p:sp>
          <p:sp>
            <p:nvSpPr>
              <p:cNvPr id="19584" name="Rectangle 30"/>
              <p:cNvSpPr>
                <a:spLocks noChangeArrowheads="1"/>
              </p:cNvSpPr>
              <p:nvPr/>
            </p:nvSpPr>
            <p:spPr bwMode="auto">
              <a:xfrm>
                <a:off x="2437" y="5108"/>
                <a:ext cx="159" cy="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Courier" pitchFamily="49" charset="0"/>
                  </a:rPr>
                  <a:t>fl</a:t>
                </a:r>
                <a:endParaRPr lang="en-US"/>
              </a:p>
            </p:txBody>
          </p:sp>
          <p:sp>
            <p:nvSpPr>
              <p:cNvPr id="19585" name="Rectangle 31"/>
              <p:cNvSpPr>
                <a:spLocks noChangeArrowheads="1"/>
              </p:cNvSpPr>
              <p:nvPr/>
            </p:nvSpPr>
            <p:spPr bwMode="auto">
              <a:xfrm>
                <a:off x="2517" y="5124"/>
                <a:ext cx="147" cy="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Courier" pitchFamily="49" charset="0"/>
                  </a:rPr>
                  <a:t>1993</a:t>
                </a:r>
                <a:endParaRPr lang="en-US"/>
              </a:p>
            </p:txBody>
          </p:sp>
          <p:sp>
            <p:nvSpPr>
              <p:cNvPr id="19586" name="Rectangle 32"/>
              <p:cNvSpPr>
                <a:spLocks noChangeArrowheads="1"/>
              </p:cNvSpPr>
              <p:nvPr/>
            </p:nvSpPr>
            <p:spPr bwMode="auto">
              <a:xfrm>
                <a:off x="3977" y="5027"/>
                <a:ext cx="56" cy="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>
                    <a:solidFill>
                      <a:srgbClr val="000000"/>
                    </a:solidFill>
                    <a:latin typeface="Courier" pitchFamily="49" charset="0"/>
                  </a:rPr>
                  <a:t>T</a:t>
                </a:r>
                <a:endParaRPr lang="en-US"/>
              </a:p>
            </p:txBody>
          </p:sp>
          <p:sp>
            <p:nvSpPr>
              <p:cNvPr id="19587" name="Rectangle 33"/>
              <p:cNvSpPr>
                <a:spLocks noChangeArrowheads="1"/>
              </p:cNvSpPr>
              <p:nvPr/>
            </p:nvSpPr>
            <p:spPr bwMode="auto">
              <a:xfrm>
                <a:off x="4033" y="5027"/>
                <a:ext cx="111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Courier" pitchFamily="49" charset="0"/>
                  </a:rPr>
                  <a:t>ask</a:t>
                </a:r>
                <a:endParaRPr lang="en-US"/>
              </a:p>
            </p:txBody>
          </p:sp>
          <p:sp>
            <p:nvSpPr>
              <p:cNvPr id="19588" name="Rectangle 34"/>
              <p:cNvSpPr>
                <a:spLocks noChangeArrowheads="1"/>
              </p:cNvSpPr>
              <p:nvPr/>
            </p:nvSpPr>
            <p:spPr bwMode="auto">
              <a:xfrm>
                <a:off x="4170" y="5027"/>
                <a:ext cx="294" cy="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Courier" pitchFamily="49" charset="0"/>
                  </a:rPr>
                  <a:t>Analysis</a:t>
                </a:r>
                <a:endParaRPr lang="en-US"/>
              </a:p>
            </p:txBody>
          </p:sp>
          <p:sp>
            <p:nvSpPr>
              <p:cNvPr id="19589" name="Rectangle 35"/>
              <p:cNvSpPr>
                <a:spLocks noChangeArrowheads="1"/>
              </p:cNvSpPr>
              <p:nvPr/>
            </p:nvSpPr>
            <p:spPr bwMode="auto">
              <a:xfrm>
                <a:off x="4114" y="5124"/>
                <a:ext cx="257" cy="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Courier" pitchFamily="49" charset="0"/>
                  </a:rPr>
                  <a:t>Chapter</a:t>
                </a:r>
                <a:endParaRPr lang="en-US"/>
              </a:p>
            </p:txBody>
          </p:sp>
          <p:sp>
            <p:nvSpPr>
              <p:cNvPr id="19590" name="Rectangle 36"/>
              <p:cNvSpPr>
                <a:spLocks noChangeArrowheads="1"/>
              </p:cNvSpPr>
              <p:nvPr/>
            </p:nvSpPr>
            <p:spPr bwMode="auto">
              <a:xfrm>
                <a:off x="4428" y="5124"/>
                <a:ext cx="37" cy="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latin typeface="Courier" pitchFamily="49" charset="0"/>
                  </a:rPr>
                  <a:t>7</a:t>
                </a:r>
                <a:endParaRPr lang="en-US"/>
              </a:p>
            </p:txBody>
          </p:sp>
          <p:sp>
            <p:nvSpPr>
              <p:cNvPr id="19591" name="Rectangle 37"/>
              <p:cNvSpPr>
                <a:spLocks noChangeArrowheads="1"/>
              </p:cNvSpPr>
              <p:nvPr/>
            </p:nvSpPr>
            <p:spPr bwMode="auto">
              <a:xfrm>
                <a:off x="4565" y="5124"/>
                <a:ext cx="205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>
                    <a:solidFill>
                      <a:srgbClr val="000000"/>
                    </a:solidFill>
                    <a:latin typeface="Courier" pitchFamily="49" charset="0"/>
                  </a:rPr>
                  <a:t>(10)</a:t>
                </a:r>
                <a:endParaRPr lang="en-US"/>
              </a:p>
            </p:txBody>
          </p:sp>
          <p:sp>
            <p:nvSpPr>
              <p:cNvPr id="19592" name="Rectangle 38"/>
              <p:cNvSpPr>
                <a:spLocks noChangeArrowheads="1"/>
              </p:cNvSpPr>
              <p:nvPr/>
            </p:nvSpPr>
            <p:spPr bwMode="auto">
              <a:xfrm>
                <a:off x="1687" y="-358"/>
                <a:ext cx="2193" cy="8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593" name="Rectangle 39"/>
              <p:cNvSpPr>
                <a:spLocks noChangeArrowheads="1"/>
              </p:cNvSpPr>
              <p:nvPr/>
            </p:nvSpPr>
            <p:spPr bwMode="auto">
              <a:xfrm>
                <a:off x="1719" y="-229"/>
                <a:ext cx="616" cy="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>
                    <a:solidFill>
                      <a:srgbClr val="000000"/>
                    </a:solidFill>
                    <a:latin typeface="Courier" pitchFamily="49" charset="0"/>
                  </a:rPr>
                  <a:t>Refined</a:t>
                </a:r>
                <a:endParaRPr lang="en-US"/>
              </a:p>
            </p:txBody>
          </p:sp>
          <p:sp>
            <p:nvSpPr>
              <p:cNvPr id="19594" name="Rectangle 40"/>
              <p:cNvSpPr>
                <a:spLocks noChangeArrowheads="1"/>
              </p:cNvSpPr>
              <p:nvPr/>
            </p:nvSpPr>
            <p:spPr bwMode="auto">
              <a:xfrm>
                <a:off x="2324" y="-253"/>
                <a:ext cx="232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500" dirty="0">
                    <a:solidFill>
                      <a:srgbClr val="000000"/>
                    </a:solidFill>
                    <a:latin typeface="Courier" pitchFamily="49" charset="0"/>
                  </a:rPr>
                  <a:t>HT</a:t>
                </a:r>
                <a:endParaRPr lang="en-US" dirty="0"/>
              </a:p>
            </p:txBody>
          </p:sp>
          <p:sp>
            <p:nvSpPr>
              <p:cNvPr id="19595" name="Rectangle 41"/>
              <p:cNvSpPr>
                <a:spLocks noChangeArrowheads="1"/>
              </p:cNvSpPr>
              <p:nvPr/>
            </p:nvSpPr>
            <p:spPr bwMode="auto">
              <a:xfrm>
                <a:off x="2550" y="-253"/>
                <a:ext cx="120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600">
                    <a:solidFill>
                      <a:srgbClr val="000000"/>
                    </a:solidFill>
                    <a:latin typeface="Courier" pitchFamily="49" charset="0"/>
                  </a:rPr>
                  <a:t>A</a:t>
                </a:r>
                <a:endParaRPr lang="en-US"/>
              </a:p>
            </p:txBody>
          </p:sp>
          <p:sp>
            <p:nvSpPr>
              <p:cNvPr id="19596" name="Rectangle 42"/>
              <p:cNvSpPr>
                <a:spLocks noChangeArrowheads="1"/>
              </p:cNvSpPr>
              <p:nvPr/>
            </p:nvSpPr>
            <p:spPr bwMode="auto">
              <a:xfrm>
                <a:off x="2735" y="-213"/>
                <a:ext cx="194" cy="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Courier" pitchFamily="49" charset="0"/>
                  </a:rPr>
                  <a:t>for</a:t>
                </a:r>
                <a:endParaRPr lang="en-US"/>
              </a:p>
            </p:txBody>
          </p:sp>
          <p:sp>
            <p:nvSpPr>
              <p:cNvPr id="19597" name="Rectangle 43"/>
              <p:cNvSpPr>
                <a:spLocks noChangeArrowheads="1"/>
              </p:cNvSpPr>
              <p:nvPr/>
            </p:nvSpPr>
            <p:spPr bwMode="auto">
              <a:xfrm>
                <a:off x="2985" y="-229"/>
                <a:ext cx="498" cy="1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  <a:latin typeface="Courier" pitchFamily="49" charset="0"/>
                  </a:rPr>
                  <a:t>making</a:t>
                </a:r>
                <a:endParaRPr lang="en-US"/>
              </a:p>
            </p:txBody>
          </p:sp>
          <p:sp>
            <p:nvSpPr>
              <p:cNvPr id="19598" name="Rectangle 44"/>
              <p:cNvSpPr>
                <a:spLocks noChangeArrowheads="1"/>
              </p:cNvSpPr>
              <p:nvPr/>
            </p:nvSpPr>
            <p:spPr bwMode="auto">
              <a:xfrm>
                <a:off x="3573" y="-213"/>
                <a:ext cx="209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Courier" pitchFamily="49" charset="0"/>
                  </a:rPr>
                  <a:t>tea</a:t>
                </a:r>
                <a:endParaRPr lang="en-US"/>
              </a:p>
            </p:txBody>
          </p:sp>
          <p:sp>
            <p:nvSpPr>
              <p:cNvPr id="19599" name="Rectangle 45"/>
              <p:cNvSpPr>
                <a:spLocks noChangeArrowheads="1"/>
              </p:cNvSpPr>
              <p:nvPr/>
            </p:nvSpPr>
            <p:spPr bwMode="auto">
              <a:xfrm>
                <a:off x="1687" y="13"/>
                <a:ext cx="2193" cy="8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600" name="Rectangle 46"/>
              <p:cNvSpPr>
                <a:spLocks noChangeArrowheads="1"/>
              </p:cNvSpPr>
              <p:nvPr/>
            </p:nvSpPr>
            <p:spPr bwMode="auto">
              <a:xfrm>
                <a:off x="2235" y="569"/>
                <a:ext cx="171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make</a:t>
                </a:r>
                <a:endParaRPr lang="en-US"/>
              </a:p>
            </p:txBody>
          </p:sp>
          <p:sp>
            <p:nvSpPr>
              <p:cNvPr id="19601" name="Rectangle 47"/>
              <p:cNvSpPr>
                <a:spLocks noChangeArrowheads="1"/>
              </p:cNvSpPr>
              <p:nvPr/>
            </p:nvSpPr>
            <p:spPr bwMode="auto">
              <a:xfrm>
                <a:off x="2405" y="569"/>
                <a:ext cx="147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cups</a:t>
                </a:r>
                <a:endParaRPr lang="en-US"/>
              </a:p>
            </p:txBody>
          </p:sp>
          <p:sp>
            <p:nvSpPr>
              <p:cNvPr id="19602" name="Rectangle 48"/>
              <p:cNvSpPr>
                <a:spLocks noChangeArrowheads="1"/>
              </p:cNvSpPr>
              <p:nvPr/>
            </p:nvSpPr>
            <p:spPr bwMode="auto">
              <a:xfrm>
                <a:off x="2308" y="649"/>
                <a:ext cx="58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of</a:t>
                </a:r>
                <a:endParaRPr lang="en-US"/>
              </a:p>
            </p:txBody>
          </p:sp>
          <p:sp>
            <p:nvSpPr>
              <p:cNvPr id="19603" name="Rectangle 49"/>
              <p:cNvSpPr>
                <a:spLocks noChangeArrowheads="1"/>
              </p:cNvSpPr>
              <p:nvPr/>
            </p:nvSpPr>
            <p:spPr bwMode="auto">
              <a:xfrm>
                <a:off x="2380" y="649"/>
                <a:ext cx="97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tea</a:t>
                </a:r>
                <a:endParaRPr lang="en-US"/>
              </a:p>
            </p:txBody>
          </p:sp>
          <p:sp>
            <p:nvSpPr>
              <p:cNvPr id="19604" name="Line 50"/>
              <p:cNvSpPr>
                <a:spLocks noChangeShapeType="1"/>
              </p:cNvSpPr>
              <p:nvPr/>
            </p:nvSpPr>
            <p:spPr bwMode="auto">
              <a:xfrm flipV="1">
                <a:off x="2155" y="505"/>
                <a:ext cx="1" cy="3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5" name="Line 51"/>
              <p:cNvSpPr>
                <a:spLocks noChangeShapeType="1"/>
              </p:cNvSpPr>
              <p:nvPr/>
            </p:nvSpPr>
            <p:spPr bwMode="auto">
              <a:xfrm>
                <a:off x="2155" y="505"/>
                <a:ext cx="45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6" name="Line 52"/>
              <p:cNvSpPr>
                <a:spLocks noChangeShapeType="1"/>
              </p:cNvSpPr>
              <p:nvPr/>
            </p:nvSpPr>
            <p:spPr bwMode="auto">
              <a:xfrm>
                <a:off x="2614" y="505"/>
                <a:ext cx="1" cy="33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7" name="Line 53"/>
              <p:cNvSpPr>
                <a:spLocks noChangeShapeType="1"/>
              </p:cNvSpPr>
              <p:nvPr/>
            </p:nvSpPr>
            <p:spPr bwMode="auto">
              <a:xfrm flipH="1">
                <a:off x="2155" y="835"/>
                <a:ext cx="45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8" name="Rectangle 54"/>
              <p:cNvSpPr>
                <a:spLocks noChangeArrowheads="1"/>
              </p:cNvSpPr>
              <p:nvPr/>
            </p:nvSpPr>
            <p:spPr bwMode="auto">
              <a:xfrm>
                <a:off x="1139" y="1536"/>
                <a:ext cx="108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boil</a:t>
                </a:r>
                <a:endParaRPr lang="en-US"/>
              </a:p>
            </p:txBody>
          </p:sp>
          <p:sp>
            <p:nvSpPr>
              <p:cNvPr id="19609" name="Rectangle 55"/>
              <p:cNvSpPr>
                <a:spLocks noChangeArrowheads="1"/>
              </p:cNvSpPr>
              <p:nvPr/>
            </p:nvSpPr>
            <p:spPr bwMode="auto">
              <a:xfrm>
                <a:off x="1260" y="1536"/>
                <a:ext cx="170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water</a:t>
                </a:r>
                <a:endParaRPr lang="en-US"/>
              </a:p>
            </p:txBody>
          </p:sp>
          <p:sp>
            <p:nvSpPr>
              <p:cNvPr id="19610" name="Line 56"/>
              <p:cNvSpPr>
                <a:spLocks noChangeShapeType="1"/>
              </p:cNvSpPr>
              <p:nvPr/>
            </p:nvSpPr>
            <p:spPr bwMode="auto">
              <a:xfrm flipV="1">
                <a:off x="1042" y="1432"/>
                <a:ext cx="1" cy="3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11" name="Line 57"/>
              <p:cNvSpPr>
                <a:spLocks noChangeShapeType="1"/>
              </p:cNvSpPr>
              <p:nvPr/>
            </p:nvSpPr>
            <p:spPr bwMode="auto">
              <a:xfrm>
                <a:off x="1042" y="1432"/>
                <a:ext cx="46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12" name="Line 58"/>
              <p:cNvSpPr>
                <a:spLocks noChangeShapeType="1"/>
              </p:cNvSpPr>
              <p:nvPr/>
            </p:nvSpPr>
            <p:spPr bwMode="auto">
              <a:xfrm>
                <a:off x="1502" y="1432"/>
                <a:ext cx="1" cy="3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13" name="Line 59"/>
              <p:cNvSpPr>
                <a:spLocks noChangeShapeType="1"/>
              </p:cNvSpPr>
              <p:nvPr/>
            </p:nvSpPr>
            <p:spPr bwMode="auto">
              <a:xfrm flipH="1">
                <a:off x="1042" y="1754"/>
                <a:ext cx="46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14" name="Rectangle 60"/>
              <p:cNvSpPr>
                <a:spLocks noChangeArrowheads="1"/>
              </p:cNvSpPr>
              <p:nvPr/>
            </p:nvSpPr>
            <p:spPr bwMode="auto">
              <a:xfrm>
                <a:off x="1687" y="1536"/>
                <a:ext cx="190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empty</a:t>
                </a:r>
                <a:endParaRPr lang="en-US"/>
              </a:p>
            </p:txBody>
          </p:sp>
          <p:sp>
            <p:nvSpPr>
              <p:cNvPr id="19615" name="Rectangle 61"/>
              <p:cNvSpPr>
                <a:spLocks noChangeArrowheads="1"/>
              </p:cNvSpPr>
              <p:nvPr/>
            </p:nvSpPr>
            <p:spPr bwMode="auto">
              <a:xfrm>
                <a:off x="1881" y="1536"/>
                <a:ext cx="96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pot</a:t>
                </a:r>
                <a:endParaRPr lang="en-US"/>
              </a:p>
            </p:txBody>
          </p:sp>
          <p:sp>
            <p:nvSpPr>
              <p:cNvPr id="19616" name="Line 62"/>
              <p:cNvSpPr>
                <a:spLocks noChangeShapeType="1"/>
              </p:cNvSpPr>
              <p:nvPr/>
            </p:nvSpPr>
            <p:spPr bwMode="auto">
              <a:xfrm flipV="1">
                <a:off x="1598" y="1432"/>
                <a:ext cx="1" cy="3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17" name="Line 63"/>
              <p:cNvSpPr>
                <a:spLocks noChangeShapeType="1"/>
              </p:cNvSpPr>
              <p:nvPr/>
            </p:nvSpPr>
            <p:spPr bwMode="auto">
              <a:xfrm>
                <a:off x="1598" y="1432"/>
                <a:ext cx="46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18" name="Line 64"/>
              <p:cNvSpPr>
                <a:spLocks noChangeShapeType="1"/>
              </p:cNvSpPr>
              <p:nvPr/>
            </p:nvSpPr>
            <p:spPr bwMode="auto">
              <a:xfrm>
                <a:off x="2058" y="1432"/>
                <a:ext cx="1" cy="3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19" name="Line 65"/>
              <p:cNvSpPr>
                <a:spLocks noChangeShapeType="1"/>
              </p:cNvSpPr>
              <p:nvPr/>
            </p:nvSpPr>
            <p:spPr bwMode="auto">
              <a:xfrm flipH="1">
                <a:off x="1598" y="1754"/>
                <a:ext cx="46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20" name="Rectangle 66"/>
              <p:cNvSpPr>
                <a:spLocks noChangeArrowheads="1"/>
              </p:cNvSpPr>
              <p:nvPr/>
            </p:nvSpPr>
            <p:spPr bwMode="auto">
              <a:xfrm>
                <a:off x="2259" y="1536"/>
                <a:ext cx="170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make</a:t>
                </a:r>
                <a:endParaRPr lang="en-US"/>
              </a:p>
            </p:txBody>
          </p:sp>
          <p:sp>
            <p:nvSpPr>
              <p:cNvPr id="19621" name="Rectangle 67"/>
              <p:cNvSpPr>
                <a:spLocks noChangeArrowheads="1"/>
              </p:cNvSpPr>
              <p:nvPr/>
            </p:nvSpPr>
            <p:spPr bwMode="auto">
              <a:xfrm>
                <a:off x="2421" y="1536"/>
                <a:ext cx="97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pot</a:t>
                </a:r>
                <a:endParaRPr lang="en-US"/>
              </a:p>
            </p:txBody>
          </p:sp>
          <p:sp>
            <p:nvSpPr>
              <p:cNvPr id="19622" name="Line 68"/>
              <p:cNvSpPr>
                <a:spLocks noChangeShapeType="1"/>
              </p:cNvSpPr>
              <p:nvPr/>
            </p:nvSpPr>
            <p:spPr bwMode="auto">
              <a:xfrm flipV="1">
                <a:off x="2155" y="1432"/>
                <a:ext cx="1" cy="3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23" name="Line 69"/>
              <p:cNvSpPr>
                <a:spLocks noChangeShapeType="1"/>
              </p:cNvSpPr>
              <p:nvPr/>
            </p:nvSpPr>
            <p:spPr bwMode="auto">
              <a:xfrm>
                <a:off x="2155" y="1432"/>
                <a:ext cx="45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24" name="Line 70"/>
              <p:cNvSpPr>
                <a:spLocks noChangeShapeType="1"/>
              </p:cNvSpPr>
              <p:nvPr/>
            </p:nvSpPr>
            <p:spPr bwMode="auto">
              <a:xfrm>
                <a:off x="2614" y="1432"/>
                <a:ext cx="1" cy="3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25" name="Line 71"/>
              <p:cNvSpPr>
                <a:spLocks noChangeShapeType="1"/>
              </p:cNvSpPr>
              <p:nvPr/>
            </p:nvSpPr>
            <p:spPr bwMode="auto">
              <a:xfrm flipH="1">
                <a:off x="2155" y="1754"/>
                <a:ext cx="45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26" name="Rectangle 72"/>
              <p:cNvSpPr>
                <a:spLocks noChangeArrowheads="1"/>
              </p:cNvSpPr>
              <p:nvPr/>
            </p:nvSpPr>
            <p:spPr bwMode="auto">
              <a:xfrm>
                <a:off x="2792" y="1496"/>
                <a:ext cx="124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wait</a:t>
                </a:r>
                <a:endParaRPr lang="en-US"/>
              </a:p>
            </p:txBody>
          </p:sp>
          <p:sp>
            <p:nvSpPr>
              <p:cNvPr id="19627" name="Rectangle 73"/>
              <p:cNvSpPr>
                <a:spLocks noChangeArrowheads="1"/>
              </p:cNvSpPr>
              <p:nvPr/>
            </p:nvSpPr>
            <p:spPr bwMode="auto">
              <a:xfrm>
                <a:off x="2929" y="1496"/>
                <a:ext cx="39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4</a:t>
                </a:r>
                <a:endParaRPr lang="en-US"/>
              </a:p>
            </p:txBody>
          </p:sp>
          <p:sp>
            <p:nvSpPr>
              <p:cNvPr id="19628" name="Rectangle 74"/>
              <p:cNvSpPr>
                <a:spLocks noChangeArrowheads="1"/>
              </p:cNvSpPr>
              <p:nvPr/>
            </p:nvSpPr>
            <p:spPr bwMode="auto">
              <a:xfrm>
                <a:off x="2977" y="1496"/>
                <a:ext cx="62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or</a:t>
                </a:r>
                <a:endParaRPr lang="en-US"/>
              </a:p>
            </p:txBody>
          </p:sp>
          <p:sp>
            <p:nvSpPr>
              <p:cNvPr id="19629" name="Rectangle 75"/>
              <p:cNvSpPr>
                <a:spLocks noChangeArrowheads="1"/>
              </p:cNvSpPr>
              <p:nvPr/>
            </p:nvSpPr>
            <p:spPr bwMode="auto">
              <a:xfrm>
                <a:off x="3058" y="1496"/>
                <a:ext cx="39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5</a:t>
                </a:r>
                <a:endParaRPr lang="en-US"/>
              </a:p>
            </p:txBody>
          </p:sp>
          <p:sp>
            <p:nvSpPr>
              <p:cNvPr id="19630" name="Rectangle 76"/>
              <p:cNvSpPr>
                <a:spLocks noChangeArrowheads="1"/>
              </p:cNvSpPr>
              <p:nvPr/>
            </p:nvSpPr>
            <p:spPr bwMode="auto">
              <a:xfrm>
                <a:off x="2832" y="1576"/>
                <a:ext cx="243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minutes</a:t>
                </a:r>
                <a:endParaRPr lang="en-US"/>
              </a:p>
            </p:txBody>
          </p:sp>
          <p:sp>
            <p:nvSpPr>
              <p:cNvPr id="19631" name="Line 77"/>
              <p:cNvSpPr>
                <a:spLocks noChangeShapeType="1"/>
              </p:cNvSpPr>
              <p:nvPr/>
            </p:nvSpPr>
            <p:spPr bwMode="auto">
              <a:xfrm flipV="1">
                <a:off x="2711" y="1432"/>
                <a:ext cx="1" cy="3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32" name="Line 78"/>
              <p:cNvSpPr>
                <a:spLocks noChangeShapeType="1"/>
              </p:cNvSpPr>
              <p:nvPr/>
            </p:nvSpPr>
            <p:spPr bwMode="auto">
              <a:xfrm>
                <a:off x="2711" y="1432"/>
                <a:ext cx="45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33" name="Line 79"/>
              <p:cNvSpPr>
                <a:spLocks noChangeShapeType="1"/>
              </p:cNvSpPr>
              <p:nvPr/>
            </p:nvSpPr>
            <p:spPr bwMode="auto">
              <a:xfrm>
                <a:off x="3170" y="1432"/>
                <a:ext cx="1" cy="3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34" name="Line 80"/>
              <p:cNvSpPr>
                <a:spLocks noChangeShapeType="1"/>
              </p:cNvSpPr>
              <p:nvPr/>
            </p:nvSpPr>
            <p:spPr bwMode="auto">
              <a:xfrm flipH="1">
                <a:off x="2711" y="1754"/>
                <a:ext cx="45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35" name="Rectangle 81"/>
              <p:cNvSpPr>
                <a:spLocks noChangeArrowheads="1"/>
              </p:cNvSpPr>
              <p:nvPr/>
            </p:nvSpPr>
            <p:spPr bwMode="auto">
              <a:xfrm>
                <a:off x="3380" y="1536"/>
                <a:ext cx="139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pour</a:t>
                </a:r>
                <a:endParaRPr lang="en-US"/>
              </a:p>
            </p:txBody>
          </p:sp>
          <p:sp>
            <p:nvSpPr>
              <p:cNvPr id="19636" name="Rectangle 82"/>
              <p:cNvSpPr>
                <a:spLocks noChangeArrowheads="1"/>
              </p:cNvSpPr>
              <p:nvPr/>
            </p:nvSpPr>
            <p:spPr bwMode="auto">
              <a:xfrm>
                <a:off x="3525" y="1536"/>
                <a:ext cx="97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tea</a:t>
                </a:r>
                <a:endParaRPr lang="en-US"/>
              </a:p>
            </p:txBody>
          </p:sp>
          <p:sp>
            <p:nvSpPr>
              <p:cNvPr id="19637" name="Line 83"/>
              <p:cNvSpPr>
                <a:spLocks noChangeShapeType="1"/>
              </p:cNvSpPr>
              <p:nvPr/>
            </p:nvSpPr>
            <p:spPr bwMode="auto">
              <a:xfrm flipV="1">
                <a:off x="3267" y="1432"/>
                <a:ext cx="1" cy="3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38" name="Line 84"/>
              <p:cNvSpPr>
                <a:spLocks noChangeShapeType="1"/>
              </p:cNvSpPr>
              <p:nvPr/>
            </p:nvSpPr>
            <p:spPr bwMode="auto">
              <a:xfrm>
                <a:off x="3267" y="1432"/>
                <a:ext cx="46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39" name="Line 85"/>
              <p:cNvSpPr>
                <a:spLocks noChangeShapeType="1"/>
              </p:cNvSpPr>
              <p:nvPr/>
            </p:nvSpPr>
            <p:spPr bwMode="auto">
              <a:xfrm>
                <a:off x="3727" y="1432"/>
                <a:ext cx="1" cy="3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40" name="Line 86"/>
              <p:cNvSpPr>
                <a:spLocks noChangeShapeType="1"/>
              </p:cNvSpPr>
              <p:nvPr/>
            </p:nvSpPr>
            <p:spPr bwMode="auto">
              <a:xfrm flipH="1">
                <a:off x="3267" y="1754"/>
                <a:ext cx="46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41" name="Rectangle 87"/>
              <p:cNvSpPr>
                <a:spLocks noChangeArrowheads="1"/>
              </p:cNvSpPr>
              <p:nvPr/>
            </p:nvSpPr>
            <p:spPr bwMode="auto">
              <a:xfrm>
                <a:off x="1147" y="3616"/>
                <a:ext cx="66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fill</a:t>
                </a:r>
                <a:endParaRPr lang="en-US"/>
              </a:p>
            </p:txBody>
          </p:sp>
          <p:sp>
            <p:nvSpPr>
              <p:cNvPr id="19642" name="Rectangle 88"/>
              <p:cNvSpPr>
                <a:spLocks noChangeArrowheads="1"/>
              </p:cNvSpPr>
              <p:nvPr/>
            </p:nvSpPr>
            <p:spPr bwMode="auto">
              <a:xfrm>
                <a:off x="1244" y="3616"/>
                <a:ext cx="166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kettle</a:t>
                </a:r>
                <a:endParaRPr lang="en-US"/>
              </a:p>
            </p:txBody>
          </p:sp>
          <p:sp>
            <p:nvSpPr>
              <p:cNvPr id="19643" name="Line 89"/>
              <p:cNvSpPr>
                <a:spLocks noChangeShapeType="1"/>
              </p:cNvSpPr>
              <p:nvPr/>
            </p:nvSpPr>
            <p:spPr bwMode="auto">
              <a:xfrm flipV="1">
                <a:off x="1042" y="3520"/>
                <a:ext cx="1" cy="3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44" name="Line 90"/>
              <p:cNvSpPr>
                <a:spLocks noChangeShapeType="1"/>
              </p:cNvSpPr>
              <p:nvPr/>
            </p:nvSpPr>
            <p:spPr bwMode="auto">
              <a:xfrm>
                <a:off x="1042" y="3520"/>
                <a:ext cx="46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45" name="Line 91"/>
              <p:cNvSpPr>
                <a:spLocks noChangeShapeType="1"/>
              </p:cNvSpPr>
              <p:nvPr/>
            </p:nvSpPr>
            <p:spPr bwMode="auto">
              <a:xfrm>
                <a:off x="1502" y="3520"/>
                <a:ext cx="1" cy="3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46" name="Line 92"/>
              <p:cNvSpPr>
                <a:spLocks noChangeShapeType="1"/>
              </p:cNvSpPr>
              <p:nvPr/>
            </p:nvSpPr>
            <p:spPr bwMode="auto">
              <a:xfrm flipH="1">
                <a:off x="1042" y="3842"/>
                <a:ext cx="46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47" name="Rectangle 93"/>
              <p:cNvSpPr>
                <a:spLocks noChangeArrowheads="1"/>
              </p:cNvSpPr>
              <p:nvPr/>
            </p:nvSpPr>
            <p:spPr bwMode="auto">
              <a:xfrm>
                <a:off x="1695" y="3584"/>
                <a:ext cx="97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put</a:t>
                </a:r>
                <a:endParaRPr lang="en-US"/>
              </a:p>
            </p:txBody>
          </p:sp>
          <p:sp>
            <p:nvSpPr>
              <p:cNvPr id="19648" name="Rectangle 94"/>
              <p:cNvSpPr>
                <a:spLocks noChangeArrowheads="1"/>
              </p:cNvSpPr>
              <p:nvPr/>
            </p:nvSpPr>
            <p:spPr bwMode="auto">
              <a:xfrm>
                <a:off x="1808" y="3584"/>
                <a:ext cx="166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kettle</a:t>
                </a:r>
                <a:endParaRPr lang="en-US"/>
              </a:p>
            </p:txBody>
          </p:sp>
          <p:sp>
            <p:nvSpPr>
              <p:cNvPr id="19649" name="Rectangle 95"/>
              <p:cNvSpPr>
                <a:spLocks noChangeArrowheads="1"/>
              </p:cNvSpPr>
              <p:nvPr/>
            </p:nvSpPr>
            <p:spPr bwMode="auto">
              <a:xfrm>
                <a:off x="1711" y="3657"/>
                <a:ext cx="78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on</a:t>
                </a:r>
                <a:endParaRPr lang="en-US"/>
              </a:p>
            </p:txBody>
          </p:sp>
          <p:sp>
            <p:nvSpPr>
              <p:cNvPr id="19650" name="Rectangle 96"/>
              <p:cNvSpPr>
                <a:spLocks noChangeArrowheads="1"/>
              </p:cNvSpPr>
              <p:nvPr/>
            </p:nvSpPr>
            <p:spPr bwMode="auto">
              <a:xfrm>
                <a:off x="1800" y="3657"/>
                <a:ext cx="167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stove</a:t>
                </a:r>
                <a:endParaRPr lang="en-US"/>
              </a:p>
            </p:txBody>
          </p:sp>
          <p:sp>
            <p:nvSpPr>
              <p:cNvPr id="19651" name="Line 97"/>
              <p:cNvSpPr>
                <a:spLocks noChangeShapeType="1"/>
              </p:cNvSpPr>
              <p:nvPr/>
            </p:nvSpPr>
            <p:spPr bwMode="auto">
              <a:xfrm flipV="1">
                <a:off x="1598" y="3520"/>
                <a:ext cx="1" cy="3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52" name="Line 98"/>
              <p:cNvSpPr>
                <a:spLocks noChangeShapeType="1"/>
              </p:cNvSpPr>
              <p:nvPr/>
            </p:nvSpPr>
            <p:spPr bwMode="auto">
              <a:xfrm>
                <a:off x="1598" y="3520"/>
                <a:ext cx="46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53" name="Line 99"/>
              <p:cNvSpPr>
                <a:spLocks noChangeShapeType="1"/>
              </p:cNvSpPr>
              <p:nvPr/>
            </p:nvSpPr>
            <p:spPr bwMode="auto">
              <a:xfrm>
                <a:off x="2058" y="3520"/>
                <a:ext cx="1" cy="3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54" name="Line 100"/>
              <p:cNvSpPr>
                <a:spLocks noChangeShapeType="1"/>
              </p:cNvSpPr>
              <p:nvPr/>
            </p:nvSpPr>
            <p:spPr bwMode="auto">
              <a:xfrm flipH="1">
                <a:off x="1598" y="3842"/>
                <a:ext cx="46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55" name="Rectangle 101"/>
              <p:cNvSpPr>
                <a:spLocks noChangeArrowheads="1"/>
              </p:cNvSpPr>
              <p:nvPr/>
            </p:nvSpPr>
            <p:spPr bwMode="auto">
              <a:xfrm>
                <a:off x="2227" y="3584"/>
                <a:ext cx="120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turn</a:t>
                </a:r>
                <a:endParaRPr lang="en-US"/>
              </a:p>
            </p:txBody>
          </p:sp>
          <p:sp>
            <p:nvSpPr>
              <p:cNvPr id="19656" name="Rectangle 102"/>
              <p:cNvSpPr>
                <a:spLocks noChangeArrowheads="1"/>
              </p:cNvSpPr>
              <p:nvPr/>
            </p:nvSpPr>
            <p:spPr bwMode="auto">
              <a:xfrm>
                <a:off x="2356" y="3584"/>
                <a:ext cx="78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on</a:t>
                </a:r>
                <a:endParaRPr lang="en-US"/>
              </a:p>
            </p:txBody>
          </p:sp>
          <p:sp>
            <p:nvSpPr>
              <p:cNvPr id="19657" name="Rectangle 103"/>
              <p:cNvSpPr>
                <a:spLocks noChangeArrowheads="1"/>
              </p:cNvSpPr>
              <p:nvPr/>
            </p:nvSpPr>
            <p:spPr bwMode="auto">
              <a:xfrm>
                <a:off x="2445" y="3584"/>
                <a:ext cx="116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and</a:t>
                </a:r>
                <a:endParaRPr lang="en-US"/>
              </a:p>
            </p:txBody>
          </p:sp>
          <p:sp>
            <p:nvSpPr>
              <p:cNvPr id="19658" name="Rectangle 104"/>
              <p:cNvSpPr>
                <a:spLocks noChangeArrowheads="1"/>
              </p:cNvSpPr>
              <p:nvPr/>
            </p:nvSpPr>
            <p:spPr bwMode="auto">
              <a:xfrm>
                <a:off x="2267" y="3657"/>
                <a:ext cx="128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light</a:t>
                </a:r>
                <a:endParaRPr lang="en-US"/>
              </a:p>
            </p:txBody>
          </p:sp>
          <p:sp>
            <p:nvSpPr>
              <p:cNvPr id="19659" name="Rectangle 105"/>
              <p:cNvSpPr>
                <a:spLocks noChangeArrowheads="1"/>
              </p:cNvSpPr>
              <p:nvPr/>
            </p:nvSpPr>
            <p:spPr bwMode="auto">
              <a:xfrm>
                <a:off x="2413" y="3657"/>
                <a:ext cx="112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gas</a:t>
                </a:r>
                <a:endParaRPr lang="en-US"/>
              </a:p>
            </p:txBody>
          </p:sp>
          <p:sp>
            <p:nvSpPr>
              <p:cNvPr id="19660" name="Line 106"/>
              <p:cNvSpPr>
                <a:spLocks noChangeShapeType="1"/>
              </p:cNvSpPr>
              <p:nvPr/>
            </p:nvSpPr>
            <p:spPr bwMode="auto">
              <a:xfrm flipV="1">
                <a:off x="2155" y="3520"/>
                <a:ext cx="1" cy="3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1" name="Line 107"/>
              <p:cNvSpPr>
                <a:spLocks noChangeShapeType="1"/>
              </p:cNvSpPr>
              <p:nvPr/>
            </p:nvSpPr>
            <p:spPr bwMode="auto">
              <a:xfrm>
                <a:off x="2155" y="3520"/>
                <a:ext cx="45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2" name="Line 108"/>
              <p:cNvSpPr>
                <a:spLocks noChangeShapeType="1"/>
              </p:cNvSpPr>
              <p:nvPr/>
            </p:nvSpPr>
            <p:spPr bwMode="auto">
              <a:xfrm>
                <a:off x="2614" y="3520"/>
                <a:ext cx="1" cy="3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3" name="Line 109"/>
              <p:cNvSpPr>
                <a:spLocks noChangeShapeType="1"/>
              </p:cNvSpPr>
              <p:nvPr/>
            </p:nvSpPr>
            <p:spPr bwMode="auto">
              <a:xfrm flipH="1">
                <a:off x="2155" y="3842"/>
                <a:ext cx="45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64" name="Rectangle 110"/>
              <p:cNvSpPr>
                <a:spLocks noChangeArrowheads="1"/>
              </p:cNvSpPr>
              <p:nvPr/>
            </p:nvSpPr>
            <p:spPr bwMode="auto">
              <a:xfrm>
                <a:off x="2743" y="3584"/>
                <a:ext cx="124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wait</a:t>
                </a:r>
                <a:endParaRPr lang="en-US"/>
              </a:p>
            </p:txBody>
          </p:sp>
          <p:sp>
            <p:nvSpPr>
              <p:cNvPr id="19665" name="Rectangle 111"/>
              <p:cNvSpPr>
                <a:spLocks noChangeArrowheads="1"/>
              </p:cNvSpPr>
              <p:nvPr/>
            </p:nvSpPr>
            <p:spPr bwMode="auto">
              <a:xfrm>
                <a:off x="2880" y="3584"/>
                <a:ext cx="81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for</a:t>
                </a:r>
                <a:endParaRPr lang="en-US"/>
              </a:p>
            </p:txBody>
          </p:sp>
          <p:sp>
            <p:nvSpPr>
              <p:cNvPr id="19666" name="Rectangle 112"/>
              <p:cNvSpPr>
                <a:spLocks noChangeArrowheads="1"/>
              </p:cNvSpPr>
              <p:nvPr/>
            </p:nvSpPr>
            <p:spPr bwMode="auto">
              <a:xfrm>
                <a:off x="2977" y="3584"/>
                <a:ext cx="166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kettle</a:t>
                </a:r>
                <a:endParaRPr lang="en-US"/>
              </a:p>
            </p:txBody>
          </p:sp>
          <p:sp>
            <p:nvSpPr>
              <p:cNvPr id="19667" name="Rectangle 113"/>
              <p:cNvSpPr>
                <a:spLocks noChangeArrowheads="1"/>
              </p:cNvSpPr>
              <p:nvPr/>
            </p:nvSpPr>
            <p:spPr bwMode="auto">
              <a:xfrm>
                <a:off x="2848" y="3657"/>
                <a:ext cx="58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to</a:t>
                </a:r>
                <a:endParaRPr lang="en-US"/>
              </a:p>
            </p:txBody>
          </p:sp>
          <p:sp>
            <p:nvSpPr>
              <p:cNvPr id="19668" name="Rectangle 114"/>
              <p:cNvSpPr>
                <a:spLocks noChangeArrowheads="1"/>
              </p:cNvSpPr>
              <p:nvPr/>
            </p:nvSpPr>
            <p:spPr bwMode="auto">
              <a:xfrm>
                <a:off x="2920" y="3657"/>
                <a:ext cx="108" cy="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boil</a:t>
                </a:r>
                <a:endParaRPr lang="en-US"/>
              </a:p>
            </p:txBody>
          </p:sp>
          <p:sp>
            <p:nvSpPr>
              <p:cNvPr id="19669" name="Line 115"/>
              <p:cNvSpPr>
                <a:spLocks noChangeShapeType="1"/>
              </p:cNvSpPr>
              <p:nvPr/>
            </p:nvSpPr>
            <p:spPr bwMode="auto">
              <a:xfrm flipV="1">
                <a:off x="2711" y="3520"/>
                <a:ext cx="1" cy="3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70" name="Line 116"/>
              <p:cNvSpPr>
                <a:spLocks noChangeShapeType="1"/>
              </p:cNvSpPr>
              <p:nvPr/>
            </p:nvSpPr>
            <p:spPr bwMode="auto">
              <a:xfrm>
                <a:off x="2711" y="3520"/>
                <a:ext cx="45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71" name="Line 117"/>
              <p:cNvSpPr>
                <a:spLocks noChangeShapeType="1"/>
              </p:cNvSpPr>
              <p:nvPr/>
            </p:nvSpPr>
            <p:spPr bwMode="auto">
              <a:xfrm>
                <a:off x="3170" y="3520"/>
                <a:ext cx="1" cy="3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72" name="Line 118"/>
              <p:cNvSpPr>
                <a:spLocks noChangeShapeType="1"/>
              </p:cNvSpPr>
              <p:nvPr/>
            </p:nvSpPr>
            <p:spPr bwMode="auto">
              <a:xfrm flipH="1">
                <a:off x="2711" y="3842"/>
                <a:ext cx="45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73" name="Rectangle 119"/>
              <p:cNvSpPr>
                <a:spLocks noChangeArrowheads="1"/>
              </p:cNvSpPr>
              <p:nvPr/>
            </p:nvSpPr>
            <p:spPr bwMode="auto">
              <a:xfrm>
                <a:off x="3340" y="3616"/>
                <a:ext cx="120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turn</a:t>
                </a:r>
                <a:endParaRPr lang="en-US"/>
              </a:p>
            </p:txBody>
          </p:sp>
          <p:sp>
            <p:nvSpPr>
              <p:cNvPr id="19674" name="Rectangle 120"/>
              <p:cNvSpPr>
                <a:spLocks noChangeArrowheads="1"/>
              </p:cNvSpPr>
              <p:nvPr/>
            </p:nvSpPr>
            <p:spPr bwMode="auto">
              <a:xfrm>
                <a:off x="3469" y="3616"/>
                <a:ext cx="77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off</a:t>
                </a:r>
                <a:endParaRPr lang="en-US"/>
              </a:p>
            </p:txBody>
          </p:sp>
          <p:sp>
            <p:nvSpPr>
              <p:cNvPr id="19675" name="Rectangle 121"/>
              <p:cNvSpPr>
                <a:spLocks noChangeArrowheads="1"/>
              </p:cNvSpPr>
              <p:nvPr/>
            </p:nvSpPr>
            <p:spPr bwMode="auto">
              <a:xfrm>
                <a:off x="3565" y="3616"/>
                <a:ext cx="112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gas</a:t>
                </a:r>
                <a:endParaRPr lang="en-US"/>
              </a:p>
            </p:txBody>
          </p:sp>
          <p:sp>
            <p:nvSpPr>
              <p:cNvPr id="19676" name="Line 122"/>
              <p:cNvSpPr>
                <a:spLocks noChangeShapeType="1"/>
              </p:cNvSpPr>
              <p:nvPr/>
            </p:nvSpPr>
            <p:spPr bwMode="auto">
              <a:xfrm flipV="1">
                <a:off x="3267" y="3520"/>
                <a:ext cx="1" cy="3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77" name="Line 123"/>
              <p:cNvSpPr>
                <a:spLocks noChangeShapeType="1"/>
              </p:cNvSpPr>
              <p:nvPr/>
            </p:nvSpPr>
            <p:spPr bwMode="auto">
              <a:xfrm>
                <a:off x="3267" y="3520"/>
                <a:ext cx="46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78" name="Line 124"/>
              <p:cNvSpPr>
                <a:spLocks noChangeShapeType="1"/>
              </p:cNvSpPr>
              <p:nvPr/>
            </p:nvSpPr>
            <p:spPr bwMode="auto">
              <a:xfrm>
                <a:off x="3727" y="3520"/>
                <a:ext cx="1" cy="3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79" name="Line 125"/>
              <p:cNvSpPr>
                <a:spLocks noChangeShapeType="1"/>
              </p:cNvSpPr>
              <p:nvPr/>
            </p:nvSpPr>
            <p:spPr bwMode="auto">
              <a:xfrm flipH="1">
                <a:off x="3267" y="3842"/>
                <a:ext cx="46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80" name="Rectangle 126"/>
              <p:cNvSpPr>
                <a:spLocks noChangeArrowheads="1"/>
              </p:cNvSpPr>
              <p:nvPr/>
            </p:nvSpPr>
            <p:spPr bwMode="auto">
              <a:xfrm>
                <a:off x="1695" y="3132"/>
                <a:ext cx="170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warm</a:t>
                </a:r>
                <a:endParaRPr lang="en-US"/>
              </a:p>
            </p:txBody>
          </p:sp>
          <p:sp>
            <p:nvSpPr>
              <p:cNvPr id="19681" name="Rectangle 127"/>
              <p:cNvSpPr>
                <a:spLocks noChangeArrowheads="1"/>
              </p:cNvSpPr>
              <p:nvPr/>
            </p:nvSpPr>
            <p:spPr bwMode="auto">
              <a:xfrm>
                <a:off x="1872" y="3132"/>
                <a:ext cx="97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pot</a:t>
                </a:r>
                <a:endParaRPr lang="en-US"/>
              </a:p>
            </p:txBody>
          </p:sp>
          <p:sp>
            <p:nvSpPr>
              <p:cNvPr id="19682" name="Line 128"/>
              <p:cNvSpPr>
                <a:spLocks noChangeShapeType="1"/>
              </p:cNvSpPr>
              <p:nvPr/>
            </p:nvSpPr>
            <p:spPr bwMode="auto">
              <a:xfrm flipV="1">
                <a:off x="1598" y="3036"/>
                <a:ext cx="1" cy="3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83" name="Line 129"/>
              <p:cNvSpPr>
                <a:spLocks noChangeShapeType="1"/>
              </p:cNvSpPr>
              <p:nvPr/>
            </p:nvSpPr>
            <p:spPr bwMode="auto">
              <a:xfrm>
                <a:off x="1598" y="3028"/>
                <a:ext cx="46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84" name="Line 130"/>
              <p:cNvSpPr>
                <a:spLocks noChangeShapeType="1"/>
              </p:cNvSpPr>
              <p:nvPr/>
            </p:nvSpPr>
            <p:spPr bwMode="auto">
              <a:xfrm>
                <a:off x="2058" y="3028"/>
                <a:ext cx="1" cy="3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85" name="Line 131"/>
              <p:cNvSpPr>
                <a:spLocks noChangeShapeType="1"/>
              </p:cNvSpPr>
              <p:nvPr/>
            </p:nvSpPr>
            <p:spPr bwMode="auto">
              <a:xfrm flipH="1">
                <a:off x="1598" y="3359"/>
                <a:ext cx="46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86" name="Rectangle 132"/>
              <p:cNvSpPr>
                <a:spLocks noChangeArrowheads="1"/>
              </p:cNvSpPr>
              <p:nvPr/>
            </p:nvSpPr>
            <p:spPr bwMode="auto">
              <a:xfrm>
                <a:off x="2195" y="3092"/>
                <a:ext cx="96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put</a:t>
                </a:r>
                <a:endParaRPr lang="en-US"/>
              </a:p>
            </p:txBody>
          </p:sp>
          <p:sp>
            <p:nvSpPr>
              <p:cNvPr id="19687" name="Rectangle 133"/>
              <p:cNvSpPr>
                <a:spLocks noChangeArrowheads="1"/>
              </p:cNvSpPr>
              <p:nvPr/>
            </p:nvSpPr>
            <p:spPr bwMode="auto">
              <a:xfrm>
                <a:off x="2300" y="3092"/>
                <a:ext cx="97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tea</a:t>
                </a:r>
                <a:endParaRPr lang="en-US"/>
              </a:p>
            </p:txBody>
          </p:sp>
          <p:sp>
            <p:nvSpPr>
              <p:cNvPr id="19688" name="Rectangle 134"/>
              <p:cNvSpPr>
                <a:spLocks noChangeArrowheads="1"/>
              </p:cNvSpPr>
              <p:nvPr/>
            </p:nvSpPr>
            <p:spPr bwMode="auto">
              <a:xfrm>
                <a:off x="2396" y="3092"/>
                <a:ext cx="201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leaves</a:t>
                </a:r>
                <a:endParaRPr lang="en-US"/>
              </a:p>
            </p:txBody>
          </p:sp>
          <p:sp>
            <p:nvSpPr>
              <p:cNvPr id="19689" name="Rectangle 135"/>
              <p:cNvSpPr>
                <a:spLocks noChangeArrowheads="1"/>
              </p:cNvSpPr>
              <p:nvPr/>
            </p:nvSpPr>
            <p:spPr bwMode="auto">
              <a:xfrm>
                <a:off x="2308" y="3173"/>
                <a:ext cx="54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in</a:t>
                </a:r>
                <a:endParaRPr lang="en-US"/>
              </a:p>
            </p:txBody>
          </p:sp>
          <p:sp>
            <p:nvSpPr>
              <p:cNvPr id="19690" name="Rectangle 136"/>
              <p:cNvSpPr>
                <a:spLocks noChangeArrowheads="1"/>
              </p:cNvSpPr>
              <p:nvPr/>
            </p:nvSpPr>
            <p:spPr bwMode="auto">
              <a:xfrm>
                <a:off x="2372" y="3173"/>
                <a:ext cx="96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pot</a:t>
                </a:r>
                <a:endParaRPr lang="en-US"/>
              </a:p>
            </p:txBody>
          </p:sp>
          <p:sp>
            <p:nvSpPr>
              <p:cNvPr id="19691" name="Line 137"/>
              <p:cNvSpPr>
                <a:spLocks noChangeShapeType="1"/>
              </p:cNvSpPr>
              <p:nvPr/>
            </p:nvSpPr>
            <p:spPr bwMode="auto">
              <a:xfrm flipV="1">
                <a:off x="2155" y="3036"/>
                <a:ext cx="1" cy="3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92" name="Line 138"/>
              <p:cNvSpPr>
                <a:spLocks noChangeShapeType="1"/>
              </p:cNvSpPr>
              <p:nvPr/>
            </p:nvSpPr>
            <p:spPr bwMode="auto">
              <a:xfrm>
                <a:off x="2155" y="3028"/>
                <a:ext cx="45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93" name="Line 139"/>
              <p:cNvSpPr>
                <a:spLocks noChangeShapeType="1"/>
              </p:cNvSpPr>
              <p:nvPr/>
            </p:nvSpPr>
            <p:spPr bwMode="auto">
              <a:xfrm>
                <a:off x="2614" y="3028"/>
                <a:ext cx="1" cy="3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94" name="Line 140"/>
              <p:cNvSpPr>
                <a:spLocks noChangeShapeType="1"/>
              </p:cNvSpPr>
              <p:nvPr/>
            </p:nvSpPr>
            <p:spPr bwMode="auto">
              <a:xfrm flipH="1">
                <a:off x="2155" y="3359"/>
                <a:ext cx="45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95" name="Rectangle 141"/>
              <p:cNvSpPr>
                <a:spLocks noChangeArrowheads="1"/>
              </p:cNvSpPr>
              <p:nvPr/>
            </p:nvSpPr>
            <p:spPr bwMode="auto">
              <a:xfrm>
                <a:off x="2840" y="3092"/>
                <a:ext cx="139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pour</a:t>
                </a:r>
                <a:endParaRPr lang="en-US"/>
              </a:p>
            </p:txBody>
          </p:sp>
          <p:sp>
            <p:nvSpPr>
              <p:cNvPr id="19696" name="Rectangle 142"/>
              <p:cNvSpPr>
                <a:spLocks noChangeArrowheads="1"/>
              </p:cNvSpPr>
              <p:nvPr/>
            </p:nvSpPr>
            <p:spPr bwMode="auto">
              <a:xfrm>
                <a:off x="2985" y="3092"/>
                <a:ext cx="54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in</a:t>
                </a:r>
                <a:endParaRPr lang="en-US"/>
              </a:p>
            </p:txBody>
          </p:sp>
          <p:sp>
            <p:nvSpPr>
              <p:cNvPr id="19697" name="Rectangle 143"/>
              <p:cNvSpPr>
                <a:spLocks noChangeArrowheads="1"/>
              </p:cNvSpPr>
              <p:nvPr/>
            </p:nvSpPr>
            <p:spPr bwMode="auto">
              <a:xfrm>
                <a:off x="2759" y="3173"/>
                <a:ext cx="201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boiling</a:t>
                </a:r>
                <a:endParaRPr lang="en-US"/>
              </a:p>
            </p:txBody>
          </p:sp>
          <p:sp>
            <p:nvSpPr>
              <p:cNvPr id="19698" name="Rectangle 144"/>
              <p:cNvSpPr>
                <a:spLocks noChangeArrowheads="1"/>
              </p:cNvSpPr>
              <p:nvPr/>
            </p:nvSpPr>
            <p:spPr bwMode="auto">
              <a:xfrm>
                <a:off x="2969" y="3173"/>
                <a:ext cx="234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water</a:t>
                </a:r>
                <a:endParaRPr lang="en-US"/>
              </a:p>
            </p:txBody>
          </p:sp>
          <p:sp>
            <p:nvSpPr>
              <p:cNvPr id="19699" name="Line 145"/>
              <p:cNvSpPr>
                <a:spLocks noChangeShapeType="1"/>
              </p:cNvSpPr>
              <p:nvPr/>
            </p:nvSpPr>
            <p:spPr bwMode="auto">
              <a:xfrm flipV="1">
                <a:off x="2711" y="3036"/>
                <a:ext cx="1" cy="3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00" name="Line 146"/>
              <p:cNvSpPr>
                <a:spLocks noChangeShapeType="1"/>
              </p:cNvSpPr>
              <p:nvPr/>
            </p:nvSpPr>
            <p:spPr bwMode="auto">
              <a:xfrm>
                <a:off x="2711" y="3028"/>
                <a:ext cx="45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01" name="Line 147"/>
              <p:cNvSpPr>
                <a:spLocks noChangeShapeType="1"/>
              </p:cNvSpPr>
              <p:nvPr/>
            </p:nvSpPr>
            <p:spPr bwMode="auto">
              <a:xfrm>
                <a:off x="3170" y="3028"/>
                <a:ext cx="1" cy="3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02" name="Line 148"/>
              <p:cNvSpPr>
                <a:spLocks noChangeShapeType="1"/>
              </p:cNvSpPr>
              <p:nvPr/>
            </p:nvSpPr>
            <p:spPr bwMode="auto">
              <a:xfrm flipH="1">
                <a:off x="2711" y="3359"/>
                <a:ext cx="45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03" name="Rectangle 149"/>
              <p:cNvSpPr>
                <a:spLocks noChangeArrowheads="1"/>
              </p:cNvSpPr>
              <p:nvPr/>
            </p:nvSpPr>
            <p:spPr bwMode="auto">
              <a:xfrm>
                <a:off x="2824" y="2359"/>
                <a:ext cx="97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put</a:t>
                </a:r>
                <a:endParaRPr lang="en-US"/>
              </a:p>
            </p:txBody>
          </p:sp>
          <p:sp>
            <p:nvSpPr>
              <p:cNvPr id="19704" name="Rectangle 150"/>
              <p:cNvSpPr>
                <a:spLocks noChangeArrowheads="1"/>
              </p:cNvSpPr>
              <p:nvPr/>
            </p:nvSpPr>
            <p:spPr bwMode="auto">
              <a:xfrm>
                <a:off x="2929" y="2359"/>
                <a:ext cx="124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milk</a:t>
                </a:r>
                <a:endParaRPr lang="en-US"/>
              </a:p>
            </p:txBody>
          </p:sp>
          <p:sp>
            <p:nvSpPr>
              <p:cNvPr id="19705" name="Rectangle 151"/>
              <p:cNvSpPr>
                <a:spLocks noChangeArrowheads="1"/>
              </p:cNvSpPr>
              <p:nvPr/>
            </p:nvSpPr>
            <p:spPr bwMode="auto">
              <a:xfrm>
                <a:off x="2856" y="2431"/>
                <a:ext cx="54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in</a:t>
                </a:r>
                <a:endParaRPr lang="en-US"/>
              </a:p>
            </p:txBody>
          </p:sp>
          <p:sp>
            <p:nvSpPr>
              <p:cNvPr id="19706" name="Rectangle 152"/>
              <p:cNvSpPr>
                <a:spLocks noChangeArrowheads="1"/>
              </p:cNvSpPr>
              <p:nvPr/>
            </p:nvSpPr>
            <p:spPr bwMode="auto">
              <a:xfrm>
                <a:off x="2929" y="2431"/>
                <a:ext cx="113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cup</a:t>
                </a:r>
                <a:endParaRPr lang="en-US"/>
              </a:p>
            </p:txBody>
          </p:sp>
          <p:sp>
            <p:nvSpPr>
              <p:cNvPr id="19707" name="Line 153"/>
              <p:cNvSpPr>
                <a:spLocks noChangeShapeType="1"/>
              </p:cNvSpPr>
              <p:nvPr/>
            </p:nvSpPr>
            <p:spPr bwMode="auto">
              <a:xfrm flipV="1">
                <a:off x="2711" y="2294"/>
                <a:ext cx="1" cy="3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08" name="Line 154"/>
              <p:cNvSpPr>
                <a:spLocks noChangeShapeType="1"/>
              </p:cNvSpPr>
              <p:nvPr/>
            </p:nvSpPr>
            <p:spPr bwMode="auto">
              <a:xfrm>
                <a:off x="2711" y="2286"/>
                <a:ext cx="45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09" name="Line 155"/>
              <p:cNvSpPr>
                <a:spLocks noChangeShapeType="1"/>
              </p:cNvSpPr>
              <p:nvPr/>
            </p:nvSpPr>
            <p:spPr bwMode="auto">
              <a:xfrm>
                <a:off x="3170" y="2286"/>
                <a:ext cx="1" cy="3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10" name="Line 156"/>
              <p:cNvSpPr>
                <a:spLocks noChangeShapeType="1"/>
              </p:cNvSpPr>
              <p:nvPr/>
            </p:nvSpPr>
            <p:spPr bwMode="auto">
              <a:xfrm flipH="1">
                <a:off x="2711" y="2617"/>
                <a:ext cx="45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11" name="Rectangle 157"/>
              <p:cNvSpPr>
                <a:spLocks noChangeArrowheads="1"/>
              </p:cNvSpPr>
              <p:nvPr/>
            </p:nvSpPr>
            <p:spPr bwMode="auto">
              <a:xfrm>
                <a:off x="3396" y="2359"/>
                <a:ext cx="66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fill</a:t>
                </a:r>
                <a:endParaRPr lang="en-US"/>
              </a:p>
            </p:txBody>
          </p:sp>
          <p:sp>
            <p:nvSpPr>
              <p:cNvPr id="19712" name="Rectangle 158"/>
              <p:cNvSpPr>
                <a:spLocks noChangeArrowheads="1"/>
              </p:cNvSpPr>
              <p:nvPr/>
            </p:nvSpPr>
            <p:spPr bwMode="auto">
              <a:xfrm>
                <a:off x="3493" y="2359"/>
                <a:ext cx="112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cup</a:t>
                </a:r>
                <a:endParaRPr lang="en-US"/>
              </a:p>
            </p:txBody>
          </p:sp>
          <p:sp>
            <p:nvSpPr>
              <p:cNvPr id="19713" name="Rectangle 159"/>
              <p:cNvSpPr>
                <a:spLocks noChangeArrowheads="1"/>
              </p:cNvSpPr>
              <p:nvPr/>
            </p:nvSpPr>
            <p:spPr bwMode="auto">
              <a:xfrm>
                <a:off x="3388" y="2431"/>
                <a:ext cx="123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with</a:t>
                </a:r>
                <a:endParaRPr lang="en-US"/>
              </a:p>
            </p:txBody>
          </p:sp>
          <p:sp>
            <p:nvSpPr>
              <p:cNvPr id="19714" name="Rectangle 160"/>
              <p:cNvSpPr>
                <a:spLocks noChangeArrowheads="1"/>
              </p:cNvSpPr>
              <p:nvPr/>
            </p:nvSpPr>
            <p:spPr bwMode="auto">
              <a:xfrm>
                <a:off x="3525" y="2431"/>
                <a:ext cx="97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tea</a:t>
                </a:r>
                <a:endParaRPr lang="en-US"/>
              </a:p>
            </p:txBody>
          </p:sp>
          <p:sp>
            <p:nvSpPr>
              <p:cNvPr id="19715" name="Line 161"/>
              <p:cNvSpPr>
                <a:spLocks noChangeShapeType="1"/>
              </p:cNvSpPr>
              <p:nvPr/>
            </p:nvSpPr>
            <p:spPr bwMode="auto">
              <a:xfrm flipV="1">
                <a:off x="3267" y="2294"/>
                <a:ext cx="1" cy="3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16" name="Line 162"/>
              <p:cNvSpPr>
                <a:spLocks noChangeShapeType="1"/>
              </p:cNvSpPr>
              <p:nvPr/>
            </p:nvSpPr>
            <p:spPr bwMode="auto">
              <a:xfrm>
                <a:off x="3267" y="2286"/>
                <a:ext cx="46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17" name="Line 163"/>
              <p:cNvSpPr>
                <a:spLocks noChangeShapeType="1"/>
              </p:cNvSpPr>
              <p:nvPr/>
            </p:nvSpPr>
            <p:spPr bwMode="auto">
              <a:xfrm>
                <a:off x="3727" y="2286"/>
                <a:ext cx="1" cy="3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18" name="Line 164"/>
              <p:cNvSpPr>
                <a:spLocks noChangeShapeType="1"/>
              </p:cNvSpPr>
              <p:nvPr/>
            </p:nvSpPr>
            <p:spPr bwMode="auto">
              <a:xfrm flipH="1">
                <a:off x="3267" y="2617"/>
                <a:ext cx="46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19" name="Rectangle 165"/>
              <p:cNvSpPr>
                <a:spLocks noChangeArrowheads="1"/>
              </p:cNvSpPr>
              <p:nvPr/>
            </p:nvSpPr>
            <p:spPr bwMode="auto">
              <a:xfrm>
                <a:off x="3936" y="2391"/>
                <a:ext cx="77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do</a:t>
                </a:r>
                <a:endParaRPr lang="en-US"/>
              </a:p>
            </p:txBody>
          </p:sp>
          <p:sp>
            <p:nvSpPr>
              <p:cNvPr id="19720" name="Rectangle 166"/>
              <p:cNvSpPr>
                <a:spLocks noChangeArrowheads="1"/>
              </p:cNvSpPr>
              <p:nvPr/>
            </p:nvSpPr>
            <p:spPr bwMode="auto">
              <a:xfrm>
                <a:off x="4017" y="2391"/>
                <a:ext cx="174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sugar</a:t>
                </a:r>
                <a:endParaRPr lang="en-US"/>
              </a:p>
            </p:txBody>
          </p:sp>
          <p:sp>
            <p:nvSpPr>
              <p:cNvPr id="19721" name="Line 167"/>
              <p:cNvSpPr>
                <a:spLocks noChangeShapeType="1"/>
              </p:cNvSpPr>
              <p:nvPr/>
            </p:nvSpPr>
            <p:spPr bwMode="auto">
              <a:xfrm flipV="1">
                <a:off x="3823" y="2294"/>
                <a:ext cx="1" cy="3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22" name="Line 168"/>
              <p:cNvSpPr>
                <a:spLocks noChangeShapeType="1"/>
              </p:cNvSpPr>
              <p:nvPr/>
            </p:nvSpPr>
            <p:spPr bwMode="auto">
              <a:xfrm>
                <a:off x="3823" y="2286"/>
                <a:ext cx="46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23" name="Line 169"/>
              <p:cNvSpPr>
                <a:spLocks noChangeShapeType="1"/>
              </p:cNvSpPr>
              <p:nvPr/>
            </p:nvSpPr>
            <p:spPr bwMode="auto">
              <a:xfrm>
                <a:off x="4283" y="2286"/>
                <a:ext cx="1" cy="32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24" name="Line 170"/>
              <p:cNvSpPr>
                <a:spLocks noChangeShapeType="1"/>
              </p:cNvSpPr>
              <p:nvPr/>
            </p:nvSpPr>
            <p:spPr bwMode="auto">
              <a:xfrm flipH="1">
                <a:off x="3823" y="2617"/>
                <a:ext cx="46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25" name="Rectangle 171"/>
              <p:cNvSpPr>
                <a:spLocks noChangeArrowheads="1"/>
              </p:cNvSpPr>
              <p:nvPr/>
            </p:nvSpPr>
            <p:spPr bwMode="auto">
              <a:xfrm>
                <a:off x="3646" y="3052"/>
                <a:ext cx="108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ask</a:t>
                </a:r>
                <a:endParaRPr lang="en-US"/>
              </a:p>
            </p:txBody>
          </p:sp>
          <p:sp>
            <p:nvSpPr>
              <p:cNvPr id="19726" name="Rectangle 172"/>
              <p:cNvSpPr>
                <a:spLocks noChangeArrowheads="1"/>
              </p:cNvSpPr>
              <p:nvPr/>
            </p:nvSpPr>
            <p:spPr bwMode="auto">
              <a:xfrm>
                <a:off x="3759" y="3052"/>
                <a:ext cx="170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guest</a:t>
                </a:r>
                <a:endParaRPr lang="en-US"/>
              </a:p>
            </p:txBody>
          </p:sp>
          <p:sp>
            <p:nvSpPr>
              <p:cNvPr id="19727" name="Rectangle 173"/>
              <p:cNvSpPr>
                <a:spLocks noChangeArrowheads="1"/>
              </p:cNvSpPr>
              <p:nvPr/>
            </p:nvSpPr>
            <p:spPr bwMode="auto">
              <a:xfrm>
                <a:off x="3614" y="3124"/>
                <a:ext cx="174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about</a:t>
                </a:r>
                <a:endParaRPr lang="en-US"/>
              </a:p>
            </p:txBody>
          </p:sp>
          <p:sp>
            <p:nvSpPr>
              <p:cNvPr id="19728" name="Rectangle 174"/>
              <p:cNvSpPr>
                <a:spLocks noChangeArrowheads="1"/>
              </p:cNvSpPr>
              <p:nvPr/>
            </p:nvSpPr>
            <p:spPr bwMode="auto">
              <a:xfrm>
                <a:off x="3783" y="3124"/>
                <a:ext cx="174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sugar</a:t>
                </a:r>
                <a:endParaRPr lang="en-US"/>
              </a:p>
            </p:txBody>
          </p:sp>
          <p:sp>
            <p:nvSpPr>
              <p:cNvPr id="19729" name="Line 175"/>
              <p:cNvSpPr>
                <a:spLocks noChangeShapeType="1"/>
              </p:cNvSpPr>
              <p:nvPr/>
            </p:nvSpPr>
            <p:spPr bwMode="auto">
              <a:xfrm flipV="1">
                <a:off x="3541" y="2988"/>
                <a:ext cx="1" cy="3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30" name="Line 176"/>
              <p:cNvSpPr>
                <a:spLocks noChangeShapeType="1"/>
              </p:cNvSpPr>
              <p:nvPr/>
            </p:nvSpPr>
            <p:spPr bwMode="auto">
              <a:xfrm>
                <a:off x="3541" y="2988"/>
                <a:ext cx="46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31" name="Line 177"/>
              <p:cNvSpPr>
                <a:spLocks noChangeShapeType="1"/>
              </p:cNvSpPr>
              <p:nvPr/>
            </p:nvSpPr>
            <p:spPr bwMode="auto">
              <a:xfrm>
                <a:off x="4001" y="2988"/>
                <a:ext cx="1" cy="3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32" name="Line 178"/>
              <p:cNvSpPr>
                <a:spLocks noChangeShapeType="1"/>
              </p:cNvSpPr>
              <p:nvPr/>
            </p:nvSpPr>
            <p:spPr bwMode="auto">
              <a:xfrm flipH="1">
                <a:off x="3541" y="3310"/>
                <a:ext cx="46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33" name="Rectangle 179"/>
              <p:cNvSpPr>
                <a:spLocks noChangeArrowheads="1"/>
              </p:cNvSpPr>
              <p:nvPr/>
            </p:nvSpPr>
            <p:spPr bwMode="auto">
              <a:xfrm>
                <a:off x="4194" y="3052"/>
                <a:ext cx="116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add</a:t>
                </a:r>
                <a:endParaRPr lang="en-US"/>
              </a:p>
            </p:txBody>
          </p:sp>
          <p:sp>
            <p:nvSpPr>
              <p:cNvPr id="19734" name="Rectangle 180"/>
              <p:cNvSpPr>
                <a:spLocks noChangeArrowheads="1"/>
              </p:cNvSpPr>
              <p:nvPr/>
            </p:nvSpPr>
            <p:spPr bwMode="auto">
              <a:xfrm>
                <a:off x="4315" y="3052"/>
                <a:ext cx="174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sugar</a:t>
                </a:r>
                <a:endParaRPr lang="en-US"/>
              </a:p>
            </p:txBody>
          </p:sp>
          <p:sp>
            <p:nvSpPr>
              <p:cNvPr id="19735" name="Rectangle 181"/>
              <p:cNvSpPr>
                <a:spLocks noChangeArrowheads="1"/>
              </p:cNvSpPr>
              <p:nvPr/>
            </p:nvSpPr>
            <p:spPr bwMode="auto">
              <a:xfrm>
                <a:off x="4227" y="3124"/>
                <a:ext cx="58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to</a:t>
                </a:r>
                <a:endParaRPr lang="en-US"/>
              </a:p>
            </p:txBody>
          </p:sp>
          <p:sp>
            <p:nvSpPr>
              <p:cNvPr id="19736" name="Rectangle 182"/>
              <p:cNvSpPr>
                <a:spLocks noChangeArrowheads="1"/>
              </p:cNvSpPr>
              <p:nvPr/>
            </p:nvSpPr>
            <p:spPr bwMode="auto">
              <a:xfrm>
                <a:off x="4299" y="3124"/>
                <a:ext cx="151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taste</a:t>
                </a:r>
                <a:endParaRPr lang="en-US"/>
              </a:p>
            </p:txBody>
          </p:sp>
          <p:sp>
            <p:nvSpPr>
              <p:cNvPr id="19737" name="Line 183"/>
              <p:cNvSpPr>
                <a:spLocks noChangeShapeType="1"/>
              </p:cNvSpPr>
              <p:nvPr/>
            </p:nvSpPr>
            <p:spPr bwMode="auto">
              <a:xfrm flipV="1">
                <a:off x="4098" y="2988"/>
                <a:ext cx="1" cy="3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38" name="Line 184"/>
              <p:cNvSpPr>
                <a:spLocks noChangeShapeType="1"/>
              </p:cNvSpPr>
              <p:nvPr/>
            </p:nvSpPr>
            <p:spPr bwMode="auto">
              <a:xfrm>
                <a:off x="4098" y="2988"/>
                <a:ext cx="45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39" name="Line 185"/>
              <p:cNvSpPr>
                <a:spLocks noChangeShapeType="1"/>
              </p:cNvSpPr>
              <p:nvPr/>
            </p:nvSpPr>
            <p:spPr bwMode="auto">
              <a:xfrm>
                <a:off x="4557" y="2988"/>
                <a:ext cx="1" cy="32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0" name="Line 186"/>
              <p:cNvSpPr>
                <a:spLocks noChangeShapeType="1"/>
              </p:cNvSpPr>
              <p:nvPr/>
            </p:nvSpPr>
            <p:spPr bwMode="auto">
              <a:xfrm flipH="1">
                <a:off x="4098" y="3310"/>
                <a:ext cx="45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1" name="Line 187"/>
              <p:cNvSpPr>
                <a:spLocks noChangeShapeType="1"/>
              </p:cNvSpPr>
              <p:nvPr/>
            </p:nvSpPr>
            <p:spPr bwMode="auto">
              <a:xfrm>
                <a:off x="1042" y="1383"/>
                <a:ext cx="2685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2" name="Line 188"/>
              <p:cNvSpPr>
                <a:spLocks noChangeShapeType="1"/>
              </p:cNvSpPr>
              <p:nvPr/>
            </p:nvSpPr>
            <p:spPr bwMode="auto">
              <a:xfrm>
                <a:off x="1042" y="3472"/>
                <a:ext cx="2685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3" name="Line 189"/>
              <p:cNvSpPr>
                <a:spLocks noChangeShapeType="1"/>
              </p:cNvSpPr>
              <p:nvPr/>
            </p:nvSpPr>
            <p:spPr bwMode="auto">
              <a:xfrm>
                <a:off x="1598" y="2988"/>
                <a:ext cx="1572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4" name="Line 190"/>
              <p:cNvSpPr>
                <a:spLocks noChangeShapeType="1"/>
              </p:cNvSpPr>
              <p:nvPr/>
            </p:nvSpPr>
            <p:spPr bwMode="auto">
              <a:xfrm>
                <a:off x="2711" y="2246"/>
                <a:ext cx="1572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5" name="Line 191"/>
              <p:cNvSpPr>
                <a:spLocks noChangeShapeType="1"/>
              </p:cNvSpPr>
              <p:nvPr/>
            </p:nvSpPr>
            <p:spPr bwMode="auto">
              <a:xfrm>
                <a:off x="3541" y="2939"/>
                <a:ext cx="101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6" name="Line 192"/>
              <p:cNvSpPr>
                <a:spLocks noChangeShapeType="1"/>
              </p:cNvSpPr>
              <p:nvPr/>
            </p:nvSpPr>
            <p:spPr bwMode="auto">
              <a:xfrm>
                <a:off x="2388" y="835"/>
                <a:ext cx="1" cy="54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7" name="Line 193"/>
              <p:cNvSpPr>
                <a:spLocks noChangeShapeType="1"/>
              </p:cNvSpPr>
              <p:nvPr/>
            </p:nvSpPr>
            <p:spPr bwMode="auto">
              <a:xfrm>
                <a:off x="1276" y="1754"/>
                <a:ext cx="1" cy="171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8" name="Line 194"/>
              <p:cNvSpPr>
                <a:spLocks noChangeShapeType="1"/>
              </p:cNvSpPr>
              <p:nvPr/>
            </p:nvSpPr>
            <p:spPr bwMode="auto">
              <a:xfrm>
                <a:off x="2388" y="1754"/>
                <a:ext cx="1" cy="123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9" name="Line 195"/>
              <p:cNvSpPr>
                <a:spLocks noChangeShapeType="1"/>
              </p:cNvSpPr>
              <p:nvPr/>
            </p:nvSpPr>
            <p:spPr bwMode="auto">
              <a:xfrm>
                <a:off x="3493" y="1754"/>
                <a:ext cx="1" cy="49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50" name="Line 196"/>
              <p:cNvSpPr>
                <a:spLocks noChangeShapeType="1"/>
              </p:cNvSpPr>
              <p:nvPr/>
            </p:nvSpPr>
            <p:spPr bwMode="auto">
              <a:xfrm>
                <a:off x="4049" y="2617"/>
                <a:ext cx="1" cy="32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51" name="Rectangle 197"/>
              <p:cNvSpPr>
                <a:spLocks noChangeArrowheads="1"/>
              </p:cNvSpPr>
              <p:nvPr/>
            </p:nvSpPr>
            <p:spPr bwMode="auto">
              <a:xfrm>
                <a:off x="2550" y="956"/>
                <a:ext cx="77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do</a:t>
                </a:r>
                <a:endParaRPr lang="en-US"/>
              </a:p>
            </p:txBody>
          </p:sp>
          <p:sp>
            <p:nvSpPr>
              <p:cNvPr id="19752" name="Rectangle 198"/>
              <p:cNvSpPr>
                <a:spLocks noChangeArrowheads="1"/>
              </p:cNvSpPr>
              <p:nvPr/>
            </p:nvSpPr>
            <p:spPr bwMode="auto">
              <a:xfrm>
                <a:off x="2630" y="956"/>
                <a:ext cx="38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1</a:t>
                </a:r>
                <a:endParaRPr lang="en-US"/>
              </a:p>
            </p:txBody>
          </p:sp>
          <p:sp>
            <p:nvSpPr>
              <p:cNvPr id="19753" name="Rectangle 199"/>
              <p:cNvSpPr>
                <a:spLocks noChangeArrowheads="1"/>
              </p:cNvSpPr>
              <p:nvPr/>
            </p:nvSpPr>
            <p:spPr bwMode="auto">
              <a:xfrm>
                <a:off x="2550" y="1052"/>
                <a:ext cx="58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at</a:t>
                </a:r>
                <a:endParaRPr lang="en-US"/>
              </a:p>
            </p:txBody>
          </p:sp>
          <p:sp>
            <p:nvSpPr>
              <p:cNvPr id="19754" name="Rectangle 200"/>
              <p:cNvSpPr>
                <a:spLocks noChangeArrowheads="1"/>
              </p:cNvSpPr>
              <p:nvPr/>
            </p:nvSpPr>
            <p:spPr bwMode="auto">
              <a:xfrm>
                <a:off x="2614" y="1052"/>
                <a:ext cx="97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the</a:t>
                </a:r>
                <a:endParaRPr lang="en-US"/>
              </a:p>
            </p:txBody>
          </p:sp>
          <p:sp>
            <p:nvSpPr>
              <p:cNvPr id="19755" name="Rectangle 201"/>
              <p:cNvSpPr>
                <a:spLocks noChangeArrowheads="1"/>
              </p:cNvSpPr>
              <p:nvPr/>
            </p:nvSpPr>
            <p:spPr bwMode="auto">
              <a:xfrm>
                <a:off x="2719" y="1052"/>
                <a:ext cx="170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same</a:t>
                </a:r>
                <a:endParaRPr lang="en-US"/>
              </a:p>
            </p:txBody>
          </p:sp>
          <p:sp>
            <p:nvSpPr>
              <p:cNvPr id="19756" name="Rectangle 202"/>
              <p:cNvSpPr>
                <a:spLocks noChangeArrowheads="1"/>
              </p:cNvSpPr>
              <p:nvPr/>
            </p:nvSpPr>
            <p:spPr bwMode="auto">
              <a:xfrm>
                <a:off x="2872" y="1052"/>
                <a:ext cx="151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time,</a:t>
                </a:r>
                <a:endParaRPr lang="en-US"/>
              </a:p>
            </p:txBody>
          </p:sp>
          <p:sp>
            <p:nvSpPr>
              <p:cNvPr id="19757" name="Rectangle 203"/>
              <p:cNvSpPr>
                <a:spLocks noChangeArrowheads="1"/>
              </p:cNvSpPr>
              <p:nvPr/>
            </p:nvSpPr>
            <p:spPr bwMode="auto">
              <a:xfrm>
                <a:off x="3033" y="1052"/>
                <a:ext cx="35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if</a:t>
                </a:r>
                <a:endParaRPr lang="en-US"/>
              </a:p>
            </p:txBody>
          </p:sp>
          <p:sp>
            <p:nvSpPr>
              <p:cNvPr id="19758" name="Rectangle 204"/>
              <p:cNvSpPr>
                <a:spLocks noChangeArrowheads="1"/>
              </p:cNvSpPr>
              <p:nvPr/>
            </p:nvSpPr>
            <p:spPr bwMode="auto">
              <a:xfrm>
                <a:off x="3090" y="1052"/>
                <a:ext cx="97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the</a:t>
                </a:r>
                <a:endParaRPr lang="en-US"/>
              </a:p>
            </p:txBody>
          </p:sp>
          <p:sp>
            <p:nvSpPr>
              <p:cNvPr id="19759" name="Rectangle 205"/>
              <p:cNvSpPr>
                <a:spLocks noChangeArrowheads="1"/>
              </p:cNvSpPr>
              <p:nvPr/>
            </p:nvSpPr>
            <p:spPr bwMode="auto">
              <a:xfrm>
                <a:off x="3195" y="1052"/>
                <a:ext cx="97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pot</a:t>
                </a:r>
                <a:endParaRPr lang="en-US"/>
              </a:p>
            </p:txBody>
          </p:sp>
          <p:sp>
            <p:nvSpPr>
              <p:cNvPr id="19760" name="Rectangle 206"/>
              <p:cNvSpPr>
                <a:spLocks noChangeArrowheads="1"/>
              </p:cNvSpPr>
              <p:nvPr/>
            </p:nvSpPr>
            <p:spPr bwMode="auto">
              <a:xfrm>
                <a:off x="3299" y="1052"/>
                <a:ext cx="50" cy="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is</a:t>
                </a:r>
                <a:endParaRPr lang="en-US"/>
              </a:p>
            </p:txBody>
          </p:sp>
        </p:grpSp>
        <p:sp>
          <p:nvSpPr>
            <p:cNvPr id="19463" name="Rectangle 208"/>
            <p:cNvSpPr>
              <a:spLocks noChangeArrowheads="1"/>
            </p:cNvSpPr>
            <p:nvPr/>
          </p:nvSpPr>
          <p:spPr bwMode="auto">
            <a:xfrm>
              <a:off x="3364" y="1052"/>
              <a:ext cx="89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full</a:t>
              </a:r>
              <a:endParaRPr lang="en-US"/>
            </a:p>
          </p:txBody>
        </p:sp>
        <p:sp>
          <p:nvSpPr>
            <p:cNvPr id="19464" name="Rectangle 209"/>
            <p:cNvSpPr>
              <a:spLocks noChangeArrowheads="1"/>
            </p:cNvSpPr>
            <p:nvPr/>
          </p:nvSpPr>
          <p:spPr bwMode="auto">
            <a:xfrm>
              <a:off x="3477" y="1052"/>
              <a:ext cx="38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2</a:t>
              </a:r>
              <a:endParaRPr lang="en-US"/>
            </a:p>
          </p:txBody>
        </p:sp>
        <p:sp>
          <p:nvSpPr>
            <p:cNvPr id="19465" name="Rectangle 210"/>
            <p:cNvSpPr>
              <a:spLocks noChangeArrowheads="1"/>
            </p:cNvSpPr>
            <p:nvPr/>
          </p:nvSpPr>
          <p:spPr bwMode="auto">
            <a:xfrm>
              <a:off x="2550" y="1141"/>
              <a:ext cx="135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then</a:t>
              </a:r>
              <a:endParaRPr lang="en-US"/>
            </a:p>
          </p:txBody>
        </p:sp>
        <p:sp>
          <p:nvSpPr>
            <p:cNvPr id="19466" name="Rectangle 211"/>
            <p:cNvSpPr>
              <a:spLocks noChangeArrowheads="1"/>
            </p:cNvSpPr>
            <p:nvPr/>
          </p:nvSpPr>
          <p:spPr bwMode="auto">
            <a:xfrm>
              <a:off x="2687" y="1141"/>
              <a:ext cx="39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3</a:t>
              </a:r>
              <a:endParaRPr lang="en-US"/>
            </a:p>
          </p:txBody>
        </p:sp>
        <p:sp>
          <p:nvSpPr>
            <p:cNvPr id="19467" name="Rectangle 212"/>
            <p:cNvSpPr>
              <a:spLocks noChangeArrowheads="1"/>
            </p:cNvSpPr>
            <p:nvPr/>
          </p:nvSpPr>
          <p:spPr bwMode="auto">
            <a:xfrm>
              <a:off x="2735" y="1141"/>
              <a:ext cx="23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-</a:t>
              </a:r>
              <a:endParaRPr lang="en-US"/>
            </a:p>
          </p:txBody>
        </p:sp>
        <p:sp>
          <p:nvSpPr>
            <p:cNvPr id="19468" name="Rectangle 213"/>
            <p:cNvSpPr>
              <a:spLocks noChangeArrowheads="1"/>
            </p:cNvSpPr>
            <p:nvPr/>
          </p:nvSpPr>
          <p:spPr bwMode="auto">
            <a:xfrm>
              <a:off x="2783" y="1141"/>
              <a:ext cx="38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4</a:t>
              </a:r>
              <a:endParaRPr lang="en-US"/>
            </a:p>
          </p:txBody>
        </p:sp>
        <p:sp>
          <p:nvSpPr>
            <p:cNvPr id="19469" name="Rectangle 214"/>
            <p:cNvSpPr>
              <a:spLocks noChangeArrowheads="1"/>
            </p:cNvSpPr>
            <p:nvPr/>
          </p:nvSpPr>
          <p:spPr bwMode="auto">
            <a:xfrm>
              <a:off x="2550" y="1238"/>
              <a:ext cx="139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after</a:t>
              </a:r>
              <a:endParaRPr lang="en-US"/>
            </a:p>
          </p:txBody>
        </p:sp>
        <p:sp>
          <p:nvSpPr>
            <p:cNvPr id="19470" name="Rectangle 215"/>
            <p:cNvSpPr>
              <a:spLocks noChangeArrowheads="1"/>
            </p:cNvSpPr>
            <p:nvPr/>
          </p:nvSpPr>
          <p:spPr bwMode="auto">
            <a:xfrm>
              <a:off x="2687" y="1238"/>
              <a:ext cx="97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4/5</a:t>
              </a:r>
              <a:endParaRPr lang="en-US"/>
            </a:p>
          </p:txBody>
        </p:sp>
        <p:sp>
          <p:nvSpPr>
            <p:cNvPr id="19471" name="Rectangle 216"/>
            <p:cNvSpPr>
              <a:spLocks noChangeArrowheads="1"/>
            </p:cNvSpPr>
            <p:nvPr/>
          </p:nvSpPr>
          <p:spPr bwMode="auto">
            <a:xfrm>
              <a:off x="2800" y="1238"/>
              <a:ext cx="244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minutes</a:t>
              </a:r>
              <a:endParaRPr lang="en-US"/>
            </a:p>
          </p:txBody>
        </p:sp>
        <p:sp>
          <p:nvSpPr>
            <p:cNvPr id="19472" name="Rectangle 217"/>
            <p:cNvSpPr>
              <a:spLocks noChangeArrowheads="1"/>
            </p:cNvSpPr>
            <p:nvPr/>
          </p:nvSpPr>
          <p:spPr bwMode="auto">
            <a:xfrm>
              <a:off x="3033" y="1238"/>
              <a:ext cx="77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do</a:t>
              </a:r>
              <a:endParaRPr lang="en-US"/>
            </a:p>
          </p:txBody>
        </p:sp>
        <p:sp>
          <p:nvSpPr>
            <p:cNvPr id="19473" name="Rectangle 218"/>
            <p:cNvSpPr>
              <a:spLocks noChangeArrowheads="1"/>
            </p:cNvSpPr>
            <p:nvPr/>
          </p:nvSpPr>
          <p:spPr bwMode="auto">
            <a:xfrm>
              <a:off x="3122" y="1238"/>
              <a:ext cx="39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5</a:t>
              </a:r>
              <a:endParaRPr lang="en-US"/>
            </a:p>
          </p:txBody>
        </p:sp>
        <p:sp>
          <p:nvSpPr>
            <p:cNvPr id="19474" name="Rectangle 219"/>
            <p:cNvSpPr>
              <a:spLocks noChangeArrowheads="1"/>
            </p:cNvSpPr>
            <p:nvPr/>
          </p:nvSpPr>
          <p:spPr bwMode="auto">
            <a:xfrm>
              <a:off x="1437" y="2157"/>
              <a:ext cx="97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1.1</a:t>
              </a:r>
              <a:endParaRPr lang="en-US"/>
            </a:p>
          </p:txBody>
        </p:sp>
        <p:sp>
          <p:nvSpPr>
            <p:cNvPr id="19475" name="Rectangle 220"/>
            <p:cNvSpPr>
              <a:spLocks noChangeArrowheads="1"/>
            </p:cNvSpPr>
            <p:nvPr/>
          </p:nvSpPr>
          <p:spPr bwMode="auto">
            <a:xfrm>
              <a:off x="1542" y="2157"/>
              <a:ext cx="24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-</a:t>
              </a:r>
              <a:endParaRPr lang="en-US"/>
            </a:p>
          </p:txBody>
        </p:sp>
        <p:sp>
          <p:nvSpPr>
            <p:cNvPr id="19476" name="Rectangle 221"/>
            <p:cNvSpPr>
              <a:spLocks noChangeArrowheads="1"/>
            </p:cNvSpPr>
            <p:nvPr/>
          </p:nvSpPr>
          <p:spPr bwMode="auto">
            <a:xfrm>
              <a:off x="1590" y="2157"/>
              <a:ext cx="96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1.2</a:t>
              </a:r>
              <a:endParaRPr lang="en-US"/>
            </a:p>
          </p:txBody>
        </p:sp>
        <p:sp>
          <p:nvSpPr>
            <p:cNvPr id="19477" name="Rectangle 222"/>
            <p:cNvSpPr>
              <a:spLocks noChangeArrowheads="1"/>
            </p:cNvSpPr>
            <p:nvPr/>
          </p:nvSpPr>
          <p:spPr bwMode="auto">
            <a:xfrm>
              <a:off x="1695" y="2157"/>
              <a:ext cx="23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-</a:t>
              </a:r>
              <a:endParaRPr lang="en-US"/>
            </a:p>
          </p:txBody>
        </p:sp>
        <p:sp>
          <p:nvSpPr>
            <p:cNvPr id="19478" name="Rectangle 223"/>
            <p:cNvSpPr>
              <a:spLocks noChangeArrowheads="1"/>
            </p:cNvSpPr>
            <p:nvPr/>
          </p:nvSpPr>
          <p:spPr bwMode="auto">
            <a:xfrm>
              <a:off x="1743" y="2157"/>
              <a:ext cx="97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1.3</a:t>
              </a:r>
              <a:endParaRPr lang="en-US"/>
            </a:p>
          </p:txBody>
        </p:sp>
        <p:sp>
          <p:nvSpPr>
            <p:cNvPr id="19479" name="Rectangle 224"/>
            <p:cNvSpPr>
              <a:spLocks noChangeArrowheads="1"/>
            </p:cNvSpPr>
            <p:nvPr/>
          </p:nvSpPr>
          <p:spPr bwMode="auto">
            <a:xfrm>
              <a:off x="1848" y="2157"/>
              <a:ext cx="23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-</a:t>
              </a:r>
              <a:endParaRPr lang="en-US"/>
            </a:p>
          </p:txBody>
        </p:sp>
        <p:sp>
          <p:nvSpPr>
            <p:cNvPr id="19480" name="Rectangle 225"/>
            <p:cNvSpPr>
              <a:spLocks noChangeArrowheads="1"/>
            </p:cNvSpPr>
            <p:nvPr/>
          </p:nvSpPr>
          <p:spPr bwMode="auto">
            <a:xfrm>
              <a:off x="1905" y="2157"/>
              <a:ext cx="96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1.4</a:t>
              </a:r>
              <a:endParaRPr lang="en-US"/>
            </a:p>
          </p:txBody>
        </p:sp>
        <p:sp>
          <p:nvSpPr>
            <p:cNvPr id="19481" name="Rectangle 226"/>
            <p:cNvSpPr>
              <a:spLocks noChangeArrowheads="1"/>
            </p:cNvSpPr>
            <p:nvPr/>
          </p:nvSpPr>
          <p:spPr bwMode="auto">
            <a:xfrm>
              <a:off x="1437" y="2254"/>
              <a:ext cx="166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when</a:t>
              </a:r>
              <a:endParaRPr lang="en-US"/>
            </a:p>
          </p:txBody>
        </p:sp>
        <p:sp>
          <p:nvSpPr>
            <p:cNvPr id="19482" name="Rectangle 227"/>
            <p:cNvSpPr>
              <a:spLocks noChangeArrowheads="1"/>
            </p:cNvSpPr>
            <p:nvPr/>
          </p:nvSpPr>
          <p:spPr bwMode="auto">
            <a:xfrm>
              <a:off x="1598" y="2254"/>
              <a:ext cx="167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kettle</a:t>
              </a:r>
              <a:endParaRPr lang="en-US"/>
            </a:p>
          </p:txBody>
        </p:sp>
        <p:sp>
          <p:nvSpPr>
            <p:cNvPr id="19483" name="Rectangle 228"/>
            <p:cNvSpPr>
              <a:spLocks noChangeArrowheads="1"/>
            </p:cNvSpPr>
            <p:nvPr/>
          </p:nvSpPr>
          <p:spPr bwMode="auto">
            <a:xfrm>
              <a:off x="1776" y="2254"/>
              <a:ext cx="143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boils</a:t>
              </a:r>
              <a:endParaRPr lang="en-US"/>
            </a:p>
          </p:txBody>
        </p:sp>
        <p:sp>
          <p:nvSpPr>
            <p:cNvPr id="19484" name="Rectangle 229"/>
            <p:cNvSpPr>
              <a:spLocks noChangeArrowheads="1"/>
            </p:cNvSpPr>
            <p:nvPr/>
          </p:nvSpPr>
          <p:spPr bwMode="auto">
            <a:xfrm>
              <a:off x="1945" y="2254"/>
              <a:ext cx="97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1.5</a:t>
              </a:r>
              <a:endParaRPr lang="en-US"/>
            </a:p>
          </p:txBody>
        </p:sp>
        <p:sp>
          <p:nvSpPr>
            <p:cNvPr id="19485" name="Rectangle 230"/>
            <p:cNvSpPr>
              <a:spLocks noChangeArrowheads="1"/>
            </p:cNvSpPr>
            <p:nvPr/>
          </p:nvSpPr>
          <p:spPr bwMode="auto">
            <a:xfrm>
              <a:off x="1897" y="2737"/>
              <a:ext cx="97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3.1</a:t>
              </a:r>
              <a:endParaRPr lang="en-US"/>
            </a:p>
          </p:txBody>
        </p:sp>
        <p:sp>
          <p:nvSpPr>
            <p:cNvPr id="19486" name="Rectangle 231"/>
            <p:cNvSpPr>
              <a:spLocks noChangeArrowheads="1"/>
            </p:cNvSpPr>
            <p:nvPr/>
          </p:nvSpPr>
          <p:spPr bwMode="auto">
            <a:xfrm>
              <a:off x="2001" y="2737"/>
              <a:ext cx="24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-</a:t>
              </a:r>
              <a:endParaRPr lang="en-US"/>
            </a:p>
          </p:txBody>
        </p:sp>
        <p:sp>
          <p:nvSpPr>
            <p:cNvPr id="19487" name="Rectangle 232"/>
            <p:cNvSpPr>
              <a:spLocks noChangeArrowheads="1"/>
            </p:cNvSpPr>
            <p:nvPr/>
          </p:nvSpPr>
          <p:spPr bwMode="auto">
            <a:xfrm>
              <a:off x="2058" y="2737"/>
              <a:ext cx="96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3.2</a:t>
              </a:r>
              <a:endParaRPr lang="en-US"/>
            </a:p>
          </p:txBody>
        </p:sp>
        <p:sp>
          <p:nvSpPr>
            <p:cNvPr id="19488" name="Rectangle 233"/>
            <p:cNvSpPr>
              <a:spLocks noChangeArrowheads="1"/>
            </p:cNvSpPr>
            <p:nvPr/>
          </p:nvSpPr>
          <p:spPr bwMode="auto">
            <a:xfrm>
              <a:off x="2163" y="2737"/>
              <a:ext cx="23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-</a:t>
              </a:r>
              <a:endParaRPr lang="en-US"/>
            </a:p>
          </p:txBody>
        </p:sp>
        <p:sp>
          <p:nvSpPr>
            <p:cNvPr id="19489" name="Rectangle 234"/>
            <p:cNvSpPr>
              <a:spLocks noChangeArrowheads="1"/>
            </p:cNvSpPr>
            <p:nvPr/>
          </p:nvSpPr>
          <p:spPr bwMode="auto">
            <a:xfrm>
              <a:off x="2211" y="2737"/>
              <a:ext cx="97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3.3</a:t>
              </a:r>
              <a:endParaRPr lang="en-US"/>
            </a:p>
          </p:txBody>
        </p:sp>
        <p:sp>
          <p:nvSpPr>
            <p:cNvPr id="19490" name="Rectangle 235"/>
            <p:cNvSpPr>
              <a:spLocks noChangeArrowheads="1"/>
            </p:cNvSpPr>
            <p:nvPr/>
          </p:nvSpPr>
          <p:spPr bwMode="auto">
            <a:xfrm>
              <a:off x="3646" y="1899"/>
              <a:ext cx="96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5.1</a:t>
              </a:r>
              <a:endParaRPr lang="en-US"/>
            </a:p>
          </p:txBody>
        </p:sp>
        <p:sp>
          <p:nvSpPr>
            <p:cNvPr id="19491" name="Rectangle 236"/>
            <p:cNvSpPr>
              <a:spLocks noChangeArrowheads="1"/>
            </p:cNvSpPr>
            <p:nvPr/>
          </p:nvSpPr>
          <p:spPr bwMode="auto">
            <a:xfrm>
              <a:off x="3888" y="1899"/>
              <a:ext cx="97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5.2</a:t>
              </a:r>
              <a:endParaRPr lang="en-US"/>
            </a:p>
          </p:txBody>
        </p:sp>
        <p:sp>
          <p:nvSpPr>
            <p:cNvPr id="19492" name="Rectangle 237"/>
            <p:cNvSpPr>
              <a:spLocks noChangeArrowheads="1"/>
            </p:cNvSpPr>
            <p:nvPr/>
          </p:nvSpPr>
          <p:spPr bwMode="auto">
            <a:xfrm>
              <a:off x="4154" y="1884"/>
              <a:ext cx="148" cy="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 charset="0"/>
                </a:rPr>
                <a:t>empty</a:t>
              </a:r>
              <a:endParaRPr lang="en-US"/>
            </a:p>
          </p:txBody>
        </p:sp>
        <p:sp>
          <p:nvSpPr>
            <p:cNvPr id="19493" name="Rectangle 238"/>
            <p:cNvSpPr>
              <a:spLocks noChangeArrowheads="1"/>
            </p:cNvSpPr>
            <p:nvPr/>
          </p:nvSpPr>
          <p:spPr bwMode="auto">
            <a:xfrm>
              <a:off x="4146" y="1932"/>
              <a:ext cx="114" cy="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 charset="0"/>
                </a:rPr>
                <a:t>cups</a:t>
              </a:r>
              <a:endParaRPr lang="en-US"/>
            </a:p>
          </p:txBody>
        </p:sp>
        <p:sp>
          <p:nvSpPr>
            <p:cNvPr id="19494" name="Rectangle 239"/>
            <p:cNvSpPr>
              <a:spLocks noChangeArrowheads="1"/>
            </p:cNvSpPr>
            <p:nvPr/>
          </p:nvSpPr>
          <p:spPr bwMode="auto">
            <a:xfrm>
              <a:off x="4259" y="1932"/>
              <a:ext cx="30" cy="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 charset="0"/>
                </a:rPr>
                <a:t>?</a:t>
              </a:r>
              <a:endParaRPr lang="en-US"/>
            </a:p>
          </p:txBody>
        </p:sp>
        <p:sp>
          <p:nvSpPr>
            <p:cNvPr id="19495" name="Rectangle 240"/>
            <p:cNvSpPr>
              <a:spLocks noChangeArrowheads="1"/>
            </p:cNvSpPr>
            <p:nvPr/>
          </p:nvSpPr>
          <p:spPr bwMode="auto">
            <a:xfrm>
              <a:off x="4468" y="1884"/>
              <a:ext cx="64" cy="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 charset="0"/>
                </a:rPr>
                <a:t>for</a:t>
              </a:r>
              <a:endParaRPr lang="en-US"/>
            </a:p>
          </p:txBody>
        </p:sp>
        <p:sp>
          <p:nvSpPr>
            <p:cNvPr id="19496" name="Rectangle 241"/>
            <p:cNvSpPr>
              <a:spLocks noChangeArrowheads="1"/>
            </p:cNvSpPr>
            <p:nvPr/>
          </p:nvSpPr>
          <p:spPr bwMode="auto">
            <a:xfrm>
              <a:off x="4549" y="1884"/>
              <a:ext cx="117" cy="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 charset="0"/>
                </a:rPr>
                <a:t>each</a:t>
              </a:r>
              <a:endParaRPr lang="en-US"/>
            </a:p>
          </p:txBody>
        </p:sp>
        <p:sp>
          <p:nvSpPr>
            <p:cNvPr id="19497" name="Rectangle 242"/>
            <p:cNvSpPr>
              <a:spLocks noChangeArrowheads="1"/>
            </p:cNvSpPr>
            <p:nvPr/>
          </p:nvSpPr>
          <p:spPr bwMode="auto">
            <a:xfrm>
              <a:off x="4468" y="1932"/>
              <a:ext cx="133" cy="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  <a:latin typeface="Nimbus Roman No9 L" charset="0"/>
                </a:rPr>
                <a:t>guest</a:t>
              </a:r>
              <a:endParaRPr lang="en-US"/>
            </a:p>
          </p:txBody>
        </p:sp>
        <p:sp>
          <p:nvSpPr>
            <p:cNvPr id="19498" name="Rectangle 243"/>
            <p:cNvSpPr>
              <a:spLocks noChangeArrowheads="1"/>
            </p:cNvSpPr>
            <p:nvPr/>
          </p:nvSpPr>
          <p:spPr bwMode="auto">
            <a:xfrm>
              <a:off x="4597" y="1916"/>
              <a:ext cx="87" cy="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Nimbus Roman No9 L" charset="0"/>
                </a:rPr>
                <a:t>5.3</a:t>
              </a:r>
              <a:endParaRPr lang="en-US"/>
            </a:p>
          </p:txBody>
        </p:sp>
        <p:sp>
          <p:nvSpPr>
            <p:cNvPr id="19499" name="Line 244"/>
            <p:cNvSpPr>
              <a:spLocks noChangeShapeType="1"/>
            </p:cNvSpPr>
            <p:nvPr/>
          </p:nvSpPr>
          <p:spPr bwMode="auto">
            <a:xfrm>
              <a:off x="3743" y="1956"/>
              <a:ext cx="13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0" name="Line 245"/>
            <p:cNvSpPr>
              <a:spLocks noChangeShapeType="1"/>
            </p:cNvSpPr>
            <p:nvPr/>
          </p:nvSpPr>
          <p:spPr bwMode="auto">
            <a:xfrm flipV="1">
              <a:off x="3823" y="1956"/>
              <a:ext cx="57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1" name="Line 246"/>
            <p:cNvSpPr>
              <a:spLocks noChangeShapeType="1"/>
            </p:cNvSpPr>
            <p:nvPr/>
          </p:nvSpPr>
          <p:spPr bwMode="auto">
            <a:xfrm>
              <a:off x="3823" y="1940"/>
              <a:ext cx="57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2" name="Line 247"/>
            <p:cNvSpPr>
              <a:spLocks noChangeShapeType="1"/>
            </p:cNvSpPr>
            <p:nvPr/>
          </p:nvSpPr>
          <p:spPr bwMode="auto">
            <a:xfrm>
              <a:off x="3985" y="1956"/>
              <a:ext cx="13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3" name="Line 248"/>
            <p:cNvSpPr>
              <a:spLocks noChangeShapeType="1"/>
            </p:cNvSpPr>
            <p:nvPr/>
          </p:nvSpPr>
          <p:spPr bwMode="auto">
            <a:xfrm flipV="1">
              <a:off x="4073" y="1956"/>
              <a:ext cx="49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4" name="Line 249"/>
            <p:cNvSpPr>
              <a:spLocks noChangeShapeType="1"/>
            </p:cNvSpPr>
            <p:nvPr/>
          </p:nvSpPr>
          <p:spPr bwMode="auto">
            <a:xfrm>
              <a:off x="4073" y="1940"/>
              <a:ext cx="49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5" name="Line 250"/>
            <p:cNvSpPr>
              <a:spLocks noChangeShapeType="1"/>
            </p:cNvSpPr>
            <p:nvPr/>
          </p:nvSpPr>
          <p:spPr bwMode="auto">
            <a:xfrm>
              <a:off x="4307" y="1956"/>
              <a:ext cx="1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6" name="Line 251"/>
            <p:cNvSpPr>
              <a:spLocks noChangeShapeType="1"/>
            </p:cNvSpPr>
            <p:nvPr/>
          </p:nvSpPr>
          <p:spPr bwMode="auto">
            <a:xfrm flipV="1">
              <a:off x="4396" y="1956"/>
              <a:ext cx="56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7" name="Line 252"/>
            <p:cNvSpPr>
              <a:spLocks noChangeShapeType="1"/>
            </p:cNvSpPr>
            <p:nvPr/>
          </p:nvSpPr>
          <p:spPr bwMode="auto">
            <a:xfrm>
              <a:off x="4396" y="1940"/>
              <a:ext cx="56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8" name="Freeform 253"/>
            <p:cNvSpPr>
              <a:spLocks/>
            </p:cNvSpPr>
            <p:nvPr/>
          </p:nvSpPr>
          <p:spPr bwMode="auto">
            <a:xfrm>
              <a:off x="3686" y="2004"/>
              <a:ext cx="532" cy="137"/>
            </a:xfrm>
            <a:custGeom>
              <a:avLst/>
              <a:gdLst>
                <a:gd name="T0" fmla="*/ 66 w 66"/>
                <a:gd name="T1" fmla="*/ 1 h 17"/>
                <a:gd name="T2" fmla="*/ 66 w 66"/>
                <a:gd name="T3" fmla="*/ 11 h 17"/>
                <a:gd name="T4" fmla="*/ 65 w 66"/>
                <a:gd name="T5" fmla="*/ 14 h 17"/>
                <a:gd name="T6" fmla="*/ 64 w 66"/>
                <a:gd name="T7" fmla="*/ 16 h 17"/>
                <a:gd name="T8" fmla="*/ 63 w 66"/>
                <a:gd name="T9" fmla="*/ 17 h 17"/>
                <a:gd name="T10" fmla="*/ 60 w 66"/>
                <a:gd name="T11" fmla="*/ 17 h 17"/>
                <a:gd name="T12" fmla="*/ 53 w 66"/>
                <a:gd name="T13" fmla="*/ 17 h 17"/>
                <a:gd name="T14" fmla="*/ 44 w 66"/>
                <a:gd name="T15" fmla="*/ 17 h 17"/>
                <a:gd name="T16" fmla="*/ 22 w 66"/>
                <a:gd name="T17" fmla="*/ 17 h 17"/>
                <a:gd name="T18" fmla="*/ 13 w 66"/>
                <a:gd name="T19" fmla="*/ 17 h 17"/>
                <a:gd name="T20" fmla="*/ 6 w 66"/>
                <a:gd name="T21" fmla="*/ 17 h 17"/>
                <a:gd name="T22" fmla="*/ 4 w 66"/>
                <a:gd name="T23" fmla="*/ 17 h 17"/>
                <a:gd name="T24" fmla="*/ 2 w 66"/>
                <a:gd name="T25" fmla="*/ 16 h 17"/>
                <a:gd name="T26" fmla="*/ 1 w 66"/>
                <a:gd name="T27" fmla="*/ 14 h 17"/>
                <a:gd name="T28" fmla="*/ 0 w 66"/>
                <a:gd name="T29" fmla="*/ 11 h 17"/>
                <a:gd name="T30" fmla="*/ 0 w 66"/>
                <a:gd name="T31" fmla="*/ 0 h 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6"/>
                <a:gd name="T49" fmla="*/ 0 h 17"/>
                <a:gd name="T50" fmla="*/ 66 w 66"/>
                <a:gd name="T51" fmla="*/ 17 h 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6" h="17">
                  <a:moveTo>
                    <a:pt x="66" y="1"/>
                  </a:moveTo>
                  <a:lnTo>
                    <a:pt x="66" y="11"/>
                  </a:lnTo>
                  <a:lnTo>
                    <a:pt x="65" y="14"/>
                  </a:lnTo>
                  <a:lnTo>
                    <a:pt x="64" y="16"/>
                  </a:lnTo>
                  <a:lnTo>
                    <a:pt x="63" y="17"/>
                  </a:lnTo>
                  <a:lnTo>
                    <a:pt x="60" y="17"/>
                  </a:lnTo>
                  <a:lnTo>
                    <a:pt x="53" y="17"/>
                  </a:lnTo>
                  <a:lnTo>
                    <a:pt x="44" y="17"/>
                  </a:lnTo>
                  <a:lnTo>
                    <a:pt x="22" y="17"/>
                  </a:lnTo>
                  <a:lnTo>
                    <a:pt x="13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6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9" name="Line 254"/>
            <p:cNvSpPr>
              <a:spLocks noChangeShapeType="1"/>
            </p:cNvSpPr>
            <p:nvPr/>
          </p:nvSpPr>
          <p:spPr bwMode="auto">
            <a:xfrm flipH="1" flipV="1">
              <a:off x="3686" y="2004"/>
              <a:ext cx="16" cy="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0" name="Line 255"/>
            <p:cNvSpPr>
              <a:spLocks noChangeShapeType="1"/>
            </p:cNvSpPr>
            <p:nvPr/>
          </p:nvSpPr>
          <p:spPr bwMode="auto">
            <a:xfrm flipV="1">
              <a:off x="3670" y="2004"/>
              <a:ext cx="16" cy="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1" name="Rectangle 256"/>
            <p:cNvSpPr>
              <a:spLocks noChangeArrowheads="1"/>
            </p:cNvSpPr>
            <p:nvPr/>
          </p:nvSpPr>
          <p:spPr bwMode="auto">
            <a:xfrm>
              <a:off x="4347" y="1884"/>
              <a:ext cx="58" cy="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>
                  <a:solidFill>
                    <a:srgbClr val="000000"/>
                  </a:solidFill>
                  <a:latin typeface="Nimbus Roman No9 L" charset="0"/>
                </a:rPr>
                <a:t>NO</a:t>
              </a:r>
              <a:endParaRPr lang="en-US"/>
            </a:p>
          </p:txBody>
        </p:sp>
        <p:sp>
          <p:nvSpPr>
            <p:cNvPr id="19512" name="Rectangle 257"/>
            <p:cNvSpPr>
              <a:spLocks noChangeArrowheads="1"/>
            </p:cNvSpPr>
            <p:nvPr/>
          </p:nvSpPr>
          <p:spPr bwMode="auto">
            <a:xfrm>
              <a:off x="4227" y="2021"/>
              <a:ext cx="78" cy="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>
                  <a:solidFill>
                    <a:srgbClr val="000000"/>
                  </a:solidFill>
                  <a:latin typeface="Nimbus Roman No9 L" charset="0"/>
                </a:rPr>
                <a:t>YES</a:t>
              </a:r>
              <a:endParaRPr lang="en-US"/>
            </a:p>
          </p:txBody>
        </p:sp>
        <p:sp>
          <p:nvSpPr>
            <p:cNvPr id="19513" name="Rectangle 258"/>
            <p:cNvSpPr>
              <a:spLocks noChangeArrowheads="1"/>
            </p:cNvSpPr>
            <p:nvPr/>
          </p:nvSpPr>
          <p:spPr bwMode="auto">
            <a:xfrm>
              <a:off x="3356" y="2762"/>
              <a:ext cx="154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5.3.1</a:t>
              </a:r>
              <a:endParaRPr lang="en-US"/>
            </a:p>
          </p:txBody>
        </p:sp>
        <p:sp>
          <p:nvSpPr>
            <p:cNvPr id="19514" name="Rectangle 259"/>
            <p:cNvSpPr>
              <a:spLocks noChangeArrowheads="1"/>
            </p:cNvSpPr>
            <p:nvPr/>
          </p:nvSpPr>
          <p:spPr bwMode="auto">
            <a:xfrm>
              <a:off x="3517" y="2762"/>
              <a:ext cx="23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-</a:t>
              </a:r>
              <a:endParaRPr lang="en-US"/>
            </a:p>
          </p:txBody>
        </p:sp>
        <p:sp>
          <p:nvSpPr>
            <p:cNvPr id="19515" name="Rectangle 260"/>
            <p:cNvSpPr>
              <a:spLocks noChangeArrowheads="1"/>
            </p:cNvSpPr>
            <p:nvPr/>
          </p:nvSpPr>
          <p:spPr bwMode="auto">
            <a:xfrm>
              <a:off x="3598" y="2762"/>
              <a:ext cx="35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if</a:t>
              </a:r>
              <a:endParaRPr lang="en-US"/>
            </a:p>
          </p:txBody>
        </p:sp>
        <p:sp>
          <p:nvSpPr>
            <p:cNvPr id="19516" name="Rectangle 261"/>
            <p:cNvSpPr>
              <a:spLocks noChangeArrowheads="1"/>
            </p:cNvSpPr>
            <p:nvPr/>
          </p:nvSpPr>
          <p:spPr bwMode="auto">
            <a:xfrm>
              <a:off x="3662" y="2762"/>
              <a:ext cx="224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wanted</a:t>
              </a:r>
              <a:endParaRPr lang="en-US"/>
            </a:p>
          </p:txBody>
        </p:sp>
        <p:sp>
          <p:nvSpPr>
            <p:cNvPr id="19517" name="Rectangle 262"/>
            <p:cNvSpPr>
              <a:spLocks noChangeArrowheads="1"/>
            </p:cNvSpPr>
            <p:nvPr/>
          </p:nvSpPr>
          <p:spPr bwMode="auto">
            <a:xfrm>
              <a:off x="3880" y="2762"/>
              <a:ext cx="154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5.3.2</a:t>
              </a:r>
              <a:endParaRPr lang="en-US"/>
            </a:p>
          </p:txBody>
        </p:sp>
        <p:sp>
          <p:nvSpPr>
            <p:cNvPr id="19518" name="Rectangle 263"/>
            <p:cNvSpPr>
              <a:spLocks noChangeArrowheads="1"/>
            </p:cNvSpPr>
            <p:nvPr/>
          </p:nvSpPr>
          <p:spPr bwMode="auto">
            <a:xfrm>
              <a:off x="2179" y="496"/>
              <a:ext cx="58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0.</a:t>
              </a:r>
              <a:endParaRPr lang="en-US"/>
            </a:p>
          </p:txBody>
        </p:sp>
        <p:sp>
          <p:nvSpPr>
            <p:cNvPr id="19519" name="Rectangle 264"/>
            <p:cNvSpPr>
              <a:spLocks noChangeArrowheads="1"/>
            </p:cNvSpPr>
            <p:nvPr/>
          </p:nvSpPr>
          <p:spPr bwMode="auto">
            <a:xfrm>
              <a:off x="2453" y="867"/>
              <a:ext cx="131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plan</a:t>
              </a:r>
              <a:endParaRPr lang="en-US"/>
            </a:p>
          </p:txBody>
        </p:sp>
        <p:sp>
          <p:nvSpPr>
            <p:cNvPr id="19520" name="Rectangle 265"/>
            <p:cNvSpPr>
              <a:spLocks noChangeArrowheads="1"/>
            </p:cNvSpPr>
            <p:nvPr/>
          </p:nvSpPr>
          <p:spPr bwMode="auto">
            <a:xfrm>
              <a:off x="2590" y="867"/>
              <a:ext cx="58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0.</a:t>
              </a:r>
              <a:endParaRPr lang="en-US"/>
            </a:p>
          </p:txBody>
        </p:sp>
        <p:sp>
          <p:nvSpPr>
            <p:cNvPr id="19521" name="Rectangle 266"/>
            <p:cNvSpPr>
              <a:spLocks noChangeArrowheads="1"/>
            </p:cNvSpPr>
            <p:nvPr/>
          </p:nvSpPr>
          <p:spPr bwMode="auto">
            <a:xfrm>
              <a:off x="1066" y="1423"/>
              <a:ext cx="58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1.</a:t>
              </a:r>
              <a:endParaRPr lang="en-US"/>
            </a:p>
          </p:txBody>
        </p:sp>
        <p:sp>
          <p:nvSpPr>
            <p:cNvPr id="19522" name="Rectangle 267"/>
            <p:cNvSpPr>
              <a:spLocks noChangeArrowheads="1"/>
            </p:cNvSpPr>
            <p:nvPr/>
          </p:nvSpPr>
          <p:spPr bwMode="auto">
            <a:xfrm>
              <a:off x="1623" y="1423"/>
              <a:ext cx="58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2.</a:t>
              </a:r>
              <a:endParaRPr lang="en-US"/>
            </a:p>
          </p:txBody>
        </p:sp>
        <p:sp>
          <p:nvSpPr>
            <p:cNvPr id="19523" name="Rectangle 268"/>
            <p:cNvSpPr>
              <a:spLocks noChangeArrowheads="1"/>
            </p:cNvSpPr>
            <p:nvPr/>
          </p:nvSpPr>
          <p:spPr bwMode="auto">
            <a:xfrm>
              <a:off x="2179" y="1423"/>
              <a:ext cx="58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3.</a:t>
              </a:r>
              <a:endParaRPr lang="en-US"/>
            </a:p>
          </p:txBody>
        </p:sp>
        <p:sp>
          <p:nvSpPr>
            <p:cNvPr id="19524" name="Rectangle 269"/>
            <p:cNvSpPr>
              <a:spLocks noChangeArrowheads="1"/>
            </p:cNvSpPr>
            <p:nvPr/>
          </p:nvSpPr>
          <p:spPr bwMode="auto">
            <a:xfrm>
              <a:off x="2735" y="1423"/>
              <a:ext cx="58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4.</a:t>
              </a:r>
              <a:endParaRPr lang="en-US"/>
            </a:p>
          </p:txBody>
        </p:sp>
        <p:sp>
          <p:nvSpPr>
            <p:cNvPr id="19525" name="Rectangle 270"/>
            <p:cNvSpPr>
              <a:spLocks noChangeArrowheads="1"/>
            </p:cNvSpPr>
            <p:nvPr/>
          </p:nvSpPr>
          <p:spPr bwMode="auto">
            <a:xfrm>
              <a:off x="3291" y="1423"/>
              <a:ext cx="58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5.</a:t>
              </a:r>
              <a:endParaRPr lang="en-US"/>
            </a:p>
          </p:txBody>
        </p:sp>
        <p:sp>
          <p:nvSpPr>
            <p:cNvPr id="19526" name="Rectangle 271"/>
            <p:cNvSpPr>
              <a:spLocks noChangeArrowheads="1"/>
            </p:cNvSpPr>
            <p:nvPr/>
          </p:nvSpPr>
          <p:spPr bwMode="auto">
            <a:xfrm>
              <a:off x="1340" y="2068"/>
              <a:ext cx="132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plan</a:t>
              </a:r>
              <a:endParaRPr lang="en-US"/>
            </a:p>
          </p:txBody>
        </p:sp>
        <p:sp>
          <p:nvSpPr>
            <p:cNvPr id="19527" name="Rectangle 272"/>
            <p:cNvSpPr>
              <a:spLocks noChangeArrowheads="1"/>
            </p:cNvSpPr>
            <p:nvPr/>
          </p:nvSpPr>
          <p:spPr bwMode="auto">
            <a:xfrm>
              <a:off x="1477" y="2068"/>
              <a:ext cx="58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1.</a:t>
              </a:r>
              <a:endParaRPr lang="en-US"/>
            </a:p>
          </p:txBody>
        </p:sp>
        <p:sp>
          <p:nvSpPr>
            <p:cNvPr id="19528" name="Line 273"/>
            <p:cNvSpPr>
              <a:spLocks noChangeShapeType="1"/>
            </p:cNvSpPr>
            <p:nvPr/>
          </p:nvSpPr>
          <p:spPr bwMode="auto">
            <a:xfrm>
              <a:off x="1598" y="1778"/>
              <a:ext cx="46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9" name="Rectangle 274"/>
            <p:cNvSpPr>
              <a:spLocks noChangeArrowheads="1"/>
            </p:cNvSpPr>
            <p:nvPr/>
          </p:nvSpPr>
          <p:spPr bwMode="auto">
            <a:xfrm>
              <a:off x="1808" y="2649"/>
              <a:ext cx="132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plan</a:t>
              </a:r>
              <a:endParaRPr lang="en-US"/>
            </a:p>
          </p:txBody>
        </p:sp>
        <p:sp>
          <p:nvSpPr>
            <p:cNvPr id="19530" name="Rectangle 275"/>
            <p:cNvSpPr>
              <a:spLocks noChangeArrowheads="1"/>
            </p:cNvSpPr>
            <p:nvPr/>
          </p:nvSpPr>
          <p:spPr bwMode="auto">
            <a:xfrm>
              <a:off x="1945" y="2649"/>
              <a:ext cx="58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3.</a:t>
              </a:r>
              <a:endParaRPr lang="en-US"/>
            </a:p>
          </p:txBody>
        </p:sp>
        <p:sp>
          <p:nvSpPr>
            <p:cNvPr id="19531" name="Line 276"/>
            <p:cNvSpPr>
              <a:spLocks noChangeShapeType="1"/>
            </p:cNvSpPr>
            <p:nvPr/>
          </p:nvSpPr>
          <p:spPr bwMode="auto">
            <a:xfrm>
              <a:off x="2711" y="1778"/>
              <a:ext cx="4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2" name="Rectangle 277"/>
            <p:cNvSpPr>
              <a:spLocks noChangeArrowheads="1"/>
            </p:cNvSpPr>
            <p:nvPr/>
          </p:nvSpPr>
          <p:spPr bwMode="auto">
            <a:xfrm>
              <a:off x="3565" y="1810"/>
              <a:ext cx="131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plan</a:t>
              </a:r>
              <a:endParaRPr lang="en-US"/>
            </a:p>
          </p:txBody>
        </p:sp>
        <p:sp>
          <p:nvSpPr>
            <p:cNvPr id="19533" name="Rectangle 278"/>
            <p:cNvSpPr>
              <a:spLocks noChangeArrowheads="1"/>
            </p:cNvSpPr>
            <p:nvPr/>
          </p:nvSpPr>
          <p:spPr bwMode="auto">
            <a:xfrm>
              <a:off x="3702" y="1810"/>
              <a:ext cx="58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5.</a:t>
              </a:r>
              <a:endParaRPr lang="en-US"/>
            </a:p>
          </p:txBody>
        </p:sp>
        <p:sp>
          <p:nvSpPr>
            <p:cNvPr id="19534" name="Rectangle 279"/>
            <p:cNvSpPr>
              <a:spLocks noChangeArrowheads="1"/>
            </p:cNvSpPr>
            <p:nvPr/>
          </p:nvSpPr>
          <p:spPr bwMode="auto">
            <a:xfrm>
              <a:off x="1066" y="3503"/>
              <a:ext cx="116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1.1.</a:t>
              </a:r>
              <a:endParaRPr lang="en-US"/>
            </a:p>
          </p:txBody>
        </p:sp>
        <p:sp>
          <p:nvSpPr>
            <p:cNvPr id="19535" name="Rectangle 280"/>
            <p:cNvSpPr>
              <a:spLocks noChangeArrowheads="1"/>
            </p:cNvSpPr>
            <p:nvPr/>
          </p:nvSpPr>
          <p:spPr bwMode="auto">
            <a:xfrm>
              <a:off x="1623" y="3503"/>
              <a:ext cx="116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1.2.</a:t>
              </a:r>
              <a:endParaRPr lang="en-US"/>
            </a:p>
          </p:txBody>
        </p:sp>
        <p:sp>
          <p:nvSpPr>
            <p:cNvPr id="19536" name="Rectangle 281"/>
            <p:cNvSpPr>
              <a:spLocks noChangeArrowheads="1"/>
            </p:cNvSpPr>
            <p:nvPr/>
          </p:nvSpPr>
          <p:spPr bwMode="auto">
            <a:xfrm>
              <a:off x="2179" y="3503"/>
              <a:ext cx="116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1.3.</a:t>
              </a:r>
              <a:endParaRPr lang="en-US"/>
            </a:p>
          </p:txBody>
        </p:sp>
        <p:sp>
          <p:nvSpPr>
            <p:cNvPr id="19537" name="Rectangle 282"/>
            <p:cNvSpPr>
              <a:spLocks noChangeArrowheads="1"/>
            </p:cNvSpPr>
            <p:nvPr/>
          </p:nvSpPr>
          <p:spPr bwMode="auto">
            <a:xfrm>
              <a:off x="2735" y="3503"/>
              <a:ext cx="116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1.4.</a:t>
              </a:r>
              <a:endParaRPr lang="en-US"/>
            </a:p>
          </p:txBody>
        </p:sp>
        <p:sp>
          <p:nvSpPr>
            <p:cNvPr id="19538" name="Rectangle 283"/>
            <p:cNvSpPr>
              <a:spLocks noChangeArrowheads="1"/>
            </p:cNvSpPr>
            <p:nvPr/>
          </p:nvSpPr>
          <p:spPr bwMode="auto">
            <a:xfrm>
              <a:off x="3291" y="3503"/>
              <a:ext cx="116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1.5.</a:t>
              </a:r>
              <a:endParaRPr lang="en-US"/>
            </a:p>
          </p:txBody>
        </p:sp>
        <p:sp>
          <p:nvSpPr>
            <p:cNvPr id="19539" name="Line 284"/>
            <p:cNvSpPr>
              <a:spLocks noChangeShapeType="1"/>
            </p:cNvSpPr>
            <p:nvPr/>
          </p:nvSpPr>
          <p:spPr bwMode="auto">
            <a:xfrm>
              <a:off x="1042" y="3867"/>
              <a:ext cx="46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0" name="Line 285"/>
            <p:cNvSpPr>
              <a:spLocks noChangeShapeType="1"/>
            </p:cNvSpPr>
            <p:nvPr/>
          </p:nvSpPr>
          <p:spPr bwMode="auto">
            <a:xfrm>
              <a:off x="1598" y="3867"/>
              <a:ext cx="46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1" name="Line 286"/>
            <p:cNvSpPr>
              <a:spLocks noChangeShapeType="1"/>
            </p:cNvSpPr>
            <p:nvPr/>
          </p:nvSpPr>
          <p:spPr bwMode="auto">
            <a:xfrm>
              <a:off x="2155" y="3867"/>
              <a:ext cx="4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2" name="Line 287"/>
            <p:cNvSpPr>
              <a:spLocks noChangeShapeType="1"/>
            </p:cNvSpPr>
            <p:nvPr/>
          </p:nvSpPr>
          <p:spPr bwMode="auto">
            <a:xfrm>
              <a:off x="2711" y="3867"/>
              <a:ext cx="4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3" name="Line 288"/>
            <p:cNvSpPr>
              <a:spLocks noChangeShapeType="1"/>
            </p:cNvSpPr>
            <p:nvPr/>
          </p:nvSpPr>
          <p:spPr bwMode="auto">
            <a:xfrm>
              <a:off x="3267" y="3867"/>
              <a:ext cx="46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4" name="Rectangle 289"/>
            <p:cNvSpPr>
              <a:spLocks noChangeArrowheads="1"/>
            </p:cNvSpPr>
            <p:nvPr/>
          </p:nvSpPr>
          <p:spPr bwMode="auto">
            <a:xfrm>
              <a:off x="1623" y="3020"/>
              <a:ext cx="116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3.1.</a:t>
              </a:r>
              <a:endParaRPr lang="en-US"/>
            </a:p>
          </p:txBody>
        </p:sp>
        <p:sp>
          <p:nvSpPr>
            <p:cNvPr id="19545" name="Rectangle 290"/>
            <p:cNvSpPr>
              <a:spLocks noChangeArrowheads="1"/>
            </p:cNvSpPr>
            <p:nvPr/>
          </p:nvSpPr>
          <p:spPr bwMode="auto">
            <a:xfrm>
              <a:off x="2179" y="3020"/>
              <a:ext cx="116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3.2.</a:t>
              </a:r>
              <a:endParaRPr lang="en-US"/>
            </a:p>
          </p:txBody>
        </p:sp>
        <p:sp>
          <p:nvSpPr>
            <p:cNvPr id="19546" name="Rectangle 291"/>
            <p:cNvSpPr>
              <a:spLocks noChangeArrowheads="1"/>
            </p:cNvSpPr>
            <p:nvPr/>
          </p:nvSpPr>
          <p:spPr bwMode="auto">
            <a:xfrm>
              <a:off x="2735" y="3020"/>
              <a:ext cx="116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3.3.</a:t>
              </a:r>
              <a:endParaRPr lang="en-US"/>
            </a:p>
          </p:txBody>
        </p:sp>
        <p:sp>
          <p:nvSpPr>
            <p:cNvPr id="19547" name="Line 292"/>
            <p:cNvSpPr>
              <a:spLocks noChangeShapeType="1"/>
            </p:cNvSpPr>
            <p:nvPr/>
          </p:nvSpPr>
          <p:spPr bwMode="auto">
            <a:xfrm>
              <a:off x="1598" y="3375"/>
              <a:ext cx="46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8" name="Line 293"/>
            <p:cNvSpPr>
              <a:spLocks noChangeShapeType="1"/>
            </p:cNvSpPr>
            <p:nvPr/>
          </p:nvSpPr>
          <p:spPr bwMode="auto">
            <a:xfrm>
              <a:off x="2155" y="3375"/>
              <a:ext cx="4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9" name="Line 294"/>
            <p:cNvSpPr>
              <a:spLocks noChangeShapeType="1"/>
            </p:cNvSpPr>
            <p:nvPr/>
          </p:nvSpPr>
          <p:spPr bwMode="auto">
            <a:xfrm>
              <a:off x="2711" y="3375"/>
              <a:ext cx="4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50" name="Rectangle 295"/>
            <p:cNvSpPr>
              <a:spLocks noChangeArrowheads="1"/>
            </p:cNvSpPr>
            <p:nvPr/>
          </p:nvSpPr>
          <p:spPr bwMode="auto">
            <a:xfrm>
              <a:off x="2735" y="2278"/>
              <a:ext cx="116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5.1.</a:t>
              </a:r>
              <a:endParaRPr lang="en-US"/>
            </a:p>
          </p:txBody>
        </p:sp>
        <p:sp>
          <p:nvSpPr>
            <p:cNvPr id="19551" name="Rectangle 296"/>
            <p:cNvSpPr>
              <a:spLocks noChangeArrowheads="1"/>
            </p:cNvSpPr>
            <p:nvPr/>
          </p:nvSpPr>
          <p:spPr bwMode="auto">
            <a:xfrm>
              <a:off x="3291" y="2278"/>
              <a:ext cx="116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5.2.</a:t>
              </a:r>
              <a:endParaRPr lang="en-US"/>
            </a:p>
          </p:txBody>
        </p:sp>
        <p:sp>
          <p:nvSpPr>
            <p:cNvPr id="19552" name="Rectangle 297"/>
            <p:cNvSpPr>
              <a:spLocks noChangeArrowheads="1"/>
            </p:cNvSpPr>
            <p:nvPr/>
          </p:nvSpPr>
          <p:spPr bwMode="auto">
            <a:xfrm>
              <a:off x="3840" y="2278"/>
              <a:ext cx="116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5.3.</a:t>
              </a:r>
              <a:endParaRPr lang="en-US"/>
            </a:p>
          </p:txBody>
        </p:sp>
        <p:sp>
          <p:nvSpPr>
            <p:cNvPr id="19553" name="Line 298"/>
            <p:cNvSpPr>
              <a:spLocks noChangeShapeType="1"/>
            </p:cNvSpPr>
            <p:nvPr/>
          </p:nvSpPr>
          <p:spPr bwMode="auto">
            <a:xfrm>
              <a:off x="2711" y="2633"/>
              <a:ext cx="4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54" name="Line 299"/>
            <p:cNvSpPr>
              <a:spLocks noChangeShapeType="1"/>
            </p:cNvSpPr>
            <p:nvPr/>
          </p:nvSpPr>
          <p:spPr bwMode="auto">
            <a:xfrm>
              <a:off x="3267" y="2633"/>
              <a:ext cx="46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55" name="Rectangle 300"/>
            <p:cNvSpPr>
              <a:spLocks noChangeArrowheads="1"/>
            </p:cNvSpPr>
            <p:nvPr/>
          </p:nvSpPr>
          <p:spPr bwMode="auto">
            <a:xfrm>
              <a:off x="3267" y="2673"/>
              <a:ext cx="131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plan</a:t>
              </a:r>
              <a:endParaRPr lang="en-US"/>
            </a:p>
          </p:txBody>
        </p:sp>
        <p:sp>
          <p:nvSpPr>
            <p:cNvPr id="19556" name="Rectangle 301"/>
            <p:cNvSpPr>
              <a:spLocks noChangeArrowheads="1"/>
            </p:cNvSpPr>
            <p:nvPr/>
          </p:nvSpPr>
          <p:spPr bwMode="auto">
            <a:xfrm>
              <a:off x="3404" y="2673"/>
              <a:ext cx="116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5.3.</a:t>
              </a:r>
              <a:endParaRPr lang="en-US"/>
            </a:p>
          </p:txBody>
        </p:sp>
        <p:sp>
          <p:nvSpPr>
            <p:cNvPr id="19557" name="Rectangle 302"/>
            <p:cNvSpPr>
              <a:spLocks noChangeArrowheads="1"/>
            </p:cNvSpPr>
            <p:nvPr/>
          </p:nvSpPr>
          <p:spPr bwMode="auto">
            <a:xfrm>
              <a:off x="3565" y="2971"/>
              <a:ext cx="174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5.3.1.</a:t>
              </a:r>
              <a:endParaRPr lang="en-US"/>
            </a:p>
          </p:txBody>
        </p:sp>
        <p:sp>
          <p:nvSpPr>
            <p:cNvPr id="19558" name="Rectangle 303"/>
            <p:cNvSpPr>
              <a:spLocks noChangeArrowheads="1"/>
            </p:cNvSpPr>
            <p:nvPr/>
          </p:nvSpPr>
          <p:spPr bwMode="auto">
            <a:xfrm>
              <a:off x="4122" y="2971"/>
              <a:ext cx="174" cy="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5.3.2.</a:t>
              </a:r>
              <a:endParaRPr lang="en-US"/>
            </a:p>
          </p:txBody>
        </p:sp>
        <p:sp>
          <p:nvSpPr>
            <p:cNvPr id="19559" name="Line 304"/>
            <p:cNvSpPr>
              <a:spLocks noChangeShapeType="1"/>
            </p:cNvSpPr>
            <p:nvPr/>
          </p:nvSpPr>
          <p:spPr bwMode="auto">
            <a:xfrm>
              <a:off x="3541" y="3334"/>
              <a:ext cx="46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60" name="Line 305"/>
            <p:cNvSpPr>
              <a:spLocks noChangeShapeType="1"/>
            </p:cNvSpPr>
            <p:nvPr/>
          </p:nvSpPr>
          <p:spPr bwMode="auto">
            <a:xfrm>
              <a:off x="4098" y="3334"/>
              <a:ext cx="4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9A8B9C-2EF7-4834-A7A2-5508053C76C0}"/>
                  </a:ext>
                </a:extLst>
              </p14:cNvPr>
              <p14:cNvContentPartPr/>
              <p14:nvPr/>
            </p14:nvContentPartPr>
            <p14:xfrm>
              <a:off x="1919880" y="866160"/>
              <a:ext cx="5036760" cy="3420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9A8B9C-2EF7-4834-A7A2-5508053C76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0520" y="856800"/>
                <a:ext cx="5055480" cy="343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429000" y="304800"/>
            <a:ext cx="2495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Task Analysis 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42900" y="1524000"/>
            <a:ext cx="84582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Task descriptions are a means for designers to delineate and understand the tasks the user performs</a:t>
            </a:r>
            <a:endParaRPr lang="en-US" alt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alt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To analyze the underlying rationale and purpose of</a:t>
            </a:r>
          </a:p>
          <a:p>
            <a:pPr marL="800100" lvl="1" indent="-342900" algn="just">
              <a:spcBef>
                <a:spcPct val="20000"/>
              </a:spcBef>
              <a:buFontTx/>
              <a:buChar char="•"/>
            </a:pPr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what people are doing;</a:t>
            </a:r>
          </a:p>
          <a:p>
            <a:pPr marL="800100" lvl="1" indent="-342900" algn="just">
              <a:spcBef>
                <a:spcPct val="20000"/>
              </a:spcBef>
              <a:buFontTx/>
              <a:buChar char="•"/>
            </a:pPr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what are they trying to achieve, </a:t>
            </a:r>
          </a:p>
          <a:p>
            <a:pPr marL="800100" lvl="1" indent="-342900" algn="just">
              <a:spcBef>
                <a:spcPct val="20000"/>
              </a:spcBef>
              <a:buFontTx/>
              <a:buChar char="•"/>
            </a:pPr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why are they trying to achieve it, </a:t>
            </a:r>
          </a:p>
          <a:p>
            <a:pPr marL="800100" lvl="1" indent="-342900" algn="just">
              <a:spcBef>
                <a:spcPct val="20000"/>
              </a:spcBef>
              <a:buFontTx/>
              <a:buChar char="•"/>
            </a:pPr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how are they going about it?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Task descriptions are written by the designers and can be shared with the client to insure that designers understand the tasks well. 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Task descriptions can also be shared with the programmers to help design the software.</a:t>
            </a:r>
            <a:endParaRPr lang="en-US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/>
              <a:t>Refining the description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001000" cy="5486400"/>
          </a:xfrm>
        </p:spPr>
        <p:txBody>
          <a:bodyPr/>
          <a:lstStyle/>
          <a:p>
            <a:r>
              <a:rPr lang="en-US"/>
              <a:t>Given initial HTA (textual or diagram) </a:t>
            </a:r>
          </a:p>
          <a:p>
            <a:pPr lvl="1">
              <a:buFontTx/>
              <a:buNone/>
            </a:pPr>
            <a:r>
              <a:rPr lang="en-US"/>
              <a:t>How to check/improve it? </a:t>
            </a:r>
          </a:p>
          <a:p>
            <a:r>
              <a:rPr lang="en-US"/>
              <a:t>Some heuristics: </a:t>
            </a:r>
          </a:p>
          <a:p>
            <a:pPr lvl="1"/>
            <a:r>
              <a:rPr lang="en-US" b="1"/>
              <a:t>paired actions</a:t>
            </a:r>
            <a:r>
              <a:rPr lang="en-US"/>
              <a:t> </a:t>
            </a:r>
          </a:p>
          <a:p>
            <a:pPr lvl="2">
              <a:buFontTx/>
              <a:buNone/>
            </a:pPr>
            <a:r>
              <a:rPr lang="en-US"/>
              <a:t>e.g., where is `turn on gas' </a:t>
            </a:r>
          </a:p>
          <a:p>
            <a:pPr lvl="1"/>
            <a:r>
              <a:rPr lang="en-US" b="1"/>
              <a:t>restructure</a:t>
            </a:r>
            <a:r>
              <a:rPr lang="en-US"/>
              <a:t> </a:t>
            </a:r>
          </a:p>
          <a:p>
            <a:pPr lvl="2">
              <a:buFontTx/>
              <a:buNone/>
            </a:pPr>
            <a:r>
              <a:rPr lang="en-US"/>
              <a:t>e.g., generate task `make pot' </a:t>
            </a:r>
          </a:p>
          <a:p>
            <a:pPr lvl="1"/>
            <a:r>
              <a:rPr lang="en-US" b="1"/>
              <a:t>balance</a:t>
            </a:r>
            <a:r>
              <a:rPr lang="en-US"/>
              <a:t> </a:t>
            </a:r>
          </a:p>
          <a:p>
            <a:pPr lvl="2">
              <a:buFontTx/>
              <a:buNone/>
            </a:pPr>
            <a:r>
              <a:rPr lang="en-US"/>
              <a:t>e.g., is `pour tea' simpler than making pot? </a:t>
            </a:r>
          </a:p>
          <a:p>
            <a:pPr lvl="1"/>
            <a:r>
              <a:rPr lang="en-US" b="1"/>
              <a:t>generalize</a:t>
            </a:r>
            <a:r>
              <a:rPr lang="en-US"/>
              <a:t> </a:t>
            </a:r>
          </a:p>
          <a:p>
            <a:pPr lvl="2">
              <a:buFontTx/>
              <a:buNone/>
            </a:pPr>
            <a:r>
              <a:rPr lang="en-US"/>
              <a:t>e.g., make one cup or two ... or more 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528355-C77A-4A51-A868-E09C7D66E4A8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B42B6A-AF28-47EB-8E2C-BDCF7A794CBF}" type="slidenum">
              <a:rPr lang="en-US"/>
              <a:pPr/>
              <a:t>21</a:t>
            </a:fld>
            <a:endParaRPr lang="en-US"/>
          </a:p>
        </p:txBody>
      </p:sp>
      <p:pic>
        <p:nvPicPr>
          <p:cNvPr id="2048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6091238"/>
            <a:ext cx="4953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5791200"/>
            <a:ext cx="4953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5489575"/>
            <a:ext cx="4953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81200" y="5189538"/>
            <a:ext cx="4953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81200" y="4887913"/>
            <a:ext cx="4953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Picture 1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81200" y="4586288"/>
            <a:ext cx="4953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9" name="Picture 1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981200" y="4286250"/>
            <a:ext cx="4953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0" name="Picture 1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81200" y="3984625"/>
            <a:ext cx="4953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1" name="Picture 1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81200" y="3684588"/>
            <a:ext cx="4953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2" name="Picture 1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981200" y="3382963"/>
            <a:ext cx="4953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3" name="Picture 1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981200" y="3082925"/>
            <a:ext cx="4953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4" name="Picture 20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981200" y="2781300"/>
            <a:ext cx="4953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5" name="Picture 2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981200" y="2479675"/>
            <a:ext cx="4953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6" name="Picture 2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981200" y="2179638"/>
            <a:ext cx="4953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7" name="Picture 2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981200" y="1878013"/>
            <a:ext cx="4953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8" name="Picture 24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981200" y="1577975"/>
            <a:ext cx="4953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9" name="Picture 25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981200" y="1276350"/>
            <a:ext cx="4953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0" name="Picture 27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981200" y="674688"/>
            <a:ext cx="4953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1" name="Picture 28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1981200" y="457200"/>
            <a:ext cx="49530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6A7EAE-A7A8-4C59-B259-13390CDC69EC}"/>
                  </a:ext>
                </a:extLst>
              </p14:cNvPr>
              <p14:cNvContentPartPr/>
              <p14:nvPr/>
            </p14:nvContentPartPr>
            <p14:xfrm>
              <a:off x="3054240" y="2616480"/>
              <a:ext cx="3331080" cy="2188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6A7EAE-A7A8-4C59-B259-13390CDC69E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44880" y="2607120"/>
                <a:ext cx="3349800" cy="220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66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990600"/>
          </a:xfrm>
        </p:spPr>
        <p:txBody>
          <a:bodyPr/>
          <a:lstStyle/>
          <a:p>
            <a:r>
              <a:rPr lang="en-US"/>
              <a:t>HTA Structure Chart Notation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7B4BEC-66C9-4DF7-A2C0-D82B89592B6D}" type="slidenum">
              <a:rPr lang="en-US"/>
              <a:pPr/>
              <a:t>22</a:t>
            </a:fld>
            <a:endParaRPr lang="en-US"/>
          </a:p>
        </p:txBody>
      </p:sp>
      <p:pic>
        <p:nvPicPr>
          <p:cNvPr id="21508" name="Picture 3" descr="D:\COMSCI\courses\3p04\03w\notes\hta-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7086600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C4BC65-4C96-4415-A9C2-94C2BD1DE14E}"/>
                  </a:ext>
                </a:extLst>
              </p14:cNvPr>
              <p14:cNvContentPartPr/>
              <p14:nvPr/>
            </p14:nvContentPartPr>
            <p14:xfrm>
              <a:off x="6465240" y="3223440"/>
              <a:ext cx="1491480" cy="284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C4BC65-4C96-4415-A9C2-94C2BD1DE1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5880" y="3214080"/>
                <a:ext cx="1510200" cy="2858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BE0837-4067-4354-9A89-176A9A78D123}" type="slidenum">
              <a:rPr lang="en-US"/>
              <a:pPr/>
              <a:t>23</a:t>
            </a:fld>
            <a:endParaRPr lang="en-US"/>
          </a:p>
        </p:txBody>
      </p:sp>
      <p:pic>
        <p:nvPicPr>
          <p:cNvPr id="25603" name="Picture 2" descr="I:\comsci\3p04w01\hta5b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153400" cy="577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Task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Invert a portion of an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177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Task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  Invert a portion of an image</a:t>
            </a:r>
          </a:p>
          <a:p>
            <a:pPr marL="914400" lvl="1" indent="-457200">
              <a:buAutoNum type="arabicPlain"/>
            </a:pPr>
            <a:r>
              <a:rPr lang="en-US" dirty="0"/>
              <a:t>Zoom display to area of interest</a:t>
            </a:r>
          </a:p>
          <a:p>
            <a:pPr marL="914400" lvl="1" indent="-457200">
              <a:buAutoNum type="arabicPlain"/>
            </a:pPr>
            <a:r>
              <a:rPr lang="en-US" dirty="0"/>
              <a:t>Select the Lasso Tool</a:t>
            </a:r>
          </a:p>
          <a:p>
            <a:pPr marL="914400" lvl="1" indent="-457200">
              <a:buAutoNum type="arabicPlain"/>
            </a:pPr>
            <a:r>
              <a:rPr lang="en-US" dirty="0"/>
              <a:t>Select the </a:t>
            </a:r>
            <a:r>
              <a:rPr lang="en-US" dirty="0" err="1"/>
              <a:t>subregion</a:t>
            </a:r>
            <a:r>
              <a:rPr lang="en-US" dirty="0"/>
              <a:t> of the image</a:t>
            </a:r>
          </a:p>
          <a:p>
            <a:pPr marL="914400" lvl="1" indent="-457200">
              <a:buAutoNum type="arabicPlain"/>
            </a:pPr>
            <a:r>
              <a:rPr lang="en-US" dirty="0"/>
              <a:t>Select Inverse from the Image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33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Task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     Invert a portion of an image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/>
              <a:t>Zoom display to area of interest</a:t>
            </a:r>
          </a:p>
          <a:p>
            <a:pPr marL="914400" lvl="2" indent="0">
              <a:buNone/>
            </a:pPr>
            <a:r>
              <a:rPr lang="en-US" dirty="0"/>
              <a:t>1.1   Select the zoom tool from the toolbox</a:t>
            </a:r>
          </a:p>
          <a:p>
            <a:pPr marL="914400" lvl="2" indent="0">
              <a:buNone/>
            </a:pPr>
            <a:r>
              <a:rPr lang="en-US" dirty="0"/>
              <a:t>1.2    Specify the zoom region using the tool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the Lasso Tool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the </a:t>
            </a:r>
            <a:r>
              <a:rPr lang="en-US" dirty="0" err="1"/>
              <a:t>subregion</a:t>
            </a:r>
            <a:r>
              <a:rPr lang="en-US" dirty="0"/>
              <a:t> of the image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Inverse from the Image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48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in on Face</a:t>
            </a:r>
          </a:p>
        </p:txBody>
      </p:sp>
      <p:pic>
        <p:nvPicPr>
          <p:cNvPr id="5" name="Picture 3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6077" y="2286000"/>
            <a:ext cx="388614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904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Task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   Invert a portion of an image</a:t>
            </a:r>
          </a:p>
          <a:p>
            <a:pPr marL="457200" lvl="1" indent="0">
              <a:buNone/>
            </a:pPr>
            <a:r>
              <a:rPr lang="en-US" b="1" dirty="0"/>
              <a:t>1    Zoom display to area of interest</a:t>
            </a:r>
          </a:p>
          <a:p>
            <a:pPr marL="914400" lvl="2" indent="0">
              <a:buNone/>
            </a:pPr>
            <a:r>
              <a:rPr lang="en-US" dirty="0"/>
              <a:t>1.1   Select the zoom tool from the toolbox</a:t>
            </a:r>
          </a:p>
          <a:p>
            <a:pPr marL="914400" lvl="2" indent="0">
              <a:buNone/>
            </a:pPr>
            <a:r>
              <a:rPr lang="en-US" dirty="0"/>
              <a:t>1.2   Specify the zoom region using the tool</a:t>
            </a:r>
          </a:p>
          <a:p>
            <a:pPr marL="457200" lvl="1" indent="0">
              <a:buNone/>
            </a:pPr>
            <a:r>
              <a:rPr lang="en-US" sz="2800" b="1" dirty="0"/>
              <a:t>2    Select the Lasso Tool</a:t>
            </a:r>
          </a:p>
          <a:p>
            <a:pPr marL="457200" lvl="1" indent="0">
              <a:buNone/>
            </a:pPr>
            <a:r>
              <a:rPr lang="en-US" dirty="0"/>
              <a:t>3     Select the </a:t>
            </a:r>
            <a:r>
              <a:rPr lang="en-US" dirty="0" err="1"/>
              <a:t>subregion</a:t>
            </a:r>
            <a:r>
              <a:rPr lang="en-US" dirty="0"/>
              <a:t> of the image</a:t>
            </a:r>
          </a:p>
          <a:p>
            <a:pPr marL="457200" lvl="1" indent="0">
              <a:buNone/>
            </a:pPr>
            <a:r>
              <a:rPr lang="en-US" dirty="0"/>
              <a:t>4     Select Inverse from the Image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367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>
                <a:latin typeface="+mj-lt"/>
              </a:rPr>
              <a:t>Select the Lasso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29</a:t>
            </a:fld>
            <a:endParaRPr lang="fr-BE"/>
          </a:p>
        </p:txBody>
      </p:sp>
      <p:pic>
        <p:nvPicPr>
          <p:cNvPr id="5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1600200"/>
            <a:ext cx="2565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3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Analysis- Decomposition</a:t>
            </a:r>
          </a:p>
        </p:txBody>
      </p:sp>
      <p:sp>
        <p:nvSpPr>
          <p:cNvPr id="10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BF303E-C460-4AB7-9C7F-618292D33403}" type="slidenum">
              <a:rPr lang="en-US"/>
              <a:pPr/>
              <a:t>3</a:t>
            </a:fld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352800" y="1981200"/>
          <a:ext cx="1878013" cy="433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Photo Editor Photo" r:id="rId3" imgW="1019048" imgH="2352381" progId="">
                  <p:embed/>
                </p:oleObj>
              </mc:Choice>
              <mc:Fallback>
                <p:oleObj name="Photo Editor Photo" r:id="rId3" imgW="1019048" imgH="2352381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981200"/>
                        <a:ext cx="1878013" cy="433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Task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0   Invert a portion of an image</a:t>
            </a:r>
          </a:p>
          <a:p>
            <a:pPr marL="457200" lvl="1" indent="0">
              <a:buNone/>
            </a:pPr>
            <a:r>
              <a:rPr lang="en-US" b="1" dirty="0"/>
              <a:t>1    Zoom display to area of interest</a:t>
            </a:r>
          </a:p>
          <a:p>
            <a:pPr marL="914400" lvl="2" indent="0">
              <a:buNone/>
            </a:pPr>
            <a:r>
              <a:rPr lang="en-US" dirty="0"/>
              <a:t>1.1   Select the zoom tool from the toolbox</a:t>
            </a:r>
          </a:p>
          <a:p>
            <a:pPr marL="914400" lvl="2" indent="0">
              <a:buNone/>
            </a:pPr>
            <a:r>
              <a:rPr lang="en-US" dirty="0"/>
              <a:t>1.2   Specify the zoom region using the tool</a:t>
            </a:r>
          </a:p>
          <a:p>
            <a:pPr marL="457200" lvl="1" indent="0">
              <a:buNone/>
            </a:pPr>
            <a:r>
              <a:rPr lang="en-US" b="1" dirty="0"/>
              <a:t>2     Select the Lasso Tool</a:t>
            </a:r>
          </a:p>
          <a:p>
            <a:pPr marL="457200" lvl="1" indent="0">
              <a:buNone/>
            </a:pPr>
            <a:r>
              <a:rPr lang="en-US" sz="2800" b="1" dirty="0"/>
              <a:t>3    Select the </a:t>
            </a:r>
            <a:r>
              <a:rPr lang="en-US" sz="2800" b="1" dirty="0" err="1"/>
              <a:t>subregion</a:t>
            </a:r>
            <a:r>
              <a:rPr lang="en-US" sz="2800" b="1" dirty="0"/>
              <a:t> of the image</a:t>
            </a:r>
          </a:p>
          <a:p>
            <a:pPr marL="914400" lvl="2" indent="0">
              <a:buNone/>
            </a:pPr>
            <a:r>
              <a:rPr lang="en-US" dirty="0"/>
              <a:t>3.1    Point and click around the area of interest (“produces a rubber band”)</a:t>
            </a:r>
          </a:p>
          <a:p>
            <a:pPr marL="914400" lvl="2" indent="0">
              <a:buNone/>
            </a:pPr>
            <a:r>
              <a:rPr lang="en-US" dirty="0"/>
              <a:t>3.2    Adjust the “rubber band” to accurately select the region</a:t>
            </a:r>
          </a:p>
          <a:p>
            <a:pPr marL="457200" lvl="1" indent="0">
              <a:buNone/>
            </a:pPr>
            <a:r>
              <a:rPr lang="en-US" dirty="0"/>
              <a:t>4     Select Invert from the Image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30</a:t>
            </a:fld>
            <a:endParaRPr lang="fr-B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CC2385-EE5F-4098-934B-D93E229B9876}"/>
                  </a:ext>
                </a:extLst>
              </p14:cNvPr>
              <p14:cNvContentPartPr/>
              <p14:nvPr/>
            </p14:nvContentPartPr>
            <p14:xfrm>
              <a:off x="4732920" y="3670200"/>
              <a:ext cx="3652560" cy="1821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CC2385-EE5F-4098-934B-D93E229B98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3560" y="3660840"/>
                <a:ext cx="3671280" cy="18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45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>
                <a:latin typeface="+mj-lt"/>
              </a:rPr>
              <a:t>Select the </a:t>
            </a:r>
            <a:r>
              <a:rPr lang="en-US" sz="3200" dirty="0" err="1">
                <a:latin typeface="+mj-lt"/>
              </a:rPr>
              <a:t>subregion</a:t>
            </a:r>
            <a:endParaRPr lang="en-US" sz="2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31</a:t>
            </a:fld>
            <a:endParaRPr lang="fr-BE"/>
          </a:p>
        </p:txBody>
      </p:sp>
      <p:pic>
        <p:nvPicPr>
          <p:cNvPr id="5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54200"/>
            <a:ext cx="472440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8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Task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0   Invert a portion of an image</a:t>
            </a:r>
          </a:p>
          <a:p>
            <a:pPr marL="457200" lvl="1" indent="0">
              <a:buNone/>
            </a:pPr>
            <a:r>
              <a:rPr lang="en-US" b="1" dirty="0"/>
              <a:t>1    Zoom display to area of interest</a:t>
            </a:r>
          </a:p>
          <a:p>
            <a:pPr marL="914400" lvl="2" indent="0">
              <a:buNone/>
            </a:pPr>
            <a:r>
              <a:rPr lang="en-US" dirty="0"/>
              <a:t>1.1   Select the zoom tool from the toolbox</a:t>
            </a:r>
          </a:p>
          <a:p>
            <a:pPr marL="914400" lvl="2" indent="0">
              <a:buNone/>
            </a:pPr>
            <a:r>
              <a:rPr lang="en-US" dirty="0"/>
              <a:t>1.2   Specify the zoom region using the tool</a:t>
            </a:r>
          </a:p>
          <a:p>
            <a:pPr marL="457200" lvl="1" indent="0">
              <a:buNone/>
            </a:pPr>
            <a:r>
              <a:rPr lang="en-US" b="1" dirty="0"/>
              <a:t>2     Select the Lasso Tool</a:t>
            </a:r>
          </a:p>
          <a:p>
            <a:pPr marL="457200" lvl="1" indent="0">
              <a:buNone/>
            </a:pPr>
            <a:r>
              <a:rPr lang="en-US" b="1" dirty="0"/>
              <a:t>3     Select the </a:t>
            </a:r>
            <a:r>
              <a:rPr lang="en-US" b="1" dirty="0" err="1"/>
              <a:t>subregion</a:t>
            </a:r>
            <a:r>
              <a:rPr lang="en-US" b="1" dirty="0"/>
              <a:t> of the image</a:t>
            </a:r>
          </a:p>
          <a:p>
            <a:pPr marL="914400" lvl="2" indent="0">
              <a:buNone/>
            </a:pPr>
            <a:r>
              <a:rPr lang="en-US" dirty="0"/>
              <a:t>3.1    Point and click around the area of interest (“produces a rubber band”)</a:t>
            </a:r>
          </a:p>
          <a:p>
            <a:pPr marL="914400" lvl="2" indent="0">
              <a:buNone/>
            </a:pPr>
            <a:r>
              <a:rPr lang="en-US" dirty="0"/>
              <a:t>3.2    Adjust the “rubber band” to accurately select the region</a:t>
            </a:r>
          </a:p>
          <a:p>
            <a:pPr marL="457200" lvl="1" indent="0">
              <a:buNone/>
            </a:pPr>
            <a:r>
              <a:rPr lang="en-US" sz="2800" b="1" dirty="0"/>
              <a:t>4    Select Invert from the Image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944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33</a:t>
            </a:fld>
            <a:endParaRPr lang="fr-BE"/>
          </a:p>
        </p:txBody>
      </p:sp>
      <p:pic>
        <p:nvPicPr>
          <p:cNvPr id="5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0" y="1892300"/>
            <a:ext cx="37719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9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invert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34</a:t>
            </a:fld>
            <a:endParaRPr lang="fr-BE"/>
          </a:p>
        </p:txBody>
      </p:sp>
      <p:pic>
        <p:nvPicPr>
          <p:cNvPr id="5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01800"/>
            <a:ext cx="472440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16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“zoom” has been the default tool in Adobe Photoshop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3200" dirty="0"/>
              <a:t>How/Why would they have decided to choose “zoom” as the default tool?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08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1524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HTA can also be written as a list like this: </a:t>
            </a:r>
          </a:p>
          <a:p>
            <a:pPr marL="342900" indent="-342900">
              <a:spcBef>
                <a:spcPct val="20000"/>
              </a:spcBef>
            </a:pPr>
            <a:r>
              <a:rPr lang="en-GB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0. to clean house </a:t>
            </a:r>
          </a:p>
          <a:p>
            <a:pPr marL="342900" indent="-342900">
              <a:spcBef>
                <a:spcPct val="20000"/>
              </a:spcBef>
            </a:pPr>
            <a:r>
              <a:rPr lang="en-GB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   1. get vacuum cleaner </a:t>
            </a:r>
          </a:p>
          <a:p>
            <a:pPr marL="342900" indent="-342900">
              <a:spcBef>
                <a:spcPct val="20000"/>
              </a:spcBef>
            </a:pPr>
            <a:r>
              <a:rPr lang="en-GB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   2. clean rooms </a:t>
            </a:r>
          </a:p>
          <a:p>
            <a:pPr marL="342900" indent="-342900">
              <a:spcBef>
                <a:spcPct val="20000"/>
              </a:spcBef>
            </a:pPr>
            <a:r>
              <a:rPr lang="en-GB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       2.1 clean hall </a:t>
            </a:r>
          </a:p>
          <a:p>
            <a:pPr marL="342900" indent="-342900">
              <a:spcBef>
                <a:spcPct val="20000"/>
              </a:spcBef>
            </a:pPr>
            <a:r>
              <a:rPr lang="en-GB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       2.2 clean living rooms </a:t>
            </a:r>
          </a:p>
          <a:p>
            <a:pPr marL="342900" indent="-342900">
              <a:spcBef>
                <a:spcPct val="20000"/>
              </a:spcBef>
            </a:pPr>
            <a:r>
              <a:rPr lang="en-GB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       2.3 clean bedrooms etc </a:t>
            </a:r>
          </a:p>
          <a:p>
            <a:pPr marL="342900" indent="-342900">
              <a:spcBef>
                <a:spcPct val="20000"/>
              </a:spcBef>
            </a:pPr>
            <a:r>
              <a:rPr lang="en-GB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   3. empty dust bag </a:t>
            </a:r>
          </a:p>
          <a:p>
            <a:pPr marL="342900" indent="-342900">
              <a:spcBef>
                <a:spcPct val="20000"/>
              </a:spcBef>
            </a:pPr>
            <a:r>
              <a:rPr lang="en-GB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   4. put vacuum cleaner away </a:t>
            </a:r>
          </a:p>
          <a:p>
            <a:pPr marL="342900" indent="-342900">
              <a:spcBef>
                <a:spcPct val="20000"/>
              </a:spcBef>
            </a:pPr>
            <a:r>
              <a:rPr lang="en-GB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Plan 0: do 1,2,4</a:t>
            </a:r>
          </a:p>
          <a:p>
            <a:pPr marL="342900" indent="-342900">
              <a:spcBef>
                <a:spcPct val="20000"/>
              </a:spcBef>
            </a:pPr>
            <a:r>
              <a:rPr lang="en-GB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           when dust bag full, do 3 </a:t>
            </a:r>
          </a:p>
          <a:p>
            <a:pPr marL="342900" indent="-342900">
              <a:spcBef>
                <a:spcPct val="20000"/>
              </a:spcBef>
            </a:pPr>
            <a:r>
              <a:rPr lang="en-GB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Plan 2: do any of 2.1, 2.2, 2.3 in any order depending on which rooms need cleaning.</a:t>
            </a:r>
            <a:endParaRPr lang="en-US" altLang="en-US"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85800" y="228600"/>
            <a:ext cx="742473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3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Hierarchical task analysis – textual representation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F0433D-7A06-4D85-B934-EEE79D2AE11F}"/>
                  </a:ext>
                </a:extLst>
              </p14:cNvPr>
              <p14:cNvContentPartPr/>
              <p14:nvPr/>
            </p14:nvContentPartPr>
            <p14:xfrm>
              <a:off x="2822040" y="4590000"/>
              <a:ext cx="6054480" cy="1928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F0433D-7A06-4D85-B934-EEE79D2AE1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2680" y="4580640"/>
                <a:ext cx="6073200" cy="1947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096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en-GB" alt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What is the overall goal?</a:t>
            </a:r>
          </a:p>
          <a:p>
            <a:pPr marL="990600" lvl="1" indent="-533400">
              <a:spcBef>
                <a:spcPct val="20000"/>
              </a:spcBef>
              <a:buFontTx/>
              <a:buChar char="–"/>
            </a:pPr>
            <a:r>
              <a:rPr lang="en-GB" alt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“Cook food!”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en-GB" alt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How is this done?</a:t>
            </a:r>
          </a:p>
          <a:p>
            <a:pPr marL="990600" lvl="1" indent="-533400">
              <a:spcBef>
                <a:spcPct val="20000"/>
              </a:spcBef>
              <a:buFontTx/>
              <a:buChar char="–"/>
            </a:pPr>
            <a:r>
              <a:rPr lang="en-GB" alt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Prepare meal</a:t>
            </a:r>
          </a:p>
          <a:p>
            <a:pPr marL="990600" lvl="1" indent="-533400">
              <a:spcBef>
                <a:spcPct val="20000"/>
              </a:spcBef>
              <a:buFontTx/>
              <a:buChar char="–"/>
            </a:pPr>
            <a:r>
              <a:rPr lang="en-GB" alt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Put meal in oven</a:t>
            </a:r>
          </a:p>
          <a:p>
            <a:pPr marL="990600" lvl="1" indent="-533400">
              <a:spcBef>
                <a:spcPct val="20000"/>
              </a:spcBef>
              <a:buFontTx/>
              <a:buChar char="–"/>
            </a:pPr>
            <a:r>
              <a:rPr lang="en-GB" alt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Select programme</a:t>
            </a:r>
          </a:p>
          <a:p>
            <a:pPr marL="990600" lvl="1" indent="-533400">
              <a:spcBef>
                <a:spcPct val="20000"/>
              </a:spcBef>
              <a:buFontTx/>
              <a:buChar char="–"/>
            </a:pPr>
            <a:r>
              <a:rPr lang="en-GB" alt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Listen for bell to ring</a:t>
            </a:r>
          </a:p>
          <a:p>
            <a:pPr marL="990600" lvl="1" indent="-533400">
              <a:spcBef>
                <a:spcPct val="20000"/>
              </a:spcBef>
              <a:buFontTx/>
              <a:buChar char="–"/>
            </a:pPr>
            <a:r>
              <a:rPr lang="en-GB" alt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Remove meal</a:t>
            </a:r>
            <a:endParaRPr lang="en-US" altLang="en-US"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838200" y="533400"/>
            <a:ext cx="74247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3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An example of HTA for a Microwave Oven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539750" y="17002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en-GB" alt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Selecting a programme - How is this done?</a:t>
            </a:r>
          </a:p>
          <a:p>
            <a:pPr marL="990600" lvl="1" indent="-533400">
              <a:spcBef>
                <a:spcPct val="20000"/>
              </a:spcBef>
              <a:buFontTx/>
              <a:buChar char="–"/>
            </a:pPr>
            <a:r>
              <a:rPr lang="en-GB" alt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Set to </a:t>
            </a:r>
            <a:r>
              <a:rPr lang="en-GB" altLang="en-US" sz="24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autosensor</a:t>
            </a:r>
            <a:endParaRPr lang="en-GB" altLang="en-US"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990600" lvl="1" indent="-533400">
              <a:spcBef>
                <a:spcPct val="20000"/>
              </a:spcBef>
              <a:buFontTx/>
              <a:buChar char="–"/>
            </a:pPr>
            <a:r>
              <a:rPr lang="en-GB" alt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Set to defrost</a:t>
            </a:r>
          </a:p>
          <a:p>
            <a:pPr marL="990600" lvl="1" indent="-533400">
              <a:spcBef>
                <a:spcPct val="20000"/>
              </a:spcBef>
              <a:buFontTx/>
              <a:buChar char="–"/>
            </a:pPr>
            <a:r>
              <a:rPr lang="en-GB" alt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Set timer to cook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en-GB" alt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What are the rules that influence the order in which tasks/subtasks take place?</a:t>
            </a:r>
            <a:r>
              <a:rPr lang="en-GB" alt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GB" altLang="en-US" sz="24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(the plans)…..</a:t>
            </a:r>
            <a:endParaRPr lang="en-US" altLang="en-US" sz="24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914400" y="533400"/>
            <a:ext cx="74247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3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An example of HTA for a Microwave Oven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12541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3200" b="1" kern="1200" dirty="0">
                <a:ea typeface="+mn-ea"/>
              </a:rPr>
              <a:t>Task Analysis – Critical Thinking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altLang="en-US">
                <a:ea typeface="Calibri" pitchFamily="34" charset="0"/>
              </a:rPr>
              <a:t>Some requirements that might have ‘emerged’ from carrying out this Task analysis:</a:t>
            </a:r>
          </a:p>
          <a:p>
            <a:pPr lvl="1"/>
            <a:r>
              <a:rPr lang="en-US" altLang="en-US">
                <a:ea typeface="Calibri" pitchFamily="34" charset="0"/>
              </a:rPr>
              <a:t>The need for a distinctive, but not annoying, bell sound</a:t>
            </a:r>
          </a:p>
          <a:p>
            <a:pPr lvl="1"/>
            <a:r>
              <a:rPr lang="en-US" altLang="en-US">
                <a:ea typeface="Calibri" pitchFamily="34" charset="0"/>
              </a:rPr>
              <a:t>The need for an easily accessible mechanism for opening the door</a:t>
            </a:r>
          </a:p>
          <a:p>
            <a:pPr lvl="1"/>
            <a:r>
              <a:rPr lang="en-US" altLang="en-US">
                <a:ea typeface="Calibri" pitchFamily="34" charset="0"/>
              </a:rPr>
              <a:t>The need for a highly learnable (guessable) means of selecting a programme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difference is ...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1028700" y="1524000"/>
            <a:ext cx="72009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Goal</a:t>
            </a:r>
            <a:r>
              <a:rPr lang="en-US" dirty="0"/>
              <a:t> - state of the system that a human wants to accomplish.</a:t>
            </a:r>
          </a:p>
          <a:p>
            <a:pPr lvl="1"/>
            <a:r>
              <a:rPr lang="en-US" dirty="0"/>
              <a:t>Recording a TV </a:t>
            </a:r>
            <a:r>
              <a:rPr lang="en-US" dirty="0" err="1"/>
              <a:t>programme</a:t>
            </a:r>
            <a:endParaRPr lang="en-US" dirty="0"/>
          </a:p>
          <a:p>
            <a:pPr lvl="2"/>
            <a:r>
              <a:rPr lang="en-US" dirty="0"/>
              <a:t>Ask a friend to record it.</a:t>
            </a:r>
          </a:p>
          <a:p>
            <a:pPr lvl="2"/>
            <a:r>
              <a:rPr lang="en-US" dirty="0"/>
              <a:t>Press ‘Rec’ on the PVR (personal video recorder)</a:t>
            </a:r>
          </a:p>
          <a:p>
            <a:pPr lvl="2"/>
            <a:r>
              <a:rPr lang="en-US" dirty="0"/>
              <a:t>Set the timer using a manual setting</a:t>
            </a:r>
          </a:p>
          <a:p>
            <a:pPr lvl="2"/>
            <a:r>
              <a:rPr lang="en-US" dirty="0"/>
              <a:t>Set the timer using an on-screen TV guide.</a:t>
            </a:r>
          </a:p>
          <a:p>
            <a:r>
              <a:rPr lang="en-US" b="1" dirty="0"/>
              <a:t>Task</a:t>
            </a:r>
            <a:r>
              <a:rPr lang="en-US" dirty="0"/>
              <a:t> - activities required, used, or deemed necessary to achieve a goal.</a:t>
            </a:r>
          </a:p>
          <a:p>
            <a:pPr lvl="1"/>
            <a:r>
              <a:rPr lang="en-US" dirty="0"/>
              <a:t>A task will often consist of subtasks where a subtask is a task at a more detailed level of abstraction.</a:t>
            </a:r>
          </a:p>
          <a:p>
            <a:pPr lvl="1"/>
            <a:r>
              <a:rPr lang="en-US" dirty="0"/>
              <a:t>activity may include selecting between alternative actions, performing some actions a number of times and sequencing of actions.</a:t>
            </a:r>
          </a:p>
          <a:p>
            <a:r>
              <a:rPr lang="en-US" b="1" dirty="0"/>
              <a:t>Actions</a:t>
            </a:r>
            <a:r>
              <a:rPr lang="en-US" dirty="0"/>
              <a:t> - steps required to complete the task.</a:t>
            </a:r>
          </a:p>
          <a:p>
            <a:pPr lvl="2"/>
            <a:r>
              <a:rPr lang="en-US" dirty="0"/>
              <a:t>press ‘Rec’ on the Recording device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D80E29-A1A8-4D9A-8E72-17AE6A211108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about the interface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Must be made to fulfill the system requirements.</a:t>
            </a:r>
          </a:p>
          <a:p>
            <a:pPr lvl="1"/>
            <a:r>
              <a:rPr lang="en-US"/>
              <a:t>Very true if we are describing how users behave on an existing system.</a:t>
            </a:r>
          </a:p>
          <a:p>
            <a:r>
              <a:rPr lang="en-US"/>
              <a:t>Should not be made when we are designing a new system.</a:t>
            </a:r>
          </a:p>
          <a:p>
            <a:pPr lvl="1"/>
            <a:r>
              <a:rPr lang="en-US"/>
              <a:t>Don’t limit our options before we start.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E54BA2-2611-4275-BD10-9458301E228F}" type="slidenum">
              <a:rPr lang="en-US"/>
              <a:pPr/>
              <a:t>40</a:t>
            </a:fld>
            <a:endParaRPr lang="en-US"/>
          </a:p>
        </p:txBody>
      </p:sp>
      <p:sp>
        <p:nvSpPr>
          <p:cNvPr id="27653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05800" y="5638800"/>
            <a:ext cx="609600" cy="5334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Goals, Operators, Methods, &amp; Selection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8C12B4-117E-497F-9A8A-35E6F90C82D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/>
              <a:t>GOMS – Most Popular AA Technique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idx="1"/>
          </p:nvPr>
        </p:nvSpPr>
        <p:spPr>
          <a:xfrm>
            <a:off x="777875" y="1676400"/>
            <a:ext cx="7985125" cy="42672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GOMS stands for (?)</a:t>
            </a:r>
          </a:p>
          <a:p>
            <a:pPr lvl="1"/>
            <a:r>
              <a:rPr lang="en-US" sz="2400" dirty="0"/>
              <a:t>Goals: person trying to do at each step</a:t>
            </a:r>
          </a:p>
          <a:p>
            <a:pPr lvl="1"/>
            <a:r>
              <a:rPr lang="en-US" sz="2400" dirty="0"/>
              <a:t>Operators: what a person do &amp; how long does each of them take</a:t>
            </a:r>
          </a:p>
          <a:p>
            <a:pPr lvl="1"/>
            <a:r>
              <a:rPr lang="en-US" sz="2400" dirty="0"/>
              <a:t>Methods: how does the person do the task</a:t>
            </a:r>
          </a:p>
          <a:p>
            <a:pPr lvl="1"/>
            <a:r>
              <a:rPr lang="en-US" sz="2400" dirty="0"/>
              <a:t>Selection rules: how do I decide at each step what to do</a:t>
            </a:r>
          </a:p>
          <a:p>
            <a:r>
              <a:rPr lang="en-US" sz="2800" dirty="0"/>
              <a:t>Input: detailed description of UI/task(s)</a:t>
            </a:r>
          </a:p>
          <a:p>
            <a:pPr lvl="1"/>
            <a:r>
              <a:rPr lang="en-US" sz="2800"/>
              <a:t>How </a:t>
            </a:r>
            <a:r>
              <a:rPr lang="en-US" sz="2800" dirty="0"/>
              <a:t>fast exe is, how well do users learn the system, where is the bottleneck</a:t>
            </a:r>
          </a:p>
          <a:p>
            <a:r>
              <a:rPr lang="en-US" sz="2800" dirty="0"/>
              <a:t>Output: qualitative &amp; quantitative measures</a:t>
            </a:r>
          </a:p>
          <a:p>
            <a:pPr lvl="1"/>
            <a:r>
              <a:rPr lang="en-US" sz="2800" dirty="0"/>
              <a:t>To create a predictive model of a task, better understand the usability of systems, create satisfying user interface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75B6-2A1D-45BC-B549-0C067B3B21F7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build="p" bldLvl="2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Example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idx="1"/>
          </p:nvPr>
        </p:nvSpPr>
        <p:spPr>
          <a:xfrm>
            <a:off x="777875" y="1676400"/>
            <a:ext cx="8213725" cy="42672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Goal (the big picture, goal, sub-goals, sub-sub-goals)</a:t>
            </a:r>
          </a:p>
          <a:p>
            <a:pPr lvl="1"/>
            <a:r>
              <a:rPr lang="en-US" sz="2400" dirty="0"/>
              <a:t>go from hotel to the airport, travel from Boston to NY</a:t>
            </a:r>
          </a:p>
          <a:p>
            <a:r>
              <a:rPr lang="en-US" sz="2800" dirty="0"/>
              <a:t>Methods (or </a:t>
            </a:r>
            <a:r>
              <a:rPr lang="en-US" sz="2800" dirty="0" err="1"/>
              <a:t>subgoals</a:t>
            </a:r>
            <a:r>
              <a:rPr lang="en-US" sz="2800" dirty="0"/>
              <a:t>)?</a:t>
            </a:r>
          </a:p>
          <a:p>
            <a:pPr lvl="1"/>
            <a:r>
              <a:rPr lang="en-US" sz="2400" dirty="0"/>
              <a:t>walk, take bus, take taxi, rent car, take train</a:t>
            </a:r>
          </a:p>
          <a:p>
            <a:r>
              <a:rPr lang="en-US" sz="2800" dirty="0"/>
              <a:t>Operators (or specific actions)</a:t>
            </a:r>
          </a:p>
          <a:p>
            <a:pPr lvl="1"/>
            <a:r>
              <a:rPr lang="en-US" sz="2400" dirty="0"/>
              <a:t>locate bus stop; wait for bus; get on the bus; finding a address by entering </a:t>
            </a:r>
            <a:r>
              <a:rPr lang="en-US" sz="2400" dirty="0" err="1"/>
              <a:t>st</a:t>
            </a:r>
            <a:r>
              <a:rPr lang="en-US" sz="2400" dirty="0"/>
              <a:t> add, or by entering point of interest</a:t>
            </a:r>
          </a:p>
          <a:p>
            <a:r>
              <a:rPr lang="en-US" sz="2800" dirty="0"/>
              <a:t>Selection rules (choosing among methods)?</a:t>
            </a:r>
          </a:p>
          <a:p>
            <a:pPr lvl="1"/>
            <a:r>
              <a:rPr lang="en-US" sz="2400" dirty="0"/>
              <a:t>Example: Walking is cheaper, but tiring and slow</a:t>
            </a:r>
          </a:p>
          <a:p>
            <a:pPr lvl="1"/>
            <a:r>
              <a:rPr lang="en-US" sz="2400" dirty="0"/>
              <a:t>Example: Taking a bus is complicated abroad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6EAB-87B0-4E98-BD74-99CE74D6DDE4}" type="slidenum">
              <a:rPr lang="en-US"/>
              <a:pPr/>
              <a:t>43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1FA98F-CE40-407B-B6B1-4DE15605C0C2}"/>
                  </a:ext>
                </a:extLst>
              </p14:cNvPr>
              <p14:cNvContentPartPr/>
              <p14:nvPr/>
            </p14:nvContentPartPr>
            <p14:xfrm>
              <a:off x="6268680" y="479520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1FA98F-CE40-407B-B6B1-4DE15605C0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320" y="47858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 bldLvl="2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the user wants to achieve</a:t>
            </a:r>
          </a:p>
          <a:p>
            <a:r>
              <a:rPr lang="en-US" dirty="0"/>
              <a:t>Examples?</a:t>
            </a:r>
          </a:p>
          <a:p>
            <a:pPr lvl="1"/>
            <a:r>
              <a:rPr lang="en-US" dirty="0"/>
              <a:t>go to airport</a:t>
            </a:r>
          </a:p>
          <a:p>
            <a:pPr lvl="1"/>
            <a:r>
              <a:rPr lang="en-US" dirty="0"/>
              <a:t>delete file</a:t>
            </a:r>
          </a:p>
          <a:p>
            <a:pPr lvl="1"/>
            <a:r>
              <a:rPr lang="en-US" dirty="0"/>
              <a:t>create directory</a:t>
            </a:r>
          </a:p>
          <a:p>
            <a:r>
              <a:rPr lang="en-US" dirty="0"/>
              <a:t>Hierarchical structure</a:t>
            </a:r>
          </a:p>
          <a:p>
            <a:pPr lvl="1"/>
            <a:r>
              <a:rPr lang="en-US" dirty="0"/>
              <a:t>may require many </a:t>
            </a:r>
            <a:r>
              <a:rPr lang="en-US" dirty="0" err="1"/>
              <a:t>subgoals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EED4-335C-4039-972A-798BA8E0817B}" type="slidenum">
              <a:rPr lang="en-US"/>
              <a:pPr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797" y="2757687"/>
            <a:ext cx="2975981" cy="172164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GOMS Output Used To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305800" cy="4724400"/>
          </a:xfrm>
        </p:spPr>
        <p:txBody>
          <a:bodyPr/>
          <a:lstStyle/>
          <a:p>
            <a:r>
              <a:rPr lang="en-US"/>
              <a:t>Ensure frequent goals achieved quickly </a:t>
            </a:r>
          </a:p>
          <a:p>
            <a:r>
              <a:rPr lang="en-US"/>
              <a:t>Making hierarchy is often the value</a:t>
            </a:r>
          </a:p>
          <a:p>
            <a:pPr lvl="1"/>
            <a:r>
              <a:rPr lang="en-US"/>
              <a:t>functionality coverage &amp; consistency</a:t>
            </a:r>
          </a:p>
          <a:p>
            <a:pPr lvl="2"/>
            <a:r>
              <a:rPr lang="en-US"/>
              <a:t>does UI contain needed functions?</a:t>
            </a:r>
          </a:p>
          <a:p>
            <a:pPr lvl="2"/>
            <a:r>
              <a:rPr lang="en-US"/>
              <a:t>consistency: are similar tasks performed similarly?</a:t>
            </a:r>
          </a:p>
          <a:p>
            <a:pPr lvl="1"/>
            <a:r>
              <a:rPr lang="en-US"/>
              <a:t>operator sequence</a:t>
            </a:r>
          </a:p>
          <a:p>
            <a:pPr lvl="2"/>
            <a:r>
              <a:rPr lang="en-US"/>
              <a:t>in what order are individual operations done?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D036-8FCB-4FDF-BA99-1800AAFDC7C0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do GOMS Analysis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Generate task description</a:t>
            </a:r>
          </a:p>
          <a:p>
            <a:pPr lvl="1"/>
            <a:r>
              <a:rPr lang="en-US" sz="2400" dirty="0"/>
              <a:t>pick high-level user Goal</a:t>
            </a:r>
          </a:p>
          <a:p>
            <a:pPr lvl="1"/>
            <a:r>
              <a:rPr lang="en-US" sz="2400" dirty="0"/>
              <a:t>write Method for accomplishing Goal - may invoke </a:t>
            </a:r>
            <a:r>
              <a:rPr lang="en-US" sz="2400" dirty="0" err="1"/>
              <a:t>subgoals</a:t>
            </a:r>
            <a:endParaRPr lang="en-US" sz="2400" dirty="0"/>
          </a:p>
          <a:p>
            <a:pPr lvl="1"/>
            <a:r>
              <a:rPr lang="en-US" sz="2400" dirty="0"/>
              <a:t>write Methods for </a:t>
            </a:r>
            <a:r>
              <a:rPr lang="en-US" sz="2400" dirty="0" err="1"/>
              <a:t>subgoals</a:t>
            </a:r>
            <a:endParaRPr lang="en-US" sz="2400" dirty="0"/>
          </a:p>
          <a:p>
            <a:pPr lvl="2"/>
            <a:r>
              <a:rPr lang="en-US" sz="2000" dirty="0"/>
              <a:t>this is recursive</a:t>
            </a:r>
          </a:p>
          <a:p>
            <a:pPr lvl="2"/>
            <a:r>
              <a:rPr lang="en-US" sz="2000" dirty="0"/>
              <a:t>stops when Operators are reached</a:t>
            </a:r>
          </a:p>
          <a:p>
            <a:r>
              <a:rPr lang="en-US" sz="2800" dirty="0"/>
              <a:t>Evaluate description of task</a:t>
            </a:r>
          </a:p>
          <a:p>
            <a:r>
              <a:rPr lang="en-US" sz="2800" dirty="0"/>
              <a:t>Apply results to UI</a:t>
            </a:r>
          </a:p>
          <a:p>
            <a:r>
              <a:rPr lang="en-US" sz="2800" dirty="0"/>
              <a:t>Iterate!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B1AF-DE7B-44A0-A05B-1F63C1484BEA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Disadvantages of GOMS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Not as easy as HE, guidelines, etc.</a:t>
            </a:r>
          </a:p>
          <a:p>
            <a:pPr>
              <a:lnSpc>
                <a:spcPct val="90000"/>
              </a:lnSpc>
            </a:pPr>
            <a:r>
              <a:rPr lang="en-US" dirty="0"/>
              <a:t>Takes lots of time, skill, &amp; effort</a:t>
            </a:r>
          </a:p>
          <a:p>
            <a:pPr>
              <a:lnSpc>
                <a:spcPct val="90000"/>
              </a:lnSpc>
            </a:pPr>
            <a:r>
              <a:rPr lang="en-US" dirty="0"/>
              <a:t>Experts without error</a:t>
            </a:r>
          </a:p>
          <a:p>
            <a:pPr>
              <a:lnSpc>
                <a:spcPct val="90000"/>
              </a:lnSpc>
            </a:pPr>
            <a:r>
              <a:rPr lang="en-US" dirty="0"/>
              <a:t>Does not address several UI issues,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readability, memorability of icons, commands</a:t>
            </a:r>
          </a:p>
          <a:p>
            <a:pPr>
              <a:lnSpc>
                <a:spcPct val="90000"/>
              </a:lnSpc>
            </a:pPr>
            <a:r>
              <a:rPr lang="en-US" dirty="0"/>
              <a:t>Does not take into account mistakes</a:t>
            </a:r>
          </a:p>
          <a:p>
            <a:pPr>
              <a:lnSpc>
                <a:spcPct val="90000"/>
              </a:lnSpc>
            </a:pPr>
            <a:r>
              <a:rPr lang="en-US" dirty="0"/>
              <a:t>Does not consider users who are new, assumes people know what to do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D255-6E82-4FB9-91BC-A3773A9E85A1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GOMS Family of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MHP: Model Human Processor – original GOMS</a:t>
            </a:r>
          </a:p>
          <a:p>
            <a:r>
              <a:rPr lang="en-US" b="1" dirty="0">
                <a:solidFill>
                  <a:srgbClr val="0070C0"/>
                </a:solidFill>
              </a:rPr>
              <a:t>KLM: Keystroke-Level Model </a:t>
            </a:r>
            <a:r>
              <a:rPr lang="en-US" dirty="0">
                <a:solidFill>
                  <a:schemeClr val="tx1"/>
                </a:solidFill>
              </a:rPr>
              <a:t>(simplified version of MHP-can be used for any thing)</a:t>
            </a:r>
          </a:p>
          <a:p>
            <a:r>
              <a:rPr lang="en-US" dirty="0"/>
              <a:t>CPM-GOMS: Critical Path Method-GOMS</a:t>
            </a:r>
          </a:p>
          <a:p>
            <a:r>
              <a:rPr lang="en-US" dirty="0" err="1"/>
              <a:t>CogTool</a:t>
            </a:r>
            <a:r>
              <a:rPr lang="en-US" dirty="0"/>
              <a:t>: Storyboard based calculation method</a:t>
            </a:r>
          </a:p>
          <a:p>
            <a:r>
              <a:rPr lang="en-US" dirty="0"/>
              <a:t>KLM for phones: special version for cell phones an other 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8C12B4-117E-497F-9A8A-35E6F90C82D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0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ja-JP" sz="4000" dirty="0"/>
              <a:t>GOMS:  </a:t>
            </a:r>
            <a:br>
              <a:rPr lang="en-US" altLang="ja-JP" sz="4000" dirty="0"/>
            </a:br>
            <a:r>
              <a:rPr lang="en-US" altLang="ja-JP" sz="4000" dirty="0"/>
              <a:t>Keystroke-Level Model (KLM)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534400" cy="4800600"/>
          </a:xfrm>
        </p:spPr>
        <p:txBody>
          <a:bodyPr>
            <a:normAutofit fontScale="92500" lnSpcReduction="20000"/>
          </a:bodyPr>
          <a:lstStyle/>
          <a:p>
            <a:pPr marL="342900" indent="-342900" eaLnBrk="1" hangingPunct="1">
              <a:lnSpc>
                <a:spcPct val="80000"/>
              </a:lnSpc>
            </a:pPr>
            <a:r>
              <a:rPr lang="en-US" altLang="ja-JP" sz="2800" dirty="0"/>
              <a:t>Simplest GOMS technique</a:t>
            </a:r>
          </a:p>
          <a:p>
            <a:pPr marL="692150" lvl="1" indent="-347663" eaLnBrk="1" hangingPunct="1">
              <a:lnSpc>
                <a:spcPct val="80000"/>
              </a:lnSpc>
            </a:pPr>
            <a:r>
              <a:rPr lang="en-US" altLang="ja-JP" sz="2400" dirty="0"/>
              <a:t>The basis for all other GOMS techniques</a:t>
            </a:r>
          </a:p>
          <a:p>
            <a:pPr marL="692150" lvl="1" indent="-347663" eaLnBrk="1" hangingPunct="1">
              <a:lnSpc>
                <a:spcPct val="80000"/>
              </a:lnSpc>
            </a:pPr>
            <a:r>
              <a:rPr lang="en-US" altLang="ja-JP" sz="2400" dirty="0"/>
              <a:t>Predicts execution time</a:t>
            </a:r>
          </a:p>
          <a:p>
            <a:pPr marL="342900" indent="-342900" eaLnBrk="1" hangingPunct="1">
              <a:lnSpc>
                <a:spcPct val="80000"/>
              </a:lnSpc>
            </a:pPr>
            <a:r>
              <a:rPr lang="en-US" altLang="ja-JP" sz="2800" dirty="0"/>
              <a:t>Requires analyst-supplied methods</a:t>
            </a:r>
          </a:p>
          <a:p>
            <a:pPr marL="342900" indent="-342900" eaLnBrk="1" hangingPunct="1">
              <a:lnSpc>
                <a:spcPct val="80000"/>
              </a:lnSpc>
            </a:pPr>
            <a:r>
              <a:rPr lang="en-US" altLang="ja-JP" sz="2800" u="sng" dirty="0"/>
              <a:t>Assumption 1:</a:t>
            </a:r>
            <a:r>
              <a:rPr lang="en-US" altLang="ja-JP" sz="2800" dirty="0"/>
              <a:t> that the task is a routine cognitive activity or skill can be decomposed into a serial sequence of basic cognitive operations and motor activities</a:t>
            </a:r>
          </a:p>
          <a:p>
            <a:pPr marL="342900" indent="-342900" eaLnBrk="1" hangingPunct="1">
              <a:lnSpc>
                <a:spcPct val="80000"/>
              </a:lnSpc>
            </a:pPr>
            <a:r>
              <a:rPr lang="en-US" altLang="ja-JP" sz="2800" dirty="0"/>
              <a:t>Assumption 2: there are no mistakes-unrealistic</a:t>
            </a:r>
          </a:p>
          <a:p>
            <a:pPr marL="692150" lvl="1" indent="-347663" eaLnBrk="1" hangingPunct="1">
              <a:lnSpc>
                <a:spcPct val="80000"/>
              </a:lnSpc>
            </a:pPr>
            <a:r>
              <a:rPr lang="en-US" altLang="ja-JP" sz="2400" b="1" dirty="0"/>
              <a:t>K</a:t>
            </a:r>
            <a:r>
              <a:rPr lang="en-US" altLang="ja-JP" sz="2400" dirty="0"/>
              <a:t>:  A keystroke (280 </a:t>
            </a:r>
            <a:r>
              <a:rPr lang="en-US" altLang="ja-JP" sz="2400" dirty="0" err="1"/>
              <a:t>msec</a:t>
            </a:r>
            <a:r>
              <a:rPr lang="en-US" altLang="ja-JP" sz="2400" dirty="0"/>
              <a:t>/ 0.28s)</a:t>
            </a:r>
          </a:p>
          <a:p>
            <a:pPr marL="692150" lvl="1" indent="-347663" eaLnBrk="1" hangingPunct="1">
              <a:lnSpc>
                <a:spcPct val="80000"/>
              </a:lnSpc>
            </a:pPr>
            <a:r>
              <a:rPr lang="en-US" altLang="ja-JP" sz="2400" b="1" dirty="0"/>
              <a:t>P</a:t>
            </a:r>
            <a:r>
              <a:rPr lang="en-US" altLang="ja-JP" sz="2400" dirty="0"/>
              <a:t>:  Pointing to a target on a small display/ point w/ mouse (1100 </a:t>
            </a:r>
            <a:r>
              <a:rPr lang="en-US" altLang="ja-JP" sz="2400" dirty="0" err="1"/>
              <a:t>msec</a:t>
            </a:r>
            <a:r>
              <a:rPr lang="en-US" altLang="ja-JP" sz="2400" dirty="0"/>
              <a:t>/ 1.10s)</a:t>
            </a:r>
          </a:p>
          <a:p>
            <a:pPr marL="692150" lvl="1" indent="-347663" eaLnBrk="1" hangingPunct="1">
              <a:lnSpc>
                <a:spcPct val="80000"/>
              </a:lnSpc>
            </a:pPr>
            <a:r>
              <a:rPr lang="en-US" altLang="ja-JP" sz="2400" b="1" dirty="0"/>
              <a:t>H:  </a:t>
            </a:r>
            <a:r>
              <a:rPr lang="en-US" altLang="ja-JP" sz="2400" dirty="0"/>
              <a:t>Moving hands from the keyboard to a mouse/home to/from keyboard or other device (400 </a:t>
            </a:r>
            <a:r>
              <a:rPr lang="en-US" altLang="ja-JP" sz="2400" dirty="0" err="1"/>
              <a:t>msec</a:t>
            </a:r>
            <a:r>
              <a:rPr lang="en-US" altLang="ja-JP" sz="2400" dirty="0"/>
              <a:t>/ 0.40s)</a:t>
            </a:r>
          </a:p>
          <a:p>
            <a:pPr marL="692150" lvl="1" indent="-347663">
              <a:lnSpc>
                <a:spcPct val="80000"/>
              </a:lnSpc>
            </a:pPr>
            <a:r>
              <a:rPr lang="en-US" altLang="ja-JP" sz="2400" b="1" dirty="0"/>
              <a:t>M</a:t>
            </a:r>
            <a:r>
              <a:rPr lang="en-US" altLang="ja-JP" sz="2400" dirty="0"/>
              <a:t>:  A single mental operator/mentally prepare (1350 </a:t>
            </a:r>
            <a:r>
              <a:rPr lang="en-US" altLang="ja-JP" sz="2400" dirty="0" err="1"/>
              <a:t>msec</a:t>
            </a:r>
            <a:r>
              <a:rPr lang="en-US" altLang="ja-JP" sz="2400" dirty="0"/>
              <a:t>/1.35s)</a:t>
            </a:r>
          </a:p>
          <a:p>
            <a:pPr marL="692150" lvl="1" indent="-347663" eaLnBrk="1" hangingPunct="1">
              <a:lnSpc>
                <a:spcPct val="80000"/>
              </a:lnSpc>
            </a:pPr>
            <a:r>
              <a:rPr lang="en-US" altLang="ja-JP" sz="2400" b="1" dirty="0"/>
              <a:t>S: </a:t>
            </a:r>
            <a:r>
              <a:rPr lang="en-US" altLang="ja-JP" sz="2400" dirty="0"/>
              <a:t>Scan (find coordinates – a cell in spreadsheet) (2.29s)</a:t>
            </a:r>
          </a:p>
          <a:p>
            <a:pPr marL="692150" lvl="1" indent="-347663" eaLnBrk="1" hangingPunct="1">
              <a:lnSpc>
                <a:spcPct val="80000"/>
              </a:lnSpc>
            </a:pPr>
            <a:endParaRPr lang="en-US" altLang="ja-JP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32A7A7-BE38-4AF3-A076-BA8C11921BEB}"/>
                  </a:ext>
                </a:extLst>
              </p14:cNvPr>
              <p14:cNvContentPartPr/>
              <p14:nvPr/>
            </p14:nvContentPartPr>
            <p14:xfrm>
              <a:off x="491400" y="4393440"/>
              <a:ext cx="5652720" cy="2393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32A7A7-BE38-4AF3-A076-BA8C11921B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040" y="4384080"/>
                <a:ext cx="5671440" cy="2412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2" name="Text Box 4"/>
          <p:cNvSpPr txBox="1"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3200" b="1" kern="1200" dirty="0">
                <a:ea typeface="+mn-ea"/>
              </a:rPr>
              <a:t>Task Analysis 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066800"/>
            <a:ext cx="7772400" cy="4114800"/>
          </a:xfrm>
        </p:spPr>
        <p:txBody>
          <a:bodyPr>
            <a:normAutofit/>
          </a:bodyPr>
          <a:lstStyle/>
          <a:p>
            <a:r>
              <a:rPr altLang="en-US" dirty="0">
                <a:ea typeface="Calibri" pitchFamily="34" charset="0"/>
              </a:rPr>
              <a:t>Task analysis techniques support user-</a:t>
            </a:r>
            <a:r>
              <a:rPr altLang="en-US" dirty="0" err="1">
                <a:ea typeface="Calibri" pitchFamily="34" charset="0"/>
              </a:rPr>
              <a:t>centred</a:t>
            </a:r>
            <a:r>
              <a:rPr altLang="en-US" dirty="0">
                <a:ea typeface="Calibri" pitchFamily="34" charset="0"/>
              </a:rPr>
              <a:t> design </a:t>
            </a:r>
          </a:p>
          <a:p>
            <a:r>
              <a:rPr lang="en-US" altLang="en-US" dirty="0">
                <a:ea typeface="Calibri" pitchFamily="34" charset="0"/>
              </a:rPr>
              <a:t>Informs us (in detail) as to:</a:t>
            </a:r>
          </a:p>
          <a:p>
            <a:pPr lvl="1"/>
            <a:r>
              <a:rPr lang="en-US" altLang="en-US" dirty="0">
                <a:ea typeface="Calibri" pitchFamily="34" charset="0"/>
              </a:rPr>
              <a:t> how users use existing products</a:t>
            </a:r>
          </a:p>
          <a:p>
            <a:pPr lvl="1"/>
            <a:r>
              <a:rPr lang="en-US" altLang="en-US" dirty="0">
                <a:ea typeface="Calibri" pitchFamily="34" charset="0"/>
              </a:rPr>
              <a:t> how users may interact with future products</a:t>
            </a:r>
          </a:p>
          <a:p>
            <a:r>
              <a:rPr lang="en-US" altLang="en-US" dirty="0">
                <a:ea typeface="Calibri" pitchFamily="34" charset="0"/>
              </a:rPr>
              <a:t>Can be used to:</a:t>
            </a:r>
          </a:p>
          <a:p>
            <a:pPr lvl="1"/>
            <a:r>
              <a:rPr lang="en-US" altLang="en-US" dirty="0">
                <a:ea typeface="Calibri" pitchFamily="34" charset="0"/>
              </a:rPr>
              <a:t> improve current design</a:t>
            </a:r>
          </a:p>
          <a:p>
            <a:pPr lvl="1"/>
            <a:r>
              <a:rPr lang="en-US" altLang="en-US" dirty="0">
                <a:ea typeface="Calibri" pitchFamily="34" charset="0"/>
              </a:rPr>
              <a:t> identify potential problems with new design</a:t>
            </a:r>
          </a:p>
          <a:p>
            <a:pPr lvl="1"/>
            <a:r>
              <a:rPr lang="en-US" altLang="en-US" dirty="0">
                <a:ea typeface="Calibri" pitchFamily="34" charset="0"/>
              </a:rPr>
              <a:t> identify requirements for new design</a:t>
            </a:r>
          </a:p>
          <a:p>
            <a:pPr lvl="1"/>
            <a:r>
              <a:rPr lang="en-US" altLang="en-US" dirty="0">
                <a:ea typeface="Calibri" pitchFamily="34" charset="0"/>
              </a:rPr>
              <a:t> design training materials and manuals</a:t>
            </a:r>
          </a:p>
          <a:p>
            <a:pPr lvl="1"/>
            <a:r>
              <a:rPr lang="en-US" altLang="en-US" dirty="0">
                <a:ea typeface="Calibri" pitchFamily="34" charset="0"/>
              </a:rPr>
              <a:t> develop evaluation plans</a:t>
            </a:r>
          </a:p>
          <a:p>
            <a:pPr lvl="1">
              <a:buFontTx/>
              <a:buNone/>
            </a:pPr>
            <a:endParaRPr lang="en-US" altLang="en-US" dirty="0">
              <a:ea typeface="Calibri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76400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692150" lvl="1" indent="-347663" eaLnBrk="1" hangingPunct="1">
              <a:buFont typeface="Wingdings" pitchFamily="2" charset="2"/>
              <a:buNone/>
            </a:pPr>
            <a:r>
              <a:rPr lang="en-US" altLang="ja-JP" sz="1400" b="1">
                <a:latin typeface="Verdana" pitchFamily="34" charset="0"/>
              </a:rPr>
              <a:t>Top-level Goal</a:t>
            </a:r>
            <a:r>
              <a:rPr lang="en-US" altLang="ja-JP" sz="1400">
                <a:latin typeface="Verdana" pitchFamily="34" charset="0"/>
              </a:rPr>
              <a:t>:	Edit Manuscript (move “quick brown” to 						before “fox”)</a:t>
            </a:r>
          </a:p>
          <a:p>
            <a:pPr marL="692150" lvl="1" indent="-347663" eaLnBrk="1" hangingPunct="1">
              <a:buFont typeface="Wingdings" pitchFamily="2" charset="2"/>
              <a:buNone/>
            </a:pPr>
            <a:r>
              <a:rPr lang="en-US" altLang="ja-JP" sz="1400" b="1">
                <a:latin typeface="Verdana" pitchFamily="34" charset="0"/>
              </a:rPr>
              <a:t>Subgoal</a:t>
            </a:r>
            <a:r>
              <a:rPr lang="en-US" altLang="ja-JP" sz="1400">
                <a:latin typeface="Verdana" pitchFamily="34" charset="0"/>
              </a:rPr>
              <a:t>:     		Highlight text</a:t>
            </a:r>
          </a:p>
          <a:p>
            <a:pPr marL="692150" lvl="1" indent="-347663" eaLnBrk="1" hangingPunct="1">
              <a:buFont typeface="Wingdings" pitchFamily="2" charset="2"/>
              <a:buNone/>
            </a:pPr>
            <a:endParaRPr lang="en-US" altLang="ja-JP" sz="1400">
              <a:latin typeface="Verdana" pitchFamily="34" charset="0"/>
            </a:endParaRPr>
          </a:p>
          <a:p>
            <a:pPr marL="692150" lvl="1" indent="-347663" eaLnBrk="1" hangingPunct="1">
              <a:buFont typeface="Wingdings" pitchFamily="2" charset="2"/>
              <a:buNone/>
            </a:pPr>
            <a:r>
              <a:rPr lang="en-US" altLang="ja-JP" sz="1400" b="1">
                <a:latin typeface="Verdana" pitchFamily="34" charset="0"/>
              </a:rPr>
              <a:t>Operators</a:t>
            </a:r>
            <a:r>
              <a:rPr lang="en-US" altLang="ja-JP" sz="1400">
                <a:latin typeface="Verdana" pitchFamily="34" charset="0"/>
              </a:rPr>
              <a:t>:  		Move-mouse</a:t>
            </a:r>
          </a:p>
          <a:p>
            <a:pPr marL="1598613" lvl="4" indent="-315913" eaLnBrk="1" hangingPunct="1">
              <a:buFont typeface="Wingdings" pitchFamily="2" charset="2"/>
              <a:buNone/>
            </a:pPr>
            <a:r>
              <a:rPr lang="en-US" altLang="ja-JP" sz="1400">
                <a:latin typeface="Verdana" pitchFamily="34" charset="0"/>
              </a:rPr>
              <a:t>     			Click mouse-button</a:t>
            </a:r>
          </a:p>
          <a:p>
            <a:pPr marL="1598613" lvl="4" indent="-315913" eaLnBrk="1" hangingPunct="1">
              <a:buFont typeface="Wingdings" pitchFamily="2" charset="2"/>
              <a:buNone/>
            </a:pPr>
            <a:r>
              <a:rPr lang="en-US" altLang="ja-JP" sz="1400">
                <a:latin typeface="Verdana" pitchFamily="34" charset="0"/>
              </a:rPr>
              <a:t>		   	Type characters (keyboard shortcuts)</a:t>
            </a:r>
          </a:p>
          <a:p>
            <a:pPr marL="1598613" lvl="4" indent="-315913" eaLnBrk="1" hangingPunct="1">
              <a:buFont typeface="Wingdings" pitchFamily="2" charset="2"/>
              <a:buNone/>
            </a:pPr>
            <a:endParaRPr lang="en-US" altLang="ja-JP" sz="1400">
              <a:latin typeface="Verdana" pitchFamily="34" charset="0"/>
            </a:endParaRPr>
          </a:p>
          <a:p>
            <a:pPr marL="692150" lvl="1" indent="-347663" eaLnBrk="1" hangingPunct="1">
              <a:buFont typeface="Wingdings" pitchFamily="2" charset="2"/>
              <a:buNone/>
            </a:pPr>
            <a:r>
              <a:rPr lang="en-US" altLang="ja-JP" sz="1400" b="1">
                <a:latin typeface="Verdana" pitchFamily="34" charset="0"/>
              </a:rPr>
              <a:t>Methods:</a:t>
            </a:r>
            <a:r>
              <a:rPr lang="en-US" altLang="ja-JP" sz="1400">
                <a:latin typeface="Verdana" pitchFamily="34" charset="0"/>
              </a:rPr>
              <a:t>     		</a:t>
            </a:r>
            <a:r>
              <a:rPr lang="en-US" altLang="ja-JP" sz="1400" b="1">
                <a:latin typeface="Verdana" pitchFamily="34" charset="0"/>
              </a:rPr>
              <a:t>1.</a:t>
            </a:r>
            <a:r>
              <a:rPr lang="en-US" altLang="ja-JP" sz="1400">
                <a:latin typeface="Verdana" pitchFamily="34" charset="0"/>
              </a:rPr>
              <a:t> Delete-word-and-retype (retype method)</a:t>
            </a:r>
          </a:p>
          <a:p>
            <a:pPr marL="692150" lvl="1" indent="-347663" eaLnBrk="1" hangingPunct="1">
              <a:buFont typeface="Wingdings" pitchFamily="2" charset="2"/>
              <a:buNone/>
            </a:pPr>
            <a:r>
              <a:rPr lang="en-US" altLang="ja-JP" sz="1400">
                <a:latin typeface="Verdana" pitchFamily="34" charset="0"/>
              </a:rPr>
              <a:t>			     	</a:t>
            </a:r>
            <a:r>
              <a:rPr lang="en-US" altLang="ja-JP" sz="1400" b="1">
                <a:latin typeface="Verdana" pitchFamily="34" charset="0"/>
              </a:rPr>
              <a:t>2.</a:t>
            </a:r>
            <a:r>
              <a:rPr lang="en-US" altLang="ja-JP" sz="1400">
                <a:latin typeface="Verdana" pitchFamily="34" charset="0"/>
              </a:rPr>
              <a:t> Cut-and-paste-using-keyboard-shortcuts 		          		    (shortcuts method)</a:t>
            </a:r>
          </a:p>
          <a:p>
            <a:pPr marL="692150" lvl="1" indent="-347663" eaLnBrk="1" hangingPunct="1">
              <a:buFont typeface="Wingdings" pitchFamily="2" charset="2"/>
              <a:buNone/>
            </a:pPr>
            <a:r>
              <a:rPr lang="en-US" altLang="ja-JP" sz="1400">
                <a:latin typeface="Verdana" pitchFamily="34" charset="0"/>
              </a:rPr>
              <a:t>			    	</a:t>
            </a:r>
            <a:r>
              <a:rPr lang="en-US" altLang="ja-JP" sz="1400" b="1">
                <a:latin typeface="Verdana" pitchFamily="34" charset="0"/>
              </a:rPr>
              <a:t>3.</a:t>
            </a:r>
            <a:r>
              <a:rPr lang="en-US" altLang="ja-JP" sz="1400">
                <a:latin typeface="Verdana" pitchFamily="34" charset="0"/>
              </a:rPr>
              <a:t> Cut-and-paste-using menus (menus method)</a:t>
            </a:r>
          </a:p>
          <a:p>
            <a:pPr marL="692150" lvl="1" indent="-347663" eaLnBrk="1" hangingPunct="1">
              <a:buFont typeface="Wingdings" pitchFamily="2" charset="2"/>
              <a:buNone/>
            </a:pPr>
            <a:endParaRPr lang="en-US" altLang="ja-JP" sz="1400">
              <a:latin typeface="Verdana" pitchFamily="34" charset="0"/>
            </a:endParaRPr>
          </a:p>
          <a:p>
            <a:pPr marL="692150" lvl="1" indent="-347663" eaLnBrk="1" hangingPunct="1">
              <a:buFont typeface="Wingdings" pitchFamily="2" charset="2"/>
              <a:buNone/>
            </a:pPr>
            <a:r>
              <a:rPr lang="en-US" altLang="ja-JP" sz="1400" b="1">
                <a:latin typeface="Verdana" pitchFamily="34" charset="0"/>
              </a:rPr>
              <a:t>Selection Rules</a:t>
            </a:r>
            <a:r>
              <a:rPr lang="en-US" altLang="ja-JP" sz="1400">
                <a:latin typeface="Verdana" pitchFamily="34" charset="0"/>
              </a:rPr>
              <a:t>:	</a:t>
            </a:r>
            <a:r>
              <a:rPr lang="en-US" altLang="ja-JP" sz="1400" b="1">
                <a:latin typeface="Verdana" pitchFamily="34" charset="0"/>
              </a:rPr>
              <a:t>If</a:t>
            </a:r>
            <a:r>
              <a:rPr lang="en-US" altLang="ja-JP" sz="1400">
                <a:latin typeface="Verdana" pitchFamily="34" charset="0"/>
              </a:rPr>
              <a:t> the text to be moved is one or two 				  		characters long, use retype method</a:t>
            </a:r>
          </a:p>
          <a:p>
            <a:pPr marL="692150" lvl="1" indent="-347663" eaLnBrk="1" hangingPunct="1">
              <a:buFont typeface="Wingdings" pitchFamily="2" charset="2"/>
              <a:buNone/>
            </a:pPr>
            <a:r>
              <a:rPr lang="en-US" altLang="ja-JP" sz="1400">
                <a:latin typeface="Verdana" pitchFamily="34" charset="0"/>
              </a:rPr>
              <a:t>			       	</a:t>
            </a:r>
            <a:r>
              <a:rPr lang="en-US" altLang="ja-JP" sz="1400" b="1">
                <a:latin typeface="Verdana" pitchFamily="34" charset="0"/>
              </a:rPr>
              <a:t>Else</a:t>
            </a:r>
            <a:r>
              <a:rPr lang="en-US" altLang="ja-JP" sz="1400">
                <a:latin typeface="Verdana" pitchFamily="34" charset="0"/>
              </a:rPr>
              <a:t>, if remember shortcuts, use shortcuts 		       		  	method							</a:t>
            </a:r>
            <a:r>
              <a:rPr lang="en-US" altLang="ja-JP" sz="1400" b="1">
                <a:latin typeface="Verdana" pitchFamily="34" charset="0"/>
              </a:rPr>
              <a:t>Else</a:t>
            </a:r>
            <a:r>
              <a:rPr lang="en-US" altLang="ja-JP" sz="1400">
                <a:latin typeface="Verdana" pitchFamily="34" charset="0"/>
              </a:rPr>
              <a:t>, use the menus method</a:t>
            </a:r>
            <a:r>
              <a:rPr lang="en-US" altLang="ja-JP" sz="1400">
                <a:latin typeface="Courier New" pitchFamily="49" charset="0"/>
              </a:rPr>
              <a:t>	</a:t>
            </a:r>
            <a:r>
              <a:rPr lang="en-US" altLang="ja-JP" sz="2000"/>
              <a:t>	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200400" y="685800"/>
          <a:ext cx="38957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2" name="Bitmap Image" r:id="rId3" imgW="3895238" imgH="895238" progId="PBrush">
                  <p:embed/>
                </p:oleObj>
              </mc:Choice>
              <mc:Fallback>
                <p:oleObj name="Bitmap Image" r:id="rId3" imgW="3895238" imgH="895238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685800"/>
                        <a:ext cx="38957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7"/>
          <p:cNvSpPr txBox="1">
            <a:spLocks noChangeArrowheads="1"/>
          </p:cNvSpPr>
          <p:nvPr/>
        </p:nvSpPr>
        <p:spPr bwMode="auto">
          <a:xfrm>
            <a:off x="593725" y="727075"/>
            <a:ext cx="2019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KLM Example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05200" y="914400"/>
            <a:ext cx="3124200" cy="457200"/>
            <a:chOff x="528" y="768"/>
            <a:chExt cx="1968" cy="288"/>
          </a:xfrm>
        </p:grpSpPr>
        <p:sp>
          <p:nvSpPr>
            <p:cNvPr id="1030" name="Oval 9"/>
            <p:cNvSpPr>
              <a:spLocks noChangeArrowheads="1"/>
            </p:cNvSpPr>
            <p:nvPr/>
          </p:nvSpPr>
          <p:spPr bwMode="auto">
            <a:xfrm>
              <a:off x="1824" y="864"/>
              <a:ext cx="672" cy="19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Line 10"/>
            <p:cNvSpPr>
              <a:spLocks noChangeShapeType="1"/>
            </p:cNvSpPr>
            <p:nvPr/>
          </p:nvSpPr>
          <p:spPr bwMode="auto">
            <a:xfrm flipH="1" flipV="1">
              <a:off x="528" y="768"/>
              <a:ext cx="1632" cy="9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Line 11"/>
            <p:cNvSpPr>
              <a:spLocks noChangeShapeType="1"/>
            </p:cNvSpPr>
            <p:nvPr/>
          </p:nvSpPr>
          <p:spPr bwMode="auto">
            <a:xfrm>
              <a:off x="528" y="768"/>
              <a:ext cx="48" cy="19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906" name="Object 98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33400" y="1981200"/>
          <a:ext cx="38195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7" name="Bitmap Image" r:id="rId3" imgW="3820058" imgH="1448002" progId="PBrush">
                  <p:embed/>
                </p:oleObj>
              </mc:Choice>
              <mc:Fallback>
                <p:oleObj name="Bitmap Image" r:id="rId3" imgW="3820058" imgH="1448002" progId="PBrush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81200"/>
                        <a:ext cx="381952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0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3400" y="990600"/>
          <a:ext cx="38957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8" name="Bitmap Image" r:id="rId5" imgW="3895238" imgH="895238" progId="PBrush">
                  <p:embed/>
                </p:oleObj>
              </mc:Choice>
              <mc:Fallback>
                <p:oleObj name="Bitmap Image" r:id="rId5" imgW="3895238" imgH="895238" progId="PBrush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990600"/>
                        <a:ext cx="38957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920" name="Object 1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3400" y="3505200"/>
          <a:ext cx="29051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09" name="Bitmap Image" r:id="rId7" imgW="2905531" imgH="800212" progId="PBrush">
                  <p:embed/>
                </p:oleObj>
              </mc:Choice>
              <mc:Fallback>
                <p:oleObj name="Bitmap Image" r:id="rId7" imgW="2905531" imgH="800212" progId="PBrush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05200"/>
                        <a:ext cx="290512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923" name="Object 11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33400" y="4343400"/>
          <a:ext cx="28384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10" name="Bitmap Image" r:id="rId9" imgW="2838846" imgH="1343212" progId="PBrush">
                  <p:embed/>
                </p:oleObj>
              </mc:Choice>
              <mc:Fallback>
                <p:oleObj name="Bitmap Image" r:id="rId9" imgW="2838846" imgH="1343212" progId="PBrush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343400"/>
                        <a:ext cx="2838450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936" name="Group 128"/>
          <p:cNvGraphicFramePr>
            <a:graphicFrameLocks noGrp="1"/>
          </p:cNvGraphicFramePr>
          <p:nvPr>
            <p:ph idx="4294967295"/>
          </p:nvPr>
        </p:nvGraphicFramePr>
        <p:xfrm>
          <a:off x="4786313" y="152400"/>
          <a:ext cx="4357687" cy="6553204"/>
        </p:xfrm>
        <a:graphic>
          <a:graphicData uri="http://schemas.openxmlformats.org/drawingml/2006/table">
            <a:tbl>
              <a:tblPr/>
              <a:tblGrid>
                <a:gridCol w="232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Duration (sec)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Mentally Prepare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1.35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Move cursor to </a:t>
                      </a: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MS PGothic" pitchFamily="34" charset="-128"/>
                        </a:rPr>
                        <a:t>“</a:t>
                      </a: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quick</a:t>
                      </a: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MS PGothic" pitchFamily="34" charset="-128"/>
                        </a:rPr>
                        <a:t>”</a:t>
                      </a:r>
                      <a:endParaRPr kumimoji="1" lang="en-US" altLang="ja-JP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1.10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Double-click mouse button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0.40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Move cursor to </a:t>
                      </a: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MS PGothic" pitchFamily="34" charset="-128"/>
                        </a:rPr>
                        <a:t>“</a:t>
                      </a: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brown</a:t>
                      </a: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MS PGothic" pitchFamily="34" charset="-128"/>
                        </a:rPr>
                        <a:t>”</a:t>
                      </a:r>
                      <a:endParaRPr kumimoji="1" lang="en-US" altLang="ja-JP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1.10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Shift-click mouse button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0.40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Mentally Prepare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1.35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Move cursor to Edit Menu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1.10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Click mouse button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Move cursor to Cut menu 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1.10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Click mouse button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Mentally Prepare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1.35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Move cursor to before </a:t>
                      </a: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MS PGothic" pitchFamily="34" charset="-128"/>
                        </a:rPr>
                        <a:t>“</a:t>
                      </a: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fox</a:t>
                      </a: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MS PGothic" pitchFamily="34" charset="-128"/>
                        </a:rPr>
                        <a:t>”</a:t>
                      </a:r>
                      <a:endParaRPr kumimoji="1" lang="en-US" altLang="ja-JP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1.10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Click mouse button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Mentally Prepare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1.35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Move cursor to Edit menu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1.10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Click mouse button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Move cursor to Paste menu 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1.10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Click mouse button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MS PGothic" pitchFamily="34" charset="-128"/>
                        </a:rPr>
                        <a:t>TOTAL PREDICTED 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MS PGothic" pitchFamily="34" charset="-128"/>
                        </a:rPr>
                        <a:t>14.90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2141" name="Text Box 93"/>
          <p:cNvSpPr txBox="1">
            <a:spLocks noChangeArrowheads="1"/>
          </p:cNvSpPr>
          <p:nvPr/>
        </p:nvSpPr>
        <p:spPr bwMode="auto">
          <a:xfrm>
            <a:off x="609600" y="228600"/>
            <a:ext cx="3733800" cy="6175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kumimoji="0" lang="en-US" b="1">
                <a:latin typeface="Book Antiqua" pitchFamily="18" charset="0"/>
              </a:rPr>
              <a:t>Method Used</a:t>
            </a:r>
            <a:endParaRPr kumimoji="0" lang="en-US">
              <a:latin typeface="Book Antiqua" pitchFamily="18" charset="0"/>
            </a:endParaRP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kumimoji="0" lang="en-US">
                <a:latin typeface="Book Antiqua" pitchFamily="18" charset="0"/>
              </a:rPr>
              <a:t>Cut-and-paste-using-menus</a:t>
            </a:r>
          </a:p>
        </p:txBody>
      </p:sp>
      <p:graphicFrame>
        <p:nvGraphicFramePr>
          <p:cNvPr id="247926" name="Object 118"/>
          <p:cNvGraphicFramePr>
            <a:graphicFrameLocks noChangeAspect="1"/>
          </p:cNvGraphicFramePr>
          <p:nvPr/>
        </p:nvGraphicFramePr>
        <p:xfrm>
          <a:off x="533400" y="5791200"/>
          <a:ext cx="39433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11" name="Bitmap Image" r:id="rId11" imgW="3943901" imgH="800212" progId="PBrush">
                  <p:embed/>
                </p:oleObj>
              </mc:Choice>
              <mc:Fallback>
                <p:oleObj name="Bitmap Image" r:id="rId11" imgW="3943901" imgH="800212" progId="PBrush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791200"/>
                        <a:ext cx="39433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2" name="Oval 122"/>
          <p:cNvSpPr>
            <a:spLocks noChangeArrowheads="1"/>
          </p:cNvSpPr>
          <p:nvPr/>
        </p:nvSpPr>
        <p:spPr bwMode="auto">
          <a:xfrm>
            <a:off x="152400" y="990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1</a:t>
            </a:r>
          </a:p>
        </p:txBody>
      </p:sp>
      <p:sp>
        <p:nvSpPr>
          <p:cNvPr id="247931" name="Oval 123"/>
          <p:cNvSpPr>
            <a:spLocks noChangeArrowheads="1"/>
          </p:cNvSpPr>
          <p:nvPr/>
        </p:nvSpPr>
        <p:spPr bwMode="auto">
          <a:xfrm>
            <a:off x="152400" y="1981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2</a:t>
            </a:r>
          </a:p>
        </p:txBody>
      </p:sp>
      <p:sp>
        <p:nvSpPr>
          <p:cNvPr id="247932" name="Oval 124"/>
          <p:cNvSpPr>
            <a:spLocks noChangeArrowheads="1"/>
          </p:cNvSpPr>
          <p:nvPr/>
        </p:nvSpPr>
        <p:spPr bwMode="auto">
          <a:xfrm>
            <a:off x="1524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3</a:t>
            </a:r>
          </a:p>
        </p:txBody>
      </p:sp>
      <p:sp>
        <p:nvSpPr>
          <p:cNvPr id="247933" name="Oval 125"/>
          <p:cNvSpPr>
            <a:spLocks noChangeArrowheads="1"/>
          </p:cNvSpPr>
          <p:nvPr/>
        </p:nvSpPr>
        <p:spPr bwMode="auto">
          <a:xfrm>
            <a:off x="152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4</a:t>
            </a:r>
          </a:p>
        </p:txBody>
      </p:sp>
      <p:sp>
        <p:nvSpPr>
          <p:cNvPr id="247934" name="Oval 126"/>
          <p:cNvSpPr>
            <a:spLocks noChangeArrowheads="1"/>
          </p:cNvSpPr>
          <p:nvPr/>
        </p:nvSpPr>
        <p:spPr bwMode="auto">
          <a:xfrm>
            <a:off x="152400" y="5791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/>
              <a:t>5</a:t>
            </a:r>
          </a:p>
        </p:txBody>
      </p:sp>
      <p:sp>
        <p:nvSpPr>
          <p:cNvPr id="2147" name="Rectangle 129"/>
          <p:cNvSpPr>
            <a:spLocks noChangeArrowheads="1"/>
          </p:cNvSpPr>
          <p:nvPr/>
        </p:nvSpPr>
        <p:spPr bwMode="auto">
          <a:xfrm>
            <a:off x="3733800" y="3352800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b="1"/>
              <a:t>M</a:t>
            </a:r>
            <a:r>
              <a:rPr lang="en-US" altLang="ja-JP"/>
              <a:t>=1.35</a:t>
            </a:r>
          </a:p>
          <a:p>
            <a:pPr algn="ctr"/>
            <a:r>
              <a:rPr lang="en-US" altLang="ja-JP" b="1"/>
              <a:t>P</a:t>
            </a:r>
            <a:r>
              <a:rPr lang="en-US" altLang="ja-JP"/>
              <a:t>=1.10</a:t>
            </a:r>
          </a:p>
          <a:p>
            <a:pPr algn="ctr"/>
            <a:r>
              <a:rPr lang="en-US" altLang="ja-JP" b="1"/>
              <a:t>K</a:t>
            </a:r>
            <a:r>
              <a:rPr lang="en-US" altLang="ja-JP"/>
              <a:t>=0.20</a:t>
            </a: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838200" y="1219200"/>
            <a:ext cx="3124200" cy="457200"/>
            <a:chOff x="528" y="768"/>
            <a:chExt cx="1968" cy="288"/>
          </a:xfrm>
        </p:grpSpPr>
        <p:sp>
          <p:nvSpPr>
            <p:cNvPr id="2149" name="Oval 131"/>
            <p:cNvSpPr>
              <a:spLocks noChangeArrowheads="1"/>
            </p:cNvSpPr>
            <p:nvPr/>
          </p:nvSpPr>
          <p:spPr bwMode="auto">
            <a:xfrm>
              <a:off x="1824" y="864"/>
              <a:ext cx="672" cy="19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" name="Line 132"/>
            <p:cNvSpPr>
              <a:spLocks noChangeShapeType="1"/>
            </p:cNvSpPr>
            <p:nvPr/>
          </p:nvSpPr>
          <p:spPr bwMode="auto">
            <a:xfrm flipH="1" flipV="1">
              <a:off x="528" y="768"/>
              <a:ext cx="1632" cy="9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" name="Line 133"/>
            <p:cNvSpPr>
              <a:spLocks noChangeShapeType="1"/>
            </p:cNvSpPr>
            <p:nvPr/>
          </p:nvSpPr>
          <p:spPr bwMode="auto">
            <a:xfrm>
              <a:off x="528" y="768"/>
              <a:ext cx="48" cy="192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740A008-DB83-420F-92B8-A05DAC68AE96}"/>
                  </a:ext>
                </a:extLst>
              </p14:cNvPr>
              <p14:cNvContentPartPr/>
              <p14:nvPr/>
            </p14:nvContentPartPr>
            <p14:xfrm>
              <a:off x="884160" y="348120"/>
              <a:ext cx="7956720" cy="6465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740A008-DB83-420F-92B8-A05DAC68AE9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4800" y="338760"/>
                <a:ext cx="7975440" cy="6484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4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4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4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4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4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4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931" grpId="0" animBg="1"/>
      <p:bldP spid="247932" grpId="0" animBg="1"/>
      <p:bldP spid="247933" grpId="0" animBg="1"/>
      <p:bldP spid="24793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5EE782-B83D-44F9-B5B1-F3B061D233BD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463544"/>
            <a:ext cx="8763000" cy="20928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What’s your pet way of collecting date of birth from the following three methods?_______________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KLM-GOMS to see if your method is the fastest or not?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■"/>
              <a:tabLst>
                <a:tab pos="914400" algn="l"/>
              </a:tabLst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0.28s, </a:t>
            </a: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=1.1s, </a:t>
            </a: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=0.40s, </a:t>
            </a: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=1.35s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710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71" y="2362200"/>
            <a:ext cx="7481500" cy="427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76400" y="895781"/>
            <a:ext cx="7106729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5EE782-B83D-44F9-B5B1-F3B061D233BD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00200" y="152400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https://www.slideshare.net/AndrewUX/goms-analysis-on-the-back-of-the-envelope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798731"/>
            <a:ext cx="7391399" cy="54496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9E11E4-A5F2-4039-AFB0-98A5DE6534C8}"/>
                  </a:ext>
                </a:extLst>
              </p14:cNvPr>
              <p14:cNvContentPartPr/>
              <p14:nvPr/>
            </p14:nvContentPartPr>
            <p14:xfrm>
              <a:off x="7661880" y="186624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9E11E4-A5F2-4039-AFB0-98A5DE6534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52520" y="18568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673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5EE782-B83D-44F9-B5B1-F3B061D233BD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44" y="228601"/>
            <a:ext cx="8391256" cy="627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5EE782-B83D-44F9-B5B1-F3B061D233BD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4" y="685800"/>
            <a:ext cx="8753582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5EE782-B83D-44F9-B5B1-F3B061D233BD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23" y="533400"/>
            <a:ext cx="8727354" cy="57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04385E-3568-4BE2-B311-9CBD3B248796}" type="slidenum">
              <a:rPr lang="en-US"/>
              <a:pPr/>
              <a:t>6</a:t>
            </a:fld>
            <a:endParaRPr lang="en-US"/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auto">
          <a:xfrm>
            <a:off x="2028825" y="509588"/>
            <a:ext cx="5086350" cy="5838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2028825" y="509588"/>
            <a:ext cx="5086350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8825" y="509588"/>
            <a:ext cx="5086350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2028825" y="509588"/>
            <a:ext cx="5086350" cy="5838825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Task Analysis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Calibri" pitchFamily="34" charset="0"/>
              </a:rPr>
              <a:t>Task analysis is an important part of systems development, but it is a term that encompasses a number of different views. It is undertaken at different times during systems development for different purposes.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1ECC0D-1533-449B-8D4F-51A93BE16920}" type="slidenum">
              <a:rPr lang="en-GB" altLang="en-US" smtClean="0">
                <a:latin typeface="Times" pitchFamily="1" charset="0"/>
              </a:rPr>
              <a:pPr/>
              <a:t>7</a:t>
            </a:fld>
            <a:endParaRPr lang="en-GB" altLang="en-US">
              <a:latin typeface="Times" pitchFamily="1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Task Analysis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Calibri" pitchFamily="34" charset="0"/>
              </a:rPr>
              <a:t> </a:t>
            </a:r>
            <a:r>
              <a:rPr lang="en-US" altLang="en-US" sz="2800" dirty="0">
                <a:ea typeface="Calibri" pitchFamily="34" charset="0"/>
              </a:rPr>
              <a:t>During the understanding process, for example, the task analysis should aim to be</a:t>
            </a:r>
          </a:p>
          <a:p>
            <a:pPr lvl="1"/>
            <a:r>
              <a:rPr lang="en-US" altLang="en-US" dirty="0">
                <a:ea typeface="Calibri" pitchFamily="34" charset="0"/>
              </a:rPr>
              <a:t> as independent as possible from the device (or technology)</a:t>
            </a:r>
          </a:p>
          <a:p>
            <a:pPr lvl="1"/>
            <a:r>
              <a:rPr lang="en-US" altLang="en-US" dirty="0">
                <a:ea typeface="Calibri" pitchFamily="34" charset="0"/>
              </a:rPr>
              <a:t>The aim is to understand the essential nature of the work in order to inform new designs.</a:t>
            </a:r>
          </a:p>
          <a:p>
            <a:r>
              <a:rPr lang="en-US" altLang="en-US" sz="2800" dirty="0">
                <a:ea typeface="Calibri" pitchFamily="34" charset="0"/>
              </a:rPr>
              <a:t> During the design and evaluation of future tasks, task analysis focuses on the</a:t>
            </a:r>
          </a:p>
          <a:p>
            <a:pPr lvl="1"/>
            <a:r>
              <a:rPr lang="en-US" altLang="en-US" dirty="0">
                <a:ea typeface="Calibri" pitchFamily="34" charset="0"/>
              </a:rPr>
              <a:t>achievement of work using a particular technology (i.e. a particular design) and hence is device dependent.</a:t>
            </a:r>
          </a:p>
          <a:p>
            <a:endParaRPr lang="en-US" altLang="en-US" sz="2800" dirty="0">
              <a:ea typeface="Calibri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AFFC27-F455-423F-BA7B-398238BACFE1}" type="slidenum">
              <a:rPr lang="en-GB" altLang="en-US" smtClean="0">
                <a:latin typeface="Times" pitchFamily="1" charset="0"/>
              </a:rPr>
              <a:pPr/>
              <a:t>8</a:t>
            </a:fld>
            <a:endParaRPr lang="en-GB" altLang="en-US">
              <a:latin typeface="Times" pitchFamily="1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Task Analysis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028700" y="1676400"/>
            <a:ext cx="7200900" cy="4495800"/>
          </a:xfrm>
        </p:spPr>
        <p:txBody>
          <a:bodyPr>
            <a:normAutofit/>
          </a:bodyPr>
          <a:lstStyle/>
          <a:p>
            <a:r>
              <a:rPr lang="en-US" sz="2400" dirty="0"/>
              <a:t>Two analysis techniques are:</a:t>
            </a:r>
          </a:p>
          <a:p>
            <a:pPr lvl="1"/>
            <a:r>
              <a:rPr lang="en-US" b="1" i="0" dirty="0"/>
              <a:t>hierarchical task analysis (HTA) </a:t>
            </a:r>
            <a:r>
              <a:rPr lang="en-US" i="0" dirty="0"/>
              <a:t>and is concerned with the logic of a task (systematic way of a task)</a:t>
            </a:r>
          </a:p>
          <a:p>
            <a:pPr lvl="1"/>
            <a:r>
              <a:rPr lang="en-US" b="1" dirty="0"/>
              <a:t>goals, operators, methods, selection rules (GOMS) </a:t>
            </a:r>
            <a:r>
              <a:rPr lang="en-US" dirty="0"/>
              <a:t>method, is concerned with a cognitive analysis of tasks, focusing on the procedural </a:t>
            </a:r>
            <a:r>
              <a:rPr lang="en-US" i="0" dirty="0"/>
              <a:t>knowledge needed to achieve a goal </a:t>
            </a:r>
            <a:r>
              <a:rPr lang="en-US" dirty="0"/>
              <a:t>aka (</a:t>
            </a:r>
            <a:r>
              <a:rPr lang="en-US" i="0" dirty="0"/>
              <a:t>how to do it)</a:t>
            </a:r>
            <a:endParaRPr lang="en-US" dirty="0"/>
          </a:p>
          <a:p>
            <a:r>
              <a:rPr lang="en-US" sz="2400" dirty="0"/>
              <a:t>Aims: </a:t>
            </a:r>
          </a:p>
          <a:p>
            <a:pPr lvl="1"/>
            <a:r>
              <a:rPr lang="en-US" sz="2000" dirty="0"/>
              <a:t>describe the actions people do </a:t>
            </a:r>
          </a:p>
          <a:p>
            <a:pPr lvl="1"/>
            <a:r>
              <a:rPr lang="en-US" sz="2000" dirty="0"/>
              <a:t>structure them within task subtask hierarchy </a:t>
            </a:r>
          </a:p>
          <a:p>
            <a:pPr lvl="1"/>
            <a:r>
              <a:rPr lang="en-US" sz="2000" dirty="0"/>
              <a:t>describe order of subtasks</a:t>
            </a:r>
          </a:p>
          <a:p>
            <a:pPr lvl="1"/>
            <a:r>
              <a:rPr lang="en-US" sz="2000" dirty="0"/>
              <a:t>describes existing systems 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8586A5-C72B-42E5-95CC-1B8C3F53045D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4E12E69FE0F24D9B4F6BD891C4CF58" ma:contentTypeVersion="4" ma:contentTypeDescription="Create a new document." ma:contentTypeScope="" ma:versionID="0a4b627871224644b3074f9747e7be2a">
  <xsd:schema xmlns:xsd="http://www.w3.org/2001/XMLSchema" xmlns:xs="http://www.w3.org/2001/XMLSchema" xmlns:p="http://schemas.microsoft.com/office/2006/metadata/properties" xmlns:ns2="e360bfc0-8910-439c-a824-b4c22f7cf487" targetNamespace="http://schemas.microsoft.com/office/2006/metadata/properties" ma:root="true" ma:fieldsID="b847e4aed4345464905532591b628e17" ns2:_="">
    <xsd:import namespace="e360bfc0-8910-439c-a824-b4c22f7cf4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60bfc0-8910-439c-a824-b4c22f7cf4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CCC12D-90E3-44D3-82B1-4A198CC717AE}"/>
</file>

<file path=customXml/itemProps2.xml><?xml version="1.0" encoding="utf-8"?>
<ds:datastoreItem xmlns:ds="http://schemas.openxmlformats.org/officeDocument/2006/customXml" ds:itemID="{B93B2325-4887-4644-8907-F921841F39AF}"/>
</file>

<file path=customXml/itemProps3.xml><?xml version="1.0" encoding="utf-8"?>
<ds:datastoreItem xmlns:ds="http://schemas.openxmlformats.org/officeDocument/2006/customXml" ds:itemID="{39BB8223-BC31-455C-A008-14791895EFF4}"/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27611</TotalTime>
  <Words>2681</Words>
  <Application>Microsoft Office PowerPoint</Application>
  <PresentationFormat>On-screen Show (4:3)</PresentationFormat>
  <Paragraphs>623</Paragraphs>
  <Slides>56</Slides>
  <Notes>9</Notes>
  <HiddenSlides>1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72" baseType="lpstr">
      <vt:lpstr>MS PGothic</vt:lpstr>
      <vt:lpstr>Arial</vt:lpstr>
      <vt:lpstr>Book Antiqua</vt:lpstr>
      <vt:lpstr>Calibri</vt:lpstr>
      <vt:lpstr>Courier</vt:lpstr>
      <vt:lpstr>Courier New</vt:lpstr>
      <vt:lpstr>Franklin Gothic Book</vt:lpstr>
      <vt:lpstr>メイリオ</vt:lpstr>
      <vt:lpstr>Nimbus Roman No9 L</vt:lpstr>
      <vt:lpstr>Times</vt:lpstr>
      <vt:lpstr>Times New Roman</vt:lpstr>
      <vt:lpstr>Verdana</vt:lpstr>
      <vt:lpstr>Wingdings</vt:lpstr>
      <vt:lpstr>Crop</vt:lpstr>
      <vt:lpstr>Photo Editor Photo</vt:lpstr>
      <vt:lpstr>Bitmap Image</vt:lpstr>
      <vt:lpstr>Task Analysis </vt:lpstr>
      <vt:lpstr>PowerPoint Presentation</vt:lpstr>
      <vt:lpstr>Task Analysis- Decomposition</vt:lpstr>
      <vt:lpstr>The difference is ...</vt:lpstr>
      <vt:lpstr>Task Analysis </vt:lpstr>
      <vt:lpstr>PowerPoint Presentation</vt:lpstr>
      <vt:lpstr>Task Analysis</vt:lpstr>
      <vt:lpstr>Task Analysis</vt:lpstr>
      <vt:lpstr>Hierarchical Task Analysis</vt:lpstr>
      <vt:lpstr>HTA</vt:lpstr>
      <vt:lpstr>PowerPoint Presentation</vt:lpstr>
      <vt:lpstr>Stages of a HTA</vt:lpstr>
      <vt:lpstr>PowerPoint Presentation</vt:lpstr>
      <vt:lpstr>PowerPoint Presentation</vt:lpstr>
      <vt:lpstr>Textual HTA description</vt:lpstr>
      <vt:lpstr>PowerPoint Presentation</vt:lpstr>
      <vt:lpstr>PowerPoint Presentation</vt:lpstr>
      <vt:lpstr>PowerPoint Presentation</vt:lpstr>
      <vt:lpstr>PowerPoint Presentation</vt:lpstr>
      <vt:lpstr>Refining the description</vt:lpstr>
      <vt:lpstr>PowerPoint Presentation</vt:lpstr>
      <vt:lpstr>HTA Structure Chart Notation</vt:lpstr>
      <vt:lpstr>PowerPoint Presentation</vt:lpstr>
      <vt:lpstr>Hierarchical Task Analysis</vt:lpstr>
      <vt:lpstr>Hierarchical Task Analysis</vt:lpstr>
      <vt:lpstr>Hierarchical Task Analysis</vt:lpstr>
      <vt:lpstr>Zoom in on Face</vt:lpstr>
      <vt:lpstr>Hierarchical Task Analysis</vt:lpstr>
      <vt:lpstr>Select the Lasso Tool</vt:lpstr>
      <vt:lpstr>Hierarchical Task Analysis</vt:lpstr>
      <vt:lpstr>Select the subregion</vt:lpstr>
      <vt:lpstr>Hierarchical Task Analysis</vt:lpstr>
      <vt:lpstr>PowerPoint Presentation</vt:lpstr>
      <vt:lpstr>Apply invert operation</vt:lpstr>
      <vt:lpstr>PowerPoint Presentation</vt:lpstr>
      <vt:lpstr>PowerPoint Presentation</vt:lpstr>
      <vt:lpstr>PowerPoint Presentation</vt:lpstr>
      <vt:lpstr>PowerPoint Presentation</vt:lpstr>
      <vt:lpstr>Task Analysis – Critical Thinking</vt:lpstr>
      <vt:lpstr>Assumptions about the interface</vt:lpstr>
      <vt:lpstr>GOMS</vt:lpstr>
      <vt:lpstr>GOMS – Most Popular AA Technique</vt:lpstr>
      <vt:lpstr>Quick Example</vt:lpstr>
      <vt:lpstr>Goals</vt:lpstr>
      <vt:lpstr>GOMS Output Used To</vt:lpstr>
      <vt:lpstr>How to do GOMS Analysis</vt:lpstr>
      <vt:lpstr>Disadvantages of GOMS</vt:lpstr>
      <vt:lpstr>GOMS Family of Models</vt:lpstr>
      <vt:lpstr>GOMS:   Keystroke-Level Model (KLM)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Analysis (TA)</dc:title>
  <dc:creator>Dave Bockus</dc:creator>
  <cp:lastModifiedBy>Gulmina Rextina</cp:lastModifiedBy>
  <cp:revision>122</cp:revision>
  <cp:lastPrinted>2003-01-28T19:40:33Z</cp:lastPrinted>
  <dcterms:created xsi:type="dcterms:W3CDTF">2000-01-31T03:18:15Z</dcterms:created>
  <dcterms:modified xsi:type="dcterms:W3CDTF">2022-04-19T07:34:15Z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0x0101002A4E12E69FE0F24D9B4F6BD891C4CF58</vt:lpwstr>
  </property>
</Properties>
</file>