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67" r:id="rId3"/>
    <p:sldId id="257" r:id="rId4"/>
    <p:sldId id="324" r:id="rId5"/>
    <p:sldId id="258" r:id="rId6"/>
    <p:sldId id="325" r:id="rId7"/>
    <p:sldId id="326" r:id="rId8"/>
    <p:sldId id="259" r:id="rId9"/>
    <p:sldId id="260" r:id="rId10"/>
    <p:sldId id="289" r:id="rId11"/>
    <p:sldId id="290" r:id="rId12"/>
    <p:sldId id="291" r:id="rId13"/>
    <p:sldId id="292" r:id="rId14"/>
    <p:sldId id="293" r:id="rId15"/>
    <p:sldId id="296" r:id="rId16"/>
    <p:sldId id="316" r:id="rId17"/>
    <p:sldId id="302" r:id="rId18"/>
    <p:sldId id="270" r:id="rId19"/>
    <p:sldId id="313" r:id="rId20"/>
    <p:sldId id="314" r:id="rId21"/>
    <p:sldId id="315" r:id="rId22"/>
    <p:sldId id="274" r:id="rId23"/>
    <p:sldId id="287" r:id="rId24"/>
    <p:sldId id="275" r:id="rId25"/>
    <p:sldId id="276" r:id="rId26"/>
    <p:sldId id="277" r:id="rId27"/>
    <p:sldId id="317" r:id="rId28"/>
    <p:sldId id="278" r:id="rId29"/>
    <p:sldId id="328" r:id="rId30"/>
    <p:sldId id="305" r:id="rId31"/>
    <p:sldId id="323" r:id="rId32"/>
    <p:sldId id="311" r:id="rId33"/>
    <p:sldId id="330" r:id="rId34"/>
    <p:sldId id="327" r:id="rId35"/>
    <p:sldId id="264" r:id="rId36"/>
    <p:sldId id="335" r:id="rId37"/>
    <p:sldId id="334" r:id="rId38"/>
    <p:sldId id="336" r:id="rId39"/>
    <p:sldId id="265" r:id="rId40"/>
    <p:sldId id="331" r:id="rId41"/>
    <p:sldId id="33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7C57D-831E-4FD7-9F32-3A999277FE8F}">
          <p14:sldIdLst>
            <p14:sldId id="256"/>
            <p14:sldId id="267"/>
            <p14:sldId id="257"/>
            <p14:sldId id="324"/>
            <p14:sldId id="258"/>
            <p14:sldId id="325"/>
            <p14:sldId id="326"/>
            <p14:sldId id="259"/>
            <p14:sldId id="260"/>
            <p14:sldId id="289"/>
            <p14:sldId id="290"/>
            <p14:sldId id="291"/>
            <p14:sldId id="292"/>
            <p14:sldId id="293"/>
            <p14:sldId id="296"/>
            <p14:sldId id="316"/>
            <p14:sldId id="302"/>
            <p14:sldId id="270"/>
            <p14:sldId id="313"/>
            <p14:sldId id="314"/>
            <p14:sldId id="315"/>
            <p14:sldId id="274"/>
          </p14:sldIdLst>
        </p14:section>
        <p14:section name="Untitled Section" id="{7C817AC5-97D4-4CB3-B0F9-1B68B1C613CF}">
          <p14:sldIdLst>
            <p14:sldId id="287"/>
            <p14:sldId id="275"/>
            <p14:sldId id="276"/>
            <p14:sldId id="277"/>
            <p14:sldId id="317"/>
            <p14:sldId id="278"/>
            <p14:sldId id="328"/>
            <p14:sldId id="305"/>
            <p14:sldId id="323"/>
            <p14:sldId id="311"/>
            <p14:sldId id="330"/>
            <p14:sldId id="327"/>
            <p14:sldId id="264"/>
            <p14:sldId id="335"/>
            <p14:sldId id="334"/>
            <p14:sldId id="336"/>
            <p14:sldId id="265"/>
            <p14:sldId id="33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DFFD0-0D11-4435-A8B6-2BAFE8B8C48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5BCF-73E5-45EB-96B1-6B8C9AA4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BCF-73E5-45EB-96B1-6B8C9AA43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2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Tells you where the handle is but not what to 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BCF-73E5-45EB-96B1-6B8C9AA43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5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CB5DF17-EC0A-48F8-A74A-C781FD0FA2A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58CA270-E243-44F5-A9BE-363B5D6CEC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Design of Everyday Things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0498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Signifiers are communication devices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19716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54771"/>
            <a:ext cx="30099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5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we first encounter a product we search for clues or a sign that help us understand what to do with a product.</a:t>
            </a:r>
          </a:p>
          <a:p>
            <a:endParaRPr lang="en-US" dirty="0"/>
          </a:p>
          <a:p>
            <a:r>
              <a:rPr lang="en-US" dirty="0"/>
              <a:t>Missing Signifiers</a:t>
            </a:r>
          </a:p>
          <a:p>
            <a:endParaRPr lang="en-US" dirty="0"/>
          </a:p>
          <a:p>
            <a:r>
              <a:rPr lang="en-US" dirty="0"/>
              <a:t>Watching a video on </a:t>
            </a:r>
            <a:r>
              <a:rPr lang="en-US" dirty="0" err="1"/>
              <a:t>youtube</a:t>
            </a:r>
            <a:r>
              <a:rPr lang="en-US" dirty="0"/>
              <a:t> how many ways can you start and stop it? </a:t>
            </a:r>
          </a:p>
          <a:p>
            <a:r>
              <a:rPr lang="en-US" dirty="0"/>
              <a:t>Do signifiers exist in each case?</a:t>
            </a:r>
          </a:p>
        </p:txBody>
      </p:sp>
    </p:spTree>
    <p:extLst>
      <p:ext uri="{BB962C8B-B14F-4D97-AF65-F5344CB8AC3E}">
        <p14:creationId xmlns:p14="http://schemas.microsoft.com/office/powerpoint/2010/main" val="3104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Signifier But Missing Affordance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799"/>
            <a:ext cx="5562600" cy="412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3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Signifier But Missing Affordance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50160"/>
            <a:ext cx="5909830" cy="453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4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Affordance vs Signifiers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Something can be an affordance or a signifier or both</a:t>
            </a:r>
          </a:p>
          <a:p>
            <a:r>
              <a:rPr lang="en-US" dirty="0"/>
              <a:t>	or neither</a:t>
            </a:r>
          </a:p>
          <a:p>
            <a:endParaRPr lang="en-US" dirty="0"/>
          </a:p>
          <a:p>
            <a:r>
              <a:rPr lang="en-US" dirty="0"/>
              <a:t>Affordance are the possible actions an actor can take with an item in question</a:t>
            </a:r>
          </a:p>
          <a:p>
            <a:r>
              <a:rPr lang="en-US" dirty="0"/>
              <a:t>Signifiers are the signals conveyed to the person about the possible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15134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Misleading Affordances or Signifiers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Fake security camera’s</a:t>
            </a:r>
          </a:p>
          <a:p>
            <a:endParaRPr lang="en-US" dirty="0"/>
          </a:p>
          <a:p>
            <a:r>
              <a:rPr lang="en-US" dirty="0"/>
              <a:t>	Like the ones we have in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Pockets that are sewn shut </a:t>
            </a:r>
          </a:p>
        </p:txBody>
      </p:sp>
    </p:spTree>
    <p:extLst>
      <p:ext uri="{BB962C8B-B14F-4D97-AF65-F5344CB8AC3E}">
        <p14:creationId xmlns:p14="http://schemas.microsoft.com/office/powerpoint/2010/main" val="12589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Implementation Model</a:t>
            </a:r>
          </a:p>
          <a:p>
            <a:r>
              <a:rPr lang="en-US" dirty="0"/>
              <a:t>Mental Model (Conceptual Model)</a:t>
            </a:r>
          </a:p>
          <a:p>
            <a:r>
              <a:rPr lang="en-US" dirty="0"/>
              <a:t>Represented Model (System Image)</a:t>
            </a:r>
          </a:p>
        </p:txBody>
      </p:sp>
    </p:spTree>
    <p:extLst>
      <p:ext uri="{BB962C8B-B14F-4D97-AF65-F5344CB8AC3E}">
        <p14:creationId xmlns:p14="http://schemas.microsoft.com/office/powerpoint/2010/main" val="14524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81" y="1524000"/>
            <a:ext cx="9082381" cy="434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representation of how a machine actually works is called the Implementation model or the system model</a:t>
            </a:r>
          </a:p>
          <a:p>
            <a:endParaRPr lang="en-US" dirty="0"/>
          </a:p>
          <a:p>
            <a:r>
              <a:rPr lang="en-US" dirty="0"/>
              <a:t>In software it is much easier to design software that reflects the implementation model</a:t>
            </a:r>
          </a:p>
          <a:p>
            <a:endParaRPr lang="en-US" dirty="0"/>
          </a:p>
          <a:p>
            <a:r>
              <a:rPr lang="en-US" dirty="0"/>
              <a:t>But that results in complex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900"/>
            <a:ext cx="8991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3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of Design of Everyday Things</a:t>
            </a:r>
          </a:p>
          <a:p>
            <a:r>
              <a:rPr lang="en-US" dirty="0"/>
              <a:t>Don Norman</a:t>
            </a:r>
          </a:p>
        </p:txBody>
      </p:sp>
    </p:spTree>
    <p:extLst>
      <p:ext uri="{BB962C8B-B14F-4D97-AF65-F5344CB8AC3E}">
        <p14:creationId xmlns:p14="http://schemas.microsoft.com/office/powerpoint/2010/main" val="30376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6907"/>
            <a:ext cx="8229600" cy="394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0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conceptual model is an explanation (usually highly simplified) of how something works.</a:t>
            </a:r>
          </a:p>
          <a:p>
            <a:endParaRPr lang="en-US" dirty="0"/>
          </a:p>
          <a:p>
            <a:r>
              <a:rPr lang="en-US" dirty="0"/>
              <a:t>They might be learned from the product itself or from another person</a:t>
            </a:r>
          </a:p>
          <a:p>
            <a:endParaRPr lang="en-US" dirty="0"/>
          </a:p>
          <a:p>
            <a:r>
              <a:rPr lang="en-US" dirty="0"/>
              <a:t>They help people predict how a product would work and what to do incase something goes wrong.</a:t>
            </a:r>
          </a:p>
          <a:p>
            <a:endParaRPr lang="en-US" dirty="0"/>
          </a:p>
          <a:p>
            <a:r>
              <a:rPr lang="en-US" dirty="0"/>
              <a:t>It is the responsibility of the designer to help people develop a useful conceptual model.</a:t>
            </a:r>
          </a:p>
        </p:txBody>
      </p:sp>
    </p:spTree>
    <p:extLst>
      <p:ext uri="{BB962C8B-B14F-4D97-AF65-F5344CB8AC3E}">
        <p14:creationId xmlns:p14="http://schemas.microsoft.com/office/powerpoint/2010/main" val="497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People often have their own explanation of how things work</a:t>
            </a:r>
          </a:p>
          <a:p>
            <a:endParaRPr lang="en-US" dirty="0"/>
          </a:p>
          <a:p>
            <a:r>
              <a:rPr lang="en-US" dirty="0"/>
              <a:t>It may or may not be correct</a:t>
            </a:r>
          </a:p>
          <a:p>
            <a:endParaRPr lang="en-US" dirty="0"/>
          </a:p>
          <a:p>
            <a:r>
              <a:rPr lang="en-US" dirty="0"/>
              <a:t>For example mobile phones and landlines</a:t>
            </a:r>
          </a:p>
        </p:txBody>
      </p:sp>
    </p:spTree>
    <p:extLst>
      <p:ext uri="{BB962C8B-B14F-4D97-AF65-F5344CB8AC3E}">
        <p14:creationId xmlns:p14="http://schemas.microsoft.com/office/powerpoint/2010/main" val="908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mental models are </a:t>
            </a:r>
            <a:r>
              <a:rPr lang="en-US" dirty="0"/>
              <a:t>in flux </a:t>
            </a:r>
            <a:r>
              <a:rPr lang="en-US" b="0" dirty="0"/>
              <a:t>exactly because they're embedded in a brain rather than fixed in an external medium. 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 experience </a:t>
            </a:r>
            <a:r>
              <a:rPr lang="en-US" b="0" dirty="0"/>
              <a:t>with the system can change the </a:t>
            </a:r>
            <a:r>
              <a:rPr lang="en-US" b="0" dirty="0" smtClean="0"/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Users might also update their mental models based on </a:t>
            </a:r>
            <a:r>
              <a:rPr lang="en-US" dirty="0"/>
              <a:t>stimuli from elsewhere</a:t>
            </a:r>
            <a:r>
              <a:rPr lang="en-US" b="0" dirty="0"/>
              <a:t>, such as talking to </a:t>
            </a:r>
            <a:r>
              <a:rPr lang="en-US" dirty="0"/>
              <a:t>other users </a:t>
            </a:r>
            <a:r>
              <a:rPr lang="en-US" b="0" dirty="0"/>
              <a:t>or even applying </a:t>
            </a:r>
            <a:r>
              <a:rPr lang="en-US" dirty="0"/>
              <a:t>lessons from other systems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Represented Models or System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the designer choose to represent the applications working to the end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closer the represented model is to the users mental model the easier the user will find the application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application represented model can and should be different from the implementation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 Network Server</a:t>
            </a:r>
          </a:p>
        </p:txBody>
      </p:sp>
    </p:spTree>
    <p:extLst>
      <p:ext uri="{BB962C8B-B14F-4D97-AF65-F5344CB8AC3E}">
        <p14:creationId xmlns:p14="http://schemas.microsoft.com/office/powerpoint/2010/main" val="39085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" y="2514600"/>
            <a:ext cx="742249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" y="457200"/>
            <a:ext cx="9143837" cy="604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8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a Good System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667000"/>
            <a:ext cx="69913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582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267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understand difference between Goals and Tasks</a:t>
            </a:r>
          </a:p>
        </p:txBody>
      </p:sp>
    </p:spTree>
    <p:extLst>
      <p:ext uri="{BB962C8B-B14F-4D97-AF65-F5344CB8AC3E}">
        <p14:creationId xmlns:p14="http://schemas.microsoft.com/office/powerpoint/2010/main" val="20998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6282-EF21-4D46-952E-4AA504A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Gulf of Evaluation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837-F8D7-4161-8AD6-C97B645709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Gulf of Execution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Discoverability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Gulf of Evaluation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Feed back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394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Everyday Things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should know the following after reading the first chapter. </a:t>
            </a:r>
          </a:p>
          <a:p>
            <a:r>
              <a:rPr lang="en-US" dirty="0"/>
              <a:t>Affordances</a:t>
            </a:r>
          </a:p>
          <a:p>
            <a:r>
              <a:rPr lang="en-US" dirty="0"/>
              <a:t>Conceptual Model</a:t>
            </a:r>
          </a:p>
          <a:p>
            <a:r>
              <a:rPr lang="en-US" dirty="0"/>
              <a:t>Making Things Visible</a:t>
            </a:r>
          </a:p>
          <a:p>
            <a:r>
              <a:rPr lang="en-US" dirty="0"/>
              <a:t>Natural Mapping</a:t>
            </a:r>
          </a:p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5818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Gulf of Evaluation and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Designers should reduce the gulf.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740721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6B97-9323-4A8E-AFE2-A5325546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Gulf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1789-28F7-476E-9CD1-1DFA9623F9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gulf of evaluation: hourglass, spinning pinwheel, no details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gulf of evaluation: progress bar with listing of current file being copied, and estimated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38261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user must be able to answer all these questions when using your product.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771486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4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F0A-D8B8-47F5-B893-C69BB127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065E7-57D4-4092-8F60-3C77711B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" y="2190750"/>
            <a:ext cx="776995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1A43-B921-4997-90AB-1455200D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F784C-98CF-4FE2-BD2C-AE8196AC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45" y="3441895"/>
            <a:ext cx="750091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you turn a wheel or push a button, you expect some effect, if the effect matches your expectation, the mapping is considered to be good. </a:t>
            </a:r>
          </a:p>
          <a:p>
            <a:r>
              <a:rPr lang="en-US" dirty="0"/>
              <a:t>Consider the gas stove in your home. </a:t>
            </a:r>
          </a:p>
          <a:p>
            <a:r>
              <a:rPr lang="en-US" dirty="0"/>
              <a:t>Does it use natural mapping?</a:t>
            </a:r>
          </a:p>
          <a:p>
            <a:r>
              <a:rPr lang="en-US" dirty="0"/>
              <a:t>They can match physical analogies or cultural</a:t>
            </a:r>
          </a:p>
          <a:p>
            <a:r>
              <a:rPr lang="en-US" dirty="0"/>
              <a:t>Consider the lock, unlock of old </a:t>
            </a:r>
            <a:r>
              <a:rPr lang="en-US" dirty="0" err="1"/>
              <a:t>nokia</a:t>
            </a:r>
            <a:r>
              <a:rPr lang="en-US" dirty="0"/>
              <a:t> phones</a:t>
            </a:r>
          </a:p>
          <a:p>
            <a:r>
              <a:rPr lang="en-US" dirty="0"/>
              <a:t>Complex input like pressing several buttons together in a certain order is not natural so we easily forget</a:t>
            </a:r>
          </a:p>
          <a:p>
            <a:r>
              <a:rPr lang="en-US" dirty="0"/>
              <a:t>In word </a:t>
            </a:r>
            <a:r>
              <a:rPr lang="en-US" dirty="0" err="1"/>
              <a:t>ctlr</a:t>
            </a:r>
            <a:r>
              <a:rPr lang="en-US" dirty="0"/>
              <a:t> + s other </a:t>
            </a:r>
            <a:r>
              <a:rPr lang="en-US" dirty="0" err="1"/>
              <a:t>other</a:t>
            </a:r>
            <a:r>
              <a:rPr lang="en-US" dirty="0"/>
              <a:t> short cuts</a:t>
            </a:r>
          </a:p>
          <a:p>
            <a:pPr lvl="1"/>
            <a:r>
              <a:rPr lang="en-US" dirty="0"/>
              <a:t>Which ones do you use?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mapping</a:t>
            </a:r>
            <a:endParaRPr lang="en-US" dirty="0"/>
          </a:p>
        </p:txBody>
      </p:sp>
      <p:pic>
        <p:nvPicPr>
          <p:cNvPr id="2050" name="Picture 2" descr="Natural Mapping: Buttons done right... |unpressable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54102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735" y="2514600"/>
            <a:ext cx="2276475" cy="189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35" y="4600411"/>
            <a:ext cx="2287915" cy="135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15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creenshot of desktop monitor arrangement and photo of actual monitor arran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" y="1805781"/>
            <a:ext cx="8991417" cy="41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Natural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Spatial Similarity </a:t>
            </a:r>
          </a:p>
          <a:p>
            <a:r>
              <a:rPr lang="en-US" dirty="0" smtClean="0"/>
              <a:t>	Example: </a:t>
            </a:r>
            <a:r>
              <a:rPr lang="en-US" b="0" dirty="0" smtClean="0"/>
              <a:t>Layout is similar to natural world</a:t>
            </a:r>
          </a:p>
          <a:p>
            <a:r>
              <a:rPr lang="en-US" b="0" dirty="0"/>
              <a:t>	</a:t>
            </a:r>
            <a:r>
              <a:rPr lang="en-US" b="0" dirty="0" smtClean="0"/>
              <a:t>like on previous slide</a:t>
            </a:r>
          </a:p>
          <a:p>
            <a:r>
              <a:rPr lang="en-US" dirty="0" smtClean="0"/>
              <a:t>Conceptual </a:t>
            </a:r>
            <a:r>
              <a:rPr lang="en-US" dirty="0"/>
              <a:t>or metaphorical </a:t>
            </a:r>
            <a:r>
              <a:rPr lang="en-US" dirty="0" smtClean="0"/>
              <a:t>similarity</a:t>
            </a:r>
          </a:p>
          <a:p>
            <a:r>
              <a:rPr lang="en-US" dirty="0"/>
              <a:t>	</a:t>
            </a:r>
            <a:r>
              <a:rPr lang="en-US" dirty="0" smtClean="0"/>
              <a:t>Example: </a:t>
            </a:r>
            <a:r>
              <a:rPr lang="en-US" b="0" dirty="0"/>
              <a:t>“green is go” and “red is stop.” </a:t>
            </a:r>
            <a:endParaRPr lang="en-US" b="0" dirty="0" smtClean="0"/>
          </a:p>
          <a:p>
            <a:r>
              <a:rPr lang="en-US" b="0" dirty="0"/>
              <a:t>	</a:t>
            </a:r>
            <a:endParaRPr lang="en-US" dirty="0" smtClean="0"/>
          </a:p>
          <a:p>
            <a:r>
              <a:rPr lang="en-US" dirty="0"/>
              <a:t>Behavioral </a:t>
            </a:r>
            <a:r>
              <a:rPr lang="en-US" dirty="0" smtClean="0"/>
              <a:t>similarity</a:t>
            </a:r>
          </a:p>
          <a:p>
            <a:r>
              <a:rPr lang="en-US" dirty="0"/>
              <a:t>	</a:t>
            </a:r>
            <a:r>
              <a:rPr lang="en-US" dirty="0" smtClean="0"/>
              <a:t>Example: </a:t>
            </a:r>
            <a:r>
              <a:rPr lang="en-US" b="0" dirty="0"/>
              <a:t>“raise to wake” gesture.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63" y="2286000"/>
            <a:ext cx="86506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Providing feedback through different means doesn’t cost much but can increase customer satisfaction</a:t>
            </a:r>
          </a:p>
          <a:p>
            <a:pPr lvl="1"/>
            <a:r>
              <a:rPr lang="en-US" dirty="0"/>
              <a:t>What happens when you press a button on touch screen?</a:t>
            </a:r>
          </a:p>
          <a:p>
            <a:pPr lvl="1"/>
            <a:r>
              <a:rPr lang="en-US" dirty="0"/>
              <a:t>Inserting memory </a:t>
            </a:r>
            <a:r>
              <a:rPr lang="en-US"/>
              <a:t>card or </a:t>
            </a:r>
            <a:r>
              <a:rPr lang="en-US" dirty="0"/>
              <a:t>battery in </a:t>
            </a:r>
            <a:r>
              <a:rPr lang="en-US"/>
              <a:t>a camera</a:t>
            </a:r>
          </a:p>
        </p:txBody>
      </p:sp>
    </p:spTree>
    <p:extLst>
      <p:ext uri="{BB962C8B-B14F-4D97-AF65-F5344CB8AC3E}">
        <p14:creationId xmlns:p14="http://schemas.microsoft.com/office/powerpoint/2010/main" val="1861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0E94-0AA5-44DD-A7C7-A96602C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do with this box???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50DD9-513D-4BAC-AA4E-66F88ED5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467686"/>
            <a:ext cx="1781175" cy="1554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0ABE0-4112-45E2-A974-8E036AA56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809173"/>
            <a:ext cx="1487388" cy="32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9B5B-765A-4C9F-BB52-300C1AAB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9BCD-E8FB-45DA-B204-1AC654D26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Constraints are designed to limit the user to prevent an incorrect action from happening</a:t>
            </a:r>
            <a:r>
              <a:rPr lang="en-US" dirty="0" smtClean="0"/>
              <a:t>.</a:t>
            </a:r>
          </a:p>
          <a:p>
            <a:r>
              <a:rPr lang="en-US" dirty="0"/>
              <a:t>They can be:</a:t>
            </a:r>
          </a:p>
          <a:p>
            <a:r>
              <a:rPr lang="en-US" dirty="0"/>
              <a:t>Psychological: red light, warning signs</a:t>
            </a:r>
          </a:p>
          <a:p>
            <a:r>
              <a:rPr lang="en-US" dirty="0"/>
              <a:t>Physical:  A road, path, barriers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6BB58-F47D-4B73-860E-5B4184D1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14600"/>
            <a:ext cx="1408176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72885-0906-4BC2-8EB0-D70166C1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191000"/>
            <a:ext cx="799750" cy="22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30109-8DE4-4951-87D8-E495051E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14" y="0"/>
            <a:ext cx="5221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endParaRPr lang="en-US" u="sng" dirty="0"/>
          </a:p>
          <a:p>
            <a:pPr algn="ctr"/>
            <a:r>
              <a:rPr lang="en-US" u="sng" dirty="0"/>
              <a:t>The relationship between an object and a person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3C4-8FA7-4D8F-9845-5FEA962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 result for chair sketch">
            <a:extLst>
              <a:ext uri="{FF2B5EF4-FFF2-40B4-BE49-F238E27FC236}">
                <a16:creationId xmlns:a16="http://schemas.microsoft.com/office/drawing/2014/main" id="{D811F52A-E3F0-43BC-B786-1B1E8E2C7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5E4C1-52DB-4C3B-A57C-2B80B133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14600"/>
            <a:ext cx="1723073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F7733-F7F8-4191-8A11-E6448AB8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71577"/>
            <a:ext cx="1338262" cy="29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DED38-07B2-4460-990C-702EBE35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1" y="1916723"/>
            <a:ext cx="4030162" cy="34817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AE7398-37B0-46C4-A5C2-AF1609930601}"/>
              </a:ext>
            </a:extLst>
          </p:cNvPr>
          <p:cNvSpPr/>
          <p:nvPr/>
        </p:nvSpPr>
        <p:spPr>
          <a:xfrm>
            <a:off x="1719262" y="3657600"/>
            <a:ext cx="79533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D5DD67-1E59-41D4-815D-E031B9805B2D}"/>
              </a:ext>
            </a:extLst>
          </p:cNvPr>
          <p:cNvSpPr/>
          <p:nvPr/>
        </p:nvSpPr>
        <p:spPr>
          <a:xfrm rot="11576547">
            <a:off x="4419600" y="4038600"/>
            <a:ext cx="79533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9083-39AC-40A5-B646-31FC8BCD3404}"/>
              </a:ext>
            </a:extLst>
          </p:cNvPr>
          <p:cNvCxnSpPr/>
          <p:nvPr/>
        </p:nvCxnSpPr>
        <p:spPr>
          <a:xfrm flipH="1">
            <a:off x="4419600" y="3886200"/>
            <a:ext cx="6858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01785D-6A23-4833-9C10-32DA94EF9317}"/>
              </a:ext>
            </a:extLst>
          </p:cNvPr>
          <p:cNvCxnSpPr/>
          <p:nvPr/>
        </p:nvCxnSpPr>
        <p:spPr>
          <a:xfrm>
            <a:off x="4648200" y="3771900"/>
            <a:ext cx="562128" cy="1156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FF2-1B31-46A9-B298-8AA0A759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5058-9ED0-4733-8E81-B27EDFD2E0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Affordance is jointly determined by the properties of the object as well as the person.</a:t>
            </a:r>
          </a:p>
        </p:txBody>
      </p:sp>
    </p:spTree>
    <p:extLst>
      <p:ext uri="{BB962C8B-B14F-4D97-AF65-F5344CB8AC3E}">
        <p14:creationId xmlns:p14="http://schemas.microsoft.com/office/powerpoint/2010/main" val="942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 Norman’s Door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/>
          </a:p>
        </p:txBody>
      </p:sp>
      <p:pic>
        <p:nvPicPr>
          <p:cNvPr id="53252" name="Picture 4" descr="http://blogs.adobe.com/interactiondesign/files/2011/06/3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715000" cy="37052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85800" y="5791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plate naturally says “ push me” and a handle naturally says “pull me “</a:t>
            </a:r>
          </a:p>
        </p:txBody>
      </p:sp>
    </p:spTree>
    <p:extLst>
      <p:ext uri="{BB962C8B-B14F-4D97-AF65-F5344CB8AC3E}">
        <p14:creationId xmlns:p14="http://schemas.microsoft.com/office/powerpoint/2010/main" val="37253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 Norman’s Door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/>
          </a:p>
        </p:txBody>
      </p:sp>
      <p:pic>
        <p:nvPicPr>
          <p:cNvPr id="54276" name="Picture 4" descr="https://encrypted-tbn1.gstatic.com/images?q=tbn:ANd9GcTBnIbf5o17qITxZK2EgyQ5t2NLiK1mtpp8t8Vw6WQLniKIaKd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367510" cy="4495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67200" y="2514600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Don Norman’s advice is not followed</a:t>
            </a:r>
          </a:p>
        </p:txBody>
      </p:sp>
    </p:spTree>
    <p:extLst>
      <p:ext uri="{BB962C8B-B14F-4D97-AF65-F5344CB8AC3E}">
        <p14:creationId xmlns:p14="http://schemas.microsoft.com/office/powerpoint/2010/main" val="5524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2E519-3C50-4399-80EA-7A7D2B9606CA}"/>
</file>

<file path=customXml/itemProps2.xml><?xml version="1.0" encoding="utf-8"?>
<ds:datastoreItem xmlns:ds="http://schemas.openxmlformats.org/officeDocument/2006/customXml" ds:itemID="{3EA2D881-027C-40F4-B634-EA87478220B3}"/>
</file>

<file path=customXml/itemProps3.xml><?xml version="1.0" encoding="utf-8"?>
<ds:datastoreItem xmlns:ds="http://schemas.openxmlformats.org/officeDocument/2006/customXml" ds:itemID="{954C4D5B-0ABF-4E80-8417-AA2136E57430}"/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12840</TotalTime>
  <Words>685</Words>
  <Application>Microsoft Office PowerPoint</Application>
  <PresentationFormat>On-screen Show (4:3)</PresentationFormat>
  <Paragraphs>150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Black</vt:lpstr>
      <vt:lpstr>Calibri</vt:lpstr>
      <vt:lpstr>Wingdings</vt:lpstr>
      <vt:lpstr>Essential</vt:lpstr>
      <vt:lpstr>Design of Everyday Things </vt:lpstr>
      <vt:lpstr>Reading</vt:lpstr>
      <vt:lpstr>Design of Everyday Things</vt:lpstr>
      <vt:lpstr>What can we do with this box???</vt:lpstr>
      <vt:lpstr>Affordance</vt:lpstr>
      <vt:lpstr>PowerPoint Presentation</vt:lpstr>
      <vt:lpstr>PowerPoint Presentation</vt:lpstr>
      <vt:lpstr>Don Norman’s Door Example</vt:lpstr>
      <vt:lpstr>Don Norman’s Door Example</vt:lpstr>
      <vt:lpstr>Signifiers</vt:lpstr>
      <vt:lpstr>Signifiers</vt:lpstr>
      <vt:lpstr>Signifier But Missing Affordance</vt:lpstr>
      <vt:lpstr>Signifier But Missing Affordance</vt:lpstr>
      <vt:lpstr>Affordance vs Signifiers</vt:lpstr>
      <vt:lpstr>Misleading Affordances or Signifiers</vt:lpstr>
      <vt:lpstr>The three Models</vt:lpstr>
      <vt:lpstr>PowerPoint Presentation</vt:lpstr>
      <vt:lpstr>Implementation Model</vt:lpstr>
      <vt:lpstr>Conceptual Models</vt:lpstr>
      <vt:lpstr>Conceptual Models</vt:lpstr>
      <vt:lpstr>Conceptual Models</vt:lpstr>
      <vt:lpstr>Conceptual Models</vt:lpstr>
      <vt:lpstr>Conceptual Models</vt:lpstr>
      <vt:lpstr>Represented Models or System Image</vt:lpstr>
      <vt:lpstr>PowerPoint Presentation</vt:lpstr>
      <vt:lpstr>PowerPoint Presentation</vt:lpstr>
      <vt:lpstr>An example of a Good System Image</vt:lpstr>
      <vt:lpstr>PowerPoint Presentation</vt:lpstr>
      <vt:lpstr>Gulf of Evaluation And execution</vt:lpstr>
      <vt:lpstr>Gulf of Evaluation and Execution</vt:lpstr>
      <vt:lpstr>Gulf of Evaluation</vt:lpstr>
      <vt:lpstr>PowerPoint Presentation</vt:lpstr>
      <vt:lpstr>Natural Mapping</vt:lpstr>
      <vt:lpstr>Natural Mapping</vt:lpstr>
      <vt:lpstr>Natural Mapping</vt:lpstr>
      <vt:lpstr>Natural mapping</vt:lpstr>
      <vt:lpstr>Natural Mapping</vt:lpstr>
      <vt:lpstr>Types of Natural Mapping</vt:lpstr>
      <vt:lpstr>Feedback</vt:lpstr>
      <vt:lpstr>Constraints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Gulmina Rextina</cp:lastModifiedBy>
  <cp:revision>94</cp:revision>
  <dcterms:created xsi:type="dcterms:W3CDTF">2016-09-06T16:51:50Z</dcterms:created>
  <dcterms:modified xsi:type="dcterms:W3CDTF">2023-02-27T07:59:07Z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