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0"/>
  </p:notesMasterIdLst>
  <p:sldIdLst>
    <p:sldId id="256" r:id="rId2"/>
    <p:sldId id="257" r:id="rId3"/>
    <p:sldId id="336" r:id="rId4"/>
    <p:sldId id="337" r:id="rId5"/>
    <p:sldId id="338" r:id="rId6"/>
    <p:sldId id="339" r:id="rId7"/>
    <p:sldId id="270" r:id="rId8"/>
    <p:sldId id="284" r:id="rId9"/>
    <p:sldId id="280" r:id="rId10"/>
    <p:sldId id="285" r:id="rId11"/>
    <p:sldId id="288" r:id="rId12"/>
    <p:sldId id="291" r:id="rId13"/>
    <p:sldId id="289" r:id="rId14"/>
    <p:sldId id="286" r:id="rId15"/>
    <p:sldId id="340" r:id="rId16"/>
    <p:sldId id="392" r:id="rId17"/>
    <p:sldId id="341" r:id="rId18"/>
    <p:sldId id="296" r:id="rId19"/>
    <p:sldId id="281" r:id="rId20"/>
    <p:sldId id="310" r:id="rId21"/>
    <p:sldId id="318" r:id="rId22"/>
    <p:sldId id="282" r:id="rId23"/>
    <p:sldId id="319" r:id="rId24"/>
    <p:sldId id="378" r:id="rId25"/>
    <p:sldId id="379" r:id="rId26"/>
    <p:sldId id="380" r:id="rId27"/>
    <p:sldId id="381" r:id="rId28"/>
    <p:sldId id="382" r:id="rId29"/>
    <p:sldId id="374" r:id="rId30"/>
    <p:sldId id="383" r:id="rId31"/>
    <p:sldId id="384" r:id="rId32"/>
    <p:sldId id="385" r:id="rId33"/>
    <p:sldId id="386" r:id="rId34"/>
    <p:sldId id="388" r:id="rId35"/>
    <p:sldId id="389" r:id="rId36"/>
    <p:sldId id="390" r:id="rId37"/>
    <p:sldId id="391" r:id="rId38"/>
    <p:sldId id="387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22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notesViewPr>
    <p:cSldViewPr>
      <p:cViewPr varScale="1">
        <p:scale>
          <a:sx n="68" d="100"/>
          <a:sy n="68" d="100"/>
        </p:scale>
        <p:origin x="-121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fld id="{1EF0444E-0D79-47BD-BCBC-B0B4599D3CF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60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A9D5B-A202-41BC-B189-05CF8886B876}" type="slidenum">
              <a:rPr lang="en-US"/>
              <a:pPr/>
              <a:t>10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Meaning it is easy (can be taught in a half day seminar)</a:t>
            </a:r>
          </a:p>
        </p:txBody>
      </p:sp>
    </p:spTree>
    <p:extLst>
      <p:ext uri="{BB962C8B-B14F-4D97-AF65-F5344CB8AC3E}">
        <p14:creationId xmlns:p14="http://schemas.microsoft.com/office/powerpoint/2010/main" val="2086914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7A7B8-2FFD-4DD1-B2EC-00D69ECCA874}" type="slidenum">
              <a:rPr lang="en-US"/>
              <a:pPr/>
              <a:t>11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Meaning it is easy (can be taught in a half day seminar)</a:t>
            </a:r>
          </a:p>
        </p:txBody>
      </p:sp>
    </p:spTree>
    <p:extLst>
      <p:ext uri="{BB962C8B-B14F-4D97-AF65-F5344CB8AC3E}">
        <p14:creationId xmlns:p14="http://schemas.microsoft.com/office/powerpoint/2010/main" val="223859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72566-12F6-44FB-B195-882315A54874}" type="slidenum">
              <a:rPr lang="en-US"/>
              <a:pPr/>
              <a:t>13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Meaning it is easy (can be taught in a half day seminar)</a:t>
            </a:r>
          </a:p>
        </p:txBody>
      </p:sp>
    </p:spTree>
    <p:extLst>
      <p:ext uri="{BB962C8B-B14F-4D97-AF65-F5344CB8AC3E}">
        <p14:creationId xmlns:p14="http://schemas.microsoft.com/office/powerpoint/2010/main" val="180796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7C79B0-54DF-4433-A291-8D8DE56DB19C}" type="slidenum">
              <a:rPr lang="en-US"/>
              <a:pPr/>
              <a:t>18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Meaning it is easy (can be taught in a half day seminar)</a:t>
            </a:r>
          </a:p>
        </p:txBody>
      </p:sp>
    </p:spTree>
    <p:extLst>
      <p:ext uri="{BB962C8B-B14F-4D97-AF65-F5344CB8AC3E}">
        <p14:creationId xmlns:p14="http://schemas.microsoft.com/office/powerpoint/2010/main" val="25190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444E-0D79-47BD-BCBC-B0B4599D3CF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8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2C0428-7234-4BC0-8433-0F9852F6C1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7661-46B4-42F2-A446-841AAC1821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59F6-59FE-4EC7-8EA3-974F93F50D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2202136-48A8-4852-8A50-78955216809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2231-51B8-4DA2-B3EF-E68FA2DBE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AB26-BDEB-47F1-BD7B-98CC9A0F85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8EB7-F745-4DDA-B8E9-C47F69A9F9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38CE-2344-4D72-8673-92DFF7BE91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76D3-45B9-443D-A230-048418C9D9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777A-DE20-40E1-9260-434874A049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CCA6-74C2-452C-BC7E-254BD7662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F2C748-520F-4AC9-BEE4-4E8E881EB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C26AA9E-1634-499C-A081-BD626AE949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in HCI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Reading: David </a:t>
            </a:r>
            <a:r>
              <a:rPr lang="en-US" dirty="0" err="1"/>
              <a:t>Benyon</a:t>
            </a:r>
            <a:r>
              <a:rPr lang="en-US" dirty="0"/>
              <a:t> Chapter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it?</a:t>
            </a:r>
          </a:p>
          <a:p>
            <a:pPr lvl="1">
              <a:buFontTx/>
              <a:buNone/>
            </a:pPr>
            <a:r>
              <a:rPr lang="en-US" i="1"/>
              <a:t>A discount usability engineering method</a:t>
            </a:r>
          </a:p>
          <a:p>
            <a:pPr>
              <a:buFontTx/>
              <a:buNone/>
            </a:pPr>
            <a:endParaRPr lang="en-US" i="1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/>
              <a:t>Heuristic Evaluation</a:t>
            </a:r>
            <a:br>
              <a:rPr lang="en-US" sz="4000"/>
            </a:br>
            <a:r>
              <a:rPr lang="en-US" sz="4000"/>
              <a:t>					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>
              <a:buFontTx/>
              <a:buNone/>
            </a:pPr>
            <a:r>
              <a:rPr lang="en-US" i="1" dirty="0"/>
              <a:t>A discount usability engineering method</a:t>
            </a:r>
          </a:p>
          <a:p>
            <a:pPr lvl="1">
              <a:buFontTx/>
              <a:buNone/>
            </a:pPr>
            <a:r>
              <a:rPr lang="en-US" i="1" dirty="0"/>
              <a:t>	</a:t>
            </a:r>
            <a:r>
              <a:rPr lang="en-US" dirty="0"/>
              <a:t>- Easy (can be taught in ½ day seminar)</a:t>
            </a:r>
          </a:p>
          <a:p>
            <a:pPr lvl="1">
              <a:buFontTx/>
              <a:buNone/>
            </a:pPr>
            <a:r>
              <a:rPr lang="en-US" dirty="0"/>
              <a:t>	- Fast (about a day for most evaluations)</a:t>
            </a:r>
          </a:p>
          <a:p>
            <a:pPr lvl="1">
              <a:buFontTx/>
              <a:buNone/>
            </a:pPr>
            <a:r>
              <a:rPr lang="en-US" dirty="0"/>
              <a:t>	- Cheap</a:t>
            </a:r>
          </a:p>
          <a:p>
            <a:pPr>
              <a:buFontTx/>
              <a:buNone/>
            </a:pPr>
            <a:endParaRPr lang="en-US" i="1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/>
              <a:t>Heuristic Evaluation</a:t>
            </a:r>
            <a:br>
              <a:rPr lang="en-US" sz="4000"/>
            </a:br>
            <a:r>
              <a:rPr lang="en-US" sz="4000"/>
              <a:t>					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does it work?</a:t>
            </a:r>
            <a:endParaRPr lang="en-US" i="1"/>
          </a:p>
          <a:p>
            <a:pPr>
              <a:buFontTx/>
              <a:buNone/>
            </a:pPr>
            <a:endParaRPr lang="en-US" i="1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/>
              <a:t>Heuristic Evaluation</a:t>
            </a:r>
            <a:br>
              <a:rPr lang="en-US" sz="4000"/>
            </a:br>
            <a:r>
              <a:rPr lang="en-US" sz="4000"/>
              <a:t>					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  <a:p>
            <a:pPr lvl="1"/>
            <a:r>
              <a:rPr lang="en-US" dirty="0"/>
              <a:t>Evaluators use a checklist of basic usability heuristics </a:t>
            </a:r>
          </a:p>
          <a:p>
            <a:pPr lvl="1"/>
            <a:r>
              <a:rPr lang="en-US" dirty="0"/>
              <a:t>Evaluators go through an interface twice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pass get a feel for the flow and general scope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pass refer to checklist of usability heuristics and focus on individual elements</a:t>
            </a:r>
          </a:p>
          <a:p>
            <a:pPr lvl="1"/>
            <a:r>
              <a:rPr lang="en-US" dirty="0"/>
              <a:t>The findings of evaluators are combined and assessed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/>
              <a:t>Heuristic Evaluation</a:t>
            </a:r>
            <a:br>
              <a:rPr lang="en-US" sz="4000"/>
            </a:br>
            <a:r>
              <a:rPr lang="en-US" sz="4000"/>
              <a:t>					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Simple and natural dialogue</a:t>
            </a:r>
          </a:p>
          <a:p>
            <a:pPr>
              <a:lnSpc>
                <a:spcPct val="80000"/>
              </a:lnSpc>
            </a:pPr>
            <a:r>
              <a:rPr lang="en-US" sz="2800"/>
              <a:t>Speak the users’ language</a:t>
            </a:r>
          </a:p>
          <a:p>
            <a:pPr>
              <a:lnSpc>
                <a:spcPct val="80000"/>
              </a:lnSpc>
            </a:pPr>
            <a:r>
              <a:rPr lang="en-US" sz="2800"/>
              <a:t>Minimize the users’ memory load</a:t>
            </a:r>
          </a:p>
          <a:p>
            <a:pPr>
              <a:lnSpc>
                <a:spcPct val="80000"/>
              </a:lnSpc>
            </a:pPr>
            <a:r>
              <a:rPr lang="en-US" sz="2800"/>
              <a:t>Consistency</a:t>
            </a:r>
          </a:p>
          <a:p>
            <a:pPr>
              <a:lnSpc>
                <a:spcPct val="80000"/>
              </a:lnSpc>
            </a:pPr>
            <a:r>
              <a:rPr lang="en-US" sz="2800"/>
              <a:t>Feedback</a:t>
            </a:r>
          </a:p>
          <a:p>
            <a:pPr>
              <a:lnSpc>
                <a:spcPct val="80000"/>
              </a:lnSpc>
            </a:pPr>
            <a:r>
              <a:rPr lang="en-US" sz="2800"/>
              <a:t>Clearly marked exits</a:t>
            </a:r>
          </a:p>
          <a:p>
            <a:pPr>
              <a:lnSpc>
                <a:spcPct val="80000"/>
              </a:lnSpc>
            </a:pPr>
            <a:r>
              <a:rPr lang="en-US" sz="2800"/>
              <a:t>Shortcuts</a:t>
            </a:r>
          </a:p>
          <a:p>
            <a:pPr>
              <a:lnSpc>
                <a:spcPct val="80000"/>
              </a:lnSpc>
            </a:pPr>
            <a:r>
              <a:rPr lang="en-US" sz="2800"/>
              <a:t>Precise and constructive error messages</a:t>
            </a:r>
          </a:p>
          <a:p>
            <a:pPr>
              <a:lnSpc>
                <a:spcPct val="80000"/>
              </a:lnSpc>
            </a:pPr>
            <a:r>
              <a:rPr lang="en-US" sz="2800"/>
              <a:t>Prevent errors</a:t>
            </a:r>
          </a:p>
          <a:p>
            <a:pPr>
              <a:lnSpc>
                <a:spcPct val="80000"/>
              </a:lnSpc>
            </a:pPr>
            <a:r>
              <a:rPr lang="en-US" sz="2800"/>
              <a:t>Help and documentation</a:t>
            </a:r>
            <a:endParaRPr lang="en-US" sz="2800" i="1"/>
          </a:p>
          <a:p>
            <a:pPr>
              <a:lnSpc>
                <a:spcPct val="80000"/>
              </a:lnSpc>
              <a:buFontTx/>
              <a:buNone/>
            </a:pPr>
            <a:endParaRPr lang="en-US" sz="2800" i="1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/>
              <a:t>Heuristic Evaluation</a:t>
            </a:r>
            <a:br>
              <a:rPr lang="en-US" sz="4000"/>
            </a:br>
            <a:r>
              <a:rPr lang="en-US" sz="2400"/>
              <a:t>Usability Heuristics (original, unrevised list)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381000"/>
            <a:ext cx="8763000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buNone/>
            </a:pPr>
            <a:r>
              <a:rPr lang="en-US" dirty="0"/>
              <a:t>Nielsen:  Revised 10 Usability Heuristics </a:t>
            </a:r>
          </a:p>
          <a:p>
            <a:pPr algn="ctr" eaLnBrk="0" hangingPunct="0">
              <a:buNone/>
            </a:pPr>
            <a:r>
              <a:rPr lang="en-US" sz="1600" dirty="0"/>
              <a:t>(based on extensive empirical testing)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396240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*</a:t>
            </a:r>
            <a:r>
              <a:rPr lang="en-US" sz="2400" dirty="0"/>
              <a:t>Visibility of system status</a:t>
            </a:r>
            <a:br>
              <a:rPr lang="en-US" sz="2400" dirty="0"/>
            </a:br>
            <a:r>
              <a:rPr lang="en-US" sz="2400" dirty="0">
                <a:solidFill>
                  <a:srgbClr val="6666FF"/>
                </a:solidFill>
              </a:rPr>
              <a:t>(i.e. feedback)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Match between system and the</a:t>
            </a:r>
            <a:br>
              <a:rPr lang="en-US" sz="2400" dirty="0"/>
            </a:br>
            <a:r>
              <a:rPr lang="en-US" sz="2400" dirty="0"/>
              <a:t>real world </a:t>
            </a:r>
            <a:r>
              <a:rPr lang="en-US" sz="2400" dirty="0">
                <a:solidFill>
                  <a:srgbClr val="6666FF"/>
                </a:solidFill>
              </a:rPr>
              <a:t>(speak the user’s language)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*User control and freedom </a:t>
            </a:r>
            <a:r>
              <a:rPr lang="en-US" sz="2400" dirty="0">
                <a:solidFill>
                  <a:srgbClr val="6666FF"/>
                </a:solidFill>
              </a:rPr>
              <a:t/>
            </a:r>
            <a:br>
              <a:rPr lang="en-US" sz="2400" dirty="0">
                <a:solidFill>
                  <a:srgbClr val="6666FF"/>
                </a:solidFill>
              </a:rPr>
            </a:br>
            <a:r>
              <a:rPr lang="en-US" sz="2400" dirty="0">
                <a:solidFill>
                  <a:srgbClr val="6666FF"/>
                </a:solidFill>
              </a:rPr>
              <a:t> (undo, redo, clear exits)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*Consistency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*Error </a:t>
            </a:r>
            <a:r>
              <a:rPr lang="en-US" dirty="0"/>
              <a:t>prevention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876800" y="1524000"/>
            <a:ext cx="39624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/>
              <a:t>Recognition not recall </a:t>
            </a:r>
            <a:r>
              <a:rPr lang="en-US" sz="2400" dirty="0">
                <a:solidFill>
                  <a:srgbClr val="6666FF"/>
                </a:solidFill>
              </a:rPr>
              <a:t>(minimize memory load)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/>
              <a:t>*</a:t>
            </a:r>
            <a:r>
              <a:rPr lang="en-US" sz="2400" dirty="0"/>
              <a:t>Flexibility and efficiency </a:t>
            </a:r>
            <a:r>
              <a:rPr lang="en-US" sz="2400" dirty="0">
                <a:solidFill>
                  <a:srgbClr val="6666FF"/>
                </a:solidFill>
              </a:rPr>
              <a:t>(includes shortcuts, macros)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Aesthetic and minimalist design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*Help users diagnose and recover from errors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Help and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88392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9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838200"/>
            <a:ext cx="929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/>
              <a:t>User Interface Principles/Heuristics (cont.)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133600" y="1676400"/>
            <a:ext cx="3983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/>
              <a:t>Shneiderman’s</a:t>
            </a:r>
            <a:r>
              <a:rPr lang="en-US" dirty="0"/>
              <a:t> 8 Golden Rules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09600" y="2438400"/>
            <a:ext cx="39624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/>
              <a:t>Strive for consistency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Enable shortcuts for frequent</a:t>
            </a:r>
            <a:br>
              <a:rPr lang="en-US" sz="2400" dirty="0"/>
            </a:br>
            <a:r>
              <a:rPr lang="en-US" sz="2400" dirty="0"/>
              <a:t> users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*Offer informative feedback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Design dialogs to yield closure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876800" y="2438400"/>
            <a:ext cx="39624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*Offer error prevention and</a:t>
            </a:r>
            <a:br>
              <a:rPr lang="en-US" sz="2400"/>
            </a:br>
            <a:r>
              <a:rPr lang="en-US" sz="2400"/>
              <a:t>  simple error handling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/>
              <a:t>*Permit easy reversal of </a:t>
            </a:r>
            <a:br>
              <a:rPr lang="en-US" sz="2400"/>
            </a:br>
            <a:r>
              <a:rPr lang="en-US" sz="2400"/>
              <a:t>  actions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/>
              <a:t>*Support </a:t>
            </a:r>
            <a:r>
              <a:rPr lang="en-US" sz="2400" i="1"/>
              <a:t>user</a:t>
            </a:r>
            <a:r>
              <a:rPr lang="en-US" sz="2400"/>
              <a:t> locus of control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/>
              <a:t>*Reduce memory 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1431925"/>
          </a:xfrm>
          <a:noFill/>
          <a:ln/>
        </p:spPr>
        <p:txBody>
          <a:bodyPr>
            <a:spAutoFit/>
          </a:bodyPr>
          <a:lstStyle/>
          <a:p>
            <a:pPr algn="l"/>
            <a:r>
              <a:rPr lang="en-US"/>
              <a:t>Heuristic Evaluation</a:t>
            </a:r>
            <a:br>
              <a:rPr lang="en-US"/>
            </a:br>
            <a:r>
              <a:rPr lang="en-US"/>
              <a:t>					</a:t>
            </a:r>
            <a:endParaRPr lang="en-US" sz="400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dirty="0"/>
              <a:t>One expert won’t do</a:t>
            </a:r>
          </a:p>
          <a:p>
            <a:r>
              <a:rPr lang="en-US" sz="2800" dirty="0"/>
              <a:t>Need 3 - 5 evaluators</a:t>
            </a:r>
          </a:p>
          <a:p>
            <a:r>
              <a:rPr lang="en-US" sz="2800" dirty="0"/>
              <a:t>Exact number needed depends on cost-benefit analysis</a:t>
            </a:r>
          </a:p>
          <a:p>
            <a:endParaRPr lang="en-US" sz="2800" i="1" dirty="0"/>
          </a:p>
        </p:txBody>
      </p:sp>
      <p:pic>
        <p:nvPicPr>
          <p:cNvPr id="60420" name="Picture 4" descr="heur_eval_finding_curv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092580" y="1600200"/>
            <a:ext cx="3149839" cy="21859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Debriefing session</a:t>
            </a:r>
          </a:p>
          <a:p>
            <a:pPr lvl="1">
              <a:lnSpc>
                <a:spcPct val="90000"/>
              </a:lnSpc>
            </a:pPr>
            <a:r>
              <a:rPr lang="en-US"/>
              <a:t>Conducted in brain-storming mode</a:t>
            </a:r>
          </a:p>
          <a:p>
            <a:pPr lvl="1">
              <a:lnSpc>
                <a:spcPct val="90000"/>
              </a:lnSpc>
            </a:pPr>
            <a:r>
              <a:rPr lang="en-US"/>
              <a:t>Evaluators rate the severity of </a:t>
            </a:r>
            <a:r>
              <a:rPr lang="en-US" b="1" i="1"/>
              <a:t>all </a:t>
            </a:r>
            <a:r>
              <a:rPr lang="en-US"/>
              <a:t>problems identified</a:t>
            </a:r>
          </a:p>
          <a:p>
            <a:pPr lvl="1">
              <a:lnSpc>
                <a:spcPct val="90000"/>
              </a:lnSpc>
            </a:pPr>
            <a:r>
              <a:rPr lang="en-US"/>
              <a:t>Use a 0 – 4, </a:t>
            </a:r>
            <a:r>
              <a:rPr lang="en-US" b="1" i="1"/>
              <a:t>absolute</a:t>
            </a:r>
            <a:r>
              <a:rPr lang="en-US"/>
              <a:t> scale</a:t>
            </a:r>
          </a:p>
          <a:p>
            <a:pPr lvl="2">
              <a:lnSpc>
                <a:spcPct val="90000"/>
              </a:lnSpc>
            </a:pPr>
            <a:r>
              <a:rPr lang="en-US" b="1"/>
              <a:t>0  I don’t agree that this is a prob at all</a:t>
            </a:r>
          </a:p>
          <a:p>
            <a:pPr lvl="2">
              <a:lnSpc>
                <a:spcPct val="90000"/>
              </a:lnSpc>
            </a:pPr>
            <a:r>
              <a:rPr lang="en-US" b="1"/>
              <a:t>1  Cosmetic prob only</a:t>
            </a:r>
          </a:p>
          <a:p>
            <a:pPr lvl="2">
              <a:lnSpc>
                <a:spcPct val="90000"/>
              </a:lnSpc>
            </a:pPr>
            <a:r>
              <a:rPr lang="en-US" b="1"/>
              <a:t>2  Minor prob – low priority</a:t>
            </a:r>
          </a:p>
          <a:p>
            <a:pPr lvl="2">
              <a:lnSpc>
                <a:spcPct val="90000"/>
              </a:lnSpc>
            </a:pPr>
            <a:r>
              <a:rPr lang="en-US" b="1"/>
              <a:t>3  Major prob – high priority</a:t>
            </a:r>
          </a:p>
          <a:p>
            <a:pPr lvl="2">
              <a:lnSpc>
                <a:spcPct val="90000"/>
              </a:lnSpc>
            </a:pPr>
            <a:r>
              <a:rPr lang="en-US" b="1"/>
              <a:t>4  Usability catastrophe – imperative to fix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i="1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/>
              <a:t>Heuristic Evaluation</a:t>
            </a:r>
            <a:br>
              <a:rPr lang="en-US" sz="4000"/>
            </a:br>
            <a:r>
              <a:rPr lang="en-US" sz="4000"/>
              <a:t>					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our human-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centred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approach to design, we evaluate designs right from the earliest idea</a:t>
            </a:r>
          </a:p>
          <a:p>
            <a:r>
              <a:rPr lang="en-US" dirty="0"/>
              <a:t>We start evaluating the early sketches and then as the project progresses we keep improving our prototypes and evaluate those. 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does H.E. differ from User Testing?</a:t>
            </a:r>
          </a:p>
          <a:p>
            <a:pPr lvl="1">
              <a:buFontTx/>
              <a:buNone/>
            </a:pPr>
            <a:endParaRPr lang="en-US" i="1"/>
          </a:p>
          <a:p>
            <a:pPr>
              <a:buFontTx/>
              <a:buNone/>
            </a:pPr>
            <a:endParaRPr lang="en-US" i="1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/>
              <a:t>Heuristic Evaluation</a:t>
            </a:r>
            <a:br>
              <a:rPr lang="en-US" sz="4000"/>
            </a:br>
            <a:r>
              <a:rPr lang="en-US" sz="4000"/>
              <a:t>					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How does H.E. differ from User Testing?</a:t>
            </a:r>
          </a:p>
          <a:p>
            <a:pPr lvl="1">
              <a:lnSpc>
                <a:spcPct val="90000"/>
              </a:lnSpc>
            </a:pPr>
            <a:r>
              <a:rPr lang="en-US"/>
              <a:t>Evaluators have checklists </a:t>
            </a:r>
          </a:p>
          <a:p>
            <a:pPr lvl="1">
              <a:lnSpc>
                <a:spcPct val="90000"/>
              </a:lnSpc>
            </a:pPr>
            <a:r>
              <a:rPr lang="en-US"/>
              <a:t>Evaluators are not the target users </a:t>
            </a:r>
          </a:p>
          <a:p>
            <a:pPr lvl="1">
              <a:lnSpc>
                <a:spcPct val="90000"/>
              </a:lnSpc>
            </a:pPr>
            <a:r>
              <a:rPr lang="en-US"/>
              <a:t>Evaluators decide on their own how they want to proceed </a:t>
            </a:r>
          </a:p>
          <a:p>
            <a:pPr lvl="1">
              <a:lnSpc>
                <a:spcPct val="90000"/>
              </a:lnSpc>
            </a:pPr>
            <a:r>
              <a:rPr lang="en-US"/>
              <a:t>Observer can answer evaluators’ questions about the domain or give hints for using the interface</a:t>
            </a:r>
          </a:p>
          <a:p>
            <a:pPr lvl="1">
              <a:lnSpc>
                <a:spcPct val="90000"/>
              </a:lnSpc>
            </a:pPr>
            <a:r>
              <a:rPr lang="en-US"/>
              <a:t>Evaluators say what they didn’t like and </a:t>
            </a:r>
            <a:r>
              <a:rPr lang="en-US" i="1"/>
              <a:t>why</a:t>
            </a:r>
            <a:r>
              <a:rPr lang="en-US"/>
              <a:t>;  observer doesn’t interpret evaluators’ actions</a:t>
            </a:r>
          </a:p>
          <a:p>
            <a:pPr lvl="1">
              <a:lnSpc>
                <a:spcPct val="90000"/>
              </a:lnSpc>
            </a:pPr>
            <a:endParaRPr lang="en-US" i="1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/>
              <a:t>Heuristic Evaluation</a:t>
            </a:r>
            <a:br>
              <a:rPr lang="en-US" sz="4000"/>
            </a:br>
            <a:r>
              <a:rPr lang="en-US" sz="4000"/>
              <a:t>					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are the shortcomings of H.E.?</a:t>
            </a:r>
          </a:p>
          <a:p>
            <a:pPr>
              <a:buFontTx/>
              <a:buNone/>
            </a:pPr>
            <a:endParaRPr lang="en-US" i="1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/>
              <a:t>Heuristic Evaluation</a:t>
            </a:r>
            <a:br>
              <a:rPr lang="en-US" sz="4000"/>
            </a:br>
            <a:r>
              <a:rPr lang="en-US" sz="4000"/>
              <a:t>					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shortcomings of H.E.?</a:t>
            </a:r>
          </a:p>
          <a:p>
            <a:pPr lvl="1"/>
            <a:r>
              <a:rPr lang="en-US" dirty="0"/>
              <a:t>Identifies usability problems without indicating how they are to be fixed.  </a:t>
            </a:r>
          </a:p>
          <a:p>
            <a:pPr lvl="2"/>
            <a:r>
              <a:rPr lang="en-US" dirty="0"/>
              <a:t>“Ideas for appropriate redesigns have to appear </a:t>
            </a:r>
            <a:r>
              <a:rPr lang="en-US" i="1" dirty="0"/>
              <a:t>magically </a:t>
            </a:r>
            <a:r>
              <a:rPr lang="en-US" dirty="0"/>
              <a:t>in the heads of designers on the basis of their sheer creative powers.”</a:t>
            </a:r>
          </a:p>
          <a:p>
            <a:pPr>
              <a:buFontTx/>
              <a:buNone/>
            </a:pPr>
            <a:endParaRPr lang="en-US" i="1" dirty="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/>
              <a:t>Heuristic Evaluation</a:t>
            </a:r>
            <a:br>
              <a:rPr lang="en-US" sz="4000"/>
            </a:br>
            <a:r>
              <a:rPr lang="en-US" sz="4000"/>
              <a:t>					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74680"/>
            <a:ext cx="8924924" cy="678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 is used both for help messages and for error messages (consistency, match real world)</a:t>
            </a:r>
          </a:p>
          <a:p>
            <a:r>
              <a:rPr lang="en-US" dirty="0"/>
              <a:t>“There is a problem with your order”, but no explanation or suggestions for resolution (error</a:t>
            </a:r>
          </a:p>
          <a:p>
            <a:r>
              <a:rPr lang="en-US" dirty="0"/>
              <a:t>reporting)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few problems with the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“Continue shopping" button (user control &amp; freedom)</a:t>
            </a:r>
          </a:p>
          <a:p>
            <a:r>
              <a:rPr lang="en-US" dirty="0"/>
              <a:t>Recalculate is very close to Clear Cart (error prevention)</a:t>
            </a:r>
          </a:p>
          <a:p>
            <a:r>
              <a:rPr lang="en-US" dirty="0"/>
              <a:t>“Check Out” button doesn’t look like other buttons (consistency, both internal &amp; external)</a:t>
            </a:r>
          </a:p>
          <a:p>
            <a:r>
              <a:rPr lang="en-US" dirty="0"/>
              <a:t>Must recall and type in cart title to load (recognition not recall, error prevention, efficiency)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Heuristic evaluations </a:t>
            </a:r>
            <a:r>
              <a:rPr lang="en-US"/>
              <a:t>must be communicated to </a:t>
            </a:r>
            <a:r>
              <a:rPr lang="en-US" dirty="0"/>
              <a:t>the developers and managers</a:t>
            </a:r>
          </a:p>
          <a:p>
            <a:r>
              <a:rPr lang="en-US" dirty="0"/>
              <a:t>Include positive comments as well as criticisms</a:t>
            </a:r>
          </a:p>
          <a:p>
            <a:pPr lvl="1"/>
            <a:r>
              <a:rPr lang="en-US" dirty="0"/>
              <a:t>“Good: Toolbar icons are simple with good contrast and few colors (minimalist design)”</a:t>
            </a:r>
          </a:p>
          <a:p>
            <a:r>
              <a:rPr lang="en-US" dirty="0"/>
              <a:t>Be tactful</a:t>
            </a:r>
          </a:p>
          <a:p>
            <a:pPr lvl="1"/>
            <a:r>
              <a:rPr lang="en-US" dirty="0"/>
              <a:t>NOT: “The menu organization is a complete mess”</a:t>
            </a:r>
          </a:p>
          <a:p>
            <a:pPr lvl="1"/>
            <a:r>
              <a:rPr lang="en-US" dirty="0"/>
              <a:t>Better: “menus are not organized by function”</a:t>
            </a:r>
          </a:p>
          <a:p>
            <a:r>
              <a:rPr lang="en-US" dirty="0"/>
              <a:t>Be Specific</a:t>
            </a:r>
          </a:p>
          <a:p>
            <a:pPr lvl="1"/>
            <a:r>
              <a:rPr lang="en-US" dirty="0"/>
              <a:t>Not: “Text is unreadable”</a:t>
            </a:r>
          </a:p>
          <a:p>
            <a:pPr lvl="1"/>
            <a:r>
              <a:rPr lang="en-US" dirty="0"/>
              <a:t>Better:”Text is too small and has poor contrast(black text on green background)”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Good Heuristic Evaluations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include:</a:t>
            </a:r>
          </a:p>
          <a:p>
            <a:pPr lvl="1"/>
            <a:r>
              <a:rPr lang="en-US" dirty="0"/>
              <a:t>Problem</a:t>
            </a:r>
          </a:p>
          <a:p>
            <a:pPr lvl="1"/>
            <a:r>
              <a:rPr lang="en-US" dirty="0"/>
              <a:t>Heuristic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Severity</a:t>
            </a:r>
          </a:p>
          <a:p>
            <a:pPr lvl="1"/>
            <a:r>
              <a:rPr lang="en-US" dirty="0"/>
              <a:t>Recommendation (if any)</a:t>
            </a:r>
          </a:p>
          <a:p>
            <a:pPr lvl="1"/>
            <a:r>
              <a:rPr lang="en-US" dirty="0"/>
              <a:t>Screenshot (if helpful)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Report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 Evaluation</a:t>
            </a:r>
          </a:p>
          <a:p>
            <a:pPr lvl="1"/>
            <a:r>
              <a:rPr lang="en-US" dirty="0"/>
              <a:t>Heuristic Evaluation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Cognitive Walkthroughs</a:t>
            </a:r>
          </a:p>
          <a:p>
            <a:r>
              <a:rPr lang="en-US" dirty="0"/>
              <a:t>Participant Based Evaluation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types</a:t>
            </a:r>
          </a:p>
          <a:p>
            <a:pPr lvl="1"/>
            <a:r>
              <a:rPr lang="en-US" dirty="0"/>
              <a:t>Expert Evaluation</a:t>
            </a:r>
          </a:p>
          <a:p>
            <a:pPr lvl="2"/>
            <a:r>
              <a:rPr lang="en-US" dirty="0"/>
              <a:t>Heuristic Evaluation</a:t>
            </a:r>
          </a:p>
          <a:p>
            <a:pPr lvl="2"/>
            <a:r>
              <a:rPr lang="en-US" dirty="0"/>
              <a:t>Cognitive Walkthroughs</a:t>
            </a:r>
          </a:p>
          <a:p>
            <a:pPr lvl="1"/>
            <a:r>
              <a:rPr lang="en-US" dirty="0"/>
              <a:t>Participant Based Evaluation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Cognitive Walkthrough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Cognitive Walkthrough = expert inspection focused o learnability</a:t>
            </a:r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Prototype</a:t>
            </a:r>
          </a:p>
          <a:p>
            <a:pPr lvl="1"/>
            <a:r>
              <a:rPr lang="en-US" dirty="0"/>
              <a:t>Task</a:t>
            </a:r>
          </a:p>
          <a:p>
            <a:pPr lvl="1"/>
            <a:r>
              <a:rPr lang="en-US" dirty="0"/>
              <a:t>Sequence of actions to do the task in the prototype</a:t>
            </a:r>
          </a:p>
          <a:p>
            <a:pPr lvl="1"/>
            <a:r>
              <a:rPr lang="en-US" dirty="0"/>
              <a:t>User analysis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Walkthrough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For each action the evaluation asks the following questions:</a:t>
            </a:r>
          </a:p>
          <a:p>
            <a:pPr lvl="0"/>
            <a:r>
              <a:rPr lang="en-US" i="1" dirty="0"/>
              <a:t>What is the user goal and why?  (Is effect of current action same as user goal?)</a:t>
            </a:r>
            <a:endParaRPr lang="en-US" sz="14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i="1" dirty="0"/>
              <a:t> </a:t>
            </a:r>
            <a:endParaRPr lang="en-US" dirty="0"/>
          </a:p>
          <a:p>
            <a:pPr lvl="0"/>
            <a:r>
              <a:rPr lang="en-US" i="1" dirty="0"/>
              <a:t>Is the action obviously available? </a:t>
            </a:r>
            <a:r>
              <a:rPr lang="en-US" sz="1400" i="1" dirty="0">
                <a:solidFill>
                  <a:srgbClr val="FF0000"/>
                </a:solidFill>
              </a:rPr>
              <a:t>(Is the action visible?)</a:t>
            </a:r>
            <a:endParaRPr lang="en-US" sz="14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i="1" dirty="0"/>
              <a:t> </a:t>
            </a:r>
            <a:endParaRPr lang="en-US" dirty="0"/>
          </a:p>
          <a:p>
            <a:pPr lvl="0"/>
            <a:r>
              <a:rPr lang="en-US" i="1" dirty="0"/>
              <a:t>Does the action or label match the goal? </a:t>
            </a:r>
            <a:r>
              <a:rPr lang="en-US" sz="1400" i="1" dirty="0">
                <a:solidFill>
                  <a:srgbClr val="FF0000"/>
                </a:solidFill>
              </a:rPr>
              <a:t>Will the user recognize the action as the correct one?</a:t>
            </a:r>
            <a:endParaRPr lang="en-US" sz="1400" dirty="0">
              <a:solidFill>
                <a:srgbClr val="FF0000"/>
              </a:solidFill>
            </a:endParaRPr>
          </a:p>
          <a:p>
            <a:pPr lvl="0"/>
            <a:r>
              <a:rPr lang="en-US" i="1" dirty="0"/>
              <a:t>Is there good feedback?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 Set the alarm clock to 8:30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838200" y="2514600"/>
          <a:ext cx="710772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Bitmap Image" r:id="rId3" imgW="4323810" imgH="2409524" progId="Paint.Picture">
                  <p:embed/>
                </p:oleObj>
              </mc:Choice>
              <mc:Fallback>
                <p:oleObj name="Bitmap Image" r:id="rId3" imgW="4323810" imgH="2409524" progId="Paint.Picture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7107720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86159"/>
            <a:ext cx="4724399" cy="39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95400"/>
            <a:ext cx="529210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5290878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905000"/>
            <a:ext cx="4294704" cy="351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0"/>
            <a:ext cx="8224838" cy="67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Expert Evaluation</a:t>
            </a:r>
          </a:p>
          <a:p>
            <a:pPr lvl="1"/>
            <a:r>
              <a:rPr lang="en-US" dirty="0"/>
              <a:t>Heuristic Evaluation</a:t>
            </a:r>
          </a:p>
          <a:p>
            <a:pPr lvl="1"/>
            <a:r>
              <a:rPr lang="en-US" dirty="0"/>
              <a:t>Cognitive Walkthroughs</a:t>
            </a:r>
          </a:p>
          <a:p>
            <a:r>
              <a:rPr lang="en-US" dirty="0"/>
              <a:t>Participant Based Evaluation</a:t>
            </a:r>
          </a:p>
          <a:p>
            <a:pPr lvl="1"/>
            <a:r>
              <a:rPr lang="en-US" dirty="0"/>
              <a:t>Formative Evaluation</a:t>
            </a:r>
          </a:p>
          <a:p>
            <a:pPr lvl="1"/>
            <a:r>
              <a:rPr lang="en-US" dirty="0"/>
              <a:t>Field Study</a:t>
            </a:r>
          </a:p>
          <a:p>
            <a:pPr lvl="1"/>
            <a:r>
              <a:rPr lang="en-US" dirty="0"/>
              <a:t>Controlled Experiments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simple, relatively quick and effective method of evaluation is to get an interaction design, or usability, expert to look at the system and try using it</a:t>
            </a:r>
          </a:p>
          <a:p>
            <a:endParaRPr lang="en-US" dirty="0"/>
          </a:p>
          <a:p>
            <a:r>
              <a:rPr lang="en-US" b="1" dirty="0"/>
              <a:t>this is no substitute for getting real people to use your design</a:t>
            </a:r>
          </a:p>
          <a:p>
            <a:endParaRPr lang="en-US" b="1" dirty="0"/>
          </a:p>
          <a:p>
            <a:r>
              <a:rPr lang="en-US" dirty="0"/>
              <a:t>expert evaluation is effective, particularly early in the design process.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Expert Evaluation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 Evaluation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Heuristic Evaluation</a:t>
            </a:r>
          </a:p>
          <a:p>
            <a:pPr lvl="1"/>
            <a:r>
              <a:rPr lang="en-US" dirty="0"/>
              <a:t>Cognitive Walkthroughs</a:t>
            </a:r>
          </a:p>
          <a:p>
            <a:r>
              <a:rPr lang="en-US" dirty="0"/>
              <a:t>Participant Based Evaluation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nielsenpic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077200" y="304800"/>
            <a:ext cx="723900" cy="1009650"/>
          </a:xfrm>
          <a:noFill/>
          <a:ln/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/>
              <a:t>Heuristic Evaluation</a:t>
            </a:r>
            <a:br>
              <a:rPr lang="en-US" sz="4000"/>
            </a:br>
            <a:r>
              <a:rPr lang="en-US" sz="4000"/>
              <a:t>					</a:t>
            </a:r>
            <a:r>
              <a:rPr lang="en-US" sz="3600"/>
              <a:t>Jakob Nielsen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nielsenpic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077200" y="304800"/>
            <a:ext cx="723900" cy="1009650"/>
          </a:xfrm>
          <a:noFill/>
          <a:ln/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/>
              <a:t>Heuristic Evaluation</a:t>
            </a:r>
            <a:br>
              <a:rPr lang="en-US" sz="4000"/>
            </a:br>
            <a:r>
              <a:rPr lang="en-US" sz="4000"/>
              <a:t>					</a:t>
            </a:r>
            <a:r>
              <a:rPr lang="en-US" sz="3600"/>
              <a:t>Jakob Nielsen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endParaRPr lang="en-US" b="1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i="1" dirty="0"/>
              <a:t>Most usability engineering methods will contribute substantially to the usability of an interface </a:t>
            </a:r>
            <a:r>
              <a:rPr lang="en-US" i="1" dirty="0" smtClean="0"/>
              <a:t>…</a:t>
            </a:r>
          </a:p>
          <a:p>
            <a:pPr>
              <a:buFontTx/>
              <a:buNone/>
            </a:pPr>
            <a:r>
              <a:rPr lang="en-US" i="1" dirty="0" smtClean="0"/>
              <a:t>If they are used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it?</a:t>
            </a:r>
            <a:endParaRPr lang="en-US" i="1"/>
          </a:p>
          <a:p>
            <a:pPr>
              <a:buFontTx/>
              <a:buNone/>
            </a:pPr>
            <a:endParaRPr lang="en-US" i="1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/>
              <a:t>Heuristic Evaluation</a:t>
            </a:r>
            <a:br>
              <a:rPr lang="en-US" sz="4000"/>
            </a:br>
            <a:r>
              <a:rPr lang="en-US" sz="4000"/>
              <a:t>					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4E12E69FE0F24D9B4F6BD891C4CF58" ma:contentTypeVersion="4" ma:contentTypeDescription="Create a new document." ma:contentTypeScope="" ma:versionID="0a4b627871224644b3074f9747e7be2a">
  <xsd:schema xmlns:xsd="http://www.w3.org/2001/XMLSchema" xmlns:xs="http://www.w3.org/2001/XMLSchema" xmlns:p="http://schemas.microsoft.com/office/2006/metadata/properties" xmlns:ns2="e360bfc0-8910-439c-a824-b4c22f7cf487" targetNamespace="http://schemas.microsoft.com/office/2006/metadata/properties" ma:root="true" ma:fieldsID="b847e4aed4345464905532591b628e17" ns2:_="">
    <xsd:import namespace="e360bfc0-8910-439c-a824-b4c22f7cf4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60bfc0-8910-439c-a824-b4c22f7cf4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5D05FF-B726-4F93-8DB9-70E865D86E18}"/>
</file>

<file path=customXml/itemProps2.xml><?xml version="1.0" encoding="utf-8"?>
<ds:datastoreItem xmlns:ds="http://schemas.openxmlformats.org/officeDocument/2006/customXml" ds:itemID="{46297333-3E76-440E-A3AC-45CDAFB215CE}"/>
</file>

<file path=customXml/itemProps3.xml><?xml version="1.0" encoding="utf-8"?>
<ds:datastoreItem xmlns:ds="http://schemas.openxmlformats.org/officeDocument/2006/customXml" ds:itemID="{038CB098-A347-4798-9109-410DE0CDB915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23597</TotalTime>
  <Words>899</Words>
  <Application>Microsoft Office PowerPoint</Application>
  <PresentationFormat>On-screen Show (4:3)</PresentationFormat>
  <Paragraphs>180</Paragraphs>
  <Slides>38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Lucida Sans Unicode</vt:lpstr>
      <vt:lpstr>Verdana</vt:lpstr>
      <vt:lpstr>Wingdings 2</vt:lpstr>
      <vt:lpstr>Wingdings 3</vt:lpstr>
      <vt:lpstr>Concourse</vt:lpstr>
      <vt:lpstr>Bitmap Image</vt:lpstr>
      <vt:lpstr>Evaluation in HCI</vt:lpstr>
      <vt:lpstr>Evaluation</vt:lpstr>
      <vt:lpstr>Evaluation</vt:lpstr>
      <vt:lpstr>Evaluation</vt:lpstr>
      <vt:lpstr>Expert Evaluation </vt:lpstr>
      <vt:lpstr>Evaluation</vt:lpstr>
      <vt:lpstr>Heuristic Evaluation      Jakob Nielsen</vt:lpstr>
      <vt:lpstr>Heuristic Evaluation      Jakob Nielsen</vt:lpstr>
      <vt:lpstr>Heuristic Evaluation      </vt:lpstr>
      <vt:lpstr>Heuristic Evaluation      </vt:lpstr>
      <vt:lpstr>Heuristic Evaluation      </vt:lpstr>
      <vt:lpstr>Heuristic Evaluation      </vt:lpstr>
      <vt:lpstr>Heuristic Evaluation      </vt:lpstr>
      <vt:lpstr>Heuristic Evaluation Usability Heuristics (original, unrevised list)</vt:lpstr>
      <vt:lpstr>PowerPoint Presentation</vt:lpstr>
      <vt:lpstr>PowerPoint Presentation</vt:lpstr>
      <vt:lpstr>PowerPoint Presentation</vt:lpstr>
      <vt:lpstr>Heuristic Evaluation      </vt:lpstr>
      <vt:lpstr>Heuristic Evaluation      </vt:lpstr>
      <vt:lpstr>Heuristic Evaluation      </vt:lpstr>
      <vt:lpstr>Heuristic Evaluation      </vt:lpstr>
      <vt:lpstr>Heuristic Evaluation      </vt:lpstr>
      <vt:lpstr>Heuristic Evaluation      </vt:lpstr>
      <vt:lpstr>Example</vt:lpstr>
      <vt:lpstr>A few problems with the Interface</vt:lpstr>
      <vt:lpstr>Continued….</vt:lpstr>
      <vt:lpstr>Writing Good Heuristic Evaluations</vt:lpstr>
      <vt:lpstr>Suggested Report Format</vt:lpstr>
      <vt:lpstr>Evaluation</vt:lpstr>
      <vt:lpstr>Cognitive Walkthrough</vt:lpstr>
      <vt:lpstr>Cognitive Walkthrough</vt:lpstr>
      <vt:lpstr>PowerPoint Presentation</vt:lpstr>
      <vt:lpstr>Example</vt:lpstr>
      <vt:lpstr>Step 1</vt:lpstr>
      <vt:lpstr>Step 2:</vt:lpstr>
      <vt:lpstr>Step 3</vt:lpstr>
      <vt:lpstr>Step 4</vt:lpstr>
      <vt:lpstr>PowerPoint Presentation</vt:lpstr>
    </vt:vector>
  </TitlesOfParts>
  <Company>AEGON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in HCI</dc:title>
  <dc:creator>Angela Kessell</dc:creator>
  <cp:lastModifiedBy>Gulmina Rextina</cp:lastModifiedBy>
  <cp:revision>146</cp:revision>
  <dcterms:created xsi:type="dcterms:W3CDTF">2005-10-12T19:55:56Z</dcterms:created>
  <dcterms:modified xsi:type="dcterms:W3CDTF">2022-09-21T06:41:11Z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0x0101002A4E12E69FE0F24D9B4F6BD891C4CF58</vt:lpwstr>
  </property>
</Properties>
</file>