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29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98" r:id="rId4"/>
    <p:sldId id="301" r:id="rId5"/>
    <p:sldId id="302" r:id="rId6"/>
    <p:sldId id="303" r:id="rId7"/>
    <p:sldId id="257" r:id="rId8"/>
    <p:sldId id="258" r:id="rId9"/>
    <p:sldId id="292" r:id="rId10"/>
    <p:sldId id="259" r:id="rId11"/>
    <p:sldId id="296" r:id="rId12"/>
    <p:sldId id="297" r:id="rId13"/>
    <p:sldId id="304" r:id="rId14"/>
    <p:sldId id="286" r:id="rId15"/>
    <p:sldId id="288" r:id="rId16"/>
    <p:sldId id="289" r:id="rId17"/>
    <p:sldId id="290" r:id="rId18"/>
    <p:sldId id="291" r:id="rId19"/>
    <p:sldId id="261" r:id="rId20"/>
    <p:sldId id="262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5" r:id="rId30"/>
    <p:sldId id="276" r:id="rId31"/>
    <p:sldId id="282" r:id="rId32"/>
    <p:sldId id="283" r:id="rId33"/>
    <p:sldId id="284" r:id="rId34"/>
    <p:sldId id="285" r:id="rId35"/>
    <p:sldId id="293" r:id="rId36"/>
    <p:sldId id="26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3" autoAdjust="0"/>
    <p:restoredTop sz="94660"/>
  </p:normalViewPr>
  <p:slideViewPr>
    <p:cSldViewPr>
      <p:cViewPr varScale="1">
        <p:scale>
          <a:sx n="68" d="100"/>
          <a:sy n="68" d="100"/>
        </p:scale>
        <p:origin x="125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0956E4-78FA-4CD7-ACFC-4190569F078C}" type="doc">
      <dgm:prSet loTypeId="urn:microsoft.com/office/officeart/2005/8/layout/hList2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65D4CD-D5B3-45A0-AC19-7C932579F246}">
      <dgm:prSet phldrT="[Text]"/>
      <dgm:spPr/>
      <dgm:t>
        <a:bodyPr/>
        <a:lstStyle/>
        <a:p>
          <a:r>
            <a:rPr lang="en-US" dirty="0"/>
            <a:t>Software Engineering</a:t>
          </a:r>
        </a:p>
      </dgm:t>
    </dgm:pt>
    <dgm:pt modelId="{D261DAE6-A0C0-42EC-BD22-77AC5D347544}" type="parTrans" cxnId="{7EF2C26B-80D8-4AB3-A8DC-FCCFB7847ECE}">
      <dgm:prSet/>
      <dgm:spPr/>
      <dgm:t>
        <a:bodyPr/>
        <a:lstStyle/>
        <a:p>
          <a:endParaRPr lang="en-US"/>
        </a:p>
      </dgm:t>
    </dgm:pt>
    <dgm:pt modelId="{32F2747C-2698-4D94-9CAF-C354A3C47DE4}" type="sibTrans" cxnId="{7EF2C26B-80D8-4AB3-A8DC-FCCFB7847ECE}">
      <dgm:prSet/>
      <dgm:spPr/>
      <dgm:t>
        <a:bodyPr/>
        <a:lstStyle/>
        <a:p>
          <a:endParaRPr lang="en-US"/>
        </a:p>
      </dgm:t>
    </dgm:pt>
    <dgm:pt modelId="{68EF1F36-3AB5-4ECE-B846-ABCC08D8A58E}">
      <dgm:prSet phldrT="[Text]"/>
      <dgm:spPr/>
      <dgm:t>
        <a:bodyPr/>
        <a:lstStyle/>
        <a:p>
          <a:r>
            <a:rPr lang="en-US" dirty="0"/>
            <a:t>System-centered</a:t>
          </a:r>
        </a:p>
      </dgm:t>
    </dgm:pt>
    <dgm:pt modelId="{FA6C3C2F-AA09-40EC-AB31-E8B73A19188B}" type="parTrans" cxnId="{1BE5DF84-4BD4-413C-93FC-A99EBEF7E261}">
      <dgm:prSet/>
      <dgm:spPr/>
      <dgm:t>
        <a:bodyPr/>
        <a:lstStyle/>
        <a:p>
          <a:endParaRPr lang="en-US"/>
        </a:p>
      </dgm:t>
    </dgm:pt>
    <dgm:pt modelId="{262DE272-676C-48F1-ABC9-17FD840B883B}" type="sibTrans" cxnId="{1BE5DF84-4BD4-413C-93FC-A99EBEF7E261}">
      <dgm:prSet/>
      <dgm:spPr/>
      <dgm:t>
        <a:bodyPr/>
        <a:lstStyle/>
        <a:p>
          <a:endParaRPr lang="en-US"/>
        </a:p>
      </dgm:t>
    </dgm:pt>
    <dgm:pt modelId="{70EE8344-C2F9-4331-B2E9-C0B94CAF799C}">
      <dgm:prSet phldrT="[Text]"/>
      <dgm:spPr/>
      <dgm:t>
        <a:bodyPr/>
        <a:lstStyle/>
        <a:p>
          <a:r>
            <a:rPr lang="en-US" dirty="0"/>
            <a:t>Software architecture</a:t>
          </a:r>
        </a:p>
      </dgm:t>
    </dgm:pt>
    <dgm:pt modelId="{C6463342-A0FB-4649-BB1D-364869DEDA77}" type="parTrans" cxnId="{ECBEACF5-D7CE-49E7-B011-D02A0075A111}">
      <dgm:prSet/>
      <dgm:spPr/>
      <dgm:t>
        <a:bodyPr/>
        <a:lstStyle/>
        <a:p>
          <a:endParaRPr lang="en-US"/>
        </a:p>
      </dgm:t>
    </dgm:pt>
    <dgm:pt modelId="{4866247E-3459-45D5-80D6-61740CE37B82}" type="sibTrans" cxnId="{ECBEACF5-D7CE-49E7-B011-D02A0075A111}">
      <dgm:prSet/>
      <dgm:spPr/>
      <dgm:t>
        <a:bodyPr/>
        <a:lstStyle/>
        <a:p>
          <a:endParaRPr lang="en-US"/>
        </a:p>
      </dgm:t>
    </dgm:pt>
    <dgm:pt modelId="{9E7BC0CE-860C-4E16-91FA-4BF8ECDE41D4}">
      <dgm:prSet phldrT="[Text]"/>
      <dgm:spPr/>
      <dgm:t>
        <a:bodyPr/>
        <a:lstStyle/>
        <a:p>
          <a:pPr algn="r"/>
          <a:r>
            <a:rPr lang="en-US" dirty="0"/>
            <a:t>Human Computer Interaction</a:t>
          </a:r>
        </a:p>
      </dgm:t>
    </dgm:pt>
    <dgm:pt modelId="{B6C913C4-6693-4DD1-9121-51026475242D}" type="parTrans" cxnId="{9DD9FC22-00A5-43F6-9402-97ADBC54DDF9}">
      <dgm:prSet/>
      <dgm:spPr/>
      <dgm:t>
        <a:bodyPr/>
        <a:lstStyle/>
        <a:p>
          <a:endParaRPr lang="en-US"/>
        </a:p>
      </dgm:t>
    </dgm:pt>
    <dgm:pt modelId="{3B42BC97-046E-47B7-BCB7-BCA9C9DBD31E}" type="sibTrans" cxnId="{9DD9FC22-00A5-43F6-9402-97ADBC54DDF9}">
      <dgm:prSet/>
      <dgm:spPr/>
      <dgm:t>
        <a:bodyPr/>
        <a:lstStyle/>
        <a:p>
          <a:endParaRPr lang="en-US"/>
        </a:p>
      </dgm:t>
    </dgm:pt>
    <dgm:pt modelId="{98AB1DA5-53E5-4B04-A058-DBBD4561FFC5}">
      <dgm:prSet phldrT="[Text]"/>
      <dgm:spPr/>
      <dgm:t>
        <a:bodyPr/>
        <a:lstStyle/>
        <a:p>
          <a:r>
            <a:rPr lang="en-US" dirty="0"/>
            <a:t>User-centered</a:t>
          </a:r>
        </a:p>
      </dgm:t>
    </dgm:pt>
    <dgm:pt modelId="{65F1A197-4186-4025-984D-6FB32EF41E0E}" type="parTrans" cxnId="{A810CB30-F1DD-46AF-9F48-5796195B85EF}">
      <dgm:prSet/>
      <dgm:spPr/>
      <dgm:t>
        <a:bodyPr/>
        <a:lstStyle/>
        <a:p>
          <a:endParaRPr lang="en-US"/>
        </a:p>
      </dgm:t>
    </dgm:pt>
    <dgm:pt modelId="{CB32BBCD-371A-407B-B748-7D5780FB4870}" type="sibTrans" cxnId="{A810CB30-F1DD-46AF-9F48-5796195B85EF}">
      <dgm:prSet/>
      <dgm:spPr/>
      <dgm:t>
        <a:bodyPr/>
        <a:lstStyle/>
        <a:p>
          <a:endParaRPr lang="en-US"/>
        </a:p>
      </dgm:t>
    </dgm:pt>
    <dgm:pt modelId="{AEFB7422-9E4A-47D7-90F7-F51BC2F77389}">
      <dgm:prSet phldrT="[Text]"/>
      <dgm:spPr/>
      <dgm:t>
        <a:bodyPr/>
        <a:lstStyle/>
        <a:p>
          <a:r>
            <a:rPr lang="en-US" dirty="0"/>
            <a:t>Users</a:t>
          </a:r>
        </a:p>
      </dgm:t>
    </dgm:pt>
    <dgm:pt modelId="{38B90A07-D0E8-4112-98AA-62C56478A7A0}" type="parTrans" cxnId="{EB850363-6041-4E57-BE81-565010D42CE1}">
      <dgm:prSet/>
      <dgm:spPr/>
      <dgm:t>
        <a:bodyPr/>
        <a:lstStyle/>
        <a:p>
          <a:endParaRPr lang="en-US"/>
        </a:p>
      </dgm:t>
    </dgm:pt>
    <dgm:pt modelId="{902231BA-9C59-44B9-990E-133BDC7B4D17}" type="sibTrans" cxnId="{EB850363-6041-4E57-BE81-565010D42CE1}">
      <dgm:prSet/>
      <dgm:spPr/>
      <dgm:t>
        <a:bodyPr/>
        <a:lstStyle/>
        <a:p>
          <a:endParaRPr lang="en-US"/>
        </a:p>
      </dgm:t>
    </dgm:pt>
    <dgm:pt modelId="{133271F1-BFF5-4BBC-B857-46D77D051CAF}">
      <dgm:prSet phldrT="[Text]"/>
      <dgm:spPr/>
      <dgm:t>
        <a:bodyPr/>
        <a:lstStyle/>
        <a:p>
          <a:r>
            <a:rPr lang="en-US" dirty="0"/>
            <a:t>Tasks</a:t>
          </a:r>
        </a:p>
      </dgm:t>
    </dgm:pt>
    <dgm:pt modelId="{785D1F52-A2F4-4725-BEA4-5C3E18D8FE10}" type="parTrans" cxnId="{93692BCD-B1B1-4A53-B3A2-906170497BB4}">
      <dgm:prSet/>
      <dgm:spPr/>
      <dgm:t>
        <a:bodyPr/>
        <a:lstStyle/>
        <a:p>
          <a:endParaRPr lang="en-US"/>
        </a:p>
      </dgm:t>
    </dgm:pt>
    <dgm:pt modelId="{F2DCDB27-78C2-4D61-B294-68826CB614CE}" type="sibTrans" cxnId="{93692BCD-B1B1-4A53-B3A2-906170497BB4}">
      <dgm:prSet/>
      <dgm:spPr/>
      <dgm:t>
        <a:bodyPr/>
        <a:lstStyle/>
        <a:p>
          <a:endParaRPr lang="en-US"/>
        </a:p>
      </dgm:t>
    </dgm:pt>
    <dgm:pt modelId="{265E7323-4600-4F92-85CB-BF241D69DBC5}">
      <dgm:prSet phldrT="[Text]"/>
      <dgm:spPr/>
      <dgm:t>
        <a:bodyPr/>
        <a:lstStyle/>
        <a:p>
          <a:r>
            <a:rPr lang="en-US" dirty="0"/>
            <a:t>Context of use</a:t>
          </a:r>
        </a:p>
      </dgm:t>
    </dgm:pt>
    <dgm:pt modelId="{131D8E05-9A4F-4C7A-91A1-8C2EBFD072EE}" type="parTrans" cxnId="{142CED99-5457-4612-B477-93B0757D1008}">
      <dgm:prSet/>
      <dgm:spPr/>
      <dgm:t>
        <a:bodyPr/>
        <a:lstStyle/>
        <a:p>
          <a:endParaRPr lang="en-US"/>
        </a:p>
      </dgm:t>
    </dgm:pt>
    <dgm:pt modelId="{176CA6DF-DFDC-4B0B-86AC-B2FBE02FFB32}" type="sibTrans" cxnId="{142CED99-5457-4612-B477-93B0757D1008}">
      <dgm:prSet/>
      <dgm:spPr/>
      <dgm:t>
        <a:bodyPr/>
        <a:lstStyle/>
        <a:p>
          <a:endParaRPr lang="en-US"/>
        </a:p>
      </dgm:t>
    </dgm:pt>
    <dgm:pt modelId="{5BE8E824-59DB-4628-A31E-B622428B46E7}">
      <dgm:prSet phldrT="[Text]"/>
      <dgm:spPr/>
      <dgm:t>
        <a:bodyPr/>
        <a:lstStyle/>
        <a:p>
          <a:r>
            <a:rPr lang="en-US" dirty="0"/>
            <a:t>procedural aspects</a:t>
          </a:r>
        </a:p>
      </dgm:t>
    </dgm:pt>
    <dgm:pt modelId="{C1CFF639-F52C-427D-9A74-121DC27EBFAE}" type="parTrans" cxnId="{175D6443-CC46-4790-A142-8FDD8CD65147}">
      <dgm:prSet/>
      <dgm:spPr/>
      <dgm:t>
        <a:bodyPr/>
        <a:lstStyle/>
        <a:p>
          <a:endParaRPr lang="en-US"/>
        </a:p>
      </dgm:t>
    </dgm:pt>
    <dgm:pt modelId="{BC877D36-A403-4E80-9040-EF14B4E0CA19}" type="sibTrans" cxnId="{175D6443-CC46-4790-A142-8FDD8CD65147}">
      <dgm:prSet/>
      <dgm:spPr/>
      <dgm:t>
        <a:bodyPr/>
        <a:lstStyle/>
        <a:p>
          <a:endParaRPr lang="en-US"/>
        </a:p>
      </dgm:t>
    </dgm:pt>
    <dgm:pt modelId="{DC016BCA-DB8A-4E12-9B2B-8DB0909F9B22}" type="pres">
      <dgm:prSet presAssocID="{440956E4-78FA-4CD7-ACFC-4190569F078C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19863D0-443B-49DA-8C05-272FA4B8C872}" type="pres">
      <dgm:prSet presAssocID="{5D65D4CD-D5B3-45A0-AC19-7C932579F246}" presName="compositeNode" presStyleCnt="0">
        <dgm:presLayoutVars>
          <dgm:bulletEnabled val="1"/>
        </dgm:presLayoutVars>
      </dgm:prSet>
      <dgm:spPr/>
    </dgm:pt>
    <dgm:pt modelId="{FC512BCB-B52B-459E-B79C-EBEBCAE23FC2}" type="pres">
      <dgm:prSet presAssocID="{5D65D4CD-D5B3-45A0-AC19-7C932579F246}" presName="image" presStyleLbl="fgImgPlace1" presStyleIdx="0" presStyleCnt="2" custScaleX="92521"/>
      <dgm:spPr>
        <a:solidFill>
          <a:schemeClr val="accent1">
            <a:tint val="50000"/>
            <a:hueOff val="0"/>
            <a:satOff val="0"/>
            <a:lumOff val="0"/>
            <a:alpha val="0"/>
          </a:schemeClr>
        </a:solidFill>
        <a:ln>
          <a:solidFill>
            <a:schemeClr val="lt1">
              <a:hueOff val="0"/>
              <a:satOff val="0"/>
              <a:lumOff val="0"/>
              <a:alpha val="0"/>
            </a:schemeClr>
          </a:solidFill>
        </a:ln>
      </dgm:spPr>
    </dgm:pt>
    <dgm:pt modelId="{7E0420AE-4515-4D0B-8CCF-038C88F2A83F}" type="pres">
      <dgm:prSet presAssocID="{5D65D4CD-D5B3-45A0-AC19-7C932579F246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50F66F-FE42-4907-8B30-A6BB7B099065}" type="pres">
      <dgm:prSet presAssocID="{5D65D4CD-D5B3-45A0-AC19-7C932579F246}" presName="parentNode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5D4DA-2DF7-48C9-90E8-1647B3C186E2}" type="pres">
      <dgm:prSet presAssocID="{32F2747C-2698-4D94-9CAF-C354A3C47DE4}" presName="sibTrans" presStyleCnt="0"/>
      <dgm:spPr/>
    </dgm:pt>
    <dgm:pt modelId="{CA219FC9-1DC8-4766-9BFF-60D714C4A4A3}" type="pres">
      <dgm:prSet presAssocID="{9E7BC0CE-860C-4E16-91FA-4BF8ECDE41D4}" presName="compositeNode" presStyleCnt="0">
        <dgm:presLayoutVars>
          <dgm:bulletEnabled val="1"/>
        </dgm:presLayoutVars>
      </dgm:prSet>
      <dgm:spPr/>
    </dgm:pt>
    <dgm:pt modelId="{67E1F6D6-10A8-42BC-9154-AEABA8AA3593}" type="pres">
      <dgm:prSet presAssocID="{9E7BC0CE-860C-4E16-91FA-4BF8ECDE41D4}" presName="image" presStyleLbl="fgImgPlace1" presStyleIdx="1" presStyleCnt="2"/>
      <dgm:spPr>
        <a:solidFill>
          <a:schemeClr val="accent1">
            <a:tint val="50000"/>
            <a:hueOff val="0"/>
            <a:satOff val="0"/>
            <a:lumOff val="0"/>
            <a:alpha val="0"/>
          </a:schemeClr>
        </a:solidFill>
        <a:ln>
          <a:solidFill>
            <a:schemeClr val="lt1">
              <a:hueOff val="0"/>
              <a:satOff val="0"/>
              <a:lumOff val="0"/>
              <a:alpha val="0"/>
            </a:schemeClr>
          </a:solidFill>
        </a:ln>
      </dgm:spPr>
    </dgm:pt>
    <dgm:pt modelId="{023CD4E1-A1A1-42CE-8956-6E5ED0EB02CB}" type="pres">
      <dgm:prSet presAssocID="{9E7BC0CE-860C-4E16-91FA-4BF8ECDE41D4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E950E-601E-468B-A7F8-596B24598500}" type="pres">
      <dgm:prSet presAssocID="{9E7BC0CE-860C-4E16-91FA-4BF8ECDE41D4}" presName="parentNode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D9FC22-00A5-43F6-9402-97ADBC54DDF9}" srcId="{440956E4-78FA-4CD7-ACFC-4190569F078C}" destId="{9E7BC0CE-860C-4E16-91FA-4BF8ECDE41D4}" srcOrd="1" destOrd="0" parTransId="{B6C913C4-6693-4DD1-9121-51026475242D}" sibTransId="{3B42BC97-046E-47B7-BCB7-BCA9C9DBD31E}"/>
    <dgm:cxn modelId="{93692BCD-B1B1-4A53-B3A2-906170497BB4}" srcId="{9E7BC0CE-860C-4E16-91FA-4BF8ECDE41D4}" destId="{133271F1-BFF5-4BBC-B857-46D77D051CAF}" srcOrd="2" destOrd="0" parTransId="{785D1F52-A2F4-4725-BEA4-5C3E18D8FE10}" sibTransId="{F2DCDB27-78C2-4D61-B294-68826CB614CE}"/>
    <dgm:cxn modelId="{E08DEF52-C8F3-4E7D-A4C3-FE76B00EFD16}" type="presOf" srcId="{9E7BC0CE-860C-4E16-91FA-4BF8ECDE41D4}" destId="{C5BE950E-601E-468B-A7F8-596B24598500}" srcOrd="0" destOrd="0" presId="urn:microsoft.com/office/officeart/2005/8/layout/hList2#2"/>
    <dgm:cxn modelId="{65DB2BCA-508F-4D1E-A7C6-7F34604C706C}" type="presOf" srcId="{AEFB7422-9E4A-47D7-90F7-F51BC2F77389}" destId="{023CD4E1-A1A1-42CE-8956-6E5ED0EB02CB}" srcOrd="0" destOrd="1" presId="urn:microsoft.com/office/officeart/2005/8/layout/hList2#2"/>
    <dgm:cxn modelId="{175D6443-CC46-4790-A142-8FDD8CD65147}" srcId="{5D65D4CD-D5B3-45A0-AC19-7C932579F246}" destId="{5BE8E824-59DB-4628-A31E-B622428B46E7}" srcOrd="2" destOrd="0" parTransId="{C1CFF639-F52C-427D-9A74-121DC27EBFAE}" sibTransId="{BC877D36-A403-4E80-9040-EF14B4E0CA19}"/>
    <dgm:cxn modelId="{FBC9B7D3-6F03-4A71-A848-E127631FD397}" type="presOf" srcId="{98AB1DA5-53E5-4B04-A058-DBBD4561FFC5}" destId="{023CD4E1-A1A1-42CE-8956-6E5ED0EB02CB}" srcOrd="0" destOrd="0" presId="urn:microsoft.com/office/officeart/2005/8/layout/hList2#2"/>
    <dgm:cxn modelId="{ECBEACF5-D7CE-49E7-B011-D02A0075A111}" srcId="{5D65D4CD-D5B3-45A0-AC19-7C932579F246}" destId="{70EE8344-C2F9-4331-B2E9-C0B94CAF799C}" srcOrd="1" destOrd="0" parTransId="{C6463342-A0FB-4649-BB1D-364869DEDA77}" sibTransId="{4866247E-3459-45D5-80D6-61740CE37B82}"/>
    <dgm:cxn modelId="{8FF071D7-42F8-4E6D-9E44-7279DC50499A}" type="presOf" srcId="{68EF1F36-3AB5-4ECE-B846-ABCC08D8A58E}" destId="{7E0420AE-4515-4D0B-8CCF-038C88F2A83F}" srcOrd="0" destOrd="0" presId="urn:microsoft.com/office/officeart/2005/8/layout/hList2#2"/>
    <dgm:cxn modelId="{92FECBC1-6D26-4A73-AF23-6D221CC4F7B4}" type="presOf" srcId="{70EE8344-C2F9-4331-B2E9-C0B94CAF799C}" destId="{7E0420AE-4515-4D0B-8CCF-038C88F2A83F}" srcOrd="0" destOrd="1" presId="urn:microsoft.com/office/officeart/2005/8/layout/hList2#2"/>
    <dgm:cxn modelId="{7EF2C26B-80D8-4AB3-A8DC-FCCFB7847ECE}" srcId="{440956E4-78FA-4CD7-ACFC-4190569F078C}" destId="{5D65D4CD-D5B3-45A0-AC19-7C932579F246}" srcOrd="0" destOrd="0" parTransId="{D261DAE6-A0C0-42EC-BD22-77AC5D347544}" sibTransId="{32F2747C-2698-4D94-9CAF-C354A3C47DE4}"/>
    <dgm:cxn modelId="{232EB535-AF9E-4867-8A73-9024EC7763EF}" type="presOf" srcId="{440956E4-78FA-4CD7-ACFC-4190569F078C}" destId="{DC016BCA-DB8A-4E12-9B2B-8DB0909F9B22}" srcOrd="0" destOrd="0" presId="urn:microsoft.com/office/officeart/2005/8/layout/hList2#2"/>
    <dgm:cxn modelId="{AACF992E-3218-472F-81F2-13746D3DD71D}" type="presOf" srcId="{265E7323-4600-4F92-85CB-BF241D69DBC5}" destId="{023CD4E1-A1A1-42CE-8956-6E5ED0EB02CB}" srcOrd="0" destOrd="3" presId="urn:microsoft.com/office/officeart/2005/8/layout/hList2#2"/>
    <dgm:cxn modelId="{0FB414F5-839B-4AFD-8593-4F5756A34630}" type="presOf" srcId="{133271F1-BFF5-4BBC-B857-46D77D051CAF}" destId="{023CD4E1-A1A1-42CE-8956-6E5ED0EB02CB}" srcOrd="0" destOrd="2" presId="urn:microsoft.com/office/officeart/2005/8/layout/hList2#2"/>
    <dgm:cxn modelId="{0E970111-C966-40E2-B770-219D7A2A105A}" type="presOf" srcId="{5D65D4CD-D5B3-45A0-AC19-7C932579F246}" destId="{2A50F66F-FE42-4907-8B30-A6BB7B099065}" srcOrd="0" destOrd="0" presId="urn:microsoft.com/office/officeart/2005/8/layout/hList2#2"/>
    <dgm:cxn modelId="{3EE767C8-BF83-4B38-BAAC-AA2AC5632BE3}" type="presOf" srcId="{5BE8E824-59DB-4628-A31E-B622428B46E7}" destId="{7E0420AE-4515-4D0B-8CCF-038C88F2A83F}" srcOrd="0" destOrd="2" presId="urn:microsoft.com/office/officeart/2005/8/layout/hList2#2"/>
    <dgm:cxn modelId="{EB850363-6041-4E57-BE81-565010D42CE1}" srcId="{9E7BC0CE-860C-4E16-91FA-4BF8ECDE41D4}" destId="{AEFB7422-9E4A-47D7-90F7-F51BC2F77389}" srcOrd="1" destOrd="0" parTransId="{38B90A07-D0E8-4112-98AA-62C56478A7A0}" sibTransId="{902231BA-9C59-44B9-990E-133BDC7B4D17}"/>
    <dgm:cxn modelId="{142CED99-5457-4612-B477-93B0757D1008}" srcId="{9E7BC0CE-860C-4E16-91FA-4BF8ECDE41D4}" destId="{265E7323-4600-4F92-85CB-BF241D69DBC5}" srcOrd="3" destOrd="0" parTransId="{131D8E05-9A4F-4C7A-91A1-8C2EBFD072EE}" sibTransId="{176CA6DF-DFDC-4B0B-86AC-B2FBE02FFB32}"/>
    <dgm:cxn modelId="{A810CB30-F1DD-46AF-9F48-5796195B85EF}" srcId="{9E7BC0CE-860C-4E16-91FA-4BF8ECDE41D4}" destId="{98AB1DA5-53E5-4B04-A058-DBBD4561FFC5}" srcOrd="0" destOrd="0" parTransId="{65F1A197-4186-4025-984D-6FB32EF41E0E}" sibTransId="{CB32BBCD-371A-407B-B748-7D5780FB4870}"/>
    <dgm:cxn modelId="{1BE5DF84-4BD4-413C-93FC-A99EBEF7E261}" srcId="{5D65D4CD-D5B3-45A0-AC19-7C932579F246}" destId="{68EF1F36-3AB5-4ECE-B846-ABCC08D8A58E}" srcOrd="0" destOrd="0" parTransId="{FA6C3C2F-AA09-40EC-AB31-E8B73A19188B}" sibTransId="{262DE272-676C-48F1-ABC9-17FD840B883B}"/>
    <dgm:cxn modelId="{E5F68785-DA01-4CBC-BC0B-134B9218973A}" type="presParOf" srcId="{DC016BCA-DB8A-4E12-9B2B-8DB0909F9B22}" destId="{419863D0-443B-49DA-8C05-272FA4B8C872}" srcOrd="0" destOrd="0" presId="urn:microsoft.com/office/officeart/2005/8/layout/hList2#2"/>
    <dgm:cxn modelId="{D5A4981C-822F-4FF7-BEC6-140803AF188E}" type="presParOf" srcId="{419863D0-443B-49DA-8C05-272FA4B8C872}" destId="{FC512BCB-B52B-459E-B79C-EBEBCAE23FC2}" srcOrd="0" destOrd="0" presId="urn:microsoft.com/office/officeart/2005/8/layout/hList2#2"/>
    <dgm:cxn modelId="{C44A09AE-01C3-4AE1-88B4-69D43BDEF0A6}" type="presParOf" srcId="{419863D0-443B-49DA-8C05-272FA4B8C872}" destId="{7E0420AE-4515-4D0B-8CCF-038C88F2A83F}" srcOrd="1" destOrd="0" presId="urn:microsoft.com/office/officeart/2005/8/layout/hList2#2"/>
    <dgm:cxn modelId="{620EC3E7-D970-407E-9170-1B0DBD49B650}" type="presParOf" srcId="{419863D0-443B-49DA-8C05-272FA4B8C872}" destId="{2A50F66F-FE42-4907-8B30-A6BB7B099065}" srcOrd="2" destOrd="0" presId="urn:microsoft.com/office/officeart/2005/8/layout/hList2#2"/>
    <dgm:cxn modelId="{E6879EF1-17FB-4A64-9242-93E3C92B0B3C}" type="presParOf" srcId="{DC016BCA-DB8A-4E12-9B2B-8DB0909F9B22}" destId="{0505D4DA-2DF7-48C9-90E8-1647B3C186E2}" srcOrd="1" destOrd="0" presId="urn:microsoft.com/office/officeart/2005/8/layout/hList2#2"/>
    <dgm:cxn modelId="{7DD6562D-BBA3-46C7-A9C0-79A26E5C5B9E}" type="presParOf" srcId="{DC016BCA-DB8A-4E12-9B2B-8DB0909F9B22}" destId="{CA219FC9-1DC8-4766-9BFF-60D714C4A4A3}" srcOrd="2" destOrd="0" presId="urn:microsoft.com/office/officeart/2005/8/layout/hList2#2"/>
    <dgm:cxn modelId="{31715A26-85AA-423B-B29B-0E7AFE63EC2F}" type="presParOf" srcId="{CA219FC9-1DC8-4766-9BFF-60D714C4A4A3}" destId="{67E1F6D6-10A8-42BC-9154-AEABA8AA3593}" srcOrd="0" destOrd="0" presId="urn:microsoft.com/office/officeart/2005/8/layout/hList2#2"/>
    <dgm:cxn modelId="{CD405C67-36A6-416A-8E80-0E041F122D9C}" type="presParOf" srcId="{CA219FC9-1DC8-4766-9BFF-60D714C4A4A3}" destId="{023CD4E1-A1A1-42CE-8956-6E5ED0EB02CB}" srcOrd="1" destOrd="0" presId="urn:microsoft.com/office/officeart/2005/8/layout/hList2#2"/>
    <dgm:cxn modelId="{2B43CA2B-EE36-452F-AFC6-64BD34182030}" type="presParOf" srcId="{CA219FC9-1DC8-4766-9BFF-60D714C4A4A3}" destId="{C5BE950E-601E-468B-A7F8-596B24598500}" srcOrd="2" destOrd="0" presId="urn:microsoft.com/office/officeart/2005/8/layout/hList2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50F66F-FE42-4907-8B30-A6BB7B099065}">
      <dsp:nvSpPr>
        <dsp:cNvPr id="0" name=""/>
        <dsp:cNvSpPr/>
      </dsp:nvSpPr>
      <dsp:spPr>
        <a:xfrm rot="16200000">
          <a:off x="-1370759" y="2307056"/>
          <a:ext cx="3447288" cy="607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36091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Software Engineering</a:t>
          </a:r>
        </a:p>
      </dsp:txBody>
      <dsp:txXfrm>
        <a:off x="-1370759" y="2307056"/>
        <a:ext cx="3447288" cy="607851"/>
      </dsp:txXfrm>
    </dsp:sp>
    <dsp:sp modelId="{7E0420AE-4515-4D0B-8CCF-038C88F2A83F}">
      <dsp:nvSpPr>
        <dsp:cNvPr id="0" name=""/>
        <dsp:cNvSpPr/>
      </dsp:nvSpPr>
      <dsp:spPr>
        <a:xfrm>
          <a:off x="656810" y="887338"/>
          <a:ext cx="3027746" cy="34472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536091" rIns="277368" bIns="277368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/>
            <a:t>System-centered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/>
            <a:t>Software architecture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/>
            <a:t>procedural aspects</a:t>
          </a:r>
        </a:p>
      </dsp:txBody>
      <dsp:txXfrm>
        <a:off x="656810" y="887338"/>
        <a:ext cx="3027746" cy="3447288"/>
      </dsp:txXfrm>
    </dsp:sp>
    <dsp:sp modelId="{FC512BCB-B52B-459E-B79C-EBEBCAE23FC2}">
      <dsp:nvSpPr>
        <dsp:cNvPr id="0" name=""/>
        <dsp:cNvSpPr/>
      </dsp:nvSpPr>
      <dsp:spPr>
        <a:xfrm>
          <a:off x="94419" y="84973"/>
          <a:ext cx="1124781" cy="121570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BE950E-601E-468B-A7F8-596B24598500}">
      <dsp:nvSpPr>
        <dsp:cNvPr id="0" name=""/>
        <dsp:cNvSpPr/>
      </dsp:nvSpPr>
      <dsp:spPr>
        <a:xfrm rot="16200000">
          <a:off x="3049125" y="2307056"/>
          <a:ext cx="3447288" cy="607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36091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Human Computer Interaction</a:t>
          </a:r>
        </a:p>
      </dsp:txBody>
      <dsp:txXfrm>
        <a:off x="3049125" y="2307056"/>
        <a:ext cx="3447288" cy="607851"/>
      </dsp:txXfrm>
    </dsp:sp>
    <dsp:sp modelId="{023CD4E1-A1A1-42CE-8956-6E5ED0EB02CB}">
      <dsp:nvSpPr>
        <dsp:cNvPr id="0" name=""/>
        <dsp:cNvSpPr/>
      </dsp:nvSpPr>
      <dsp:spPr>
        <a:xfrm>
          <a:off x="5076695" y="887338"/>
          <a:ext cx="3027746" cy="34472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536091" rIns="277368" bIns="277368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/>
            <a:t>User-centered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/>
            <a:t>Users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/>
            <a:t>Tasks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/>
            <a:t>Context of use</a:t>
          </a:r>
        </a:p>
      </dsp:txBody>
      <dsp:txXfrm>
        <a:off x="5076695" y="887338"/>
        <a:ext cx="3027746" cy="3447288"/>
      </dsp:txXfrm>
    </dsp:sp>
    <dsp:sp modelId="{67E1F6D6-10A8-42BC-9154-AEABA8AA3593}">
      <dsp:nvSpPr>
        <dsp:cNvPr id="0" name=""/>
        <dsp:cNvSpPr/>
      </dsp:nvSpPr>
      <dsp:spPr>
        <a:xfrm>
          <a:off x="4468843" y="84973"/>
          <a:ext cx="1215703" cy="121570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#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99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05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05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05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05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05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057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0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0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  <p:sldLayoutId id="2147483677" r:id="rId15"/>
    <p:sldLayoutId id="2147483678" r:id="rId16"/>
    <p:sldLayoutId id="2147483683" r:id="rId17"/>
    <p:sldLayoutId id="2147483684" r:id="rId18"/>
    <p:sldLayoutId id="2147483685" r:id="rId19"/>
    <p:sldLayoutId id="2147483686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Gulmina.rextina@comsats.edu.p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Computer Interaction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</p:txBody>
      </p:sp>
    </p:spTree>
    <p:extLst>
      <p:ext uri="{BB962C8B-B14F-4D97-AF65-F5344CB8AC3E}">
        <p14:creationId xmlns:p14="http://schemas.microsoft.com/office/powerpoint/2010/main" val="372628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HCI?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other every day products?</a:t>
            </a:r>
          </a:p>
          <a:p>
            <a:r>
              <a:rPr lang="en-US" dirty="0"/>
              <a:t>Have you ever pulled a door when it was supposed to be pulled?</a:t>
            </a:r>
          </a:p>
          <a:p>
            <a:endParaRPr lang="en-US" dirty="0"/>
          </a:p>
          <a:p>
            <a:r>
              <a:rPr lang="en-US" dirty="0"/>
              <a:t>Think about your mobiles, TV, fridge.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7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1B09-9D68-4CE2-8FD7-E99949D4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Good User Experience?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A90505-3857-43A6-AA28-157DD3FFB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417" y="1676400"/>
            <a:ext cx="9144000" cy="411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7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6826-9829-4FEF-BD42-4EE6C762F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Bad User Experience?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6B850C-6347-4A66-9070-96BD4D4CD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7" y="2127350"/>
            <a:ext cx="9144000" cy="417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1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803316"/>
            <a:ext cx="4953102" cy="406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7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digital products fail?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main reasons</a:t>
            </a:r>
          </a:p>
          <a:p>
            <a:pPr lvl="1"/>
            <a:r>
              <a:rPr lang="en-US" dirty="0"/>
              <a:t>Misplaces Priorities– on the part of both management and developers</a:t>
            </a:r>
          </a:p>
          <a:p>
            <a:pPr lvl="1"/>
            <a:r>
              <a:rPr lang="en-US" dirty="0"/>
              <a:t>Ignorance about real users</a:t>
            </a:r>
          </a:p>
          <a:p>
            <a:pPr lvl="1"/>
            <a:r>
              <a:rPr lang="en-US" dirty="0"/>
              <a:t>Conflicts of interest</a:t>
            </a:r>
          </a:p>
          <a:p>
            <a:pPr lvl="1"/>
            <a:r>
              <a:rPr lang="en-US" dirty="0"/>
              <a:t>Lack of design process</a:t>
            </a:r>
          </a:p>
        </p:txBody>
      </p:sp>
    </p:spTree>
    <p:extLst>
      <p:ext uri="{BB962C8B-B14F-4D97-AF65-F5344CB8AC3E}">
        <p14:creationId xmlns:p14="http://schemas.microsoft.com/office/powerpoint/2010/main" val="369659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Misplaces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Marketers</a:t>
            </a:r>
          </a:p>
          <a:p>
            <a:pPr lvl="1"/>
            <a:r>
              <a:rPr lang="en-US" dirty="0"/>
              <a:t>Chasing competition</a:t>
            </a:r>
          </a:p>
          <a:p>
            <a:pPr lvl="1"/>
            <a:r>
              <a:rPr lang="en-US" dirty="0"/>
              <a:t>Making guesses based on surveys</a:t>
            </a:r>
          </a:p>
          <a:p>
            <a:pPr lvl="1"/>
            <a:endParaRPr lang="en-US" dirty="0"/>
          </a:p>
          <a:p>
            <a:r>
              <a:rPr lang="en-US" dirty="0"/>
              <a:t>Developers</a:t>
            </a:r>
          </a:p>
          <a:p>
            <a:pPr lvl="1"/>
            <a:r>
              <a:rPr lang="en-US" dirty="0"/>
              <a:t>Have a lot of say regarding what actually gets built.</a:t>
            </a:r>
          </a:p>
          <a:p>
            <a:pPr lvl="1"/>
            <a:r>
              <a:rPr lang="en-US" dirty="0"/>
              <a:t>Have tight deadlines and confusing input about what needs to be built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6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000" dirty="0">
                <a:solidFill>
                  <a:srgbClr val="C00000"/>
                </a:solidFill>
                <a:latin typeface="+mj-lt"/>
              </a:rPr>
              <a:t>Ignorance about real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will use the product?</a:t>
            </a:r>
          </a:p>
          <a:p>
            <a:r>
              <a:rPr lang="en-US" dirty="0"/>
              <a:t>Why would they want to use it?</a:t>
            </a:r>
          </a:p>
          <a:p>
            <a:r>
              <a:rPr lang="en-US" dirty="0"/>
              <a:t>How will they use it?</a:t>
            </a:r>
          </a:p>
          <a:p>
            <a:r>
              <a:rPr lang="en-US" dirty="0"/>
              <a:t>What are there goals?</a:t>
            </a:r>
          </a:p>
        </p:txBody>
      </p:sp>
    </p:spTree>
    <p:extLst>
      <p:ext uri="{BB962C8B-B14F-4D97-AF65-F5344CB8AC3E}">
        <p14:creationId xmlns:p14="http://schemas.microsoft.com/office/powerpoint/2010/main" val="317500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of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 should not be designers.</a:t>
            </a:r>
          </a:p>
          <a:p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68532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Lack of 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Processes exist but may not be followed</a:t>
            </a:r>
          </a:p>
          <a:p>
            <a:r>
              <a:rPr lang="en-US" dirty="0"/>
              <a:t>Many companies integrate user input directly into the development… </a:t>
            </a:r>
          </a:p>
          <a:p>
            <a:pPr lvl="1"/>
            <a:r>
              <a:rPr lang="en-US" dirty="0"/>
              <a:t>but users can only identify problems but often can not specify the solution</a:t>
            </a:r>
          </a:p>
        </p:txBody>
      </p:sp>
    </p:spTree>
    <p:extLst>
      <p:ext uri="{BB962C8B-B14F-4D97-AF65-F5344CB8AC3E}">
        <p14:creationId xmlns:p14="http://schemas.microsoft.com/office/powerpoint/2010/main" val="388029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of HCI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can we apply HCI?</a:t>
            </a:r>
          </a:p>
          <a:p>
            <a:endParaRPr lang="en-US" dirty="0"/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                Anything with an interface </a:t>
            </a:r>
          </a:p>
        </p:txBody>
      </p:sp>
    </p:spTree>
    <p:extLst>
      <p:ext uri="{BB962C8B-B14F-4D97-AF65-F5344CB8AC3E}">
        <p14:creationId xmlns:p14="http://schemas.microsoft.com/office/powerpoint/2010/main" val="43686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way to reach me is through e-mail: 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2362200"/>
            <a:ext cx="4112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>
                <a:hlinkClick r:id="rId2"/>
              </a:rPr>
              <a:t>Gulmina.rextina@comsats.edu.pk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7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of HCI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includes</a:t>
            </a:r>
          </a:p>
          <a:p>
            <a:pPr lvl="1"/>
            <a:r>
              <a:rPr lang="en-US" dirty="0"/>
              <a:t>Websites</a:t>
            </a:r>
          </a:p>
          <a:p>
            <a:pPr lvl="1"/>
            <a:r>
              <a:rPr lang="en-US" dirty="0"/>
              <a:t>Desk top applications</a:t>
            </a:r>
          </a:p>
          <a:p>
            <a:pPr lvl="1"/>
            <a:r>
              <a:rPr lang="en-US" dirty="0"/>
              <a:t>Mobile apps</a:t>
            </a:r>
          </a:p>
          <a:p>
            <a:pPr lvl="1"/>
            <a:r>
              <a:rPr lang="en-US" dirty="0"/>
              <a:t>Coffee machines</a:t>
            </a:r>
          </a:p>
          <a:p>
            <a:pPr lvl="1"/>
            <a:r>
              <a:rPr lang="en-US" dirty="0"/>
              <a:t>Vending machines </a:t>
            </a:r>
          </a:p>
          <a:p>
            <a:pPr lvl="1"/>
            <a:r>
              <a:rPr lang="en-US" dirty="0"/>
              <a:t>Software in an airplane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..</a:t>
            </a:r>
          </a:p>
          <a:p>
            <a:pPr lvl="1"/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4768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or Bad Interface?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24" y="1362075"/>
            <a:ext cx="8277225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95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077200" cy="869950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Good Interaction Design Important?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Users time isn’t getting any cheaper</a:t>
            </a:r>
          </a:p>
          <a:p>
            <a:pPr lvl="1"/>
            <a:r>
              <a:rPr lang="en-US" dirty="0"/>
              <a:t>A company may save lots of money by reducing the time it takes it workers to do a task</a:t>
            </a:r>
          </a:p>
          <a:p>
            <a:r>
              <a:rPr lang="en-US" dirty="0"/>
              <a:t>Few attempts to use any product</a:t>
            </a:r>
          </a:p>
          <a:p>
            <a:r>
              <a:rPr lang="en-US" dirty="0"/>
              <a:t>If not successful</a:t>
            </a:r>
          </a:p>
          <a:p>
            <a:pPr lvl="1"/>
            <a:r>
              <a:rPr lang="en-US" dirty="0"/>
              <a:t>Loses hope</a:t>
            </a:r>
          </a:p>
          <a:p>
            <a:pPr lvl="1"/>
            <a:r>
              <a:rPr lang="en-US" dirty="0"/>
              <a:t>Gives up</a:t>
            </a:r>
          </a:p>
          <a:p>
            <a:r>
              <a:rPr lang="en-US" dirty="0"/>
              <a:t>Disasters can occur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Three Mile Island</a:t>
            </a:r>
          </a:p>
          <a:p>
            <a:pPr lvl="1"/>
            <a:r>
              <a:rPr lang="en-US" dirty="0"/>
              <a:t>Air Inter Flight 148,</a:t>
            </a:r>
          </a:p>
          <a:p>
            <a:pPr marL="36576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1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Three Mile Island</a:t>
            </a:r>
            <a:endParaRPr lang="en-AU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</a:t>
            </a:r>
            <a:endParaRPr lang="en-AU" altLang="en-US"/>
          </a:p>
        </p:txBody>
      </p:sp>
      <p:pic>
        <p:nvPicPr>
          <p:cNvPr id="6148" name="Picture 4" descr="threemile_hmed_9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6477000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71800" y="64770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1979, </a:t>
            </a:r>
            <a:r>
              <a:rPr lang="en-US" dirty="0" err="1"/>
              <a:t>Pensulvania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55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Air Inter Flight 148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://blog.martindoms.com/wp-content/uploads/2011/01/IMG_82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12" y="1447800"/>
            <a:ext cx="5486400" cy="523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4619767" y="3934647"/>
            <a:ext cx="39966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http://blog.martindoms.com/2011/01/24/poor-ui-design-can-kill/</a:t>
            </a:r>
          </a:p>
        </p:txBody>
      </p:sp>
    </p:spTree>
    <p:extLst>
      <p:ext uri="{BB962C8B-B14F-4D97-AF65-F5344CB8AC3E}">
        <p14:creationId xmlns:p14="http://schemas.microsoft.com/office/powerpoint/2010/main" val="94346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are User Interfaces Hard to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not the user</a:t>
            </a:r>
          </a:p>
          <a:p>
            <a:pPr lvl="1"/>
            <a:r>
              <a:rPr lang="en-US" dirty="0"/>
              <a:t>It is very hard for designers to put themselves in place of the user to understand how they will perceive things</a:t>
            </a:r>
          </a:p>
          <a:p>
            <a:r>
              <a:rPr lang="en-US" dirty="0"/>
              <a:t>Users are right</a:t>
            </a:r>
          </a:p>
          <a:p>
            <a:pPr lvl="1"/>
            <a:r>
              <a:rPr lang="en-US" dirty="0"/>
              <a:t>If people keep making the same mistakes with your design it’s the fault of the design not the users</a:t>
            </a:r>
          </a:p>
          <a:p>
            <a:r>
              <a:rPr lang="en-US" dirty="0"/>
              <a:t>But users are not designers</a:t>
            </a:r>
          </a:p>
          <a:p>
            <a:pPr lvl="1"/>
            <a:r>
              <a:rPr lang="en-US" dirty="0"/>
              <a:t>They don’t always know what they want</a:t>
            </a:r>
          </a:p>
          <a:p>
            <a:pPr lvl="2"/>
            <a:r>
              <a:rPr lang="en-US" dirty="0"/>
              <a:t>1950’s telephone study</a:t>
            </a:r>
          </a:p>
          <a:p>
            <a:pPr lvl="2"/>
            <a:r>
              <a:rPr lang="en-US" dirty="0"/>
              <a:t>Google results per page</a:t>
            </a:r>
          </a:p>
          <a:p>
            <a:pPr lvl="3"/>
            <a:r>
              <a:rPr lang="en-US" dirty="0"/>
              <a:t>10, 20 or </a:t>
            </a:r>
            <a:r>
              <a:rPr lang="en-US"/>
              <a:t>30 results per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2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Usability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Dimensions of Usability</a:t>
            </a:r>
          </a:p>
          <a:p>
            <a:pPr lvl="1"/>
            <a:r>
              <a:rPr lang="en-US" dirty="0"/>
              <a:t>Learnability</a:t>
            </a:r>
          </a:p>
          <a:p>
            <a:pPr lvl="1"/>
            <a:r>
              <a:rPr lang="en-US" dirty="0"/>
              <a:t>Efficiency</a:t>
            </a:r>
          </a:p>
          <a:p>
            <a:pPr lvl="1"/>
            <a:r>
              <a:rPr lang="en-US" dirty="0"/>
              <a:t>Visibility of system Status</a:t>
            </a:r>
          </a:p>
          <a:p>
            <a:pPr lvl="1"/>
            <a:r>
              <a:rPr lang="en-US" dirty="0"/>
              <a:t>Errors Prevention </a:t>
            </a:r>
          </a:p>
          <a:p>
            <a:pPr lvl="1"/>
            <a:r>
              <a:rPr lang="en-US" dirty="0"/>
              <a:t>Satisfaction</a:t>
            </a:r>
          </a:p>
          <a:p>
            <a:r>
              <a:rPr lang="en-US" dirty="0"/>
              <a:t>All of these are measurable, just as we can say that Algorithm X is more efficient then Algorithm Y we can say Interface X is more Learnable than interface </a:t>
            </a:r>
            <a:r>
              <a:rPr lang="en-US" dirty="0" smtClean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2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Dimension of Usability is more Important?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…. Depends on the user</a:t>
            </a:r>
          </a:p>
          <a:p>
            <a:pPr lvl="1"/>
            <a:r>
              <a:rPr lang="en-US" dirty="0"/>
              <a:t>New users would need learnability more</a:t>
            </a:r>
          </a:p>
          <a:p>
            <a:pPr lvl="1"/>
            <a:r>
              <a:rPr lang="en-US" dirty="0"/>
              <a:t>Experts need efficiency</a:t>
            </a:r>
          </a:p>
          <a:p>
            <a:pPr lvl="1"/>
            <a:r>
              <a:rPr lang="en-US" dirty="0"/>
              <a:t>Infrequent users need memorability</a:t>
            </a:r>
          </a:p>
          <a:p>
            <a:r>
              <a:rPr lang="en-US" dirty="0"/>
              <a:t>But  no user is completely novice or expert</a:t>
            </a:r>
          </a:p>
        </p:txBody>
      </p:sp>
    </p:spTree>
    <p:extLst>
      <p:ext uri="{BB962C8B-B14F-4D97-AF65-F5344CB8AC3E}">
        <p14:creationId xmlns:p14="http://schemas.microsoft.com/office/powerpoint/2010/main" val="18930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HCI?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develop products / interaction techniques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Easy to learn</a:t>
            </a:r>
          </a:p>
          <a:p>
            <a:pPr lvl="1"/>
            <a:r>
              <a:rPr lang="en-US" dirty="0"/>
              <a:t>Easy to remember</a:t>
            </a:r>
          </a:p>
          <a:p>
            <a:r>
              <a:rPr lang="en-US" dirty="0"/>
              <a:t>To design user friendly systems</a:t>
            </a:r>
          </a:p>
          <a:p>
            <a:pPr lvl="1"/>
            <a:r>
              <a:rPr lang="en-US" dirty="0"/>
              <a:t>Efficient</a:t>
            </a:r>
          </a:p>
          <a:p>
            <a:pPr lvl="1"/>
            <a:r>
              <a:rPr lang="en-US" dirty="0"/>
              <a:t>Avoid unnecessary complexity</a:t>
            </a:r>
          </a:p>
        </p:txBody>
      </p:sp>
    </p:spTree>
    <p:extLst>
      <p:ext uri="{BB962C8B-B14F-4D97-AF65-F5344CB8AC3E}">
        <p14:creationId xmlns:p14="http://schemas.microsoft.com/office/powerpoint/2010/main" val="238333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HCI?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51329"/>
            <a:ext cx="7569804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986338" y="3929063"/>
            <a:ext cx="52197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57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Concept:</a:t>
            </a:r>
          </a:p>
          <a:p>
            <a:endParaRPr lang="en-US" dirty="0"/>
          </a:p>
          <a:p>
            <a:pPr lvl="1"/>
            <a:r>
              <a:rPr lang="en-US" sz="2800" b="1" dirty="0" smtClean="0"/>
              <a:t>Users use interfaces to accomplish a task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0204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Eng. VS HCI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30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77399965"/>
              </p:ext>
            </p:extLst>
          </p:nvPr>
        </p:nvGraphicFramePr>
        <p:xfrm>
          <a:off x="609600" y="1752600"/>
          <a:ext cx="81534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866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HCI Subjects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31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HCI (in general)</a:t>
            </a:r>
          </a:p>
          <a:p>
            <a:r>
              <a:rPr lang="en-US" dirty="0"/>
              <a:t>Usability </a:t>
            </a:r>
            <a:r>
              <a:rPr lang="en-US" dirty="0" err="1"/>
              <a:t>eng.</a:t>
            </a:r>
            <a:r>
              <a:rPr lang="en-US" dirty="0"/>
              <a:t>/testing</a:t>
            </a:r>
          </a:p>
          <a:p>
            <a:r>
              <a:rPr lang="en-US" dirty="0"/>
              <a:t>User interface design</a:t>
            </a:r>
          </a:p>
          <a:p>
            <a:r>
              <a:rPr lang="en-US" dirty="0"/>
              <a:t>Human factors/Ergonomics</a:t>
            </a:r>
          </a:p>
          <a:p>
            <a:r>
              <a:rPr lang="en-US" dirty="0"/>
              <a:t>Web design/usability</a:t>
            </a:r>
          </a:p>
          <a:p>
            <a:r>
              <a:rPr lang="en-US" dirty="0"/>
              <a:t>Graphic design</a:t>
            </a:r>
          </a:p>
          <a:p>
            <a:r>
              <a:rPr lang="en-US" dirty="0"/>
              <a:t>Information visualization</a:t>
            </a:r>
          </a:p>
          <a:p>
            <a:r>
              <a:rPr lang="en-US" dirty="0"/>
              <a:t>Many more…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2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wrong with the following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32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6400"/>
            <a:ext cx="3700877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72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33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314" y="1928813"/>
            <a:ext cx="39630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97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34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95400"/>
            <a:ext cx="3833813" cy="5464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15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1318-3185-4409-9B17-A2A87716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or Bad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0C58F-0A23-4811-BC34-53677F691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69559"/>
            <a:ext cx="7848600" cy="518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Learning Outcomes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36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Upon completion of the course, students will be able to: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693368"/>
              </p:ext>
            </p:extLst>
          </p:nvPr>
        </p:nvGraphicFramePr>
        <p:xfrm>
          <a:off x="457200" y="2362200"/>
          <a:ext cx="8027716" cy="42782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8169">
                  <a:extLst>
                    <a:ext uri="{9D8B030D-6E8A-4147-A177-3AD203B41FA5}">
                      <a16:colId xmlns:a16="http://schemas.microsoft.com/office/drawing/2014/main" val="2798553375"/>
                    </a:ext>
                  </a:extLst>
                </a:gridCol>
                <a:gridCol w="650825">
                  <a:extLst>
                    <a:ext uri="{9D8B030D-6E8A-4147-A177-3AD203B41FA5}">
                      <a16:colId xmlns:a16="http://schemas.microsoft.com/office/drawing/2014/main" val="1938561272"/>
                    </a:ext>
                  </a:extLst>
                </a:gridCol>
                <a:gridCol w="4741723">
                  <a:extLst>
                    <a:ext uri="{9D8B030D-6E8A-4147-A177-3AD203B41FA5}">
                      <a16:colId xmlns:a16="http://schemas.microsoft.com/office/drawing/2014/main" val="3310729018"/>
                    </a:ext>
                  </a:extLst>
                </a:gridCol>
                <a:gridCol w="1524439">
                  <a:extLst>
                    <a:ext uri="{9D8B030D-6E8A-4147-A177-3AD203B41FA5}">
                      <a16:colId xmlns:a16="http://schemas.microsoft.com/office/drawing/2014/main" val="100600328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51368260"/>
                    </a:ext>
                  </a:extLst>
                </a:gridCol>
              </a:tblGrid>
              <a:tr h="11275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Sr.#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Unit#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Course Learning Outcomes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Blooms Taxonomy Learning Level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7480635"/>
                  </a:ext>
                </a:extLst>
              </a:tr>
              <a:tr h="263285">
                <a:tc gridSpan="5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2256"/>
                  </a:ext>
                </a:extLst>
              </a:tr>
              <a:tr h="836284">
                <a:tc>
                  <a:txBody>
                    <a:bodyPr/>
                    <a:lstStyle/>
                    <a:p>
                      <a:pPr marL="67945" marR="60325" algn="ctr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CLO-1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60325" algn="just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Recognize the principles &amp; conceptualizing interaction for human-centered software development.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7945" marR="60325" algn="ctr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Understanding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7387969"/>
                  </a:ext>
                </a:extLst>
              </a:tr>
              <a:tr h="390681">
                <a:tc>
                  <a:txBody>
                    <a:bodyPr/>
                    <a:lstStyle/>
                    <a:p>
                      <a:pPr marL="67945" marR="60325" algn="ctr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CLO-2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60325" algn="just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Apply Human centered data gathering processes.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7945" marR="60325" algn="ctr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Applying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7485723"/>
                  </a:ext>
                </a:extLst>
              </a:tr>
              <a:tr h="549785">
                <a:tc>
                  <a:txBody>
                    <a:bodyPr/>
                    <a:lstStyle/>
                    <a:p>
                      <a:pPr marL="67945" marR="60325" algn="ctr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CLO-3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60325" algn="just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Design an application using modern human-centered principles.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7945" marR="60325" algn="ctr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Applying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909487"/>
                  </a:ext>
                </a:extLst>
              </a:tr>
              <a:tr h="549785">
                <a:tc>
                  <a:txBody>
                    <a:bodyPr/>
                    <a:lstStyle/>
                    <a:p>
                      <a:pPr marL="67945" marR="60325" algn="ctr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CLO-4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60325" algn="just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Implement usability tests for an existing software application.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7945" marR="60325" algn="ctr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Applying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0750622"/>
                  </a:ext>
                </a:extLst>
              </a:tr>
              <a:tr h="549785">
                <a:tc>
                  <a:txBody>
                    <a:bodyPr/>
                    <a:lstStyle/>
                    <a:p>
                      <a:pPr marL="67945" marR="60325" algn="ctr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CLO-5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Discuss the cognitive and social aspects that influence interaction design.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7945" marR="60325" algn="ctr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Understanding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5523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27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909" y="1600200"/>
            <a:ext cx="6666182" cy="487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971800"/>
            <a:ext cx="15525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7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development of a novel creation to meet some need</a:t>
            </a:r>
          </a:p>
          <a:p>
            <a:endParaRPr lang="en-US" dirty="0"/>
          </a:p>
          <a:p>
            <a:r>
              <a:rPr lang="en-US" dirty="0" smtClean="0"/>
              <a:t>It does not have to be unique</a:t>
            </a:r>
          </a:p>
          <a:p>
            <a:endParaRPr lang="en-US" dirty="0"/>
          </a:p>
          <a:p>
            <a:r>
              <a:rPr lang="en-US" dirty="0" smtClean="0"/>
              <a:t>No harm in reusing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4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To </a:t>
            </a:r>
            <a:r>
              <a:rPr lang="en-US" dirty="0"/>
              <a:t>create products whose form, content, and behavior are useful, usable, and desirable, as well as economically viable and technically </a:t>
            </a:r>
            <a:r>
              <a:rPr lang="en-US" dirty="0" smtClean="0"/>
              <a:t>feasible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Useful: S actually produces 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Usable: how efficiently, </a:t>
            </a:r>
          </a:p>
          <a:p>
            <a:pPr marL="274320" lvl="1" indent="0">
              <a:buNone/>
            </a:pPr>
            <a:r>
              <a:rPr lang="en-US" dirty="0" smtClean="0"/>
              <a:t>effectively and  with satisfaction can</a:t>
            </a:r>
          </a:p>
          <a:p>
            <a:pPr marL="274320" lvl="1" indent="0">
              <a:buNone/>
            </a:pPr>
            <a:r>
              <a:rPr lang="en-US" dirty="0" smtClean="0"/>
              <a:t>the user accomplish the task</a:t>
            </a:r>
          </a:p>
          <a:p>
            <a:pPr lvl="1"/>
            <a:r>
              <a:rPr lang="en-US" dirty="0" smtClean="0"/>
              <a:t>Easy to understand</a:t>
            </a:r>
          </a:p>
          <a:p>
            <a:pPr lvl="1"/>
            <a:r>
              <a:rPr lang="en-US" dirty="0" smtClean="0"/>
              <a:t>O accomplishes the task.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2743200"/>
            <a:ext cx="37147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4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HCI?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HCI stands for Human Computer Interaction….</a:t>
            </a:r>
          </a:p>
          <a:p>
            <a:r>
              <a:rPr lang="en-US" dirty="0"/>
              <a:t>So what are we trying to achieve by studying this course.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“If we design and develop digital products in such a way</a:t>
            </a:r>
          </a:p>
          <a:p>
            <a:pPr marL="0" indent="0">
              <a:buNone/>
            </a:pPr>
            <a:r>
              <a:rPr lang="en-US" dirty="0"/>
              <a:t>that the people who use them can easily achieve their goals, they will be satisfied, effective, and happy.”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That seems simple enough … yet many products are frustrating to use. </a:t>
            </a:r>
          </a:p>
        </p:txBody>
      </p:sp>
    </p:spTree>
    <p:extLst>
      <p:ext uri="{BB962C8B-B14F-4D97-AF65-F5344CB8AC3E}">
        <p14:creationId xmlns:p14="http://schemas.microsoft.com/office/powerpoint/2010/main" val="8489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HCI?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think of any products that you have used and you had a problem using them?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doesn’t only have to be software.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0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7DD3-57DD-430D-98F8-27720619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4510C-A139-4FCB-957E-9624AB34E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Also think about a product that is pleasant to use or that does not require a thought</a:t>
            </a:r>
          </a:p>
          <a:p>
            <a:endParaRPr lang="en-US" dirty="0"/>
          </a:p>
          <a:p>
            <a:r>
              <a:rPr lang="en-US" dirty="0"/>
              <a:t>A sign of good design is that you don’t notice them</a:t>
            </a:r>
          </a:p>
          <a:p>
            <a:r>
              <a:rPr lang="en-US" dirty="0"/>
              <a:t>Its when design fails it is very obvious.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3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4E12E69FE0F24D9B4F6BD891C4CF58" ma:contentTypeVersion="4" ma:contentTypeDescription="Create a new document." ma:contentTypeScope="" ma:versionID="0a4b627871224644b3074f9747e7be2a">
  <xsd:schema xmlns:xsd="http://www.w3.org/2001/XMLSchema" xmlns:xs="http://www.w3.org/2001/XMLSchema" xmlns:p="http://schemas.microsoft.com/office/2006/metadata/properties" xmlns:ns2="e360bfc0-8910-439c-a824-b4c22f7cf487" targetNamespace="http://schemas.microsoft.com/office/2006/metadata/properties" ma:root="true" ma:fieldsID="b847e4aed4345464905532591b628e17" ns2:_="">
    <xsd:import namespace="e360bfc0-8910-439c-a824-b4c22f7cf4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60bfc0-8910-439c-a824-b4c22f7cf4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47D835-548E-45FA-A067-4168AC02FBC1}"/>
</file>

<file path=customXml/itemProps2.xml><?xml version="1.0" encoding="utf-8"?>
<ds:datastoreItem xmlns:ds="http://schemas.openxmlformats.org/officeDocument/2006/customXml" ds:itemID="{601A2D0D-A4DE-4EFE-ACC8-EB0B841BD0B9}"/>
</file>

<file path=customXml/itemProps3.xml><?xml version="1.0" encoding="utf-8"?>
<ds:datastoreItem xmlns:ds="http://schemas.openxmlformats.org/officeDocument/2006/customXml" ds:itemID="{5976F01F-7BCE-4874-9FBB-FBC76778EF44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27787</TotalTime>
  <Words>893</Words>
  <Application>Microsoft Office PowerPoint</Application>
  <PresentationFormat>On-screen Show (4:3)</PresentationFormat>
  <Paragraphs>207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Cambria</vt:lpstr>
      <vt:lpstr>Times New Roman</vt:lpstr>
      <vt:lpstr>Wingdings</vt:lpstr>
      <vt:lpstr>Clarity</vt:lpstr>
      <vt:lpstr>Human Computer Interaction</vt:lpstr>
      <vt:lpstr>PowerPoint Presentation</vt:lpstr>
      <vt:lpstr>PowerPoint Presentation</vt:lpstr>
      <vt:lpstr>User Experience</vt:lpstr>
      <vt:lpstr>Design</vt:lpstr>
      <vt:lpstr>Goal</vt:lpstr>
      <vt:lpstr>Why HCI?</vt:lpstr>
      <vt:lpstr>Why HCI?</vt:lpstr>
      <vt:lpstr>PowerPoint Presentation</vt:lpstr>
      <vt:lpstr>Why HCI?</vt:lpstr>
      <vt:lpstr>What is Good User Experience?</vt:lpstr>
      <vt:lpstr>What is Bad User Experience?</vt:lpstr>
      <vt:lpstr>Design Cycle</vt:lpstr>
      <vt:lpstr>Why digital products fail?</vt:lpstr>
      <vt:lpstr>Misplaces Priorities</vt:lpstr>
      <vt:lpstr>Ignorance about real users</vt:lpstr>
      <vt:lpstr>Conflict of Interest</vt:lpstr>
      <vt:lpstr>Lack of Design Process</vt:lpstr>
      <vt:lpstr>Context of HCI</vt:lpstr>
      <vt:lpstr>Context of HCI</vt:lpstr>
      <vt:lpstr>Good or Bad Interface?</vt:lpstr>
      <vt:lpstr>Why is Good Interaction Design Important?</vt:lpstr>
      <vt:lpstr>Three Mile Island</vt:lpstr>
      <vt:lpstr>Air Inter Flight 148</vt:lpstr>
      <vt:lpstr>Why are User Interfaces Hard to Design</vt:lpstr>
      <vt:lpstr>So What is Usability</vt:lpstr>
      <vt:lpstr>Which Dimension of Usability is more Important?</vt:lpstr>
      <vt:lpstr>Why Study HCI?</vt:lpstr>
      <vt:lpstr>What is HCI?</vt:lpstr>
      <vt:lpstr>Software Eng. VS HCI</vt:lpstr>
      <vt:lpstr>Some HCI Subjects</vt:lpstr>
      <vt:lpstr>What is wrong with the following</vt:lpstr>
      <vt:lpstr>PowerPoint Presentation</vt:lpstr>
      <vt:lpstr>PowerPoint Presentation</vt:lpstr>
      <vt:lpstr>Good or Bad Design</vt:lpstr>
      <vt:lpstr>Course Learning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Computer Interaction</dc:title>
  <dc:creator>Lenovo</dc:creator>
  <cp:lastModifiedBy>Gulmina Rextina</cp:lastModifiedBy>
  <cp:revision>68</cp:revision>
  <dcterms:created xsi:type="dcterms:W3CDTF">2006-08-16T00:00:00Z</dcterms:created>
  <dcterms:modified xsi:type="dcterms:W3CDTF">2023-02-20T12:03:16Z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0x0101002A4E12E69FE0F24D9B4F6BD891C4CF58</vt:lpwstr>
  </property>
</Properties>
</file>