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9.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0.xml" ContentType="application/vnd.openxmlformats-officedocument.presentationml.slide+xml"/>
  <Override PartName="/ppt/slides/slide38.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4.xml" ContentType="application/vnd.openxmlformats-officedocument.presentationml.slide+xml"/>
  <Override PartName="/ppt/slides/slide36.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notesSlides/notesSlide7.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notesSlides/notesSlide8.xml" ContentType="application/vnd.openxmlformats-officedocument.presentationml.notesSlide+xml"/>
  <Override PartName="/ppt/slideLayouts/slideLayout7.xml" ContentType="application/vnd.openxmlformats-officedocument.presentationml.slideLayout+xml"/>
  <Override PartName="/ppt/notesSlides/notesSlide6.xml" ContentType="application/vnd.openxmlformats-officedocument.presentationml.notesSlide+xml"/>
  <Override PartName="/ppt/notesSlides/notesSlide2.xml" ContentType="application/vnd.openxmlformats-officedocument.presentationml.notesSlide+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5.xml" ContentType="application/vnd.openxmlformats-officedocument.presentationml.notesSlide+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notesSlides/notesSlide14.xml" ContentType="application/vnd.openxmlformats-officedocument.presentationml.notesSlide+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slideLayouts/slideLayout5.xml" ContentType="application/vnd.openxmlformats-officedocument.presentationml.slideLayout+xml"/>
  <Override PartName="/ppt/notesSlides/notesSlide13.xml" ContentType="application/vnd.openxmlformats-officedocument.presentationml.notesSlide+xml"/>
  <Override PartName="/ppt/slideLayouts/slideLayout4.xml" ContentType="application/vnd.openxmlformats-officedocument.presentationml.slideLayout+xml"/>
  <Override PartName="/ppt/notesSlides/notesSlide11.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9"/>
  </p:notesMasterIdLst>
  <p:sldIdLst>
    <p:sldId id="350" r:id="rId2"/>
    <p:sldId id="385" r:id="rId3"/>
    <p:sldId id="386" r:id="rId4"/>
    <p:sldId id="387" r:id="rId5"/>
    <p:sldId id="388" r:id="rId6"/>
    <p:sldId id="421" r:id="rId7"/>
    <p:sldId id="481" r:id="rId8"/>
    <p:sldId id="454" r:id="rId9"/>
    <p:sldId id="482" r:id="rId10"/>
    <p:sldId id="483" r:id="rId11"/>
    <p:sldId id="479" r:id="rId12"/>
    <p:sldId id="423" r:id="rId13"/>
    <p:sldId id="471" r:id="rId14"/>
    <p:sldId id="433" r:id="rId15"/>
    <p:sldId id="434" r:id="rId16"/>
    <p:sldId id="393" r:id="rId17"/>
    <p:sldId id="441" r:id="rId18"/>
    <p:sldId id="442" r:id="rId19"/>
    <p:sldId id="443" r:id="rId20"/>
    <p:sldId id="484" r:id="rId21"/>
    <p:sldId id="448" r:id="rId22"/>
    <p:sldId id="449" r:id="rId23"/>
    <p:sldId id="450" r:id="rId24"/>
    <p:sldId id="486" r:id="rId25"/>
    <p:sldId id="487" r:id="rId26"/>
    <p:sldId id="488" r:id="rId27"/>
    <p:sldId id="489" r:id="rId28"/>
    <p:sldId id="490" r:id="rId29"/>
    <p:sldId id="491" r:id="rId30"/>
    <p:sldId id="492" r:id="rId31"/>
    <p:sldId id="493" r:id="rId32"/>
    <p:sldId id="494" r:id="rId33"/>
    <p:sldId id="495" r:id="rId34"/>
    <p:sldId id="496" r:id="rId35"/>
    <p:sldId id="497" r:id="rId36"/>
    <p:sldId id="498" r:id="rId37"/>
    <p:sldId id="499" r:id="rId38"/>
    <p:sldId id="500" r:id="rId39"/>
    <p:sldId id="501" r:id="rId40"/>
    <p:sldId id="502" r:id="rId41"/>
    <p:sldId id="503" r:id="rId42"/>
    <p:sldId id="504" r:id="rId43"/>
    <p:sldId id="505" r:id="rId44"/>
    <p:sldId id="506" r:id="rId45"/>
    <p:sldId id="507" r:id="rId46"/>
    <p:sldId id="510" r:id="rId47"/>
    <p:sldId id="511"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D601DD0-3D3D-4ABA-9A12-3290444ABB84}">
          <p14:sldIdLst/>
        </p14:section>
        <p14:section name="Default Section" id="{AF27DFAF-1907-4142-B8B8-A0A7B40A04BA}">
          <p14:sldIdLst>
            <p14:sldId id="350"/>
            <p14:sldId id="385"/>
            <p14:sldId id="386"/>
            <p14:sldId id="387"/>
            <p14:sldId id="388"/>
            <p14:sldId id="421"/>
            <p14:sldId id="481"/>
            <p14:sldId id="454"/>
            <p14:sldId id="482"/>
            <p14:sldId id="483"/>
            <p14:sldId id="479"/>
            <p14:sldId id="423"/>
          </p14:sldIdLst>
        </p14:section>
        <p14:section name="Untitled Section" id="{CAC49C6F-59A7-4EA7-80D4-1CD302ED3153}">
          <p14:sldIdLst>
            <p14:sldId id="471"/>
            <p14:sldId id="433"/>
            <p14:sldId id="434"/>
            <p14:sldId id="393"/>
            <p14:sldId id="441"/>
            <p14:sldId id="442"/>
            <p14:sldId id="443"/>
            <p14:sldId id="484"/>
            <p14:sldId id="448"/>
            <p14:sldId id="449"/>
            <p14:sldId id="450"/>
            <p14:sldId id="486"/>
            <p14:sldId id="487"/>
            <p14:sldId id="488"/>
            <p14:sldId id="489"/>
            <p14:sldId id="490"/>
            <p14:sldId id="491"/>
            <p14:sldId id="492"/>
            <p14:sldId id="493"/>
            <p14:sldId id="494"/>
            <p14:sldId id="495"/>
            <p14:sldId id="496"/>
            <p14:sldId id="497"/>
            <p14:sldId id="498"/>
            <p14:sldId id="499"/>
            <p14:sldId id="500"/>
            <p14:sldId id="501"/>
            <p14:sldId id="502"/>
            <p14:sldId id="503"/>
            <p14:sldId id="504"/>
            <p14:sldId id="505"/>
            <p14:sldId id="506"/>
            <p14:sldId id="507"/>
            <p14:sldId id="510"/>
            <p14:sldId id="5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026" autoAdjust="0"/>
    <p:restoredTop sz="94660"/>
  </p:normalViewPr>
  <p:slideViewPr>
    <p:cSldViewPr snapToGrid="0">
      <p:cViewPr varScale="1">
        <p:scale>
          <a:sx n="65" d="100"/>
          <a:sy n="65" d="100"/>
        </p:scale>
        <p:origin x="720" y="4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8DC88-D3B4-4F39-915D-185BD2602BF8}" type="datetimeFigureOut">
              <a:rPr lang="en-US" smtClean="0"/>
              <a:t>4/4/2023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1B91CE-1891-46EB-8C65-7FED4CAB2E65}" type="slidenum">
              <a:rPr lang="en-US" smtClean="0"/>
              <a:t>‹#›</a:t>
            </a:fld>
            <a:endParaRPr lang="en-US"/>
          </a:p>
        </p:txBody>
      </p:sp>
    </p:spTree>
    <p:extLst>
      <p:ext uri="{BB962C8B-B14F-4D97-AF65-F5344CB8AC3E}">
        <p14:creationId xmlns:p14="http://schemas.microsoft.com/office/powerpoint/2010/main" val="4001691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flickr.com/photos/ul_digital_library/"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Psychographics : study</a:t>
            </a:r>
            <a:r>
              <a:rPr lang="en-US" baseline="0" dirty="0" smtClean="0"/>
              <a:t> of peoples characteristics, attitudes </a:t>
            </a:r>
            <a:r>
              <a:rPr lang="en-US" baseline="0" dirty="0" err="1" smtClean="0"/>
              <a:t>etc</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21B91CE-1891-46EB-8C65-7FED4CAB2E65}" type="slidenum">
              <a:rPr lang="en-US" smtClean="0"/>
              <a:t>10</a:t>
            </a:fld>
            <a:endParaRPr lang="en-US"/>
          </a:p>
        </p:txBody>
      </p:sp>
    </p:spTree>
    <p:extLst>
      <p:ext uri="{BB962C8B-B14F-4D97-AF65-F5344CB8AC3E}">
        <p14:creationId xmlns:p14="http://schemas.microsoft.com/office/powerpoint/2010/main" val="3886331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p>
        </p:txBody>
      </p:sp>
      <p:sp>
        <p:nvSpPr>
          <p:cNvPr id="15364"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3987ACCA-228A-4200-BF65-65D6F256B865}" type="slidenum">
              <a:rPr lang="en-GB" sz="1200">
                <a:latin typeface="+mn-lt"/>
              </a:rPr>
              <a:pPr algn="r">
                <a:defRPr/>
              </a:pPr>
              <a:t>23</a:t>
            </a:fld>
            <a:endParaRPr lang="en-GB" sz="1200">
              <a:latin typeface="+mn-lt"/>
            </a:endParaRPr>
          </a:p>
        </p:txBody>
      </p:sp>
    </p:spTree>
    <p:extLst>
      <p:ext uri="{BB962C8B-B14F-4D97-AF65-F5344CB8AC3E}">
        <p14:creationId xmlns:p14="http://schemas.microsoft.com/office/powerpoint/2010/main" val="4174398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with an exercise, ~15 minutes for quiet individual</a:t>
            </a:r>
            <a:r>
              <a:rPr lang="en-US" baseline="0" dirty="0"/>
              <a:t> scenario writing, then 15 to exchange them. Instructions for exchanging– keep each other honest, </a:t>
            </a:r>
            <a:r>
              <a:rPr lang="en-US" baseline="0" dirty="0" err="1"/>
              <a:t>piont</a:t>
            </a:r>
            <a:r>
              <a:rPr lang="en-US" baseline="0" dirty="0"/>
              <a:t> out where you are thinking too much about current constraints like </a:t>
            </a:r>
            <a:r>
              <a:rPr lang="en-US" baseline="0" dirty="0" err="1"/>
              <a:t>paywalls</a:t>
            </a:r>
            <a:r>
              <a:rPr lang="en-US" baseline="0" dirty="0"/>
              <a:t>, or design decisions like buttons and links. Focus on the experience. </a:t>
            </a:r>
          </a:p>
          <a:p>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Meeting of Drama Society October 1973, </a:t>
            </a:r>
            <a:r>
              <a:rPr lang="en-US" sz="1200" b="0" i="0" u="none" strike="noStrike" kern="1200" dirty="0" err="1">
                <a:solidFill>
                  <a:schemeClr val="tx1"/>
                </a:solidFill>
                <a:effectLst/>
                <a:latin typeface="+mn-lt"/>
                <a:ea typeface="+mn-ea"/>
                <a:cs typeface="+mn-cs"/>
                <a:hlinkClick r:id="rId3"/>
              </a:rPr>
              <a:t>Glucksman</a:t>
            </a:r>
            <a:r>
              <a:rPr lang="en-US" sz="1200" b="0" i="0" u="none" strike="noStrike" kern="1200" dirty="0">
                <a:solidFill>
                  <a:schemeClr val="tx1"/>
                </a:solidFill>
                <a:effectLst/>
                <a:latin typeface="+mn-lt"/>
                <a:ea typeface="+mn-ea"/>
                <a:cs typeface="+mn-cs"/>
                <a:hlinkClick r:id="rId3"/>
              </a:rPr>
              <a:t> Library</a:t>
            </a:r>
            <a:r>
              <a:rPr lang="en-US" sz="1200" b="0" i="0" u="none" strike="noStrike" kern="1200" dirty="0">
                <a:solidFill>
                  <a:schemeClr val="tx1"/>
                </a:solidFill>
                <a:effectLst/>
                <a:latin typeface="+mn-lt"/>
                <a:ea typeface="+mn-ea"/>
                <a:cs typeface="+mn-cs"/>
              </a:rPr>
              <a:t> NO COPYRIGHT RESTRICTIONS</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0948B83-8791-064F-9F74-28DE9ED05F5D}" type="slidenum">
              <a:rPr lang="en-US" smtClean="0"/>
              <a:pPr/>
              <a:t>29</a:t>
            </a:fld>
            <a:endParaRPr lang="en-US"/>
          </a:p>
        </p:txBody>
      </p:sp>
    </p:spTree>
    <p:extLst>
      <p:ext uri="{BB962C8B-B14F-4D97-AF65-F5344CB8AC3E}">
        <p14:creationId xmlns:p14="http://schemas.microsoft.com/office/powerpoint/2010/main" val="2856409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0" i="0" kern="1200" dirty="0">
                <a:solidFill>
                  <a:schemeClr val="tx1"/>
                </a:solidFill>
                <a:effectLst/>
                <a:latin typeface="+mn-lt"/>
                <a:ea typeface="+mn-ea"/>
                <a:cs typeface="+mn-cs"/>
              </a:rPr>
              <a:t>Revisit your scenarios with this. Add in details. ~10-15 minutes.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“Your mission is to document that experience from the persona’s point of view. I like to use the classic components of good storytelling when doing this.</a:t>
            </a:r>
          </a:p>
          <a:p>
            <a:r>
              <a:rPr lang="en-US" sz="1200" b="1" i="0" kern="1200" dirty="0">
                <a:solidFill>
                  <a:schemeClr val="tx1"/>
                </a:solidFill>
                <a:effectLst/>
                <a:latin typeface="+mn-lt"/>
                <a:ea typeface="+mn-ea"/>
                <a:cs typeface="+mn-cs"/>
              </a:rPr>
              <a:t>Set the scene.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Where is the persona when he or she first discovers the need that will lead him or her to the Web site? When does it happen? Who else is around possibly influencing his or her decision? What else is going on at the time? Be as specific as possible to create a realistic story, just as you were with the persona details.</a:t>
            </a:r>
          </a:p>
          <a:p>
            <a:r>
              <a:rPr lang="en-US" sz="1200" b="1" i="0" kern="1200" dirty="0">
                <a:solidFill>
                  <a:schemeClr val="tx1"/>
                </a:solidFill>
                <a:effectLst/>
                <a:latin typeface="+mn-lt"/>
                <a:ea typeface="+mn-ea"/>
                <a:cs typeface="+mn-cs"/>
              </a:rPr>
              <a:t>Establish the goal or conflict.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Visits to the site are triggered by goals, so something must have happened to prompt your persona to go to your site. What was it? Perhaps it occurred in typical narrative fashion, based on a conflict with someone else or an inner conflict that he or she needed to resolve. Be very clear about what your persona is trying to achieve by visiting the site, keeping in mind that he or she could have multiple goals.</a:t>
            </a:r>
          </a:p>
          <a:p>
            <a:r>
              <a:rPr lang="en-US" sz="1200" b="1" i="0" kern="1200" dirty="0">
                <a:solidFill>
                  <a:schemeClr val="tx1"/>
                </a:solidFill>
                <a:effectLst/>
                <a:latin typeface="+mn-lt"/>
                <a:ea typeface="+mn-ea"/>
                <a:cs typeface="+mn-cs"/>
              </a:rPr>
              <a:t>Overcome crises along the way.</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the persona comes to the site, how does he or she enter? What decisions does he or she make along the way? How does the persona find what he or she’s looking for? Are there intermediate steps to describe? What challenges does the persona face along the way that the site helps with? Does the action all take place on your site, or does the persona use other sites, email, IM, phone calls, meetings with others, store visits, and so on? Even though this is an idealized story about how your site could satisfy this persona’s needs perfectly, be realistic about what he or she would actually do. How does the persona feel about the experience while going through it?</a:t>
            </a:r>
          </a:p>
          <a:p>
            <a:r>
              <a:rPr lang="en-US" sz="1200" b="1" i="0" kern="1200" dirty="0">
                <a:solidFill>
                  <a:schemeClr val="tx1"/>
                </a:solidFill>
                <a:effectLst/>
                <a:latin typeface="+mn-lt"/>
                <a:ea typeface="+mn-ea"/>
                <a:cs typeface="+mn-cs"/>
              </a:rPr>
              <a:t>Achieve resolution.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How does the persona ultimately achieve his or her goal? What are the persona’s attitudes at the climax of his or her story? What are the most critical factors in helping the persona achieve his or her goal?</a:t>
            </a:r>
          </a:p>
          <a:p>
            <a:r>
              <a:rPr lang="en-US" sz="1200" b="1" i="0" kern="1200" dirty="0">
                <a:solidFill>
                  <a:schemeClr val="tx1"/>
                </a:solidFill>
                <a:effectLst/>
                <a:latin typeface="+mn-lt"/>
                <a:ea typeface="+mn-ea"/>
                <a:cs typeface="+mn-cs"/>
              </a:rPr>
              <a:t>Reach denouement.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What does the persona do after succeeding? How does the persona leave the site? How does this story affect his or her work or life? What’s his or her perception afterward? How does the persona’s success impact your business?</a:t>
            </a:r>
          </a:p>
          <a:p>
            <a:endParaRPr lang="en-US" dirty="0"/>
          </a:p>
        </p:txBody>
      </p:sp>
      <p:sp>
        <p:nvSpPr>
          <p:cNvPr id="4" name="Slide Number Placeholder 3"/>
          <p:cNvSpPr>
            <a:spLocks noGrp="1"/>
          </p:cNvSpPr>
          <p:nvPr>
            <p:ph type="sldNum" sz="quarter" idx="10"/>
          </p:nvPr>
        </p:nvSpPr>
        <p:spPr/>
        <p:txBody>
          <a:bodyPr/>
          <a:lstStyle/>
          <a:p>
            <a:fld id="{40948B83-8791-064F-9F74-28DE9ED05F5D}" type="slidenum">
              <a:rPr lang="en-US" smtClean="0"/>
              <a:pPr/>
              <a:t>30</a:t>
            </a:fld>
            <a:endParaRPr lang="en-US"/>
          </a:p>
        </p:txBody>
      </p:sp>
    </p:spTree>
    <p:extLst>
      <p:ext uri="{BB962C8B-B14F-4D97-AF65-F5344CB8AC3E}">
        <p14:creationId xmlns:p14="http://schemas.microsoft.com/office/powerpoint/2010/main" val="5559183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everyone has the “no design” philosophy</a:t>
            </a:r>
            <a:r>
              <a:rPr lang="en-US" baseline="0" dirty="0"/>
              <a:t> (as you can see) but it helps in this world of many different kinds of solutions. </a:t>
            </a:r>
            <a:endParaRPr lang="en-US" dirty="0"/>
          </a:p>
        </p:txBody>
      </p:sp>
      <p:sp>
        <p:nvSpPr>
          <p:cNvPr id="4" name="Slide Number Placeholder 3"/>
          <p:cNvSpPr>
            <a:spLocks noGrp="1"/>
          </p:cNvSpPr>
          <p:nvPr>
            <p:ph type="sldNum" sz="quarter" idx="10"/>
          </p:nvPr>
        </p:nvSpPr>
        <p:spPr/>
        <p:txBody>
          <a:bodyPr/>
          <a:lstStyle/>
          <a:p>
            <a:fld id="{40948B83-8791-064F-9F74-28DE9ED05F5D}" type="slidenum">
              <a:rPr lang="en-US" smtClean="0"/>
              <a:pPr/>
              <a:t>32</a:t>
            </a:fld>
            <a:endParaRPr lang="en-US"/>
          </a:p>
        </p:txBody>
      </p:sp>
    </p:spTree>
    <p:extLst>
      <p:ext uri="{BB962C8B-B14F-4D97-AF65-F5344CB8AC3E}">
        <p14:creationId xmlns:p14="http://schemas.microsoft.com/office/powerpoint/2010/main" val="1409074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 looking up a train schedule or tickets at </a:t>
            </a:r>
            <a:r>
              <a:rPr lang="en-US" dirty="0" err="1"/>
              <a:t>amtrak</a:t>
            </a:r>
            <a:r>
              <a:rPr lang="en-US" dirty="0"/>
              <a:t>… they don’t expect to have to deal with a tutorial, they just want in and out</a:t>
            </a:r>
          </a:p>
        </p:txBody>
      </p:sp>
      <p:sp>
        <p:nvSpPr>
          <p:cNvPr id="4" name="Slide Number Placeholder 3"/>
          <p:cNvSpPr>
            <a:spLocks noGrp="1"/>
          </p:cNvSpPr>
          <p:nvPr>
            <p:ph type="sldNum" sz="quarter" idx="10"/>
          </p:nvPr>
        </p:nvSpPr>
        <p:spPr/>
        <p:txBody>
          <a:bodyPr/>
          <a:lstStyle/>
          <a:p>
            <a:fld id="{40948B83-8791-064F-9F74-28DE9ED05F5D}" type="slidenum">
              <a:rPr lang="en-US" smtClean="0"/>
              <a:pPr/>
              <a:t>35</a:t>
            </a:fld>
            <a:endParaRPr lang="en-US"/>
          </a:p>
        </p:txBody>
      </p:sp>
    </p:spTree>
    <p:extLst>
      <p:ext uri="{BB962C8B-B14F-4D97-AF65-F5344CB8AC3E}">
        <p14:creationId xmlns:p14="http://schemas.microsoft.com/office/powerpoint/2010/main" val="602593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dirty="0"/>
              <a:t>A group doesn’t just have to be a demographic group. It could be based around similar attitudes, level of engagement, behaviour etc…</a:t>
            </a:r>
          </a:p>
          <a:p>
            <a:pPr eaLnBrk="1" hangingPunct="1">
              <a:spcBef>
                <a:spcPct val="0"/>
              </a:spcBef>
            </a:pPr>
            <a:endParaRPr lang="en-GB" dirty="0"/>
          </a:p>
          <a:p>
            <a:pPr eaLnBrk="1" hangingPunct="1">
              <a:spcBef>
                <a:spcPct val="0"/>
              </a:spcBef>
            </a:pPr>
            <a:r>
              <a:rPr lang="en-GB" dirty="0"/>
              <a:t>ASK students to stop and write these different things on their post its. </a:t>
            </a:r>
          </a:p>
        </p:txBody>
      </p:sp>
      <p:sp>
        <p:nvSpPr>
          <p:cNvPr id="15364"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4DB75639-1748-4433-B355-1E0D5C1DD6C3}" type="slidenum">
              <a:rPr lang="en-GB" sz="1200">
                <a:latin typeface="+mn-lt"/>
              </a:rPr>
              <a:pPr algn="r">
                <a:defRPr/>
              </a:pPr>
              <a:t>14</a:t>
            </a:fld>
            <a:endParaRPr lang="en-GB" sz="1200">
              <a:latin typeface="+mn-lt"/>
            </a:endParaRPr>
          </a:p>
        </p:txBody>
      </p:sp>
    </p:spTree>
    <p:extLst>
      <p:ext uri="{BB962C8B-B14F-4D97-AF65-F5344CB8AC3E}">
        <p14:creationId xmlns:p14="http://schemas.microsoft.com/office/powerpoint/2010/main" val="841046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t>A group doesn’t just have to be a demographic group. It could be based around similar attitudes, level of engagement, behaviour etc…</a:t>
            </a:r>
          </a:p>
        </p:txBody>
      </p:sp>
      <p:sp>
        <p:nvSpPr>
          <p:cNvPr id="15364"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A22B5991-9A83-4157-B0CF-E29B553A6A91}" type="slidenum">
              <a:rPr lang="en-GB" sz="1200">
                <a:latin typeface="+mn-lt"/>
              </a:rPr>
              <a:pPr algn="r">
                <a:defRPr/>
              </a:pPr>
              <a:t>15</a:t>
            </a:fld>
            <a:endParaRPr lang="en-GB" sz="1200">
              <a:latin typeface="+mn-lt"/>
            </a:endParaRPr>
          </a:p>
        </p:txBody>
      </p:sp>
    </p:spTree>
    <p:extLst>
      <p:ext uri="{BB962C8B-B14F-4D97-AF65-F5344CB8AC3E}">
        <p14:creationId xmlns:p14="http://schemas.microsoft.com/office/powerpoint/2010/main" val="327964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44234D-447A-4E16-B4D3-442A53322D5C}" type="slidenum">
              <a:rPr lang="en-US"/>
              <a:pPr/>
              <a:t>17</a:t>
            </a:fld>
            <a:endParaRPr lang="en-US"/>
          </a:p>
        </p:txBody>
      </p:sp>
      <p:sp>
        <p:nvSpPr>
          <p:cNvPr id="193538" name="Rectangle 1026"/>
          <p:cNvSpPr>
            <a:spLocks noGrp="1" noRot="1" noChangeAspect="1" noChangeArrowheads="1" noTextEdit="1"/>
          </p:cNvSpPr>
          <p:nvPr>
            <p:ph type="sldImg"/>
          </p:nvPr>
        </p:nvSpPr>
        <p:spPr>
          <a:ln/>
        </p:spPr>
      </p:sp>
      <p:sp>
        <p:nvSpPr>
          <p:cNvPr id="193539" name="Rectangle 1027"/>
          <p:cNvSpPr>
            <a:spLocks noGrp="1" noChangeArrowheads="1"/>
          </p:cNvSpPr>
          <p:nvPr>
            <p:ph type="body" idx="1"/>
          </p:nvPr>
        </p:nvSpPr>
        <p:spPr/>
        <p:txBody>
          <a:bodyPr/>
          <a:lstStyle/>
          <a:p>
            <a:r>
              <a:rPr lang="en-US" sz="1200" b="0" i="0" u="none" strike="noStrike" kern="1200" baseline="0" dirty="0">
                <a:solidFill>
                  <a:schemeClr val="tx1"/>
                </a:solidFill>
                <a:latin typeface="+mn-lt"/>
                <a:ea typeface="+mn-ea"/>
                <a:cs typeface="+mn-cs"/>
              </a:rPr>
              <a:t>Your primary persona needs to be a common user type that is both important to the</a:t>
            </a:r>
          </a:p>
          <a:p>
            <a:r>
              <a:rPr lang="en-US" sz="1200" b="0" i="0" u="none" strike="noStrike" kern="1200" baseline="0" dirty="0">
                <a:solidFill>
                  <a:schemeClr val="tx1"/>
                </a:solidFill>
                <a:latin typeface="+mn-lt"/>
                <a:ea typeface="+mn-ea"/>
                <a:cs typeface="+mn-cs"/>
              </a:rPr>
              <a:t>business success of the product </a:t>
            </a:r>
            <a:r>
              <a:rPr lang="en-US" sz="1200" b="0" i="1" u="none" strike="noStrike" kern="1200" baseline="0" dirty="0">
                <a:solidFill>
                  <a:schemeClr val="tx1"/>
                </a:solidFill>
                <a:latin typeface="+mn-lt"/>
                <a:ea typeface="+mn-ea"/>
                <a:cs typeface="+mn-cs"/>
              </a:rPr>
              <a:t>and </a:t>
            </a:r>
            <a:r>
              <a:rPr lang="en-US" sz="1200" b="0" i="0" u="none" strike="noStrike" kern="1200" baseline="0" dirty="0">
                <a:solidFill>
                  <a:schemeClr val="tx1"/>
                </a:solidFill>
                <a:latin typeface="+mn-lt"/>
                <a:ea typeface="+mn-ea"/>
                <a:cs typeface="+mn-cs"/>
              </a:rPr>
              <a:t>is needy from a design point of view. This is usually a</a:t>
            </a:r>
          </a:p>
          <a:p>
            <a:r>
              <a:rPr lang="en-US" sz="1200" b="0" i="0" u="none" strike="noStrike" kern="1200" baseline="0" dirty="0">
                <a:solidFill>
                  <a:schemeClr val="tx1"/>
                </a:solidFill>
                <a:latin typeface="+mn-lt"/>
                <a:ea typeface="+mn-ea"/>
                <a:cs typeface="+mn-cs"/>
              </a:rPr>
              <a:t>beginning user or a technologically challenged one.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Your secondary users need to be very different from the primary users. Secondary users</a:t>
            </a:r>
          </a:p>
          <a:p>
            <a:r>
              <a:rPr lang="en-US" sz="1200" b="0" i="0" u="none" strike="noStrike" kern="1200" baseline="0" dirty="0">
                <a:solidFill>
                  <a:schemeClr val="tx1"/>
                </a:solidFill>
                <a:latin typeface="+mn-lt"/>
                <a:ea typeface="+mn-ea"/>
                <a:cs typeface="+mn-cs"/>
              </a:rPr>
              <a:t>may be power users or serious novices who are less valuable from a business standpoint</a:t>
            </a:r>
          </a:p>
          <a:p>
            <a:r>
              <a:rPr lang="en-US" sz="1200" b="0" i="0" u="none" strike="noStrike" kern="1200" baseline="0" dirty="0">
                <a:solidFill>
                  <a:schemeClr val="tx1"/>
                </a:solidFill>
                <a:latin typeface="+mn-lt"/>
                <a:ea typeface="+mn-ea"/>
                <a:cs typeface="+mn-cs"/>
              </a:rPr>
              <a:t>but cost a lot in customer support. (Business is not just about </a:t>
            </a:r>
            <a:r>
              <a:rPr lang="en-US" sz="1200" b="0" i="0" u="none" strike="noStrike" kern="1200" baseline="0" dirty="0" err="1">
                <a:solidFill>
                  <a:schemeClr val="tx1"/>
                </a:solidFill>
                <a:latin typeface="+mn-lt"/>
                <a:ea typeface="+mn-ea"/>
                <a:cs typeface="+mn-cs"/>
              </a:rPr>
              <a:t>profi</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ts</a:t>
            </a:r>
            <a:r>
              <a:rPr lang="en-US" sz="1200" b="0" i="0" u="none" strike="noStrike" kern="1200" baseline="0" dirty="0">
                <a:solidFill>
                  <a:schemeClr val="tx1"/>
                </a:solidFill>
                <a:latin typeface="+mn-lt"/>
                <a:ea typeface="+mn-ea"/>
                <a:cs typeface="+mn-cs"/>
              </a:rPr>
              <a:t>; it’s also about</a:t>
            </a:r>
          </a:p>
          <a:p>
            <a:r>
              <a:rPr lang="en-US" sz="1200" b="0" i="0" u="none" strike="noStrike" kern="1200" baseline="0" dirty="0">
                <a:solidFill>
                  <a:schemeClr val="tx1"/>
                </a:solidFill>
                <a:latin typeface="+mn-lt"/>
                <a:ea typeface="+mn-ea"/>
                <a:cs typeface="+mn-cs"/>
              </a:rPr>
              <a:t>savings.)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There’s a third kind of user, the user who has radically different needs for the system,</a:t>
            </a:r>
          </a:p>
          <a:p>
            <a:r>
              <a:rPr lang="en-US" sz="1200" b="0" i="0" u="none" strike="noStrike" kern="1200" baseline="0" dirty="0">
                <a:solidFill>
                  <a:schemeClr val="tx1"/>
                </a:solidFill>
                <a:latin typeface="+mn-lt"/>
                <a:ea typeface="+mn-ea"/>
                <a:cs typeface="+mn-cs"/>
              </a:rPr>
              <a:t>who may even need a specialized design of her own. We call these users “complementary,”</a:t>
            </a:r>
          </a:p>
          <a:p>
            <a:r>
              <a:rPr lang="en-US" sz="1200" b="0" i="0" u="none" strike="noStrike" kern="1200" baseline="0" dirty="0">
                <a:solidFill>
                  <a:schemeClr val="tx1"/>
                </a:solidFill>
                <a:latin typeface="+mn-lt"/>
                <a:ea typeface="+mn-ea"/>
                <a:cs typeface="+mn-cs"/>
              </a:rPr>
              <a:t>because they show us a different side of the product, a side we might not have</a:t>
            </a:r>
          </a:p>
          <a:p>
            <a:r>
              <a:rPr lang="en-US" sz="1200" b="0" i="0" u="none" strike="noStrike" kern="1200" baseline="0" dirty="0">
                <a:solidFill>
                  <a:schemeClr val="tx1"/>
                </a:solidFill>
                <a:latin typeface="+mn-lt"/>
                <a:ea typeface="+mn-ea"/>
                <a:cs typeface="+mn-cs"/>
              </a:rPr>
              <a:t>seen otherwise.</a:t>
            </a:r>
            <a:endParaRPr lang="en-US" dirty="0"/>
          </a:p>
        </p:txBody>
      </p:sp>
    </p:spTree>
    <p:extLst>
      <p:ext uri="{BB962C8B-B14F-4D97-AF65-F5344CB8AC3E}">
        <p14:creationId xmlns:p14="http://schemas.microsoft.com/office/powerpoint/2010/main" val="784199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949063-FE55-4123-B373-452D92072017}" type="slidenum">
              <a:rPr lang="en-US"/>
              <a:pPr/>
              <a:t>18</a:t>
            </a:fld>
            <a:endParaRPr lang="en-US"/>
          </a:p>
        </p:txBody>
      </p:sp>
      <p:sp>
        <p:nvSpPr>
          <p:cNvPr id="195586" name="Rectangle 1026"/>
          <p:cNvSpPr>
            <a:spLocks noGrp="1" noRot="1" noChangeAspect="1" noChangeArrowheads="1" noTextEdit="1"/>
          </p:cNvSpPr>
          <p:nvPr>
            <p:ph type="sldImg"/>
          </p:nvPr>
        </p:nvSpPr>
        <p:spPr>
          <a:ln/>
        </p:spPr>
      </p:sp>
      <p:sp>
        <p:nvSpPr>
          <p:cNvPr id="195587" name="Rectangle 1027"/>
          <p:cNvSpPr>
            <a:spLocks noGrp="1" noChangeArrowheads="1"/>
          </p:cNvSpPr>
          <p:nvPr>
            <p:ph type="body" idx="1"/>
          </p:nvPr>
        </p:nvSpPr>
        <p:spPr/>
        <p:txBody>
          <a:bodyPr/>
          <a:lstStyle/>
          <a:p>
            <a:r>
              <a:rPr lang="en-US" dirty="0"/>
              <a:t>Evaluate. Do you have the right ones? You may choose to give up persona </a:t>
            </a:r>
            <a:r>
              <a:rPr lang="en-US" dirty="0" err="1"/>
              <a:t>faves</a:t>
            </a:r>
            <a:r>
              <a:rPr lang="en-US" dirty="0"/>
              <a:t> in favor of business success.</a:t>
            </a:r>
          </a:p>
        </p:txBody>
      </p:sp>
    </p:spTree>
    <p:extLst>
      <p:ext uri="{BB962C8B-B14F-4D97-AF65-F5344CB8AC3E}">
        <p14:creationId xmlns:p14="http://schemas.microsoft.com/office/powerpoint/2010/main" val="3630168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t>Comedy names, such as ‘Miguel the Mexican’ are best avoided, as are celebrity names, such as ‘Jo Lo’ or ‘Madonna’</a:t>
            </a:r>
          </a:p>
        </p:txBody>
      </p:sp>
      <p:sp>
        <p:nvSpPr>
          <p:cNvPr id="15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C883CD6-24C9-4F72-A0CF-341CD237ACF9}" type="slidenum">
              <a:rPr lang="en-GB" smtClean="0"/>
              <a:pPr fontAlgn="base">
                <a:spcBef>
                  <a:spcPct val="0"/>
                </a:spcBef>
                <a:spcAft>
                  <a:spcPct val="0"/>
                </a:spcAft>
                <a:defRPr/>
              </a:pPr>
              <a:t>19</a:t>
            </a:fld>
            <a:endParaRPr lang="en-GB"/>
          </a:p>
        </p:txBody>
      </p:sp>
    </p:spTree>
    <p:extLst>
      <p:ext uri="{BB962C8B-B14F-4D97-AF65-F5344CB8AC3E}">
        <p14:creationId xmlns:p14="http://schemas.microsoft.com/office/powerpoint/2010/main" val="3209939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smtClean="0"/>
          </a:p>
        </p:txBody>
      </p:sp>
      <p:sp>
        <p:nvSpPr>
          <p:cNvPr id="15364"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34BA7830-C020-41AB-943E-FB50FA1875EA}" type="slidenum">
              <a:rPr lang="en-GB" sz="1200">
                <a:latin typeface="+mn-lt"/>
              </a:rPr>
              <a:pPr algn="r">
                <a:defRPr/>
              </a:pPr>
              <a:t>20</a:t>
            </a:fld>
            <a:endParaRPr lang="en-GB" sz="1200">
              <a:latin typeface="+mn-lt"/>
            </a:endParaRPr>
          </a:p>
        </p:txBody>
      </p:sp>
    </p:spTree>
    <p:extLst>
      <p:ext uri="{BB962C8B-B14F-4D97-AF65-F5344CB8AC3E}">
        <p14:creationId xmlns:p14="http://schemas.microsoft.com/office/powerpoint/2010/main" val="109031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dirty="0"/>
              <a:t>If you’re designing a computer system to be used in schools, don’t base your personas on characters from 90210!</a:t>
            </a:r>
          </a:p>
        </p:txBody>
      </p:sp>
      <p:sp>
        <p:nvSpPr>
          <p:cNvPr id="15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790361F-38A3-4358-BCE6-203EEF0BACF2}" type="slidenum">
              <a:rPr lang="en-GB" smtClean="0"/>
              <a:pPr fontAlgn="base">
                <a:spcBef>
                  <a:spcPct val="0"/>
                </a:spcBef>
                <a:spcAft>
                  <a:spcPct val="0"/>
                </a:spcAft>
                <a:defRPr/>
              </a:pPr>
              <a:t>21</a:t>
            </a:fld>
            <a:endParaRPr lang="en-GB"/>
          </a:p>
        </p:txBody>
      </p:sp>
    </p:spTree>
    <p:extLst>
      <p:ext uri="{BB962C8B-B14F-4D97-AF65-F5344CB8AC3E}">
        <p14:creationId xmlns:p14="http://schemas.microsoft.com/office/powerpoint/2010/main" val="1189535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t>The last example is from a company that used to send their personas birthday cards and would receive holiday postcards from their personas. It’s all about getting people regularly thinking about their users.</a:t>
            </a:r>
          </a:p>
        </p:txBody>
      </p:sp>
      <p:sp>
        <p:nvSpPr>
          <p:cNvPr id="15364"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2EF4AC4D-BB37-4719-9E81-67E1FBF6E842}" type="slidenum">
              <a:rPr lang="en-GB" sz="1200">
                <a:latin typeface="+mn-lt"/>
              </a:rPr>
              <a:pPr algn="r">
                <a:defRPr/>
              </a:pPr>
              <a:t>22</a:t>
            </a:fld>
            <a:endParaRPr lang="en-GB" sz="1200">
              <a:latin typeface="+mn-lt"/>
            </a:endParaRPr>
          </a:p>
        </p:txBody>
      </p:sp>
    </p:spTree>
    <p:extLst>
      <p:ext uri="{BB962C8B-B14F-4D97-AF65-F5344CB8AC3E}">
        <p14:creationId xmlns:p14="http://schemas.microsoft.com/office/powerpoint/2010/main" val="1837566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EAA0004-AAD4-4CA1-BD9A-D5C1FA54ABE1}" type="datetimeFigureOut">
              <a:rPr lang="en-US" smtClean="0"/>
              <a:t>4/4/2023</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843D4D14-39A7-4ACF-9C2C-8DE536BF1521}"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2279267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AA0004-AAD4-4CA1-BD9A-D5C1FA54ABE1}"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3D4D14-39A7-4ACF-9C2C-8DE536BF1521}" type="slidenum">
              <a:rPr lang="en-US" smtClean="0"/>
              <a:t>‹#›</a:t>
            </a:fld>
            <a:endParaRPr lang="en-US"/>
          </a:p>
        </p:txBody>
      </p:sp>
    </p:spTree>
    <p:extLst>
      <p:ext uri="{BB962C8B-B14F-4D97-AF65-F5344CB8AC3E}">
        <p14:creationId xmlns:p14="http://schemas.microsoft.com/office/powerpoint/2010/main" val="595292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AA0004-AAD4-4CA1-BD9A-D5C1FA54ABE1}"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3D4D14-39A7-4ACF-9C2C-8DE536BF1521}" type="slidenum">
              <a:rPr lang="en-US" smtClean="0"/>
              <a:t>‹#›</a:t>
            </a:fld>
            <a:endParaRPr lang="en-US"/>
          </a:p>
        </p:txBody>
      </p:sp>
    </p:spTree>
    <p:extLst>
      <p:ext uri="{BB962C8B-B14F-4D97-AF65-F5344CB8AC3E}">
        <p14:creationId xmlns:p14="http://schemas.microsoft.com/office/powerpoint/2010/main" val="2714395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838201"/>
            <a:ext cx="10363200" cy="1143000"/>
          </a:xfrm>
          <a:prstGeom prst="rect">
            <a:avLst/>
          </a:prstGeom>
        </p:spPr>
        <p:txBody>
          <a:bodyPr lIns="91426" tIns="45713" rIns="91426" bIns="45713"/>
          <a:lstStyle/>
          <a:p>
            <a:r>
              <a:rPr lang="en-US"/>
              <a:t>Click to edit Master title style</a:t>
            </a:r>
          </a:p>
        </p:txBody>
      </p:sp>
      <p:sp>
        <p:nvSpPr>
          <p:cNvPr id="3" name="ClipArt Placeholder 2"/>
          <p:cNvSpPr>
            <a:spLocks noGrp="1"/>
          </p:cNvSpPr>
          <p:nvPr>
            <p:ph type="clipArt" sz="half" idx="1"/>
          </p:nvPr>
        </p:nvSpPr>
        <p:spPr>
          <a:xfrm>
            <a:off x="914400" y="1981200"/>
            <a:ext cx="5080000" cy="4114800"/>
          </a:xfrm>
          <a:prstGeom prst="rect">
            <a:avLst/>
          </a:prstGeom>
        </p:spPr>
        <p:txBody>
          <a:bodyPr lIns="91426" tIns="45713" rIns="91426" bIns="45713"/>
          <a:lstStyle/>
          <a:p>
            <a:endParaRPr lang="en-US"/>
          </a:p>
        </p:txBody>
      </p:sp>
      <p:sp>
        <p:nvSpPr>
          <p:cNvPr id="4" name="Text Placeholder 3"/>
          <p:cNvSpPr>
            <a:spLocks noGrp="1"/>
          </p:cNvSpPr>
          <p:nvPr>
            <p:ph type="body" sz="half" idx="2"/>
          </p:nvPr>
        </p:nvSpPr>
        <p:spPr>
          <a:xfrm>
            <a:off x="6197600" y="1981200"/>
            <a:ext cx="5080000" cy="4114800"/>
          </a:xfrm>
          <a:prstGeom prst="rect">
            <a:avLst/>
          </a:prstGeom>
        </p:spPr>
        <p:txBody>
          <a:bodyPr lIns="91426" tIns="45713" rIns="91426" bIns="45713"/>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812800" y="6477001"/>
            <a:ext cx="711200" cy="457200"/>
          </a:xfrm>
        </p:spPr>
        <p:txBody>
          <a:bodyPr lIns="72046" tIns="36023" rIns="72046" bIns="36023"/>
          <a:lstStyle>
            <a:lvl1pPr>
              <a:defRPr/>
            </a:lvl1pPr>
          </a:lstStyle>
          <a:p>
            <a:fld id="{FC40410F-E770-4B0E-8C90-4A350FD5BD47}" type="slidenum">
              <a:rPr lang="en-US"/>
              <a:pPr/>
              <a:t>‹#›</a:t>
            </a:fld>
            <a:endParaRPr lang="en-US"/>
          </a:p>
        </p:txBody>
      </p:sp>
    </p:spTree>
    <p:extLst>
      <p:ext uri="{BB962C8B-B14F-4D97-AF65-F5344CB8AC3E}">
        <p14:creationId xmlns:p14="http://schemas.microsoft.com/office/powerpoint/2010/main" val="2982595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AA0004-AAD4-4CA1-BD9A-D5C1FA54ABE1}"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3D4D14-39A7-4ACF-9C2C-8DE536BF1521}" type="slidenum">
              <a:rPr lang="en-US" smtClean="0"/>
              <a:t>‹#›</a:t>
            </a:fld>
            <a:endParaRPr lang="en-US"/>
          </a:p>
        </p:txBody>
      </p:sp>
    </p:spTree>
    <p:extLst>
      <p:ext uri="{BB962C8B-B14F-4D97-AF65-F5344CB8AC3E}">
        <p14:creationId xmlns:p14="http://schemas.microsoft.com/office/powerpoint/2010/main" val="650282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EAA0004-AAD4-4CA1-BD9A-D5C1FA54ABE1}" type="datetimeFigureOut">
              <a:rPr lang="en-US" smtClean="0"/>
              <a:t>4/4/2023</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843D4D14-39A7-4ACF-9C2C-8DE536BF1521}"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0754169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AA0004-AAD4-4CA1-BD9A-D5C1FA54ABE1}" type="datetimeFigureOut">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3D4D14-39A7-4ACF-9C2C-8DE536BF1521}" type="slidenum">
              <a:rPr lang="en-US" smtClean="0"/>
              <a:t>‹#›</a:t>
            </a:fld>
            <a:endParaRPr lang="en-US"/>
          </a:p>
        </p:txBody>
      </p:sp>
    </p:spTree>
    <p:extLst>
      <p:ext uri="{BB962C8B-B14F-4D97-AF65-F5344CB8AC3E}">
        <p14:creationId xmlns:p14="http://schemas.microsoft.com/office/powerpoint/2010/main" val="239679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AA0004-AAD4-4CA1-BD9A-D5C1FA54ABE1}" type="datetimeFigureOut">
              <a:rPr lang="en-US" smtClean="0"/>
              <a:t>4/4/2023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3D4D14-39A7-4ACF-9C2C-8DE536BF1521}" type="slidenum">
              <a:rPr lang="en-US" smtClean="0"/>
              <a:t>‹#›</a:t>
            </a:fld>
            <a:endParaRPr lang="en-US"/>
          </a:p>
        </p:txBody>
      </p:sp>
    </p:spTree>
    <p:extLst>
      <p:ext uri="{BB962C8B-B14F-4D97-AF65-F5344CB8AC3E}">
        <p14:creationId xmlns:p14="http://schemas.microsoft.com/office/powerpoint/2010/main" val="1293547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AA0004-AAD4-4CA1-BD9A-D5C1FA54ABE1}" type="datetimeFigureOut">
              <a:rPr lang="en-US" smtClean="0"/>
              <a:t>4/4/2023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3D4D14-39A7-4ACF-9C2C-8DE536BF1521}" type="slidenum">
              <a:rPr lang="en-US" smtClean="0"/>
              <a:t>‹#›</a:t>
            </a:fld>
            <a:endParaRPr lang="en-US"/>
          </a:p>
        </p:txBody>
      </p:sp>
    </p:spTree>
    <p:extLst>
      <p:ext uri="{BB962C8B-B14F-4D97-AF65-F5344CB8AC3E}">
        <p14:creationId xmlns:p14="http://schemas.microsoft.com/office/powerpoint/2010/main" val="1039357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AA0004-AAD4-4CA1-BD9A-D5C1FA54ABE1}" type="datetimeFigureOut">
              <a:rPr lang="en-US" smtClean="0"/>
              <a:t>4/4/2023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3D4D14-39A7-4ACF-9C2C-8DE536BF1521}" type="slidenum">
              <a:rPr lang="en-US" smtClean="0"/>
              <a:t>‹#›</a:t>
            </a:fld>
            <a:endParaRPr lang="en-US"/>
          </a:p>
        </p:txBody>
      </p:sp>
    </p:spTree>
    <p:extLst>
      <p:ext uri="{BB962C8B-B14F-4D97-AF65-F5344CB8AC3E}">
        <p14:creationId xmlns:p14="http://schemas.microsoft.com/office/powerpoint/2010/main" val="319565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EAA0004-AAD4-4CA1-BD9A-D5C1FA54ABE1}" type="datetimeFigureOut">
              <a:rPr lang="en-US" smtClean="0"/>
              <a:t>4/4/2023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43D4D14-39A7-4ACF-9C2C-8DE536BF152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48035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EAA0004-AAD4-4CA1-BD9A-D5C1FA54ABE1}" type="datetimeFigureOut">
              <a:rPr lang="en-US" smtClean="0"/>
              <a:t>4/4/2023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43D4D14-39A7-4ACF-9C2C-8DE536BF152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62509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EAA0004-AAD4-4CA1-BD9A-D5C1FA54ABE1}" type="datetimeFigureOut">
              <a:rPr lang="en-US" smtClean="0"/>
              <a:t>4/4/2023</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843D4D14-39A7-4ACF-9C2C-8DE536BF1521}"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5577290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7.jpeg"/><Relationship Id="rId5" Type="http://schemas.openxmlformats.org/officeDocument/2006/relationships/image" Target="../media/image16.jpeg"/><Relationship Id="rId10" Type="http://schemas.openxmlformats.org/officeDocument/2006/relationships/image" Target="../media/image21.jpeg"/><Relationship Id="rId4" Type="http://schemas.openxmlformats.org/officeDocument/2006/relationships/image" Target="../media/image15.jpeg"/><Relationship Id="rId9" Type="http://schemas.openxmlformats.org/officeDocument/2006/relationships/image" Target="../media/image20.png"/></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2.jpeg"/><Relationship Id="rId7"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7.jpeg"/><Relationship Id="rId5" Type="http://schemas.openxmlformats.org/officeDocument/2006/relationships/image" Target="../media/image16.jpeg"/><Relationship Id="rId10" Type="http://schemas.openxmlformats.org/officeDocument/2006/relationships/image" Target="../media/image24.jpeg"/><Relationship Id="rId4" Type="http://schemas.openxmlformats.org/officeDocument/2006/relationships/image" Target="../media/image23.jpeg"/><Relationship Id="rId9"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25.jpeg"/><Relationship Id="rId7" Type="http://schemas.openxmlformats.org/officeDocument/2006/relationships/image" Target="../media/image29.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8.jpeg"/><Relationship Id="rId11" Type="http://schemas.openxmlformats.org/officeDocument/2006/relationships/image" Target="../media/image32.jpeg"/><Relationship Id="rId5" Type="http://schemas.openxmlformats.org/officeDocument/2006/relationships/image" Target="../media/image27.jpeg"/><Relationship Id="rId10" Type="http://schemas.openxmlformats.org/officeDocument/2006/relationships/image" Target="../media/image12.jpeg"/><Relationship Id="rId4" Type="http://schemas.openxmlformats.org/officeDocument/2006/relationships/image" Target="../media/image26.jpeg"/><Relationship Id="rId9" Type="http://schemas.openxmlformats.org/officeDocument/2006/relationships/image" Target="../media/image31.jpeg"/></Relationships>
</file>

<file path=ppt/slides/_rels/slide18.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28.jpeg"/><Relationship Id="rId7" Type="http://schemas.openxmlformats.org/officeDocument/2006/relationships/image" Target="../media/image29.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7.jpeg"/><Relationship Id="rId11" Type="http://schemas.openxmlformats.org/officeDocument/2006/relationships/image" Target="../media/image32.jpeg"/><Relationship Id="rId5" Type="http://schemas.openxmlformats.org/officeDocument/2006/relationships/image" Target="../media/image26.jpeg"/><Relationship Id="rId10" Type="http://schemas.openxmlformats.org/officeDocument/2006/relationships/image" Target="../media/image12.jpeg"/><Relationship Id="rId4" Type="http://schemas.openxmlformats.org/officeDocument/2006/relationships/image" Target="../media/image25.jpeg"/><Relationship Id="rId9" Type="http://schemas.openxmlformats.org/officeDocument/2006/relationships/image" Target="../media/image31.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hyperlink" Target="http://www.slideshare.net/neiljamesturner/an-introduction-to-personas-for-technical-authors" TargetMode="External"/><Relationship Id="rId5" Type="http://schemas.openxmlformats.org/officeDocument/2006/relationships/hyperlink" Target="http://www.slideshare.net/neiljamesturner" TargetMode="Externa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slideshare.net/MulderMedia/the-user-is-always-right-making-personas-work-for-your-sit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ebdesign.tutsplus.com/articles/defining-and-applying-personas-to-ux-design--webdesign-7561" TargetMode="External"/><Relationship Id="rId2" Type="http://schemas.openxmlformats.org/officeDocument/2006/relationships/hyperlink" Target="http://theuxreview.co.uk/personas-the-beginners-guide/" TargetMode="External"/><Relationship Id="rId1" Type="http://schemas.openxmlformats.org/officeDocument/2006/relationships/slideLayout" Target="../slideLayouts/slideLayout2.xml"/><Relationship Id="rId4" Type="http://schemas.openxmlformats.org/officeDocument/2006/relationships/hyperlink" Target="http://www.smashingmagazine.com/2013/07/04/top-ten-app-part-1-idea-and-desig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ctrTitle"/>
          </p:nvPr>
        </p:nvSpPr>
        <p:spPr>
          <a:xfrm>
            <a:off x="2209800" y="2286000"/>
            <a:ext cx="7772400" cy="1143000"/>
          </a:xfrm>
        </p:spPr>
        <p:txBody>
          <a:bodyPr>
            <a:normAutofit fontScale="90000"/>
          </a:bodyPr>
          <a:lstStyle/>
          <a:p>
            <a:pPr algn="ctr"/>
            <a:r>
              <a:rPr lang="en-GB" dirty="0"/>
              <a:t>User Focus</a:t>
            </a:r>
            <a:br>
              <a:rPr lang="en-GB" dirty="0"/>
            </a:br>
            <a:r>
              <a:rPr lang="en-GB" dirty="0"/>
              <a:t>Personas</a:t>
            </a:r>
          </a:p>
        </p:txBody>
      </p:sp>
      <p:sp>
        <p:nvSpPr>
          <p:cNvPr id="112643" name="Rectangle 3"/>
          <p:cNvSpPr>
            <a:spLocks noGrp="1" noChangeArrowheads="1"/>
          </p:cNvSpPr>
          <p:nvPr>
            <p:ph type="subTitle" idx="1"/>
          </p:nvPr>
        </p:nvSpPr>
        <p:spPr/>
        <p:txBody>
          <a:bodyPr/>
          <a:lstStyle/>
          <a:p>
            <a:r>
              <a:rPr lang="en-GB" dirty="0"/>
              <a:t>Lecture </a:t>
            </a:r>
            <a:r>
              <a:rPr lang="en-GB" dirty="0" smtClean="0"/>
              <a:t>10</a:t>
            </a:r>
            <a:endParaRPr lang="en-GB" dirty="0"/>
          </a:p>
        </p:txBody>
      </p:sp>
    </p:spTree>
    <p:extLst>
      <p:ext uri="{BB962C8B-B14F-4D97-AF65-F5344CB8AC3E}">
        <p14:creationId xmlns:p14="http://schemas.microsoft.com/office/powerpoint/2010/main" val="24888701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Personas</a:t>
            </a:r>
          </a:p>
        </p:txBody>
      </p:sp>
      <p:sp>
        <p:nvSpPr>
          <p:cNvPr id="3" name="Content Placeholder 2"/>
          <p:cNvSpPr>
            <a:spLocks noGrp="1"/>
          </p:cNvSpPr>
          <p:nvPr>
            <p:ph idx="1"/>
          </p:nvPr>
        </p:nvSpPr>
        <p:spPr>
          <a:xfrm>
            <a:off x="1371600" y="1662545"/>
            <a:ext cx="8354291" cy="4636655"/>
          </a:xfrm>
        </p:spPr>
        <p:txBody>
          <a:bodyPr>
            <a:normAutofit fontScale="92500" lnSpcReduction="20000"/>
          </a:bodyPr>
          <a:lstStyle/>
          <a:p>
            <a:pPr marL="987552" lvl="1" indent="-457200">
              <a:buFont typeface="+mj-lt"/>
              <a:buAutoNum type="arabicPeriod" startAt="3"/>
            </a:pPr>
            <a:r>
              <a:rPr lang="en-US" dirty="0" smtClean="0"/>
              <a:t>User Environment</a:t>
            </a:r>
          </a:p>
          <a:p>
            <a:pPr marL="530352" lvl="1" indent="0">
              <a:buNone/>
            </a:pPr>
            <a:r>
              <a:rPr lang="en-US" dirty="0" smtClean="0"/>
              <a:t>It </a:t>
            </a:r>
            <a:r>
              <a:rPr lang="en-US" dirty="0"/>
              <a:t>can include physical,  social and  technological context</a:t>
            </a:r>
          </a:p>
          <a:p>
            <a:pPr marL="530352" lvl="1" indent="0">
              <a:buNone/>
            </a:pPr>
            <a:r>
              <a:rPr lang="en-US" dirty="0"/>
              <a:t>Information </a:t>
            </a:r>
            <a:r>
              <a:rPr lang="en-US" dirty="0" smtClean="0"/>
              <a:t>includes what devices the user uses, where do they spend most of their time, office or home? How often do they collaborate with others?</a:t>
            </a:r>
          </a:p>
          <a:p>
            <a:pPr marL="530352" lvl="1" indent="0">
              <a:buNone/>
            </a:pPr>
            <a:endParaRPr lang="en-US" dirty="0" smtClean="0"/>
          </a:p>
          <a:p>
            <a:pPr marL="457200" indent="-457200">
              <a:buFont typeface="+mj-lt"/>
              <a:buAutoNum type="arabicPeriod" startAt="3"/>
            </a:pPr>
            <a:r>
              <a:rPr lang="en-US" dirty="0" smtClean="0"/>
              <a:t>Psychographic Information</a:t>
            </a:r>
          </a:p>
          <a:p>
            <a:pPr marL="530352" lvl="1" indent="0">
              <a:buNone/>
            </a:pPr>
            <a:r>
              <a:rPr lang="en-US" dirty="0" smtClean="0"/>
              <a:t> (this is where we link details)</a:t>
            </a:r>
          </a:p>
          <a:p>
            <a:pPr lvl="2"/>
            <a:r>
              <a:rPr lang="en-US" dirty="0" smtClean="0"/>
              <a:t>Attitudes</a:t>
            </a:r>
          </a:p>
          <a:p>
            <a:pPr lvl="2"/>
            <a:r>
              <a:rPr lang="en-US" dirty="0" smtClean="0"/>
              <a:t>Motivations</a:t>
            </a:r>
          </a:p>
          <a:p>
            <a:pPr lvl="2"/>
            <a:r>
              <a:rPr lang="en-US" dirty="0" smtClean="0"/>
              <a:t>Pain points</a:t>
            </a:r>
          </a:p>
          <a:p>
            <a:pPr lvl="2"/>
            <a:r>
              <a:rPr lang="en-US" dirty="0" smtClean="0"/>
              <a:t>Interests</a:t>
            </a:r>
          </a:p>
          <a:p>
            <a:pPr marL="457200" indent="-457200">
              <a:buFont typeface="+mj-lt"/>
              <a:buAutoNum type="arabicPeriod" startAt="4"/>
            </a:pPr>
            <a:r>
              <a:rPr lang="en-US" dirty="0" smtClean="0"/>
              <a:t>End Goal</a:t>
            </a:r>
          </a:p>
          <a:p>
            <a:pPr marL="0" indent="0">
              <a:buNone/>
            </a:pPr>
            <a:r>
              <a:rPr lang="en-US" dirty="0" smtClean="0"/>
              <a:t>The motivating factor, linking  Persona with </a:t>
            </a:r>
          </a:p>
          <a:p>
            <a:pPr marL="0" indent="0">
              <a:buNone/>
            </a:pPr>
            <a:r>
              <a:rPr lang="en-US" dirty="0" smtClean="0"/>
              <a:t>The product</a:t>
            </a:r>
          </a:p>
          <a:p>
            <a:pPr marL="530352" lvl="1" indent="0">
              <a:buNone/>
            </a:pPr>
            <a:endParaRPr lang="en-US" dirty="0"/>
          </a:p>
          <a:p>
            <a:endParaRPr lang="en-US" dirty="0"/>
          </a:p>
        </p:txBody>
      </p:sp>
      <p:pic>
        <p:nvPicPr>
          <p:cNvPr id="4" name="Picture 3"/>
          <p:cNvPicPr>
            <a:picLocks noChangeAspect="1"/>
          </p:cNvPicPr>
          <p:nvPr/>
        </p:nvPicPr>
        <p:blipFill>
          <a:blip r:embed="rId3"/>
          <a:stretch>
            <a:fillRect/>
          </a:stretch>
        </p:blipFill>
        <p:spPr>
          <a:xfrm>
            <a:off x="9290772" y="0"/>
            <a:ext cx="2809875" cy="2724150"/>
          </a:xfrm>
          <a:prstGeom prst="rect">
            <a:avLst/>
          </a:prstGeom>
        </p:spPr>
      </p:pic>
      <p:pic>
        <p:nvPicPr>
          <p:cNvPr id="5" name="Picture 4"/>
          <p:cNvPicPr>
            <a:picLocks noChangeAspect="1"/>
          </p:cNvPicPr>
          <p:nvPr/>
        </p:nvPicPr>
        <p:blipFill>
          <a:blip r:embed="rId4"/>
          <a:stretch>
            <a:fillRect/>
          </a:stretch>
        </p:blipFill>
        <p:spPr>
          <a:xfrm>
            <a:off x="6172200" y="2999834"/>
            <a:ext cx="2971800" cy="3305175"/>
          </a:xfrm>
          <a:prstGeom prst="rect">
            <a:avLst/>
          </a:prstGeom>
        </p:spPr>
      </p:pic>
      <p:pic>
        <p:nvPicPr>
          <p:cNvPr id="6" name="Picture 5"/>
          <p:cNvPicPr>
            <a:picLocks noChangeAspect="1"/>
          </p:cNvPicPr>
          <p:nvPr/>
        </p:nvPicPr>
        <p:blipFill>
          <a:blip r:embed="rId5"/>
          <a:stretch>
            <a:fillRect/>
          </a:stretch>
        </p:blipFill>
        <p:spPr>
          <a:xfrm>
            <a:off x="9290772" y="4527755"/>
            <a:ext cx="2809875" cy="2133600"/>
          </a:xfrm>
          <a:prstGeom prst="rect">
            <a:avLst/>
          </a:prstGeom>
        </p:spPr>
      </p:pic>
    </p:spTree>
    <p:extLst>
      <p:ext uri="{BB962C8B-B14F-4D97-AF65-F5344CB8AC3E}">
        <p14:creationId xmlns:p14="http://schemas.microsoft.com/office/powerpoint/2010/main" val="20857732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145B7-238F-4B64-BB89-51B2F92AB7C1}"/>
              </a:ext>
            </a:extLst>
          </p:cNvPr>
          <p:cNvSpPr>
            <a:spLocks noGrp="1"/>
          </p:cNvSpPr>
          <p:nvPr>
            <p:ph type="title"/>
          </p:nvPr>
        </p:nvSpPr>
        <p:spPr/>
        <p:txBody>
          <a:bodyPr/>
          <a:lstStyle/>
          <a:p>
            <a:r>
              <a:rPr lang="en-US" dirty="0"/>
              <a:t>Why Personas</a:t>
            </a:r>
          </a:p>
        </p:txBody>
      </p:sp>
      <p:sp>
        <p:nvSpPr>
          <p:cNvPr id="3" name="Content Placeholder 2">
            <a:extLst>
              <a:ext uri="{FF2B5EF4-FFF2-40B4-BE49-F238E27FC236}">
                <a16:creationId xmlns:a16="http://schemas.microsoft.com/office/drawing/2014/main" id="{AE3097FD-763E-443A-97B8-05BB0F63BA0E}"/>
              </a:ext>
            </a:extLst>
          </p:cNvPr>
          <p:cNvSpPr>
            <a:spLocks noGrp="1"/>
          </p:cNvSpPr>
          <p:nvPr>
            <p:ph idx="1"/>
          </p:nvPr>
        </p:nvSpPr>
        <p:spPr/>
        <p:txBody>
          <a:bodyPr/>
          <a:lstStyle/>
          <a:p>
            <a:r>
              <a:rPr lang="en-US" dirty="0"/>
              <a:t>Personas help you remember </a:t>
            </a:r>
          </a:p>
          <a:p>
            <a:pPr lvl="1"/>
            <a:r>
              <a:rPr lang="en-US" dirty="0"/>
              <a:t>that you are not designing for everyone</a:t>
            </a:r>
          </a:p>
          <a:p>
            <a:pPr lvl="1"/>
            <a:r>
              <a:rPr lang="en-US" dirty="0"/>
              <a:t>You are not designing for some vague concept of User</a:t>
            </a:r>
          </a:p>
          <a:p>
            <a:pPr lvl="1"/>
            <a:r>
              <a:rPr lang="en-US" dirty="0"/>
              <a:t>It helps you focus on the specific people with specific  needs </a:t>
            </a:r>
          </a:p>
        </p:txBody>
      </p:sp>
    </p:spTree>
    <p:extLst>
      <p:ext uri="{BB962C8B-B14F-4D97-AF65-F5344CB8AC3E}">
        <p14:creationId xmlns:p14="http://schemas.microsoft.com/office/powerpoint/2010/main" val="35060804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a:latin typeface="Arial" charset="0"/>
                <a:cs typeface="Arial" charset="0"/>
              </a:rPr>
              <a:t>Grace</a:t>
            </a:r>
            <a:r>
              <a:rPr lang="en-US"/>
              <a:t> </a:t>
            </a:r>
          </a:p>
        </p:txBody>
      </p:sp>
      <p:pic>
        <p:nvPicPr>
          <p:cNvPr id="189445" name="Picture 5" descr="img\grace4.jpg"/>
          <p:cNvPicPr>
            <a:picLocks noGrp="1" noChangeAspect="1" noChangeArrowheads="1"/>
          </p:cNvPicPr>
          <p:nvPr>
            <p:ph type="clipArt" sz="half" idx="1"/>
          </p:nvPr>
        </p:nvPicPr>
        <p:blipFill>
          <a:blip r:embed="rId2">
            <a:extLst>
              <a:ext uri="{28A0092B-C50C-407E-A947-70E740481C1C}">
                <a14:useLocalDpi xmlns:a14="http://schemas.microsoft.com/office/drawing/2010/main" val="0"/>
              </a:ext>
            </a:extLst>
          </a:blip>
          <a:stretch>
            <a:fillRect/>
          </a:stretch>
        </p:blipFill>
        <p:spPr>
          <a:xfrm>
            <a:off x="3148584" y="2575560"/>
            <a:ext cx="1932432" cy="29260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9444" name="Rectangle 4"/>
          <p:cNvSpPr>
            <a:spLocks noGrp="1" noChangeArrowheads="1"/>
          </p:cNvSpPr>
          <p:nvPr>
            <p:ph type="body" sz="half" idx="2"/>
          </p:nvPr>
        </p:nvSpPr>
        <p:spPr>
          <a:xfrm>
            <a:off x="6019800" y="457200"/>
            <a:ext cx="3810000" cy="4114800"/>
          </a:xfrm>
        </p:spPr>
        <p:txBody>
          <a:bodyPr>
            <a:noAutofit/>
          </a:bodyPr>
          <a:lstStyle/>
          <a:p>
            <a:pPr marL="0" indent="0">
              <a:lnSpc>
                <a:spcPct val="90000"/>
              </a:lnSpc>
              <a:buNone/>
            </a:pPr>
            <a:r>
              <a:rPr lang="en-US" sz="1400" dirty="0">
                <a:cs typeface="Times New Roman" pitchFamily="18" charset="0"/>
              </a:rPr>
              <a:t>(62/ female/ widowed/ Little Rock, AR.)</a:t>
            </a:r>
          </a:p>
          <a:p>
            <a:pPr marL="0" indent="0">
              <a:lnSpc>
                <a:spcPct val="90000"/>
              </a:lnSpc>
              <a:buNone/>
            </a:pPr>
            <a:r>
              <a:rPr lang="en-US" sz="1400" i="1" dirty="0">
                <a:cs typeface="Times New Roman" pitchFamily="18" charset="0"/>
              </a:rPr>
              <a:t>“I like playing my favorite games online, but if I can play with friends, well that’s even better!”</a:t>
            </a:r>
            <a:endParaRPr lang="en-US" sz="1400" dirty="0">
              <a:cs typeface="Times New Roman" pitchFamily="18" charset="0"/>
            </a:endParaRPr>
          </a:p>
          <a:p>
            <a:pPr marL="0" indent="0">
              <a:lnSpc>
                <a:spcPct val="90000"/>
              </a:lnSpc>
              <a:buNone/>
            </a:pPr>
            <a:r>
              <a:rPr lang="en-US" sz="1400" dirty="0">
                <a:cs typeface="Times New Roman" pitchFamily="18" charset="0"/>
              </a:rPr>
              <a:t>  </a:t>
            </a:r>
          </a:p>
          <a:p>
            <a:pPr marL="0" indent="0">
              <a:lnSpc>
                <a:spcPct val="90000"/>
              </a:lnSpc>
              <a:buNone/>
            </a:pPr>
            <a:r>
              <a:rPr lang="en-US" sz="1400" dirty="0">
                <a:cs typeface="Times New Roman" pitchFamily="18" charset="0"/>
              </a:rPr>
              <a:t>Personal Background: Her husband has passed on. She has two grown kids, both of whom live far away. She misses the kids, but has a fairly large circle of friends that she spends time with.</a:t>
            </a:r>
          </a:p>
          <a:p>
            <a:pPr marL="0" indent="0">
              <a:lnSpc>
                <a:spcPct val="90000"/>
              </a:lnSpc>
              <a:buNone/>
            </a:pPr>
            <a:r>
              <a:rPr lang="en-US" sz="1400" dirty="0">
                <a:cs typeface="Times New Roman" pitchFamily="18" charset="0"/>
              </a:rPr>
              <a:t> </a:t>
            </a:r>
          </a:p>
          <a:p>
            <a:pPr marL="0" indent="0">
              <a:lnSpc>
                <a:spcPct val="90000"/>
              </a:lnSpc>
              <a:buNone/>
            </a:pPr>
            <a:r>
              <a:rPr lang="en-US" sz="1400" dirty="0">
                <a:cs typeface="Times New Roman" pitchFamily="18" charset="0"/>
              </a:rPr>
              <a:t>Technical Proficiency Profile: Limited. Can use her browser and her email. MS Word confuses her, and she doesn’t like using it. Doesn’t know what an OS is. Tends to click yes if the browser prompts her to do anything, and will click wildly until things work.</a:t>
            </a:r>
          </a:p>
          <a:p>
            <a:pPr marL="0" indent="0">
              <a:lnSpc>
                <a:spcPct val="90000"/>
              </a:lnSpc>
              <a:buNone/>
            </a:pPr>
            <a:r>
              <a:rPr lang="en-US" sz="1400" dirty="0">
                <a:cs typeface="Times New Roman" pitchFamily="18" charset="0"/>
              </a:rPr>
              <a:t>History with Shockwave and/or </a:t>
            </a:r>
            <a:r>
              <a:rPr lang="en-US" sz="1400" dirty="0" err="1">
                <a:cs typeface="Times New Roman" pitchFamily="18" charset="0"/>
              </a:rPr>
              <a:t>AtomFilms</a:t>
            </a:r>
            <a:r>
              <a:rPr lang="en-US" sz="1400" dirty="0">
                <a:cs typeface="Times New Roman" pitchFamily="18" charset="0"/>
              </a:rPr>
              <a:t>: Plays crossword puzzles daily and saves them. Plays card games, Photo Jam, but is offended by South Park cartoons</a:t>
            </a:r>
          </a:p>
          <a:p>
            <a:pPr marL="0" indent="0">
              <a:lnSpc>
                <a:spcPct val="90000"/>
              </a:lnSpc>
              <a:buNone/>
            </a:pPr>
            <a:r>
              <a:rPr lang="en-US" sz="1400" dirty="0">
                <a:cs typeface="Times New Roman" pitchFamily="18" charset="0"/>
              </a:rPr>
              <a:t>Shockwave’s opportunity: If Grace can be convinced to participate in community activities, she will become a loyal user of the site. She needs to be sheltered from the sick and twisted content, however. </a:t>
            </a:r>
          </a:p>
          <a:p>
            <a:pPr marL="0" indent="0">
              <a:lnSpc>
                <a:spcPct val="90000"/>
              </a:lnSpc>
              <a:buNone/>
            </a:pPr>
            <a:r>
              <a:rPr lang="en-US" sz="1400" dirty="0">
                <a:cs typeface="Times New Roman" pitchFamily="18" charset="0"/>
              </a:rPr>
              <a:t> </a:t>
            </a:r>
          </a:p>
          <a:p>
            <a:pPr marL="0" indent="0">
              <a:lnSpc>
                <a:spcPct val="90000"/>
              </a:lnSpc>
              <a:buNone/>
            </a:pPr>
            <a:r>
              <a:rPr lang="en-US" sz="1400" dirty="0">
                <a:cs typeface="Times New Roman" pitchFamily="18" charset="0"/>
              </a:rPr>
              <a:t> </a:t>
            </a:r>
          </a:p>
          <a:p>
            <a:pPr marL="0" indent="0">
              <a:lnSpc>
                <a:spcPct val="90000"/>
              </a:lnSpc>
              <a:buNone/>
            </a:pPr>
            <a:endParaRPr lang="en-US" sz="1400" dirty="0"/>
          </a:p>
        </p:txBody>
      </p:sp>
    </p:spTree>
    <p:extLst>
      <p:ext uri="{BB962C8B-B14F-4D97-AF65-F5344CB8AC3E}">
        <p14:creationId xmlns:p14="http://schemas.microsoft.com/office/powerpoint/2010/main" val="398793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219201"/>
            <a:ext cx="7613288" cy="3581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02816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26" tIns="45713" rIns="91426" bIns="45713" rtlCol="0" anchor="ctr">
            <a:normAutofit/>
          </a:bodyPr>
          <a:lstStyle/>
          <a:p>
            <a:r>
              <a:rPr lang="en-US" dirty="0"/>
              <a:t>Frequency of Use</a:t>
            </a:r>
          </a:p>
        </p:txBody>
      </p:sp>
      <p:pic>
        <p:nvPicPr>
          <p:cNvPr id="1032" name="Picture 8" descr="C:\Users\christina\AppData\Local\Microsoft\Windows\Temporary Internet Files\Content.IE5\YLUJD391\MP900444211[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5267"/>
          <a:stretch/>
        </p:blipFill>
        <p:spPr bwMode="auto">
          <a:xfrm>
            <a:off x="1676402" y="3456385"/>
            <a:ext cx="839585" cy="859632"/>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christina\AppData\Local\Microsoft\Windows\Temporary Internet Files\Content.IE5\P4X4PRU8\MP900444188[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48802" y="3184563"/>
            <a:ext cx="861219" cy="1295400"/>
          </a:xfrm>
          <a:prstGeom prst="rect">
            <a:avLst/>
          </a:prstGeom>
          <a:noFill/>
          <a:extLst>
            <a:ext uri="{909E8E84-426E-40DD-AFC4-6F175D3DCCD1}">
              <a14:hiddenFill xmlns:a14="http://schemas.microsoft.com/office/drawing/2010/main">
                <a:solidFill>
                  <a:srgbClr val="FFFFFF"/>
                </a:solidFill>
              </a14:hiddenFill>
            </a:ext>
          </a:extLst>
        </p:spPr>
      </p:pic>
      <p:sp>
        <p:nvSpPr>
          <p:cNvPr id="3" name="Left-Right Arrow 2"/>
          <p:cNvSpPr/>
          <p:nvPr/>
        </p:nvSpPr>
        <p:spPr>
          <a:xfrm>
            <a:off x="2515984" y="3657601"/>
            <a:ext cx="6780416"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pic>
        <p:nvPicPr>
          <p:cNvPr id="25" name="Picture 5" descr="img\grace4.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2323"/>
          <a:stretch/>
        </p:blipFill>
        <p:spPr>
          <a:xfrm>
            <a:off x="2971800" y="2916025"/>
            <a:ext cx="705718" cy="83005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6" name="Picture 1029" descr="img\sarah4.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b="22687"/>
          <a:stretch/>
        </p:blipFill>
        <p:spPr>
          <a:xfrm>
            <a:off x="5105402" y="2945098"/>
            <a:ext cx="721487" cy="83410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7" name="Picture 7" descr="personas\img\scott2.jpg"/>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a:xfrm>
            <a:off x="8141954" y="2945097"/>
            <a:ext cx="764303" cy="77725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34"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61223" y="2921453"/>
            <a:ext cx="78105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676401" y="4572001"/>
            <a:ext cx="1295400" cy="954093"/>
          </a:xfrm>
          <a:prstGeom prst="rect">
            <a:avLst/>
          </a:prstGeom>
          <a:noFill/>
        </p:spPr>
        <p:txBody>
          <a:bodyPr wrap="square" lIns="91426" tIns="45713" rIns="91426" bIns="45713" rtlCol="0">
            <a:spAutoFit/>
          </a:bodyPr>
          <a:lstStyle/>
          <a:p>
            <a:r>
              <a:rPr lang="en-US" sz="2800" dirty="0"/>
              <a:t>Weekly?</a:t>
            </a:r>
          </a:p>
        </p:txBody>
      </p:sp>
      <p:sp>
        <p:nvSpPr>
          <p:cNvPr id="5" name="TextBox 4"/>
          <p:cNvSpPr txBox="1"/>
          <p:nvPr/>
        </p:nvSpPr>
        <p:spPr>
          <a:xfrm>
            <a:off x="5105401" y="4554648"/>
            <a:ext cx="1166019" cy="523206"/>
          </a:xfrm>
          <a:prstGeom prst="rect">
            <a:avLst/>
          </a:prstGeom>
          <a:noFill/>
        </p:spPr>
        <p:txBody>
          <a:bodyPr wrap="square" lIns="91426" tIns="45713" rIns="91426" bIns="45713" rtlCol="0">
            <a:spAutoFit/>
          </a:bodyPr>
          <a:lstStyle/>
          <a:p>
            <a:r>
              <a:rPr lang="en-US" sz="2800" dirty="0"/>
              <a:t>Daily</a:t>
            </a:r>
          </a:p>
        </p:txBody>
      </p:sp>
      <p:sp>
        <p:nvSpPr>
          <p:cNvPr id="6" name="TextBox 5"/>
          <p:cNvSpPr txBox="1"/>
          <p:nvPr/>
        </p:nvSpPr>
        <p:spPr>
          <a:xfrm>
            <a:off x="9349583" y="4572002"/>
            <a:ext cx="1166019" cy="954093"/>
          </a:xfrm>
          <a:prstGeom prst="rect">
            <a:avLst/>
          </a:prstGeom>
          <a:noFill/>
        </p:spPr>
        <p:txBody>
          <a:bodyPr wrap="square" lIns="91426" tIns="45713" rIns="91426" bIns="45713" rtlCol="0">
            <a:spAutoFit/>
          </a:bodyPr>
          <a:lstStyle/>
          <a:p>
            <a:r>
              <a:rPr lang="en-US" sz="2800" dirty="0"/>
              <a:t>All the time?</a:t>
            </a:r>
          </a:p>
        </p:txBody>
      </p:sp>
      <p:pic>
        <p:nvPicPr>
          <p:cNvPr id="1035"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71839" y="2886852"/>
            <a:ext cx="920044" cy="89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038602" y="2916025"/>
            <a:ext cx="792015" cy="834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57396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descr="http://i.ytimg.com/vi/7HloSNI-Nl0/0.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9069"/>
          <a:stretch/>
        </p:blipFill>
        <p:spPr bwMode="auto">
          <a:xfrm>
            <a:off x="8985250" y="2514600"/>
            <a:ext cx="1682750" cy="1147596"/>
          </a:xfrm>
          <a:prstGeom prst="rect">
            <a:avLst/>
          </a:prstGeom>
          <a:noFill/>
          <a:extLst>
            <a:ext uri="{909E8E84-426E-40DD-AFC4-6F175D3DCCD1}">
              <a14:hiddenFill xmlns:a14="http://schemas.microsoft.com/office/drawing/2010/main">
                <a:solidFill>
                  <a:srgbClr val="FFFFFF"/>
                </a:solidFill>
              </a14:hiddenFill>
            </a:ext>
          </a:extLst>
        </p:spPr>
      </p:pic>
      <p:pic>
        <p:nvPicPr>
          <p:cNvPr id="75780"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8930" r="9118"/>
          <a:stretch/>
        </p:blipFill>
        <p:spPr bwMode="auto">
          <a:xfrm>
            <a:off x="1676402" y="2852740"/>
            <a:ext cx="1298391" cy="1584325"/>
          </a:xfrm>
          <a:prstGeom prst="rect">
            <a:avLst/>
          </a:prstGeom>
          <a:noFill/>
          <a:extLst>
            <a:ext uri="{909E8E84-426E-40DD-AFC4-6F175D3DCCD1}">
              <a14:hiddenFill xmlns:a14="http://schemas.microsoft.com/office/drawing/2010/main">
                <a:solidFill>
                  <a:srgbClr val="FFFFFF"/>
                </a:solidFill>
              </a14:hiddenFill>
            </a:ext>
          </a:extLst>
        </p:spPr>
      </p:pic>
      <p:sp>
        <p:nvSpPr>
          <p:cNvPr id="75783" name="Text Box 7"/>
          <p:cNvSpPr txBox="1">
            <a:spLocks noChangeArrowheads="1"/>
          </p:cNvSpPr>
          <p:nvPr/>
        </p:nvSpPr>
        <p:spPr bwMode="auto">
          <a:xfrm>
            <a:off x="1760354" y="4508500"/>
            <a:ext cx="1081088" cy="338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6" tIns="45713" rIns="91426" bIns="45713">
            <a:spAutoFit/>
          </a:bodyPr>
          <a:lstStyle/>
          <a:p>
            <a:pPr algn="ctr">
              <a:spcBef>
                <a:spcPct val="50000"/>
              </a:spcBef>
            </a:pPr>
            <a:r>
              <a:rPr lang="en-GB" sz="1600" b="1" dirty="0">
                <a:latin typeface="Calibri" pitchFamily="34" charset="0"/>
                <a:cs typeface="Arial" charset="0"/>
              </a:rPr>
              <a:t>Novice</a:t>
            </a:r>
          </a:p>
        </p:txBody>
      </p:sp>
      <p:sp>
        <p:nvSpPr>
          <p:cNvPr id="75784" name="Text Box 8"/>
          <p:cNvSpPr txBox="1">
            <a:spLocks noChangeArrowheads="1"/>
          </p:cNvSpPr>
          <p:nvPr/>
        </p:nvSpPr>
        <p:spPr bwMode="auto">
          <a:xfrm>
            <a:off x="9191625" y="4508500"/>
            <a:ext cx="1081088" cy="338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6" tIns="45713" rIns="91426" bIns="45713">
            <a:spAutoFit/>
          </a:bodyPr>
          <a:lstStyle/>
          <a:p>
            <a:pPr algn="ctr">
              <a:spcBef>
                <a:spcPct val="50000"/>
              </a:spcBef>
            </a:pPr>
            <a:r>
              <a:rPr lang="en-GB" sz="1600" b="1" dirty="0">
                <a:latin typeface="Calibri" pitchFamily="34" charset="0"/>
                <a:cs typeface="Arial" charset="0"/>
              </a:rPr>
              <a:t>Expert</a:t>
            </a:r>
          </a:p>
        </p:txBody>
      </p:sp>
      <p:sp>
        <p:nvSpPr>
          <p:cNvPr id="75850" name="Text Box 74"/>
          <p:cNvSpPr txBox="1">
            <a:spLocks noChangeArrowheads="1"/>
          </p:cNvSpPr>
          <p:nvPr/>
        </p:nvSpPr>
        <p:spPr bwMode="auto">
          <a:xfrm>
            <a:off x="1774825" y="1219202"/>
            <a:ext cx="8642350" cy="584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6" tIns="45713" rIns="91426" bIns="45713">
            <a:spAutoFit/>
          </a:bodyPr>
          <a:lstStyle/>
          <a:p>
            <a:pPr algn="ctr">
              <a:spcBef>
                <a:spcPct val="50000"/>
              </a:spcBef>
            </a:pPr>
            <a:r>
              <a:rPr lang="en-GB" sz="3200" dirty="0">
                <a:solidFill>
                  <a:schemeClr val="tx1">
                    <a:lumMod val="85000"/>
                  </a:schemeClr>
                </a:solidFill>
                <a:latin typeface="Calibri" pitchFamily="34" charset="0"/>
                <a:cs typeface="Arial" charset="0"/>
              </a:rPr>
              <a:t>Computer and IT experience</a:t>
            </a:r>
          </a:p>
        </p:txBody>
      </p:sp>
      <p:sp>
        <p:nvSpPr>
          <p:cNvPr id="4" name="Title 3"/>
          <p:cNvSpPr>
            <a:spLocks noGrp="1"/>
          </p:cNvSpPr>
          <p:nvPr>
            <p:ph type="title"/>
          </p:nvPr>
        </p:nvSpPr>
        <p:spPr>
          <a:xfrm>
            <a:off x="2057400" y="1524000"/>
            <a:ext cx="8229600" cy="1069848"/>
          </a:xfrm>
        </p:spPr>
        <p:txBody>
          <a:bodyPr vert="horz" lIns="91426" tIns="45713" rIns="91426" bIns="45713" rtlCol="0" anchor="ctr">
            <a:normAutofit/>
          </a:bodyPr>
          <a:lstStyle/>
          <a:p>
            <a:r>
              <a:rPr lang="en-US" dirty="0"/>
              <a:t>Capability</a:t>
            </a:r>
          </a:p>
        </p:txBody>
      </p:sp>
      <p:sp>
        <p:nvSpPr>
          <p:cNvPr id="24" name="Left-Right Arrow 23"/>
          <p:cNvSpPr/>
          <p:nvPr/>
        </p:nvSpPr>
        <p:spPr>
          <a:xfrm>
            <a:off x="2749162" y="3657601"/>
            <a:ext cx="6780416"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pic>
        <p:nvPicPr>
          <p:cNvPr id="25" name="Picture 5" descr="img\grace4.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2323"/>
          <a:stretch/>
        </p:blipFill>
        <p:spPr>
          <a:xfrm>
            <a:off x="3204978" y="2916025"/>
            <a:ext cx="705718" cy="83005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6" name="Picture 1029" descr="img\sarah4.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b="22687"/>
          <a:stretch/>
        </p:blipFill>
        <p:spPr>
          <a:xfrm>
            <a:off x="5292775" y="2895602"/>
            <a:ext cx="721487" cy="83410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7" name="Picture 7" descr="personas\img\scott2.jpg"/>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a:xfrm>
            <a:off x="6248402" y="2956545"/>
            <a:ext cx="764303" cy="77725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8"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25557" y="2895602"/>
            <a:ext cx="78105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2801" y="2835927"/>
            <a:ext cx="920044" cy="89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1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191002" y="2899699"/>
            <a:ext cx="792015" cy="834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019091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Persona</a:t>
            </a:r>
          </a:p>
        </p:txBody>
      </p:sp>
      <p:sp>
        <p:nvSpPr>
          <p:cNvPr id="3" name="Content Placeholder 2"/>
          <p:cNvSpPr>
            <a:spLocks noGrp="1"/>
          </p:cNvSpPr>
          <p:nvPr>
            <p:ph idx="1"/>
          </p:nvPr>
        </p:nvSpPr>
        <p:spPr/>
        <p:txBody>
          <a:bodyPr>
            <a:normAutofit/>
          </a:bodyPr>
          <a:lstStyle/>
          <a:p>
            <a:r>
              <a:rPr lang="en-US" dirty="0"/>
              <a:t>Primary persona </a:t>
            </a:r>
            <a:r>
              <a:rPr lang="en-US" sz="1800" dirty="0"/>
              <a:t>(The one person we are designing for )</a:t>
            </a:r>
          </a:p>
          <a:p>
            <a:pPr lvl="1"/>
            <a:r>
              <a:rPr lang="en-US" dirty="0"/>
              <a:t>A persona whose needs must be satisfied</a:t>
            </a:r>
          </a:p>
          <a:p>
            <a:pPr lvl="1"/>
            <a:r>
              <a:rPr lang="en-US" dirty="0"/>
              <a:t>Multiple primary personas require separate interfaces</a:t>
            </a:r>
          </a:p>
          <a:p>
            <a:r>
              <a:rPr lang="en-US" dirty="0"/>
              <a:t>Secondary, tertiary, etc. personas</a:t>
            </a:r>
          </a:p>
          <a:p>
            <a:pPr lvl="1"/>
            <a:r>
              <a:rPr lang="en-US" dirty="0"/>
              <a:t>Personas whose needs should be considered after those of the primary persona(s)</a:t>
            </a:r>
          </a:p>
          <a:p>
            <a:pPr lvl="1"/>
            <a:r>
              <a:rPr lang="en-US" dirty="0"/>
              <a:t>A persona is made secondary because their needs can be mostly met if the design is focused on the primary persona</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32"/>
          <p:cNvGrpSpPr>
            <a:grpSpLocks/>
          </p:cNvGrpSpPr>
          <p:nvPr/>
        </p:nvGrpSpPr>
        <p:grpSpPr bwMode="auto">
          <a:xfrm>
            <a:off x="2514600" y="2057401"/>
            <a:ext cx="2438400" cy="2960688"/>
            <a:chOff x="624" y="1296"/>
            <a:chExt cx="1536" cy="1865"/>
          </a:xfrm>
        </p:grpSpPr>
        <p:grpSp>
          <p:nvGrpSpPr>
            <p:cNvPr id="3" name="Group 18"/>
            <p:cNvGrpSpPr>
              <a:grpSpLocks/>
            </p:cNvGrpSpPr>
            <p:nvPr/>
          </p:nvGrpSpPr>
          <p:grpSpPr bwMode="auto">
            <a:xfrm>
              <a:off x="624" y="1296"/>
              <a:ext cx="1536" cy="1584"/>
              <a:chOff x="624" y="1296"/>
              <a:chExt cx="1536" cy="1584"/>
            </a:xfrm>
          </p:grpSpPr>
          <p:pic>
            <p:nvPicPr>
              <p:cNvPr id="192528" name="Picture 16" descr="img\sarah4.jpg"/>
              <p:cNvPicPr>
                <a:picLocks noChangeAspect="1" noChangeArrowheads="1"/>
              </p:cNvPicPr>
              <p:nvPr/>
            </p:nvPicPr>
            <p:blipFill>
              <a:blip r:embed="rId3">
                <a:extLst>
                  <a:ext uri="{28A0092B-C50C-407E-A947-70E740481C1C}">
                    <a14:useLocalDpi xmlns:a14="http://schemas.microsoft.com/office/drawing/2010/main" val="0"/>
                  </a:ext>
                </a:extLst>
              </a:blip>
              <a:srcRect l="25990" b="37413"/>
              <a:stretch>
                <a:fillRect/>
              </a:stretch>
            </p:blipFill>
            <p:spPr bwMode="auto">
              <a:xfrm>
                <a:off x="1440" y="1536"/>
                <a:ext cx="646"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2526" name="Picture 14" descr="personas\img\jeff4.jpg"/>
              <p:cNvPicPr>
                <a:picLocks noChangeAspect="1" noChangeArrowheads="1"/>
              </p:cNvPicPr>
              <p:nvPr/>
            </p:nvPicPr>
            <p:blipFill>
              <a:blip r:embed="rId4">
                <a:extLst>
                  <a:ext uri="{28A0092B-C50C-407E-A947-70E740481C1C}">
                    <a14:useLocalDpi xmlns:a14="http://schemas.microsoft.com/office/drawing/2010/main" val="0"/>
                  </a:ext>
                </a:extLst>
              </a:blip>
              <a:srcRect l="6902" r="50264" b="60851"/>
              <a:stretch>
                <a:fillRect/>
              </a:stretch>
            </p:blipFill>
            <p:spPr bwMode="auto">
              <a:xfrm>
                <a:off x="816" y="1344"/>
                <a:ext cx="648" cy="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2527" name="Picture 15" descr="personas\img\scott2.jpg"/>
              <p:cNvPicPr>
                <a:picLocks noChangeAspect="1" noChangeArrowheads="1"/>
              </p:cNvPicPr>
              <p:nvPr/>
            </p:nvPicPr>
            <p:blipFill>
              <a:blip r:embed="rId5" cstate="print">
                <a:extLst>
                  <a:ext uri="{28A0092B-C50C-407E-A947-70E740481C1C}">
                    <a14:useLocalDpi xmlns:a14="http://schemas.microsoft.com/office/drawing/2010/main" val="0"/>
                  </a:ext>
                </a:extLst>
              </a:blip>
              <a:srcRect l="29596"/>
              <a:stretch>
                <a:fillRect/>
              </a:stretch>
            </p:blipFill>
            <p:spPr bwMode="auto">
              <a:xfrm>
                <a:off x="864" y="2016"/>
                <a:ext cx="598"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2524" name="Oval 12"/>
              <p:cNvSpPr>
                <a:spLocks noChangeArrowheads="1"/>
              </p:cNvSpPr>
              <p:nvPr/>
            </p:nvSpPr>
            <p:spPr bwMode="auto">
              <a:xfrm>
                <a:off x="624" y="1296"/>
                <a:ext cx="1536" cy="153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92541" name="Text Box 29"/>
            <p:cNvSpPr txBox="1">
              <a:spLocks noChangeArrowheads="1"/>
            </p:cNvSpPr>
            <p:nvPr/>
          </p:nvSpPr>
          <p:spPr bwMode="auto">
            <a:xfrm>
              <a:off x="921" y="2928"/>
              <a:ext cx="6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latin typeface="Tahoma" pitchFamily="34" charset="0"/>
                </a:rPr>
                <a:t>primary</a:t>
              </a:r>
            </a:p>
          </p:txBody>
        </p:sp>
      </p:grpSp>
      <p:grpSp>
        <p:nvGrpSpPr>
          <p:cNvPr id="4" name="Group 33"/>
          <p:cNvGrpSpPr>
            <a:grpSpLocks/>
          </p:cNvGrpSpPr>
          <p:nvPr/>
        </p:nvGrpSpPr>
        <p:grpSpPr bwMode="auto">
          <a:xfrm>
            <a:off x="5368925" y="1066800"/>
            <a:ext cx="4841876" cy="3124200"/>
            <a:chOff x="2422" y="672"/>
            <a:chExt cx="3050" cy="1968"/>
          </a:xfrm>
        </p:grpSpPr>
        <p:pic>
          <p:nvPicPr>
            <p:cNvPr id="192536" name="Picture 24" descr="img\joe4.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96" y="1056"/>
              <a:ext cx="738" cy="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2533" name="Picture 21" descr="img\joan2.jpg"/>
            <p:cNvPicPr>
              <a:picLocks noChangeAspect="1" noChangeArrowheads="1"/>
            </p:cNvPicPr>
            <p:nvPr/>
          </p:nvPicPr>
          <p:blipFill>
            <a:blip r:embed="rId7">
              <a:extLst>
                <a:ext uri="{28A0092B-C50C-407E-A947-70E740481C1C}">
                  <a14:useLocalDpi xmlns:a14="http://schemas.microsoft.com/office/drawing/2010/main" val="0"/>
                </a:ext>
              </a:extLst>
            </a:blip>
            <a:srcRect l="31635" t="3993" r="4515" b="41319"/>
            <a:stretch>
              <a:fillRect/>
            </a:stretch>
          </p:blipFill>
          <p:spPr bwMode="auto">
            <a:xfrm>
              <a:off x="4320" y="864"/>
              <a:ext cx="792"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2537" name="Picture 25" descr="img\pam4.jpg"/>
            <p:cNvPicPr>
              <a:picLocks noChangeAspect="1" noChangeArrowheads="1"/>
            </p:cNvPicPr>
            <p:nvPr/>
          </p:nvPicPr>
          <p:blipFill>
            <a:blip r:embed="rId8" cstate="print">
              <a:extLst>
                <a:ext uri="{28A0092B-C50C-407E-A947-70E740481C1C}">
                  <a14:useLocalDpi xmlns:a14="http://schemas.microsoft.com/office/drawing/2010/main" val="0"/>
                </a:ext>
              </a:extLst>
            </a:blip>
            <a:srcRect l="30615" r="16650" b="6821"/>
            <a:stretch>
              <a:fillRect/>
            </a:stretch>
          </p:blipFill>
          <p:spPr bwMode="auto">
            <a:xfrm>
              <a:off x="4128" y="1776"/>
              <a:ext cx="740"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2540" name="Oval 28"/>
            <p:cNvSpPr>
              <a:spLocks noChangeArrowheads="1"/>
            </p:cNvSpPr>
            <p:nvPr/>
          </p:nvSpPr>
          <p:spPr bwMode="auto">
            <a:xfrm>
              <a:off x="3552" y="672"/>
              <a:ext cx="1920" cy="192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542" name="Text Box 30"/>
            <p:cNvSpPr txBox="1">
              <a:spLocks noChangeArrowheads="1"/>
            </p:cNvSpPr>
            <p:nvPr/>
          </p:nvSpPr>
          <p:spPr bwMode="auto">
            <a:xfrm>
              <a:off x="2422" y="1104"/>
              <a:ext cx="76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latin typeface="Tahoma" pitchFamily="34" charset="0"/>
                </a:rPr>
                <a:t>secondary</a:t>
              </a:r>
            </a:p>
          </p:txBody>
        </p:sp>
      </p:grpSp>
      <p:grpSp>
        <p:nvGrpSpPr>
          <p:cNvPr id="5" name="Group 34"/>
          <p:cNvGrpSpPr>
            <a:grpSpLocks/>
          </p:cNvGrpSpPr>
          <p:nvPr/>
        </p:nvGrpSpPr>
        <p:grpSpPr bwMode="auto">
          <a:xfrm>
            <a:off x="4800601" y="3962400"/>
            <a:ext cx="4230689" cy="2667000"/>
            <a:chOff x="2064" y="2496"/>
            <a:chExt cx="2665" cy="1680"/>
          </a:xfrm>
        </p:grpSpPr>
        <p:grpSp>
          <p:nvGrpSpPr>
            <p:cNvPr id="6" name="Group 27"/>
            <p:cNvGrpSpPr>
              <a:grpSpLocks/>
            </p:cNvGrpSpPr>
            <p:nvPr/>
          </p:nvGrpSpPr>
          <p:grpSpPr bwMode="auto">
            <a:xfrm>
              <a:off x="2064" y="2496"/>
              <a:ext cx="1920" cy="1680"/>
              <a:chOff x="2688" y="2496"/>
              <a:chExt cx="1920" cy="1680"/>
            </a:xfrm>
          </p:grpSpPr>
          <p:pic>
            <p:nvPicPr>
              <p:cNvPr id="192517" name="Picture 5" descr="img\taylor3.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88" y="2832"/>
                <a:ext cx="917" cy="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2531" name="Picture 19" descr="img\grace4.jpg"/>
              <p:cNvPicPr>
                <a:picLocks noChangeAspect="1" noChangeArrowheads="1"/>
              </p:cNvPicPr>
              <p:nvPr/>
            </p:nvPicPr>
            <p:blipFill>
              <a:blip r:embed="rId10">
                <a:extLst>
                  <a:ext uri="{28A0092B-C50C-407E-A947-70E740481C1C}">
                    <a14:useLocalDpi xmlns:a14="http://schemas.microsoft.com/office/drawing/2010/main" val="0"/>
                  </a:ext>
                </a:extLst>
              </a:blip>
              <a:srcRect l="8577" t="7899" r="14525" b="29601"/>
              <a:stretch>
                <a:fillRect/>
              </a:stretch>
            </p:blipFill>
            <p:spPr bwMode="auto">
              <a:xfrm>
                <a:off x="3456" y="2640"/>
                <a:ext cx="661" cy="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2535" name="Picture 23" descr="\\HYDROGEN\SHARE1\shared\Carbon IQ\Client projects\Shockwave\next_generation\research\personas\img\markus2.jpg"/>
              <p:cNvPicPr>
                <a:picLocks noChangeAspect="1" noChangeArrowheads="1"/>
              </p:cNvPicPr>
              <p:nvPr/>
            </p:nvPicPr>
            <p:blipFill>
              <a:blip r:embed="rId11">
                <a:extLst>
                  <a:ext uri="{28A0092B-C50C-407E-A947-70E740481C1C}">
                    <a14:useLocalDpi xmlns:a14="http://schemas.microsoft.com/office/drawing/2010/main" val="0"/>
                  </a:ext>
                </a:extLst>
              </a:blip>
              <a:srcRect l="15170" t="4767" r="50739" b="43938"/>
              <a:stretch>
                <a:fillRect/>
              </a:stretch>
            </p:blipFill>
            <p:spPr bwMode="auto">
              <a:xfrm>
                <a:off x="3888" y="3288"/>
                <a:ext cx="720" cy="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2538" name="Oval 26"/>
              <p:cNvSpPr>
                <a:spLocks noChangeArrowheads="1"/>
              </p:cNvSpPr>
              <p:nvPr/>
            </p:nvSpPr>
            <p:spPr bwMode="auto">
              <a:xfrm>
                <a:off x="2928" y="2496"/>
                <a:ext cx="1680" cy="168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92543" name="Text Box 31"/>
            <p:cNvSpPr txBox="1">
              <a:spLocks noChangeArrowheads="1"/>
            </p:cNvSpPr>
            <p:nvPr/>
          </p:nvSpPr>
          <p:spPr bwMode="auto">
            <a:xfrm>
              <a:off x="4180" y="3648"/>
              <a:ext cx="54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latin typeface="Tahoma" pitchFamily="34" charset="0"/>
                </a:rPr>
                <a:t>special</a:t>
              </a:r>
            </a:p>
          </p:txBody>
        </p:sp>
      </p:grpSp>
    </p:spTree>
    <p:extLst>
      <p:ext uri="{BB962C8B-B14F-4D97-AF65-F5344CB8AC3E}">
        <p14:creationId xmlns:p14="http://schemas.microsoft.com/office/powerpoint/2010/main" val="3629187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62" name="Picture 2" descr="img\joe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1" y="1676400"/>
            <a:ext cx="117157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65" name="Picture 5" descr="img\sarah4.jpg"/>
          <p:cNvPicPr>
            <a:picLocks noChangeAspect="1" noChangeArrowheads="1"/>
          </p:cNvPicPr>
          <p:nvPr/>
        </p:nvPicPr>
        <p:blipFill>
          <a:blip r:embed="rId4">
            <a:extLst>
              <a:ext uri="{28A0092B-C50C-407E-A947-70E740481C1C}">
                <a14:useLocalDpi xmlns:a14="http://schemas.microsoft.com/office/drawing/2010/main" val="0"/>
              </a:ext>
            </a:extLst>
          </a:blip>
          <a:srcRect l="25990" b="37413"/>
          <a:stretch>
            <a:fillRect/>
          </a:stretch>
        </p:blipFill>
        <p:spPr bwMode="auto">
          <a:xfrm>
            <a:off x="3810002" y="2438401"/>
            <a:ext cx="102552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66" name="Picture 6" descr="personas\img\jeff4.jpg"/>
          <p:cNvPicPr>
            <a:picLocks noChangeAspect="1" noChangeArrowheads="1"/>
          </p:cNvPicPr>
          <p:nvPr/>
        </p:nvPicPr>
        <p:blipFill>
          <a:blip r:embed="rId5">
            <a:extLst>
              <a:ext uri="{28A0092B-C50C-407E-A947-70E740481C1C}">
                <a14:useLocalDpi xmlns:a14="http://schemas.microsoft.com/office/drawing/2010/main" val="0"/>
              </a:ext>
            </a:extLst>
          </a:blip>
          <a:srcRect l="6902" r="50264" b="60851"/>
          <a:stretch>
            <a:fillRect/>
          </a:stretch>
        </p:blipFill>
        <p:spPr bwMode="auto">
          <a:xfrm>
            <a:off x="2819400" y="2133601"/>
            <a:ext cx="1028700"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67" name="Picture 7" descr="personas\img\scott2.jpg"/>
          <p:cNvPicPr>
            <a:picLocks noChangeAspect="1" noChangeArrowheads="1"/>
          </p:cNvPicPr>
          <p:nvPr/>
        </p:nvPicPr>
        <p:blipFill>
          <a:blip r:embed="rId6" cstate="print">
            <a:extLst>
              <a:ext uri="{28A0092B-C50C-407E-A947-70E740481C1C}">
                <a14:useLocalDpi xmlns:a14="http://schemas.microsoft.com/office/drawing/2010/main" val="0"/>
              </a:ext>
            </a:extLst>
          </a:blip>
          <a:srcRect l="29596"/>
          <a:stretch>
            <a:fillRect/>
          </a:stretch>
        </p:blipFill>
        <p:spPr bwMode="auto">
          <a:xfrm>
            <a:off x="8458202" y="2971800"/>
            <a:ext cx="9493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68" name="Oval 8"/>
          <p:cNvSpPr>
            <a:spLocks noChangeArrowheads="1"/>
          </p:cNvSpPr>
          <p:nvPr/>
        </p:nvSpPr>
        <p:spPr bwMode="auto">
          <a:xfrm>
            <a:off x="2514600" y="2057400"/>
            <a:ext cx="2438400" cy="24384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6" tIns="45713" rIns="91426" bIns="45713" anchor="ctr"/>
          <a:lstStyle/>
          <a:p>
            <a:endParaRPr lang="en-US"/>
          </a:p>
        </p:txBody>
      </p:sp>
      <p:pic>
        <p:nvPicPr>
          <p:cNvPr id="194569" name="Picture 9" descr="img\joan2.jpg"/>
          <p:cNvPicPr>
            <a:picLocks noChangeAspect="1" noChangeArrowheads="1"/>
          </p:cNvPicPr>
          <p:nvPr/>
        </p:nvPicPr>
        <p:blipFill>
          <a:blip r:embed="rId7">
            <a:extLst>
              <a:ext uri="{28A0092B-C50C-407E-A947-70E740481C1C}">
                <a14:useLocalDpi xmlns:a14="http://schemas.microsoft.com/office/drawing/2010/main" val="0"/>
              </a:ext>
            </a:extLst>
          </a:blip>
          <a:srcRect l="31635" t="3993" r="4515" b="41319"/>
          <a:stretch>
            <a:fillRect/>
          </a:stretch>
        </p:blipFill>
        <p:spPr bwMode="auto">
          <a:xfrm>
            <a:off x="8382000" y="1371601"/>
            <a:ext cx="12573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70" name="Picture 10" descr="img\pam4.jpg"/>
          <p:cNvPicPr>
            <a:picLocks noChangeAspect="1" noChangeArrowheads="1"/>
          </p:cNvPicPr>
          <p:nvPr/>
        </p:nvPicPr>
        <p:blipFill>
          <a:blip r:embed="rId8" cstate="print">
            <a:extLst>
              <a:ext uri="{28A0092B-C50C-407E-A947-70E740481C1C}">
                <a14:useLocalDpi xmlns:a14="http://schemas.microsoft.com/office/drawing/2010/main" val="0"/>
              </a:ext>
            </a:extLst>
          </a:blip>
          <a:srcRect l="30615" r="16650" b="6821"/>
          <a:stretch>
            <a:fillRect/>
          </a:stretch>
        </p:blipFill>
        <p:spPr bwMode="auto">
          <a:xfrm>
            <a:off x="2743200" y="3276600"/>
            <a:ext cx="117475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1"/>
          <p:cNvGrpSpPr>
            <a:grpSpLocks/>
          </p:cNvGrpSpPr>
          <p:nvPr/>
        </p:nvGrpSpPr>
        <p:grpSpPr bwMode="auto">
          <a:xfrm>
            <a:off x="4800601" y="3962400"/>
            <a:ext cx="3048000" cy="2667000"/>
            <a:chOff x="2688" y="2496"/>
            <a:chExt cx="1920" cy="1680"/>
          </a:xfrm>
        </p:grpSpPr>
        <p:pic>
          <p:nvPicPr>
            <p:cNvPr id="194572" name="Picture 12" descr="img\taylor3.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88" y="2832"/>
              <a:ext cx="917" cy="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73" name="Picture 13" descr="img\grace4.jpg"/>
            <p:cNvPicPr>
              <a:picLocks noChangeAspect="1" noChangeArrowheads="1"/>
            </p:cNvPicPr>
            <p:nvPr/>
          </p:nvPicPr>
          <p:blipFill>
            <a:blip r:embed="rId10">
              <a:extLst>
                <a:ext uri="{28A0092B-C50C-407E-A947-70E740481C1C}">
                  <a14:useLocalDpi xmlns:a14="http://schemas.microsoft.com/office/drawing/2010/main" val="0"/>
                </a:ext>
              </a:extLst>
            </a:blip>
            <a:srcRect l="8577" t="7899" r="14525" b="29601"/>
            <a:stretch>
              <a:fillRect/>
            </a:stretch>
          </p:blipFill>
          <p:spPr bwMode="auto">
            <a:xfrm>
              <a:off x="3456" y="2640"/>
              <a:ext cx="661" cy="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74" name="Picture 14" descr="\\HYDROGEN\SHARE1\shared\Carbon IQ\Client projects\Shockwave\next_generation\research\personas\img\markus2.jpg"/>
            <p:cNvPicPr>
              <a:picLocks noChangeAspect="1" noChangeArrowheads="1"/>
            </p:cNvPicPr>
            <p:nvPr/>
          </p:nvPicPr>
          <p:blipFill>
            <a:blip r:embed="rId11">
              <a:extLst>
                <a:ext uri="{28A0092B-C50C-407E-A947-70E740481C1C}">
                  <a14:useLocalDpi xmlns:a14="http://schemas.microsoft.com/office/drawing/2010/main" val="0"/>
                </a:ext>
              </a:extLst>
            </a:blip>
            <a:srcRect l="15170" t="4767" r="50739" b="43938"/>
            <a:stretch>
              <a:fillRect/>
            </a:stretch>
          </p:blipFill>
          <p:spPr bwMode="auto">
            <a:xfrm>
              <a:off x="3888" y="3288"/>
              <a:ext cx="720" cy="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75" name="Oval 15"/>
            <p:cNvSpPr>
              <a:spLocks noChangeArrowheads="1"/>
            </p:cNvSpPr>
            <p:nvPr/>
          </p:nvSpPr>
          <p:spPr bwMode="auto">
            <a:xfrm>
              <a:off x="2928" y="2496"/>
              <a:ext cx="1680" cy="168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94576" name="Oval 16"/>
          <p:cNvSpPr>
            <a:spLocks noChangeArrowheads="1"/>
          </p:cNvSpPr>
          <p:nvPr/>
        </p:nvSpPr>
        <p:spPr bwMode="auto">
          <a:xfrm>
            <a:off x="7162800" y="1066800"/>
            <a:ext cx="3048000" cy="30480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6" tIns="45713" rIns="91426" bIns="45713" anchor="ctr"/>
          <a:lstStyle/>
          <a:p>
            <a:endParaRPr lang="en-US"/>
          </a:p>
        </p:txBody>
      </p:sp>
      <p:sp>
        <p:nvSpPr>
          <p:cNvPr id="194577" name="Text Box 17"/>
          <p:cNvSpPr txBox="1">
            <a:spLocks noChangeArrowheads="1"/>
          </p:cNvSpPr>
          <p:nvPr/>
        </p:nvSpPr>
        <p:spPr bwMode="auto">
          <a:xfrm>
            <a:off x="2967965" y="4648200"/>
            <a:ext cx="963697" cy="369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6" tIns="45713" rIns="91426" bIns="45713">
            <a:spAutoFit/>
          </a:bodyPr>
          <a:lstStyle/>
          <a:p>
            <a:r>
              <a:rPr lang="en-US" dirty="0">
                <a:latin typeface="Tahoma" pitchFamily="34" charset="0"/>
              </a:rPr>
              <a:t>primary</a:t>
            </a:r>
          </a:p>
        </p:txBody>
      </p:sp>
      <p:sp>
        <p:nvSpPr>
          <p:cNvPr id="194578" name="Text Box 18"/>
          <p:cNvSpPr txBox="1">
            <a:spLocks noChangeArrowheads="1"/>
          </p:cNvSpPr>
          <p:nvPr/>
        </p:nvSpPr>
        <p:spPr bwMode="auto">
          <a:xfrm>
            <a:off x="5351542" y="1752600"/>
            <a:ext cx="1216972" cy="369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6" tIns="45713" rIns="91426" bIns="45713">
            <a:spAutoFit/>
          </a:bodyPr>
          <a:lstStyle/>
          <a:p>
            <a:r>
              <a:rPr lang="en-US" dirty="0">
                <a:latin typeface="Tahoma" pitchFamily="34" charset="0"/>
              </a:rPr>
              <a:t>secondary</a:t>
            </a:r>
          </a:p>
        </p:txBody>
      </p:sp>
      <p:sp>
        <p:nvSpPr>
          <p:cNvPr id="194579" name="Text Box 19"/>
          <p:cNvSpPr txBox="1">
            <a:spLocks noChangeArrowheads="1"/>
          </p:cNvSpPr>
          <p:nvPr/>
        </p:nvSpPr>
        <p:spPr bwMode="auto">
          <a:xfrm>
            <a:off x="8142992" y="5791200"/>
            <a:ext cx="870723" cy="369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6" tIns="45713" rIns="91426" bIns="45713">
            <a:spAutoFit/>
          </a:bodyPr>
          <a:lstStyle/>
          <a:p>
            <a:r>
              <a:rPr lang="en-US" dirty="0">
                <a:latin typeface="Tahoma" pitchFamily="34" charset="0"/>
              </a:rPr>
              <a:t>special</a:t>
            </a:r>
          </a:p>
        </p:txBody>
      </p:sp>
    </p:spTree>
    <p:extLst>
      <p:ext uri="{BB962C8B-B14F-4D97-AF65-F5344CB8AC3E}">
        <p14:creationId xmlns:p14="http://schemas.microsoft.com/office/powerpoint/2010/main" val="378933418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26" tIns="45713" rIns="91426" bIns="45713" rtlCol="0" anchor="ctr">
            <a:normAutofit/>
          </a:bodyPr>
          <a:lstStyle/>
          <a:p>
            <a:r>
              <a:rPr lang="en-US" dirty="0"/>
              <a:t>Names Matter</a:t>
            </a:r>
          </a:p>
        </p:txBody>
      </p:sp>
      <p:sp>
        <p:nvSpPr>
          <p:cNvPr id="25603" name="Content Placeholder 3"/>
          <p:cNvSpPr>
            <a:spLocks noGrp="1"/>
          </p:cNvSpPr>
          <p:nvPr>
            <p:ph idx="4294967295"/>
          </p:nvPr>
        </p:nvSpPr>
        <p:spPr>
          <a:xfrm>
            <a:off x="4343400" y="2057400"/>
            <a:ext cx="7848600" cy="4068763"/>
          </a:xfrm>
          <a:prstGeom prst="rect">
            <a:avLst/>
          </a:prstGeom>
        </p:spPr>
        <p:txBody>
          <a:bodyPr vert="horz" lIns="91426" tIns="45713" rIns="91426" bIns="45713" rtlCol="0">
            <a:normAutofit/>
          </a:bodyPr>
          <a:lstStyle/>
          <a:p>
            <a:pPr eaLnBrk="1" hangingPunct="1"/>
            <a:r>
              <a:rPr lang="en-GB" dirty="0"/>
              <a:t>Think of your persona as a brand</a:t>
            </a:r>
          </a:p>
          <a:p>
            <a:pPr eaLnBrk="1" hangingPunct="1"/>
            <a:r>
              <a:rPr lang="en-GB" dirty="0"/>
              <a:t>People are more likely to remember a memorable name e.g.</a:t>
            </a:r>
          </a:p>
          <a:p>
            <a:pPr eaLnBrk="1" hangingPunct="1"/>
            <a:r>
              <a:rPr lang="en-GB" dirty="0"/>
              <a:t>Make names memorable, but believable!</a:t>
            </a:r>
          </a:p>
          <a:p>
            <a:pPr lvl="1" eaLnBrk="1" hangingPunct="1"/>
            <a:endParaRPr lang="en-GB" dirty="0"/>
          </a:p>
          <a:p>
            <a:pPr lvl="1" eaLnBrk="1" hangingPunct="1"/>
            <a:endParaRPr lang="en-GB" dirty="0"/>
          </a:p>
          <a:p>
            <a:pPr eaLnBrk="1" hangingPunct="1"/>
            <a:endParaRPr lang="en-GB" dirty="0"/>
          </a:p>
          <a:p>
            <a:pPr lvl="1" eaLnBrk="1" hangingPunct="1">
              <a:buFont typeface="Arial" charset="0"/>
              <a:buNone/>
            </a:pPr>
            <a:endParaRPr lang="en-GB" dirty="0"/>
          </a:p>
          <a:p>
            <a:pPr lvl="1" eaLnBrk="1" hangingPunct="1"/>
            <a:endParaRPr lang="en-GB" dirty="0"/>
          </a:p>
        </p:txBody>
      </p:sp>
    </p:spTree>
    <p:extLst>
      <p:ext uri="{BB962C8B-B14F-4D97-AF65-F5344CB8AC3E}">
        <p14:creationId xmlns:p14="http://schemas.microsoft.com/office/powerpoint/2010/main" val="146015763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for a Single User</a:t>
            </a:r>
          </a:p>
        </p:txBody>
      </p:sp>
      <p:sp>
        <p:nvSpPr>
          <p:cNvPr id="3" name="Content Placeholder 2"/>
          <p:cNvSpPr>
            <a:spLocks noGrp="1"/>
          </p:cNvSpPr>
          <p:nvPr>
            <p:ph idx="1"/>
          </p:nvPr>
        </p:nvSpPr>
        <p:spPr/>
        <p:txBody>
          <a:bodyPr/>
          <a:lstStyle/>
          <a:p>
            <a:r>
              <a:rPr lang="en-US" dirty="0"/>
              <a:t>If you try to please everyone, you will please no one</a:t>
            </a:r>
          </a:p>
          <a:p>
            <a:r>
              <a:rPr lang="en-US" dirty="0"/>
              <a:t>If you try to build a car that satisfy the following three sets of people</a:t>
            </a:r>
          </a:p>
          <a:p>
            <a:pPr lvl="1"/>
            <a:r>
              <a:rPr lang="en-US" dirty="0"/>
              <a:t>Mothers with young children</a:t>
            </a:r>
          </a:p>
          <a:p>
            <a:pPr lvl="1"/>
            <a:r>
              <a:rPr lang="en-US" dirty="0"/>
              <a:t>Carpenters</a:t>
            </a:r>
          </a:p>
          <a:p>
            <a:pPr lvl="1"/>
            <a:r>
              <a:rPr lang="en-US" dirty="0"/>
              <a:t>Young executives</a:t>
            </a:r>
          </a:p>
        </p:txBody>
      </p:sp>
    </p:spTree>
    <p:extLst>
      <p:ext uri="{BB962C8B-B14F-4D97-AF65-F5344CB8AC3E}">
        <p14:creationId xmlns:p14="http://schemas.microsoft.com/office/powerpoint/2010/main" val="10525034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AutoShape 2"/>
          <p:cNvSpPr>
            <a:spLocks noChangeArrowheads="1"/>
          </p:cNvSpPr>
          <p:nvPr/>
        </p:nvSpPr>
        <p:spPr bwMode="auto">
          <a:xfrm>
            <a:off x="7535335" y="1345063"/>
            <a:ext cx="4222750" cy="4958663"/>
          </a:xfrm>
          <a:prstGeom prst="roundRect">
            <a:avLst>
              <a:gd name="adj" fmla="val 7968"/>
            </a:avLst>
          </a:prstGeom>
          <a:solidFill>
            <a:srgbClr val="EAEAEA"/>
          </a:solidFill>
          <a:ln w="9525">
            <a:solidFill>
              <a:srgbClr val="5F5F5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785" tIns="54393" rIns="108785" bIns="54393" anchor="ctr"/>
          <a:lstStyle/>
          <a:p>
            <a:endParaRPr lang="en-US" sz="1688"/>
          </a:p>
        </p:txBody>
      </p:sp>
      <p:sp>
        <p:nvSpPr>
          <p:cNvPr id="90116" name="Text Box 4"/>
          <p:cNvSpPr txBox="1">
            <a:spLocks noChangeArrowheads="1"/>
          </p:cNvSpPr>
          <p:nvPr/>
        </p:nvSpPr>
        <p:spPr bwMode="auto">
          <a:xfrm>
            <a:off x="1519308" y="1209876"/>
            <a:ext cx="4320116" cy="701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785" tIns="54393" rIns="108785" bIns="54393">
            <a:spAutoFit/>
          </a:bodyPr>
          <a:lstStyle/>
          <a:p>
            <a:pPr algn="l">
              <a:spcBef>
                <a:spcPct val="50000"/>
              </a:spcBef>
            </a:pPr>
            <a:r>
              <a:rPr lang="en-GB" sz="3844" b="1" dirty="0">
                <a:latin typeface="Calibri" pitchFamily="34" charset="0"/>
              </a:rPr>
              <a:t>Toby</a:t>
            </a:r>
          </a:p>
        </p:txBody>
      </p:sp>
      <p:sp>
        <p:nvSpPr>
          <p:cNvPr id="90117" name="Text Box 5"/>
          <p:cNvSpPr txBox="1">
            <a:spLocks noChangeArrowheads="1"/>
          </p:cNvSpPr>
          <p:nvPr/>
        </p:nvSpPr>
        <p:spPr bwMode="auto">
          <a:xfrm>
            <a:off x="798582" y="1820862"/>
            <a:ext cx="5761567" cy="629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785" tIns="54393" rIns="108785" bIns="54393">
            <a:spAutoFit/>
          </a:bodyPr>
          <a:lstStyle/>
          <a:p>
            <a:pPr algn="l">
              <a:spcBef>
                <a:spcPct val="50000"/>
              </a:spcBef>
            </a:pPr>
            <a:r>
              <a:rPr lang="en-GB" sz="3375" dirty="0">
                <a:latin typeface="Calibri" pitchFamily="34" charset="0"/>
              </a:rPr>
              <a:t>The Cambridge new comer</a:t>
            </a:r>
          </a:p>
        </p:txBody>
      </p:sp>
      <p:sp>
        <p:nvSpPr>
          <p:cNvPr id="90118" name="Text Box 6"/>
          <p:cNvSpPr txBox="1">
            <a:spLocks noChangeArrowheads="1"/>
          </p:cNvSpPr>
          <p:nvPr/>
        </p:nvSpPr>
        <p:spPr bwMode="auto">
          <a:xfrm>
            <a:off x="944634" y="2283758"/>
            <a:ext cx="3839633" cy="542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785" tIns="54393" rIns="108785" bIns="54393">
            <a:spAutoFit/>
          </a:bodyPr>
          <a:lstStyle/>
          <a:p>
            <a:pPr algn="l">
              <a:spcBef>
                <a:spcPct val="50000"/>
              </a:spcBef>
            </a:pPr>
            <a:r>
              <a:rPr lang="en-GB" sz="2813">
                <a:latin typeface="Calibri" pitchFamily="34" charset="0"/>
              </a:rPr>
              <a:t>About Toby (28)</a:t>
            </a:r>
          </a:p>
        </p:txBody>
      </p:sp>
      <p:sp>
        <p:nvSpPr>
          <p:cNvPr id="90119" name="Content Placeholder 3"/>
          <p:cNvSpPr>
            <a:spLocks/>
          </p:cNvSpPr>
          <p:nvPr/>
        </p:nvSpPr>
        <p:spPr bwMode="auto">
          <a:xfrm>
            <a:off x="527050" y="2777671"/>
            <a:ext cx="6720416" cy="237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785" tIns="54393" rIns="108785" bIns="54393"/>
          <a:lstStyle/>
          <a:p>
            <a:pPr marL="407944" indent="-407944">
              <a:buFont typeface="Arial" charset="0"/>
              <a:buChar char="•"/>
            </a:pPr>
            <a:r>
              <a:rPr lang="en-GB" sz="2344" dirty="0">
                <a:latin typeface="Calibri" pitchFamily="34" charset="0"/>
              </a:rPr>
              <a:t>Currently lives in Cambridge </a:t>
            </a:r>
            <a:endParaRPr lang="en-GB" sz="2344" dirty="0">
              <a:latin typeface="Calibri" pitchFamily="34" charset="0"/>
            </a:endParaRPr>
          </a:p>
          <a:p>
            <a:pPr marL="407944" indent="-407944">
              <a:buFont typeface="Arial" charset="0"/>
              <a:buChar char="•"/>
            </a:pPr>
            <a:r>
              <a:rPr lang="en-GB" sz="2344" dirty="0">
                <a:latin typeface="Calibri" pitchFamily="34" charset="0"/>
              </a:rPr>
              <a:t>Moved </a:t>
            </a:r>
            <a:r>
              <a:rPr lang="en-GB" sz="2344" dirty="0">
                <a:latin typeface="Calibri" pitchFamily="34" charset="0"/>
              </a:rPr>
              <a:t>to Cambridge from London 6 months ago</a:t>
            </a:r>
          </a:p>
          <a:p>
            <a:pPr marL="407944" indent="-407944">
              <a:buFont typeface="Arial" charset="0"/>
              <a:buChar char="•"/>
            </a:pPr>
            <a:r>
              <a:rPr lang="en-GB" sz="2344" dirty="0">
                <a:latin typeface="Calibri" pitchFamily="34" charset="0"/>
              </a:rPr>
              <a:t>Is an English &amp; drama teacher at a Cambridge high school</a:t>
            </a:r>
          </a:p>
          <a:p>
            <a:pPr marL="407944" indent="-407944">
              <a:buFont typeface="Arial" charset="0"/>
              <a:buChar char="•"/>
            </a:pPr>
            <a:r>
              <a:rPr lang="en-GB" sz="2344" dirty="0">
                <a:latin typeface="Calibri" pitchFamily="34" charset="0"/>
              </a:rPr>
              <a:t>Is keen on making some new friends in Cambridge </a:t>
            </a:r>
          </a:p>
          <a:p>
            <a:pPr marL="407944" indent="-407944">
              <a:buFont typeface="Arial" charset="0"/>
              <a:buChar char="•"/>
            </a:pPr>
            <a:r>
              <a:rPr lang="en-GB" sz="2344" dirty="0">
                <a:latin typeface="Calibri" pitchFamily="34" charset="0"/>
              </a:rPr>
              <a:t>Uses the Internet most days and will use email and Facebook to keep in touch with friends</a:t>
            </a:r>
          </a:p>
        </p:txBody>
      </p:sp>
      <p:sp>
        <p:nvSpPr>
          <p:cNvPr id="90120" name="Text Box 8"/>
          <p:cNvSpPr txBox="1">
            <a:spLocks noChangeArrowheads="1"/>
          </p:cNvSpPr>
          <p:nvPr/>
        </p:nvSpPr>
        <p:spPr bwMode="auto">
          <a:xfrm>
            <a:off x="7630585" y="4148475"/>
            <a:ext cx="3839633" cy="542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785" tIns="54393" rIns="108785" bIns="54393">
            <a:spAutoFit/>
          </a:bodyPr>
          <a:lstStyle/>
          <a:p>
            <a:pPr>
              <a:spcBef>
                <a:spcPct val="50000"/>
              </a:spcBef>
            </a:pPr>
            <a:r>
              <a:rPr lang="en-GB" sz="2813">
                <a:latin typeface="Calibri" pitchFamily="34" charset="0"/>
              </a:rPr>
              <a:t>Key goals &amp; needs</a:t>
            </a:r>
          </a:p>
        </p:txBody>
      </p:sp>
      <p:sp>
        <p:nvSpPr>
          <p:cNvPr id="90121" name="Content Placeholder 3"/>
          <p:cNvSpPr>
            <a:spLocks/>
          </p:cNvSpPr>
          <p:nvPr/>
        </p:nvSpPr>
        <p:spPr bwMode="auto">
          <a:xfrm>
            <a:off x="7630584" y="4579524"/>
            <a:ext cx="3937000" cy="122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785" tIns="54393" rIns="108785" bIns="54393"/>
          <a:lstStyle/>
          <a:p>
            <a:pPr marL="407944" indent="-407944">
              <a:buFont typeface="Arial" charset="0"/>
              <a:buChar char="•"/>
            </a:pPr>
            <a:r>
              <a:rPr lang="en-GB" sz="2344">
                <a:latin typeface="Calibri" pitchFamily="34" charset="0"/>
              </a:rPr>
              <a:t>To know where places are</a:t>
            </a:r>
          </a:p>
          <a:p>
            <a:pPr marL="407944" indent="-407944">
              <a:buFont typeface="Arial" charset="0"/>
              <a:buChar char="•"/>
            </a:pPr>
            <a:r>
              <a:rPr lang="en-GB" sz="2344">
                <a:latin typeface="Calibri" pitchFamily="34" charset="0"/>
              </a:rPr>
              <a:t>To find out what is going on locally</a:t>
            </a:r>
          </a:p>
          <a:p>
            <a:pPr marL="407944" indent="-407944">
              <a:buFont typeface="Arial" charset="0"/>
              <a:buChar char="•"/>
            </a:pPr>
            <a:r>
              <a:rPr lang="en-GB" sz="2344">
                <a:latin typeface="Calibri" pitchFamily="34" charset="0"/>
              </a:rPr>
              <a:t>To make new fiends</a:t>
            </a:r>
          </a:p>
        </p:txBody>
      </p:sp>
      <p:sp>
        <p:nvSpPr>
          <p:cNvPr id="90122" name="Text Box 10"/>
          <p:cNvSpPr txBox="1">
            <a:spLocks noChangeArrowheads="1"/>
          </p:cNvSpPr>
          <p:nvPr/>
        </p:nvSpPr>
        <p:spPr bwMode="auto">
          <a:xfrm>
            <a:off x="7632701" y="3357687"/>
            <a:ext cx="4032250" cy="831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785" tIns="54393" rIns="108785" bIns="54393">
            <a:spAutoFit/>
          </a:bodyPr>
          <a:lstStyle/>
          <a:p>
            <a:pPr algn="ctr">
              <a:spcBef>
                <a:spcPct val="50000"/>
              </a:spcBef>
            </a:pPr>
            <a:r>
              <a:rPr lang="en-GB" sz="2344" i="1" dirty="0">
                <a:latin typeface="Calibri" pitchFamily="34" charset="0"/>
              </a:rPr>
              <a:t>“I use the Internet for everything”</a:t>
            </a:r>
          </a:p>
        </p:txBody>
      </p:sp>
      <p:pic>
        <p:nvPicPr>
          <p:cNvPr id="90124" name="Picture 6" descr="Brad-Pitt-Moustach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88918" y="1560587"/>
            <a:ext cx="1634066" cy="1673490"/>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pic>
        <p:nvPicPr>
          <p:cNvPr id="90127" name="Picture 15" descr="Rejected sta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43392">
            <a:off x="7440083" y="1345063"/>
            <a:ext cx="2497667" cy="49127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vert="horz" lIns="108785" tIns="54393" rIns="108785" bIns="54393" rtlCol="0" anchor="t">
            <a:normAutofit/>
          </a:bodyPr>
          <a:lstStyle/>
          <a:p>
            <a:r>
              <a:rPr lang="en-US" dirty="0" smtClean="0"/>
              <a:t>Photos of real people</a:t>
            </a:r>
            <a:endParaRPr lang="en-US" dirty="0"/>
          </a:p>
        </p:txBody>
      </p:sp>
      <p:sp>
        <p:nvSpPr>
          <p:cNvPr id="13" name="TextBox 12"/>
          <p:cNvSpPr txBox="1"/>
          <p:nvPr/>
        </p:nvSpPr>
        <p:spPr>
          <a:xfrm>
            <a:off x="203201" y="6395641"/>
            <a:ext cx="11785600" cy="427115"/>
          </a:xfrm>
          <a:prstGeom prst="rect">
            <a:avLst/>
          </a:prstGeom>
          <a:noFill/>
        </p:spPr>
        <p:txBody>
          <a:bodyPr wrap="square" lIns="108785" tIns="54393" rIns="108785" bIns="54393" rtlCol="0">
            <a:spAutoFit/>
          </a:bodyPr>
          <a:lstStyle/>
          <a:p>
            <a:pPr algn="l"/>
            <a:r>
              <a:rPr lang="en-US" sz="1031" dirty="0">
                <a:solidFill>
                  <a:schemeClr val="tx1">
                    <a:lumMod val="65000"/>
                  </a:schemeClr>
                </a:solidFill>
              </a:rPr>
              <a:t>From </a:t>
            </a:r>
            <a:r>
              <a:rPr lang="en-US" sz="1031" b="1" dirty="0">
                <a:solidFill>
                  <a:schemeClr val="tx1">
                    <a:lumMod val="65000"/>
                  </a:schemeClr>
                </a:solidFill>
              </a:rPr>
              <a:t>An introduction to personas for technical authors </a:t>
            </a:r>
            <a:r>
              <a:rPr lang="en-US" sz="1031" dirty="0">
                <a:solidFill>
                  <a:schemeClr val="tx1">
                    <a:lumMod val="65000"/>
                  </a:schemeClr>
                </a:solidFill>
              </a:rPr>
              <a:t>by </a:t>
            </a:r>
            <a:r>
              <a:rPr lang="en-US" sz="1031" dirty="0">
                <a:solidFill>
                  <a:schemeClr val="tx1">
                    <a:lumMod val="65000"/>
                  </a:schemeClr>
                </a:solidFill>
                <a:hlinkClick r:id="rId5"/>
              </a:rPr>
              <a:t>Neil Turner</a:t>
            </a:r>
            <a:r>
              <a:rPr lang="en-US" sz="1031" dirty="0">
                <a:solidFill>
                  <a:schemeClr val="tx1">
                    <a:lumMod val="65000"/>
                  </a:schemeClr>
                </a:solidFill>
              </a:rPr>
              <a:t> </a:t>
            </a:r>
            <a:r>
              <a:rPr lang="en-US" sz="1031" dirty="0">
                <a:solidFill>
                  <a:schemeClr val="tx1">
                    <a:lumMod val="65000"/>
                  </a:schemeClr>
                </a:solidFill>
                <a:hlinkClick r:id="rId6"/>
              </a:rPr>
              <a:t>http://www.slideshare.net/neiljamesturner/an-introduction-to-personas-for-technical-authors</a:t>
            </a:r>
            <a:r>
              <a:rPr lang="en-US" sz="1031" dirty="0">
                <a:solidFill>
                  <a:schemeClr val="tx1">
                    <a:lumMod val="65000"/>
                  </a:schemeClr>
                </a:solidFill>
              </a:rPr>
              <a:t> </a:t>
            </a:r>
          </a:p>
          <a:p>
            <a:pPr algn="l"/>
            <a:endParaRPr lang="en-US" sz="1031" dirty="0">
              <a:solidFill>
                <a:schemeClr val="tx1">
                  <a:lumMod val="65000"/>
                </a:schemeClr>
              </a:solidFill>
            </a:endParaRPr>
          </a:p>
        </p:txBody>
      </p:sp>
    </p:spTree>
    <p:extLst>
      <p:ext uri="{BB962C8B-B14F-4D97-AF65-F5344CB8AC3E}">
        <p14:creationId xmlns:p14="http://schemas.microsoft.com/office/powerpoint/2010/main" val="29815367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26" tIns="45713" rIns="91426" bIns="45713" rtlCol="0" anchor="ctr">
            <a:normAutofit/>
          </a:bodyPr>
          <a:lstStyle/>
          <a:p>
            <a:r>
              <a:rPr lang="en-US" dirty="0"/>
              <a:t>Keep Alive</a:t>
            </a:r>
          </a:p>
        </p:txBody>
      </p:sp>
      <p:pic>
        <p:nvPicPr>
          <p:cNvPr id="9" name="Picture 1032" descr="C:\My Documents\conferences\webdesign01\images\136-3635_IM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9950" y="2209802"/>
            <a:ext cx="5484813" cy="417309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3560" name="AutoShape 8"/>
          <p:cNvSpPr>
            <a:spLocks noChangeArrowheads="1"/>
          </p:cNvSpPr>
          <p:nvPr/>
        </p:nvSpPr>
        <p:spPr bwMode="auto">
          <a:xfrm>
            <a:off x="4495801" y="685800"/>
            <a:ext cx="3024187" cy="1444970"/>
          </a:xfrm>
          <a:prstGeom prst="wedgeEllipseCallout">
            <a:avLst>
              <a:gd name="adj1" fmla="val 28375"/>
              <a:gd name="adj2" fmla="val 64949"/>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26" tIns="45713" rIns="91426" bIns="45713"/>
          <a:lstStyle/>
          <a:p>
            <a:pPr algn="ctr"/>
            <a:r>
              <a:rPr lang="en-GB" sz="2000" dirty="0">
                <a:latin typeface="Calibri" pitchFamily="34" charset="0"/>
              </a:rPr>
              <a:t>I’m worried about Sandy. Can she use the profile?</a:t>
            </a:r>
          </a:p>
        </p:txBody>
      </p:sp>
    </p:spTree>
    <p:extLst>
      <p:ext uri="{BB962C8B-B14F-4D97-AF65-F5344CB8AC3E}">
        <p14:creationId xmlns:p14="http://schemas.microsoft.com/office/powerpoint/2010/main" val="291068054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26" tIns="45713" rIns="91426" bIns="45713" rtlCol="0" anchor="ctr">
            <a:normAutofit/>
          </a:bodyPr>
          <a:lstStyle/>
          <a:p>
            <a:r>
              <a:rPr lang="en-US" dirty="0"/>
              <a:t>Omit needless words</a:t>
            </a:r>
          </a:p>
        </p:txBody>
      </p:sp>
      <p:sp>
        <p:nvSpPr>
          <p:cNvPr id="96259" name="Content Placeholder 3"/>
          <p:cNvSpPr>
            <a:spLocks noGrp="1"/>
          </p:cNvSpPr>
          <p:nvPr>
            <p:ph idx="4294967295"/>
          </p:nvPr>
        </p:nvSpPr>
        <p:spPr>
          <a:xfrm>
            <a:off x="3933825" y="1600200"/>
            <a:ext cx="8258175" cy="4525963"/>
          </a:xfrm>
          <a:prstGeom prst="rect">
            <a:avLst/>
          </a:prstGeom>
        </p:spPr>
        <p:txBody>
          <a:bodyPr vert="horz" lIns="91426" tIns="45713" rIns="91426" bIns="45713" rtlCol="0">
            <a:normAutofit/>
          </a:bodyPr>
          <a:lstStyle/>
          <a:p>
            <a:pPr eaLnBrk="1" hangingPunct="1"/>
            <a:endParaRPr lang="en-GB" dirty="0"/>
          </a:p>
          <a:p>
            <a:pPr eaLnBrk="1" hangingPunct="1"/>
            <a:r>
              <a:rPr lang="en-GB" dirty="0"/>
              <a:t>Only include information that is important when it comes to designing for that person</a:t>
            </a:r>
          </a:p>
          <a:p>
            <a:pPr eaLnBrk="1" hangingPunct="1"/>
            <a:r>
              <a:rPr lang="en-GB" dirty="0"/>
              <a:t>Throw away any superfluous information (unless of course it impacts the design) e.g.</a:t>
            </a:r>
          </a:p>
          <a:p>
            <a:pPr lvl="1" eaLnBrk="1" hangingPunct="1"/>
            <a:r>
              <a:rPr lang="en-GB" dirty="0"/>
              <a:t>Their favourite film</a:t>
            </a:r>
          </a:p>
          <a:p>
            <a:pPr lvl="1" eaLnBrk="1" hangingPunct="1"/>
            <a:r>
              <a:rPr lang="en-GB" dirty="0"/>
              <a:t>What car they drive</a:t>
            </a:r>
          </a:p>
          <a:p>
            <a:pPr lvl="1" eaLnBrk="1" hangingPunct="1"/>
            <a:r>
              <a:rPr lang="en-GB" dirty="0"/>
              <a:t>Who their best friend is</a:t>
            </a:r>
          </a:p>
          <a:p>
            <a:pPr lvl="1" eaLnBrk="1" hangingPunct="1"/>
            <a:endParaRPr lang="en-GB" dirty="0"/>
          </a:p>
        </p:txBody>
      </p:sp>
    </p:spTree>
    <p:extLst>
      <p:ext uri="{BB962C8B-B14F-4D97-AF65-F5344CB8AC3E}">
        <p14:creationId xmlns:p14="http://schemas.microsoft.com/office/powerpoint/2010/main" val="338552798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60" name="Content Placeholder 4" descr="square_bike_whee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92540" y="1617665"/>
            <a:ext cx="4446587" cy="508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vert="horz" lIns="91426" tIns="45713" rIns="91426" bIns="45713" rtlCol="0" anchor="ctr">
            <a:normAutofit/>
          </a:bodyPr>
          <a:lstStyle/>
          <a:p>
            <a:r>
              <a:rPr lang="en-US" dirty="0"/>
              <a:t>Don’t reinvent for every project</a:t>
            </a:r>
          </a:p>
        </p:txBody>
      </p:sp>
    </p:spTree>
    <p:extLst>
      <p:ext uri="{BB962C8B-B14F-4D97-AF65-F5344CB8AC3E}">
        <p14:creationId xmlns:p14="http://schemas.microsoft.com/office/powerpoint/2010/main" val="74549036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450503-0AA5-4C7F-B1BA-927D2C3E5307}"/>
              </a:ext>
            </a:extLst>
          </p:cNvPr>
          <p:cNvSpPr>
            <a:spLocks noGrp="1"/>
          </p:cNvSpPr>
          <p:nvPr>
            <p:ph idx="1"/>
          </p:nvPr>
        </p:nvSpPr>
        <p:spPr>
          <a:xfrm>
            <a:off x="1371600" y="337625"/>
            <a:ext cx="9601200" cy="5529775"/>
          </a:xfrm>
        </p:spPr>
        <p:txBody>
          <a:bodyPr/>
          <a:lstStyle/>
          <a:p>
            <a:r>
              <a:rPr lang="en-US" dirty="0"/>
              <a:t>Personas for A Fitness App: Fitness Pal</a:t>
            </a:r>
          </a:p>
          <a:p>
            <a:r>
              <a:rPr lang="en-US" dirty="0"/>
              <a:t>Suppose during our research  we found out  3 – 4 different clusters of people</a:t>
            </a:r>
          </a:p>
          <a:p>
            <a:endParaRPr lang="en-US" dirty="0"/>
          </a:p>
          <a:p>
            <a:pPr marL="0" indent="0">
              <a:buNone/>
            </a:pPr>
            <a:endParaRPr lang="en-US" dirty="0"/>
          </a:p>
        </p:txBody>
      </p:sp>
    </p:spTree>
    <p:extLst>
      <p:ext uri="{BB962C8B-B14F-4D97-AF65-F5344CB8AC3E}">
        <p14:creationId xmlns:p14="http://schemas.microsoft.com/office/powerpoint/2010/main" val="3666210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98849F-E681-4468-89CE-F600068B1612}"/>
              </a:ext>
            </a:extLst>
          </p:cNvPr>
          <p:cNvSpPr>
            <a:spLocks noGrp="1"/>
          </p:cNvSpPr>
          <p:nvPr>
            <p:ph idx="1"/>
          </p:nvPr>
        </p:nvSpPr>
        <p:spPr>
          <a:xfrm>
            <a:off x="1280159" y="928466"/>
            <a:ext cx="9557825" cy="6035041"/>
          </a:xfrm>
        </p:spPr>
        <p:txBody>
          <a:bodyPr>
            <a:normAutofit fontScale="92500" lnSpcReduction="20000"/>
          </a:bodyPr>
          <a:lstStyle/>
          <a:p>
            <a:pPr marL="0" indent="0">
              <a:buNone/>
            </a:pPr>
            <a:r>
              <a:rPr lang="en-US" sz="3200" b="1" dirty="0"/>
              <a:t>Sidra Yousaf</a:t>
            </a:r>
          </a:p>
          <a:p>
            <a:pPr marL="0" indent="0">
              <a:buNone/>
            </a:pPr>
            <a:r>
              <a:rPr lang="en-US" sz="2400" b="1" dirty="0"/>
              <a:t>Age: 28</a:t>
            </a:r>
          </a:p>
          <a:p>
            <a:pPr marL="0" indent="0">
              <a:buNone/>
            </a:pPr>
            <a:r>
              <a:rPr lang="en-US" sz="2400" b="1" dirty="0"/>
              <a:t>Single/Works in a Bank</a:t>
            </a:r>
          </a:p>
          <a:p>
            <a:pPr marL="0" indent="0">
              <a:buNone/>
            </a:pPr>
            <a:r>
              <a:rPr lang="en-US" sz="2400" b="1" dirty="0"/>
              <a:t>Background: </a:t>
            </a:r>
            <a:r>
              <a:rPr lang="en-US" sz="2400" dirty="0"/>
              <a:t>Sidra lives with her parents and two brothers. She works in a bank as a cashier which means long hours of sitting. She belongs to a </a:t>
            </a:r>
            <a:r>
              <a:rPr lang="en-US" sz="2400" smtClean="0"/>
              <a:t>low income </a:t>
            </a:r>
            <a:r>
              <a:rPr lang="en-US" sz="2400" dirty="0"/>
              <a:t>family and she contributes to the education of her two younger brothers. </a:t>
            </a:r>
          </a:p>
          <a:p>
            <a:pPr marL="0" indent="0">
              <a:buNone/>
            </a:pPr>
            <a:endParaRPr lang="en-US" sz="2400" dirty="0"/>
          </a:p>
          <a:p>
            <a:pPr marL="0" indent="0">
              <a:buNone/>
            </a:pPr>
            <a:r>
              <a:rPr lang="en-US" sz="2400" b="1" dirty="0"/>
              <a:t>Technical Proficiency: </a:t>
            </a:r>
            <a:r>
              <a:rPr lang="en-US" sz="2400" dirty="0"/>
              <a:t>Sidra is comfortable with the use of technology. She is active on social media and loves to shop online.</a:t>
            </a:r>
          </a:p>
          <a:p>
            <a:pPr marL="0" indent="0">
              <a:buNone/>
            </a:pPr>
            <a:r>
              <a:rPr lang="en-US" sz="2400" dirty="0"/>
              <a:t>She did not grow up with money so she would not be willing to pay for an app even if it is a small amount. She has a busy routine during the day but has free time in the evening. She never had a problem with her weight but since she started her job she has started to gain weight. She is concerned about it and would like to make an effort to reach her ideal weight. </a:t>
            </a:r>
          </a:p>
          <a:p>
            <a:pPr marL="0" indent="0">
              <a:buNone/>
            </a:pPr>
            <a:endParaRPr lang="en-US" sz="2400" dirty="0"/>
          </a:p>
          <a:p>
            <a:pPr marL="0" indent="0">
              <a:buNone/>
            </a:pPr>
            <a:r>
              <a:rPr lang="en-US" sz="2400" dirty="0"/>
              <a:t>Sidra tends to follow what ever fad diets her friends suggest without doing her own research. An app that can easily guide her about her nutrition and provide her with a routine for exercise would be attractive for her. </a:t>
            </a:r>
          </a:p>
          <a:p>
            <a:pPr marL="0" indent="0">
              <a:buNone/>
            </a:pPr>
            <a:endParaRPr lang="en-US" sz="2400" b="1" dirty="0"/>
          </a:p>
          <a:p>
            <a:pPr marL="0" indent="0">
              <a:buNone/>
            </a:pPr>
            <a:endParaRPr lang="en-US" sz="2400" b="1" dirty="0"/>
          </a:p>
          <a:p>
            <a:pPr marL="0" indent="0">
              <a:buNone/>
            </a:pPr>
            <a:endParaRPr lang="en-US" sz="2400" b="1" dirty="0"/>
          </a:p>
        </p:txBody>
      </p:sp>
      <p:pic>
        <p:nvPicPr>
          <p:cNvPr id="1026" name="Picture 2" descr="Download Free png Female Avatar 5 - DLPNG.com">
            <a:extLst>
              <a:ext uri="{FF2B5EF4-FFF2-40B4-BE49-F238E27FC236}">
                <a16:creationId xmlns:a16="http://schemas.microsoft.com/office/drawing/2014/main" id="{D7C26DCA-CF9F-45DB-B456-855C0912F6B2}"/>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9177997" y="576776"/>
            <a:ext cx="1354015" cy="15474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0516D95-57C2-4393-9561-814B2CF680A4}"/>
              </a:ext>
            </a:extLst>
          </p:cNvPr>
          <p:cNvSpPr txBox="1"/>
          <p:nvPr/>
        </p:nvSpPr>
        <p:spPr>
          <a:xfrm rot="16200000">
            <a:off x="-289730" y="3212023"/>
            <a:ext cx="2380552" cy="461665"/>
          </a:xfrm>
          <a:prstGeom prst="rect">
            <a:avLst/>
          </a:prstGeom>
          <a:noFill/>
        </p:spPr>
        <p:txBody>
          <a:bodyPr wrap="square" rtlCol="0">
            <a:spAutoFit/>
          </a:bodyPr>
          <a:lstStyle/>
          <a:p>
            <a:r>
              <a:rPr lang="en-US" sz="2400" b="1" dirty="0"/>
              <a:t>Persona</a:t>
            </a:r>
          </a:p>
        </p:txBody>
      </p:sp>
    </p:spTree>
    <p:extLst>
      <p:ext uri="{BB962C8B-B14F-4D97-AF65-F5344CB8AC3E}">
        <p14:creationId xmlns:p14="http://schemas.microsoft.com/office/powerpoint/2010/main" val="2123951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8EC7BB-E685-4447-89DF-100FDB4AA463}"/>
              </a:ext>
            </a:extLst>
          </p:cNvPr>
          <p:cNvSpPr>
            <a:spLocks noGrp="1"/>
          </p:cNvSpPr>
          <p:nvPr>
            <p:ph idx="1"/>
          </p:nvPr>
        </p:nvSpPr>
        <p:spPr>
          <a:xfrm>
            <a:off x="1371600" y="379828"/>
            <a:ext cx="8335108" cy="5487572"/>
          </a:xfrm>
        </p:spPr>
        <p:txBody>
          <a:bodyPr>
            <a:normAutofit lnSpcReduction="10000"/>
          </a:bodyPr>
          <a:lstStyle/>
          <a:p>
            <a:pPr marL="0" indent="0">
              <a:buNone/>
            </a:pPr>
            <a:r>
              <a:rPr lang="en-US" sz="2800" b="1" dirty="0"/>
              <a:t>Imran Sadiq</a:t>
            </a:r>
          </a:p>
          <a:p>
            <a:pPr marL="0" indent="0">
              <a:buNone/>
            </a:pPr>
            <a:r>
              <a:rPr lang="en-US" b="1" dirty="0"/>
              <a:t>Age: 63</a:t>
            </a:r>
          </a:p>
          <a:p>
            <a:pPr marL="0" indent="0">
              <a:buNone/>
            </a:pPr>
            <a:r>
              <a:rPr lang="en-US" b="1" dirty="0"/>
              <a:t>Married/Retired Accountant</a:t>
            </a:r>
          </a:p>
          <a:p>
            <a:pPr marL="0" indent="0">
              <a:buNone/>
            </a:pPr>
            <a:r>
              <a:rPr lang="en-US" b="1" dirty="0"/>
              <a:t>Background: </a:t>
            </a:r>
            <a:r>
              <a:rPr lang="en-US" dirty="0"/>
              <a:t>Imran is married with two grown sons. He used to work in a multinational company  </a:t>
            </a:r>
          </a:p>
          <a:p>
            <a:pPr marL="0" indent="0">
              <a:buNone/>
            </a:pPr>
            <a:r>
              <a:rPr lang="en-US" b="1" dirty="0"/>
              <a:t>Technical Proficiency: </a:t>
            </a:r>
            <a:r>
              <a:rPr lang="en-US" dirty="0"/>
              <a:t>Imran likes to do things his way. He is reluctant to try new things. He has a smart phone but mostly he uses it for Calling. He has installed WhatsApp on the insistence of his kids but he does not use it frequently. His technical skills are basic. </a:t>
            </a:r>
          </a:p>
          <a:p>
            <a:pPr marL="0" indent="0">
              <a:buNone/>
            </a:pPr>
            <a:r>
              <a:rPr lang="en-US" dirty="0"/>
              <a:t>Imran had lead a busy life but now after retirement he is finding it difficult to be productive. He has recently been diagnosed with heart disease and diabetes due to which he is concerned about his health. He has never taken much interest in fitness and he finds it hard to stick to a fitness routine. His sons are concerned about his health. </a:t>
            </a:r>
          </a:p>
          <a:p>
            <a:pPr marL="0" indent="0">
              <a:buNone/>
            </a:pPr>
            <a:r>
              <a:rPr lang="en-US" dirty="0"/>
              <a:t>If Fitness pal is able motivate him by setting goals for him and showing him his progress , he might be interested. He hates filling out long forms and too many steps. Anything quick and simple might convince him to use the app. </a:t>
            </a:r>
          </a:p>
        </p:txBody>
      </p:sp>
      <p:pic>
        <p:nvPicPr>
          <p:cNvPr id="2050" name="Picture 2" descr="Download Free png Male Avatar - DLPNG.com">
            <a:extLst>
              <a:ext uri="{FF2B5EF4-FFF2-40B4-BE49-F238E27FC236}">
                <a16:creationId xmlns:a16="http://schemas.microsoft.com/office/drawing/2014/main" id="{CD5209FB-5ED3-47E4-B156-EDEDD6FE2F0C}"/>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9872423" y="379828"/>
            <a:ext cx="1895954" cy="19413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87DB72D-EC1D-4071-B57D-96DABBF9891C}"/>
              </a:ext>
            </a:extLst>
          </p:cNvPr>
          <p:cNvSpPr txBox="1"/>
          <p:nvPr/>
        </p:nvSpPr>
        <p:spPr>
          <a:xfrm rot="16200000">
            <a:off x="-289730" y="3198168"/>
            <a:ext cx="2380552" cy="461665"/>
          </a:xfrm>
          <a:prstGeom prst="rect">
            <a:avLst/>
          </a:prstGeom>
          <a:noFill/>
        </p:spPr>
        <p:txBody>
          <a:bodyPr wrap="square" rtlCol="0">
            <a:spAutoFit/>
          </a:bodyPr>
          <a:lstStyle/>
          <a:p>
            <a:r>
              <a:rPr lang="en-US" sz="2400" b="1" dirty="0"/>
              <a:t>Persona</a:t>
            </a:r>
          </a:p>
        </p:txBody>
      </p:sp>
    </p:spTree>
    <p:extLst>
      <p:ext uri="{BB962C8B-B14F-4D97-AF65-F5344CB8AC3E}">
        <p14:creationId xmlns:p14="http://schemas.microsoft.com/office/powerpoint/2010/main" val="3198113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AB7C8A-F296-4266-A832-91713E8993E1}"/>
              </a:ext>
            </a:extLst>
          </p:cNvPr>
          <p:cNvSpPr>
            <a:spLocks noGrp="1"/>
          </p:cNvSpPr>
          <p:nvPr>
            <p:ph type="ctrTitle"/>
          </p:nvPr>
        </p:nvSpPr>
        <p:spPr/>
        <p:txBody>
          <a:bodyPr/>
          <a:lstStyle/>
          <a:p>
            <a:r>
              <a:rPr lang="en-US" dirty="0"/>
              <a:t>Scenarios</a:t>
            </a:r>
          </a:p>
        </p:txBody>
      </p:sp>
    </p:spTree>
    <p:extLst>
      <p:ext uri="{BB962C8B-B14F-4D97-AF65-F5344CB8AC3E}">
        <p14:creationId xmlns:p14="http://schemas.microsoft.com/office/powerpoint/2010/main" val="165717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419F3-6A35-48B9-B62B-3C41FA3A2BF4}"/>
              </a:ext>
            </a:extLst>
          </p:cNvPr>
          <p:cNvSpPr>
            <a:spLocks noGrp="1"/>
          </p:cNvSpPr>
          <p:nvPr>
            <p:ph type="title"/>
          </p:nvPr>
        </p:nvSpPr>
        <p:spPr/>
        <p:txBody>
          <a:bodyPr/>
          <a:lstStyle/>
          <a:p>
            <a:r>
              <a:rPr lang="en-US" dirty="0"/>
              <a:t>What Are Scenarios?</a:t>
            </a:r>
          </a:p>
        </p:txBody>
      </p:sp>
      <p:sp>
        <p:nvSpPr>
          <p:cNvPr id="3" name="Content Placeholder 2">
            <a:extLst>
              <a:ext uri="{FF2B5EF4-FFF2-40B4-BE49-F238E27FC236}">
                <a16:creationId xmlns:a16="http://schemas.microsoft.com/office/drawing/2014/main" id="{7C40F62B-D813-4BD2-B409-224C3F2ABE49}"/>
              </a:ext>
            </a:extLst>
          </p:cNvPr>
          <p:cNvSpPr>
            <a:spLocks noGrp="1"/>
          </p:cNvSpPr>
          <p:nvPr>
            <p:ph idx="1"/>
          </p:nvPr>
        </p:nvSpPr>
        <p:spPr/>
        <p:txBody>
          <a:bodyPr/>
          <a:lstStyle/>
          <a:p>
            <a:r>
              <a:rPr lang="en-US" dirty="0"/>
              <a:t>Scenarios use the power of story telling to help us understand what features we need. </a:t>
            </a:r>
          </a:p>
          <a:p>
            <a:r>
              <a:rPr lang="en-US" dirty="0"/>
              <a:t>We imagine out Persona using the system</a:t>
            </a:r>
          </a:p>
          <a:p>
            <a:r>
              <a:rPr lang="en-US" dirty="0"/>
              <a:t>We write multiple scenarios for each Persona</a:t>
            </a:r>
          </a:p>
        </p:txBody>
      </p:sp>
    </p:spTree>
    <p:extLst>
      <p:ext uri="{BB962C8B-B14F-4D97-AF65-F5344CB8AC3E}">
        <p14:creationId xmlns:p14="http://schemas.microsoft.com/office/powerpoint/2010/main" val="3607707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lIns="72046" tIns="36023" rIns="72046" bIns="36023" rtlCol="0" anchor="t">
            <a:noAutofit/>
          </a:bodyPr>
          <a:lstStyle/>
          <a:p>
            <a:r>
              <a:rPr lang="en-US" sz="4000" dirty="0"/>
              <a:t>Pick a persona</a:t>
            </a:r>
          </a:p>
        </p:txBody>
      </p:sp>
      <p:sp>
        <p:nvSpPr>
          <p:cNvPr id="6" name="Text Placeholder 5"/>
          <p:cNvSpPr>
            <a:spLocks noGrp="1"/>
          </p:cNvSpPr>
          <p:nvPr>
            <p:ph idx="1"/>
          </p:nvPr>
        </p:nvSpPr>
        <p:spPr/>
        <p:txBody>
          <a:bodyPr vert="horz" lIns="72046" tIns="36023" rIns="72046" bIns="36023" rtlCol="0">
            <a:normAutofit fontScale="55000" lnSpcReduction="20000"/>
          </a:bodyPr>
          <a:lstStyle/>
          <a:p>
            <a:pPr>
              <a:lnSpc>
                <a:spcPct val="100000"/>
              </a:lnSpc>
            </a:pPr>
            <a:r>
              <a:rPr lang="en-US" sz="2800" dirty="0"/>
              <a:t>What is that’s personas GOAL for using your product?</a:t>
            </a:r>
          </a:p>
          <a:p>
            <a:r>
              <a:rPr lang="en-US" sz="2800" dirty="0"/>
              <a:t>Tell their story. </a:t>
            </a:r>
          </a:p>
          <a:p>
            <a:endParaRPr lang="en-US" sz="2800" dirty="0"/>
          </a:p>
          <a:p>
            <a:pPr>
              <a:lnSpc>
                <a:spcPct val="100000"/>
              </a:lnSpc>
            </a:pPr>
            <a:r>
              <a:rPr lang="en-US" sz="2800" dirty="0"/>
              <a:t>The most perfect, magical story of them  using your software and everything is good. </a:t>
            </a:r>
          </a:p>
          <a:p>
            <a:pPr>
              <a:lnSpc>
                <a:spcPct val="100000"/>
              </a:lnSpc>
            </a:pPr>
            <a:endParaRPr lang="en-US" sz="2800" dirty="0"/>
          </a:p>
          <a:p>
            <a:pPr>
              <a:lnSpc>
                <a:spcPct val="100000"/>
              </a:lnSpc>
            </a:pPr>
            <a:r>
              <a:rPr lang="en-US" sz="2800" dirty="0"/>
              <a:t>All of life’s hurdles are overcome with your product.</a:t>
            </a:r>
          </a:p>
          <a:p>
            <a:pPr>
              <a:lnSpc>
                <a:spcPct val="100000"/>
              </a:lnSpc>
            </a:pPr>
            <a:endParaRPr lang="en-US" sz="2800" dirty="0"/>
          </a:p>
          <a:p>
            <a:pPr>
              <a:lnSpc>
                <a:spcPct val="100000"/>
              </a:lnSpc>
            </a:pPr>
            <a:r>
              <a:rPr lang="en-US" sz="2800" dirty="0"/>
              <a:t>No buttons,  no errors. No design yet. </a:t>
            </a:r>
          </a:p>
          <a:p>
            <a:pPr>
              <a:lnSpc>
                <a:spcPct val="100000"/>
              </a:lnSpc>
            </a:pPr>
            <a:endParaRPr lang="en-US" sz="2800" dirty="0"/>
          </a:p>
          <a:p>
            <a:pPr>
              <a:lnSpc>
                <a:spcPct val="100000"/>
              </a:lnSpc>
            </a:pPr>
            <a:r>
              <a:rPr lang="en-US" sz="2800" dirty="0"/>
              <a:t>A software that works</a:t>
            </a:r>
            <a:r>
              <a:rPr lang="en-US" dirty="0"/>
              <a:t>.</a:t>
            </a:r>
          </a:p>
        </p:txBody>
      </p:sp>
    </p:spTree>
    <p:extLst>
      <p:ext uri="{BB962C8B-B14F-4D97-AF65-F5344CB8AC3E}">
        <p14:creationId xmlns:p14="http://schemas.microsoft.com/office/powerpoint/2010/main" val="236740453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for a Single User</a:t>
            </a:r>
          </a:p>
        </p:txBody>
      </p:sp>
      <p:sp>
        <p:nvSpPr>
          <p:cNvPr id="3" name="Content Placeholder 2"/>
          <p:cNvSpPr>
            <a:spLocks noGrp="1"/>
          </p:cNvSpPr>
          <p:nvPr>
            <p:ph idx="1"/>
          </p:nvPr>
        </p:nvSpPr>
        <p:spPr/>
        <p:txBody>
          <a:bodyPr/>
          <a:lstStyle/>
          <a:p>
            <a:r>
              <a:rPr lang="en-US" dirty="0"/>
              <a:t>Then you will get something like this!!!!</a:t>
            </a:r>
          </a:p>
        </p:txBody>
      </p:sp>
      <p:pic>
        <p:nvPicPr>
          <p:cNvPr id="1026" name="Picture 2"/>
          <p:cNvPicPr>
            <a:picLocks noChangeAspect="1" noChangeArrowheads="1"/>
          </p:cNvPicPr>
          <p:nvPr/>
        </p:nvPicPr>
        <p:blipFill>
          <a:blip r:embed="rId2" cstate="print"/>
          <a:srcRect/>
          <a:stretch>
            <a:fillRect/>
          </a:stretch>
        </p:blipFill>
        <p:spPr bwMode="auto">
          <a:xfrm>
            <a:off x="5410200" y="3276600"/>
            <a:ext cx="4876800" cy="3352800"/>
          </a:xfrm>
          <a:prstGeom prst="rect">
            <a:avLst/>
          </a:prstGeom>
          <a:noFill/>
          <a:ln w="9525">
            <a:noFill/>
            <a:miter lim="800000"/>
            <a:headEnd/>
            <a:tailEnd/>
          </a:ln>
        </p:spPr>
      </p:pic>
    </p:spTree>
    <p:extLst>
      <p:ext uri="{BB962C8B-B14F-4D97-AF65-F5344CB8AC3E}">
        <p14:creationId xmlns:p14="http://schemas.microsoft.com/office/powerpoint/2010/main" val="42220354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vert="horz" lIns="72046" tIns="36023" rIns="72046" bIns="36023" rtlCol="0" anchor="t">
            <a:normAutofit/>
          </a:bodyPr>
          <a:lstStyle/>
          <a:p>
            <a:r>
              <a:rPr lang="en-US" b="1" dirty="0"/>
              <a:t>How to Write Scenarios</a:t>
            </a:r>
          </a:p>
        </p:txBody>
      </p:sp>
      <p:sp>
        <p:nvSpPr>
          <p:cNvPr id="7" name="Content Placeholder 6"/>
          <p:cNvSpPr>
            <a:spLocks noGrp="1"/>
          </p:cNvSpPr>
          <p:nvPr>
            <p:ph idx="1"/>
          </p:nvPr>
        </p:nvSpPr>
        <p:spPr/>
        <p:txBody>
          <a:bodyPr vert="horz" lIns="72046" tIns="36023" rIns="72046" bIns="36023" rtlCol="0">
            <a:normAutofit fontScale="92500" lnSpcReduction="20000"/>
          </a:bodyPr>
          <a:lstStyle/>
          <a:p>
            <a:r>
              <a:rPr lang="en-US" b="1" dirty="0"/>
              <a:t>Set the scene.</a:t>
            </a:r>
          </a:p>
          <a:p>
            <a:pPr lvl="1"/>
            <a:r>
              <a:rPr lang="en-US" dirty="0"/>
              <a:t>Where are they? What is the situation?</a:t>
            </a:r>
          </a:p>
          <a:p>
            <a:r>
              <a:rPr lang="en-US" b="1" dirty="0"/>
              <a:t>Establish the goal or conflict.</a:t>
            </a:r>
          </a:p>
          <a:p>
            <a:pPr lvl="1"/>
            <a:r>
              <a:rPr lang="en-US" dirty="0"/>
              <a:t>What worries them? What is the dream?</a:t>
            </a:r>
          </a:p>
          <a:p>
            <a:r>
              <a:rPr lang="en-US" b="1" dirty="0"/>
              <a:t>Overcome crises along the way.</a:t>
            </a:r>
          </a:p>
          <a:p>
            <a:pPr lvl="1"/>
            <a:r>
              <a:rPr lang="en-US" dirty="0"/>
              <a:t>What are the kind of hurdles on usually run into?</a:t>
            </a:r>
          </a:p>
          <a:p>
            <a:r>
              <a:rPr lang="en-US" b="1" dirty="0"/>
              <a:t>Achieve resolution.</a:t>
            </a:r>
          </a:p>
          <a:p>
            <a:pPr marL="160101" lvl="1"/>
            <a:r>
              <a:rPr lang="en-US" dirty="0"/>
              <a:t>How will your software save the day?</a:t>
            </a:r>
          </a:p>
          <a:p>
            <a:r>
              <a:rPr lang="en-US" b="1" dirty="0"/>
              <a:t>Reach denouement.</a:t>
            </a:r>
          </a:p>
          <a:p>
            <a:pPr lvl="1"/>
            <a:r>
              <a:rPr lang="en-US" dirty="0"/>
              <a:t>Then what? How do they leave? </a:t>
            </a:r>
          </a:p>
          <a:p>
            <a:endParaRPr lang="en-US" dirty="0"/>
          </a:p>
        </p:txBody>
      </p:sp>
      <p:sp>
        <p:nvSpPr>
          <p:cNvPr id="5" name="Slide Number Placeholder 4"/>
          <p:cNvSpPr>
            <a:spLocks noGrp="1"/>
          </p:cNvSpPr>
          <p:nvPr>
            <p:ph type="sldNum" sz="quarter" idx="10"/>
          </p:nvPr>
        </p:nvSpPr>
        <p:spPr/>
        <p:txBody>
          <a:bodyPr vert="horz" lIns="72046" tIns="36023" rIns="72046" bIns="36023" rtlCol="0" anchor="ctr"/>
          <a:lstStyle/>
          <a:p>
            <a:fld id="{FDEB8000-EEF3-6C49-9D3E-83039EBBBF5A}" type="slidenum">
              <a:rPr lang="en-US" smtClean="0"/>
              <a:pPr/>
              <a:t>30</a:t>
            </a:fld>
            <a:endParaRPr lang="en-US"/>
          </a:p>
        </p:txBody>
      </p:sp>
    </p:spTree>
    <p:extLst>
      <p:ext uri="{BB962C8B-B14F-4D97-AF65-F5344CB8AC3E}">
        <p14:creationId xmlns:p14="http://schemas.microsoft.com/office/powerpoint/2010/main" val="158267602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27619A-AB9E-4D29-9408-51B17C2E194B}"/>
              </a:ext>
            </a:extLst>
          </p:cNvPr>
          <p:cNvSpPr>
            <a:spLocks noGrp="1"/>
          </p:cNvSpPr>
          <p:nvPr>
            <p:ph idx="1"/>
          </p:nvPr>
        </p:nvSpPr>
        <p:spPr>
          <a:xfrm>
            <a:off x="1371600" y="198783"/>
            <a:ext cx="9601200" cy="5668617"/>
          </a:xfrm>
        </p:spPr>
        <p:txBody>
          <a:bodyPr>
            <a:normAutofit lnSpcReduction="10000"/>
          </a:bodyPr>
          <a:lstStyle/>
          <a:p>
            <a:r>
              <a:rPr lang="en-US" dirty="0"/>
              <a:t>Imran Sadiq woke up at his usual time. He picked up his phone to check the time and saw their was a notification from his Fitness Pal. He had installed Fitness Pal on his phone with the help of his son last night. He opened the notification and it had 3 options for his breakfast that would help him achieve his goal. He liked having options. He tapped on option 3 as it suggested boiled egg and tea. He liked how the app had stored his preferences and suggested according to that. </a:t>
            </a:r>
          </a:p>
          <a:p>
            <a:endParaRPr lang="en-US" dirty="0"/>
          </a:p>
          <a:p>
            <a:r>
              <a:rPr lang="en-US" dirty="0"/>
              <a:t>After breakfast he got busy reading his paper, the app reminded him to take his medication. His wife was surprised that he was able to remember it because she usually has to remind him. After breakfast he went for a walk around his neighborhood. After his walk he checked his Fitness Pal to check how many steps he had taken. He was happy to see his progress. The app suggested he challenge his fitness </a:t>
            </a:r>
            <a:r>
              <a:rPr lang="en-US" dirty="0" err="1"/>
              <a:t>budy</a:t>
            </a:r>
            <a:r>
              <a:rPr lang="en-US" dirty="0"/>
              <a:t> (his oldest son) to a fitness challenge for the day. He liked the idea. With one click he sent his son notification challenging him to see who burns the most calories till ten </a:t>
            </a:r>
            <a:r>
              <a:rPr lang="en-US" dirty="0" err="1"/>
              <a:t>oclock</a:t>
            </a:r>
            <a:r>
              <a:rPr lang="en-US" dirty="0"/>
              <a:t> at night. </a:t>
            </a:r>
          </a:p>
          <a:p>
            <a:r>
              <a:rPr lang="en-US" dirty="0"/>
              <a:t>He was motivated to stay active the whole day and even though he lost to his son today but he was determined to beat him tomorrow. He was happy that he finally was taking care of his health while enjoying the process. </a:t>
            </a:r>
          </a:p>
        </p:txBody>
      </p:sp>
      <p:sp>
        <p:nvSpPr>
          <p:cNvPr id="4" name="TextBox 3">
            <a:extLst>
              <a:ext uri="{FF2B5EF4-FFF2-40B4-BE49-F238E27FC236}">
                <a16:creationId xmlns:a16="http://schemas.microsoft.com/office/drawing/2014/main" id="{21466199-A7B3-451E-99CD-4911BD29B011}"/>
              </a:ext>
            </a:extLst>
          </p:cNvPr>
          <p:cNvSpPr txBox="1"/>
          <p:nvPr/>
        </p:nvSpPr>
        <p:spPr>
          <a:xfrm rot="16200000">
            <a:off x="-289730" y="3198168"/>
            <a:ext cx="2380552" cy="461665"/>
          </a:xfrm>
          <a:prstGeom prst="rect">
            <a:avLst/>
          </a:prstGeom>
          <a:noFill/>
        </p:spPr>
        <p:txBody>
          <a:bodyPr wrap="square" rtlCol="0">
            <a:spAutoFit/>
          </a:bodyPr>
          <a:lstStyle/>
          <a:p>
            <a:r>
              <a:rPr lang="en-US" sz="2400" b="1" dirty="0" err="1"/>
              <a:t>Scenerio</a:t>
            </a:r>
            <a:endParaRPr lang="en-US" sz="2400" b="1" dirty="0"/>
          </a:p>
        </p:txBody>
      </p:sp>
    </p:spTree>
    <p:extLst>
      <p:ext uri="{BB962C8B-B14F-4D97-AF65-F5344CB8AC3E}">
        <p14:creationId xmlns:p14="http://schemas.microsoft.com/office/powerpoint/2010/main" val="13046684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524001" y="6391364"/>
            <a:ext cx="9018984" cy="466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r>
              <a:rPr lang="en-US" sz="1400" dirty="0">
                <a:solidFill>
                  <a:schemeClr val="accent1">
                    <a:lumMod val="50000"/>
                  </a:schemeClr>
                </a:solidFill>
              </a:rPr>
              <a:t>From Steve Mulder’s The User is Always right </a:t>
            </a:r>
            <a:r>
              <a:rPr lang="en-US" sz="1400" dirty="0">
                <a:hlinkClick r:id="rId3"/>
              </a:rPr>
              <a:t>http://www.slideshare.net/MulderMedia/the-user-is-always-right-making-personas-work-for-your-site</a:t>
            </a:r>
            <a:r>
              <a:rPr lang="en-US" sz="1400" dirty="0"/>
              <a:t> </a:t>
            </a:r>
          </a:p>
        </p:txBody>
      </p:sp>
      <p:grpSp>
        <p:nvGrpSpPr>
          <p:cNvPr id="6" name="Group 5"/>
          <p:cNvGrpSpPr/>
          <p:nvPr/>
        </p:nvGrpSpPr>
        <p:grpSpPr>
          <a:xfrm>
            <a:off x="384312" y="0"/>
            <a:ext cx="11675165" cy="6857999"/>
            <a:chOff x="33404" y="-228600"/>
            <a:chExt cx="8518922" cy="6619964"/>
          </a:xfrm>
        </p:grpSpPr>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04" y="-228600"/>
              <a:ext cx="8518922" cy="6619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340365" y="838200"/>
              <a:ext cx="1905000" cy="1066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0031964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62400" y="2145723"/>
            <a:ext cx="9601200" cy="1485900"/>
          </a:xfrm>
        </p:spPr>
        <p:txBody>
          <a:bodyPr vert="horz" lIns="72046" tIns="36023" rIns="72046" bIns="36023" rtlCol="0" anchor="b">
            <a:normAutofit/>
          </a:bodyPr>
          <a:lstStyle/>
          <a:p>
            <a:r>
              <a:rPr lang="en-US" b="1" dirty="0"/>
              <a:t>Adjust for frequency</a:t>
            </a:r>
          </a:p>
        </p:txBody>
      </p:sp>
      <p:sp>
        <p:nvSpPr>
          <p:cNvPr id="4" name="Slide Number Placeholder 3"/>
          <p:cNvSpPr>
            <a:spLocks noGrp="1"/>
          </p:cNvSpPr>
          <p:nvPr>
            <p:ph type="sldNum" sz="quarter" idx="12"/>
          </p:nvPr>
        </p:nvSpPr>
        <p:spPr>
          <a:prstGeom prst="rect">
            <a:avLst/>
          </a:prstGeom>
        </p:spPr>
        <p:txBody>
          <a:bodyPr vert="horz" lIns="72046" tIns="36023" rIns="72046" bIns="36023" rtlCol="0" anchor="ctr"/>
          <a:lstStyle/>
          <a:p>
            <a:fld id="{5EF561D6-D92C-9247-A00F-D59E83B4EA30}" type="slidenum">
              <a:rPr lang="en-US" smtClean="0"/>
              <a:pPr/>
              <a:t>33</a:t>
            </a:fld>
            <a:endParaRPr lang="en-US"/>
          </a:p>
        </p:txBody>
      </p:sp>
    </p:spTree>
    <p:extLst>
      <p:ext uri="{BB962C8B-B14F-4D97-AF65-F5344CB8AC3E}">
        <p14:creationId xmlns:p14="http://schemas.microsoft.com/office/powerpoint/2010/main" val="142226196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vert="horz" lIns="72046" tIns="36023" rIns="72046" bIns="36023" rtlCol="0" anchor="t">
            <a:noAutofit/>
          </a:bodyPr>
          <a:lstStyle/>
          <a:p>
            <a:r>
              <a:rPr lang="en-US" dirty="0"/>
              <a:t>Daily-Use Scenarios</a:t>
            </a:r>
          </a:p>
        </p:txBody>
      </p:sp>
      <p:sp>
        <p:nvSpPr>
          <p:cNvPr id="8" name="Text Placeholder 6"/>
          <p:cNvSpPr>
            <a:spLocks noGrp="1"/>
          </p:cNvSpPr>
          <p:nvPr>
            <p:ph sz="half" idx="1"/>
          </p:nvPr>
        </p:nvSpPr>
        <p:spPr/>
        <p:txBody>
          <a:bodyPr>
            <a:normAutofit fontScale="92500"/>
          </a:bodyPr>
          <a:lstStyle/>
          <a:p>
            <a:r>
              <a:rPr lang="en-US" sz="2400" dirty="0"/>
              <a:t>Usually only 2-3 of these</a:t>
            </a:r>
          </a:p>
          <a:p>
            <a:r>
              <a:rPr lang="en-US" sz="2400" dirty="0"/>
              <a:t>Clear training, quickly removed</a:t>
            </a:r>
          </a:p>
          <a:p>
            <a:r>
              <a:rPr lang="en-US" sz="2400" dirty="0"/>
              <a:t>Shortcuts &amp; power tools</a:t>
            </a:r>
          </a:p>
          <a:p>
            <a:r>
              <a:rPr lang="en-US" sz="2400" dirty="0"/>
              <a:t>Customization</a:t>
            </a:r>
          </a:p>
          <a:p>
            <a:r>
              <a:rPr lang="en-US" sz="2400" dirty="0"/>
              <a:t>Tell the story of the 300</a:t>
            </a:r>
            <a:r>
              <a:rPr lang="en-US" sz="2400" baseline="30000" dirty="0"/>
              <a:t>th</a:t>
            </a:r>
            <a:r>
              <a:rPr lang="en-US" sz="2400" dirty="0"/>
              <a:t> use as well as the 1st</a:t>
            </a:r>
          </a:p>
          <a:p>
            <a:endParaRPr lang="en-US" sz="2400" dirty="0"/>
          </a:p>
          <a:p>
            <a:r>
              <a:rPr lang="en-US" sz="2400" dirty="0"/>
              <a:t>NOT ALL APPS  HAVE DAILY USE</a:t>
            </a:r>
          </a:p>
          <a:p>
            <a:endParaRPr lang="en-US" dirty="0"/>
          </a:p>
        </p:txBody>
      </p:sp>
      <p:sp>
        <p:nvSpPr>
          <p:cNvPr id="4" name="Slide Number Placeholder 3"/>
          <p:cNvSpPr>
            <a:spLocks noGrp="1"/>
          </p:cNvSpPr>
          <p:nvPr>
            <p:ph type="sldNum" sz="quarter" idx="12"/>
          </p:nvPr>
        </p:nvSpPr>
        <p:spPr>
          <a:prstGeom prst="rect">
            <a:avLst/>
          </a:prstGeom>
        </p:spPr>
        <p:txBody>
          <a:bodyPr vert="horz" lIns="72046" tIns="36023" rIns="72046" bIns="36023" rtlCol="0" anchor="ctr"/>
          <a:lstStyle/>
          <a:p>
            <a:fld id="{77F9EF45-5740-9A46-BFA7-13F85B9D2D00}" type="slidenum">
              <a:rPr lang="en-US" smtClean="0"/>
              <a:pPr/>
              <a:t>34</a:t>
            </a:fld>
            <a:endParaRPr lang="en-US"/>
          </a:p>
        </p:txBody>
      </p:sp>
      <p:pic>
        <p:nvPicPr>
          <p:cNvPr id="5122" name="Picture 2" descr="http://farm9.staticflickr.com/8005/7538111898_41190907ea_b.jpg"/>
          <p:cNvPicPr>
            <a:picLocks noChangeAspect="1" noChangeArrowheads="1"/>
          </p:cNvPicPr>
          <p:nvPr/>
        </p:nvPicPr>
        <p:blipFill rotWithShape="1">
          <a:blip r:embed="rId2">
            <a:extLst>
              <a:ext uri="{28A0092B-C50C-407E-A947-70E740481C1C}">
                <a14:useLocalDpi xmlns:a14="http://schemas.microsoft.com/office/drawing/2010/main" val="0"/>
              </a:ext>
            </a:extLst>
          </a:blip>
          <a:srcRect l="1" r="23655"/>
          <a:stretch/>
        </p:blipFill>
        <p:spPr bwMode="auto">
          <a:xfrm>
            <a:off x="6525403" y="910962"/>
            <a:ext cx="4094400" cy="594703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891102" y="1244084"/>
            <a:ext cx="4114800" cy="369332"/>
          </a:xfrm>
          <a:prstGeom prst="rect">
            <a:avLst/>
          </a:prstGeom>
          <a:noFill/>
        </p:spPr>
        <p:txBody>
          <a:bodyPr wrap="square" rtlCol="0">
            <a:spAutoFit/>
          </a:bodyPr>
          <a:lstStyle/>
          <a:p>
            <a:r>
              <a:rPr lang="en-US" dirty="0"/>
              <a:t>Daily Use</a:t>
            </a:r>
          </a:p>
        </p:txBody>
      </p:sp>
    </p:spTree>
    <p:extLst>
      <p:ext uri="{BB962C8B-B14F-4D97-AF65-F5344CB8AC3E}">
        <p14:creationId xmlns:p14="http://schemas.microsoft.com/office/powerpoint/2010/main" val="391807045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72046" tIns="36023" rIns="72046" bIns="36023" rtlCol="0" anchor="t">
            <a:noAutofit/>
          </a:bodyPr>
          <a:lstStyle/>
          <a:p>
            <a:r>
              <a:rPr lang="en-US" dirty="0"/>
              <a:t>Infrequent, Common Scenarios</a:t>
            </a:r>
          </a:p>
        </p:txBody>
      </p:sp>
      <p:sp>
        <p:nvSpPr>
          <p:cNvPr id="3" name="Content Placeholder 2"/>
          <p:cNvSpPr>
            <a:spLocks noGrp="1"/>
          </p:cNvSpPr>
          <p:nvPr>
            <p:ph sz="half" idx="1"/>
          </p:nvPr>
        </p:nvSpPr>
        <p:spPr/>
        <p:txBody>
          <a:bodyPr vert="horz" lIns="72046" tIns="36023" rIns="72046" bIns="36023" rtlCol="0">
            <a:normAutofit fontScale="77500" lnSpcReduction="20000"/>
          </a:bodyPr>
          <a:lstStyle/>
          <a:p>
            <a:r>
              <a:rPr lang="en-US" sz="3600" b="1" dirty="0"/>
              <a:t>Infrequent, Common Scenarios</a:t>
            </a:r>
          </a:p>
          <a:p>
            <a:endParaRPr lang="en-US" dirty="0"/>
          </a:p>
          <a:p>
            <a:r>
              <a:rPr lang="en-US" sz="2600" dirty="0"/>
              <a:t>Users do it only once in a while</a:t>
            </a:r>
          </a:p>
          <a:p>
            <a:r>
              <a:rPr lang="en-US" sz="2600" dirty="0"/>
              <a:t>Many users do it – core to business</a:t>
            </a:r>
          </a:p>
          <a:p>
            <a:r>
              <a:rPr lang="en-US" sz="2600" dirty="0"/>
              <a:t>Expected to “just work”</a:t>
            </a:r>
          </a:p>
          <a:p>
            <a:r>
              <a:rPr lang="en-US" sz="2600" dirty="0"/>
              <a:t>Users unlikely to pay close attention</a:t>
            </a:r>
          </a:p>
          <a:p>
            <a:r>
              <a:rPr lang="en-US" sz="2600" dirty="0"/>
              <a:t>Needs excellent unobtrusive help</a:t>
            </a:r>
          </a:p>
          <a:p>
            <a:r>
              <a:rPr lang="en-US" sz="2600" dirty="0"/>
              <a:t>Will be taught each use</a:t>
            </a:r>
          </a:p>
          <a:p>
            <a:endParaRPr lang="en-US" dirty="0"/>
          </a:p>
        </p:txBody>
      </p:sp>
      <p:sp>
        <p:nvSpPr>
          <p:cNvPr id="5" name="Slide Number Placeholder 4"/>
          <p:cNvSpPr>
            <a:spLocks noGrp="1"/>
          </p:cNvSpPr>
          <p:nvPr>
            <p:ph type="sldNum" sz="quarter" idx="12"/>
          </p:nvPr>
        </p:nvSpPr>
        <p:spPr>
          <a:prstGeom prst="rect">
            <a:avLst/>
          </a:prstGeom>
        </p:spPr>
        <p:txBody>
          <a:bodyPr vert="horz" lIns="72046" tIns="36023" rIns="72046" bIns="36023" rtlCol="0" anchor="ctr"/>
          <a:lstStyle/>
          <a:p>
            <a:fld id="{FDEB8000-EEF3-6C49-9D3E-83039EBBBF5A}" type="slidenum">
              <a:rPr lang="en-US" smtClean="0"/>
              <a:pPr/>
              <a:t>35</a:t>
            </a:fld>
            <a:endParaRPr lang="en-US"/>
          </a:p>
        </p:txBody>
      </p:sp>
      <p:pic>
        <p:nvPicPr>
          <p:cNvPr id="7170" name="Picture 2" descr="http://farm8.staticflickr.com/7105/7158584668_3643bce005_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4352" y="1371601"/>
            <a:ext cx="3833648" cy="4794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28057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vert="horz" lIns="72046" tIns="36023" rIns="72046" bIns="36023" rtlCol="0" anchor="t">
            <a:noAutofit/>
          </a:bodyPr>
          <a:lstStyle/>
          <a:p>
            <a:r>
              <a:rPr lang="en-US" sz="2800" dirty="0"/>
              <a:t>Necessary-Use Scenarios</a:t>
            </a:r>
          </a:p>
        </p:txBody>
      </p:sp>
      <p:sp>
        <p:nvSpPr>
          <p:cNvPr id="7" name="Text Placeholder 6"/>
          <p:cNvSpPr>
            <a:spLocks noGrp="1"/>
          </p:cNvSpPr>
          <p:nvPr>
            <p:ph sz="half" idx="1"/>
          </p:nvPr>
        </p:nvSpPr>
        <p:spPr>
          <a:xfrm>
            <a:off x="1371599" y="1350498"/>
            <a:ext cx="6325773" cy="5102887"/>
          </a:xfrm>
        </p:spPr>
        <p:txBody>
          <a:bodyPr vert="horz" lIns="72046" tIns="36023" rIns="72046" bIns="36023" rtlCol="0">
            <a:normAutofit fontScale="77500" lnSpcReduction="20000"/>
          </a:bodyPr>
          <a:lstStyle/>
          <a:p>
            <a:pPr>
              <a:buFont typeface="Arial" pitchFamily="34" charset="0"/>
              <a:buChar char="•"/>
            </a:pPr>
            <a:r>
              <a:rPr lang="en-US" sz="2900" dirty="0"/>
              <a:t>Must be done, but aren’t done often</a:t>
            </a:r>
          </a:p>
          <a:p>
            <a:pPr>
              <a:buFont typeface="Arial" pitchFamily="34" charset="0"/>
              <a:buChar char="•"/>
            </a:pPr>
            <a:endParaRPr lang="en-US" sz="2900" dirty="0"/>
          </a:p>
          <a:p>
            <a:pPr>
              <a:buFont typeface="Arial" pitchFamily="34" charset="0"/>
              <a:buChar char="•"/>
            </a:pPr>
            <a:r>
              <a:rPr lang="en-US" sz="2900" dirty="0"/>
              <a:t>User needs to get right, be comfortable it works</a:t>
            </a:r>
          </a:p>
          <a:p>
            <a:pPr>
              <a:buFont typeface="Arial" pitchFamily="34" charset="0"/>
              <a:buChar char="•"/>
            </a:pPr>
            <a:endParaRPr lang="en-US" sz="2900" dirty="0"/>
          </a:p>
          <a:p>
            <a:pPr>
              <a:lnSpc>
                <a:spcPct val="100000"/>
              </a:lnSpc>
              <a:buFont typeface="Arial" pitchFamily="34" charset="0"/>
              <a:buChar char="•"/>
            </a:pPr>
            <a:r>
              <a:rPr lang="en-US" sz="2900" dirty="0"/>
              <a:t>Changing printer cartridges, clearing memory, fighting a virus, visiting a potentially infected website,  deleting a lot of files</a:t>
            </a:r>
          </a:p>
          <a:p>
            <a:pPr>
              <a:lnSpc>
                <a:spcPct val="100000"/>
              </a:lnSpc>
              <a:buFont typeface="Arial" pitchFamily="34" charset="0"/>
              <a:buChar char="•"/>
            </a:pPr>
            <a:endParaRPr lang="en-US" sz="2900" dirty="0"/>
          </a:p>
          <a:p>
            <a:pPr>
              <a:buFont typeface="Arial" pitchFamily="34" charset="0"/>
              <a:buChar char="•"/>
            </a:pPr>
            <a:r>
              <a:rPr lang="en-US" sz="2900" dirty="0"/>
              <a:t>Must have good help</a:t>
            </a:r>
          </a:p>
          <a:p>
            <a:pPr>
              <a:buFont typeface="Arial" pitchFamily="34" charset="0"/>
              <a:buChar char="•"/>
            </a:pPr>
            <a:endParaRPr lang="en-US" sz="2900" dirty="0"/>
          </a:p>
          <a:p>
            <a:pPr>
              <a:buFont typeface="Arial" pitchFamily="34" charset="0"/>
              <a:buChar char="•"/>
            </a:pPr>
            <a:r>
              <a:rPr lang="en-US" sz="2900" dirty="0"/>
              <a:t>Must have excellent error handling</a:t>
            </a:r>
          </a:p>
          <a:p>
            <a:pPr>
              <a:buFont typeface="Arial" pitchFamily="34" charset="0"/>
              <a:buChar char="•"/>
            </a:pPr>
            <a:endParaRPr lang="en-US" sz="2900" dirty="0"/>
          </a:p>
          <a:p>
            <a:pPr>
              <a:buFont typeface="Arial" pitchFamily="34" charset="0"/>
              <a:buChar char="•"/>
            </a:pPr>
            <a:r>
              <a:rPr lang="en-US" sz="2900" dirty="0"/>
              <a:t>No need for customization or shortcuts</a:t>
            </a:r>
          </a:p>
          <a:p>
            <a:endParaRPr lang="en-US" sz="1800" dirty="0"/>
          </a:p>
        </p:txBody>
      </p:sp>
      <p:sp>
        <p:nvSpPr>
          <p:cNvPr id="4" name="Slide Number Placeholder 3"/>
          <p:cNvSpPr>
            <a:spLocks noGrp="1"/>
          </p:cNvSpPr>
          <p:nvPr>
            <p:ph type="sldNum" sz="quarter" idx="12"/>
          </p:nvPr>
        </p:nvSpPr>
        <p:spPr>
          <a:prstGeom prst="rect">
            <a:avLst/>
          </a:prstGeom>
        </p:spPr>
        <p:txBody>
          <a:bodyPr vert="horz" lIns="72046" tIns="36023" rIns="72046" bIns="36023" rtlCol="0" anchor="ctr"/>
          <a:lstStyle/>
          <a:p>
            <a:fld id="{77F9EF45-5740-9A46-BFA7-13F85B9D2D00}" type="slidenum">
              <a:rPr lang="en-US" smtClean="0"/>
              <a:pPr/>
              <a:t>36</a:t>
            </a:fld>
            <a:endParaRPr lang="en-US"/>
          </a:p>
        </p:txBody>
      </p:sp>
      <p:pic>
        <p:nvPicPr>
          <p:cNvPr id="6148" name="Picture 4" descr="http://farm4.staticflickr.com/3231/2899336540_e1aed01d84_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7373" y="1981200"/>
            <a:ext cx="3768898"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92264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vert="horz" lIns="72046" tIns="36023" rIns="72046" bIns="36023" rtlCol="0" anchor="t">
            <a:normAutofit/>
          </a:bodyPr>
          <a:lstStyle/>
          <a:p>
            <a:r>
              <a:rPr lang="en-US" sz="2800" dirty="0"/>
              <a:t>Edge-Case Scenario</a:t>
            </a:r>
          </a:p>
        </p:txBody>
      </p:sp>
      <p:sp>
        <p:nvSpPr>
          <p:cNvPr id="7" name="Text Placeholder 6"/>
          <p:cNvSpPr>
            <a:spLocks noGrp="1"/>
          </p:cNvSpPr>
          <p:nvPr>
            <p:ph sz="half" idx="1"/>
          </p:nvPr>
        </p:nvSpPr>
        <p:spPr/>
        <p:txBody>
          <a:bodyPr vert="horz" lIns="72046" tIns="36023" rIns="72046" bIns="36023" rtlCol="0">
            <a:normAutofit/>
          </a:bodyPr>
          <a:lstStyle/>
          <a:p>
            <a:r>
              <a:rPr lang="en-US" sz="2400" dirty="0"/>
              <a:t>Unusual situations</a:t>
            </a:r>
          </a:p>
          <a:p>
            <a:r>
              <a:rPr lang="en-US" sz="2400" dirty="0"/>
              <a:t>Programmers must handle,  or code will not work</a:t>
            </a:r>
          </a:p>
          <a:p>
            <a:r>
              <a:rPr lang="en-US" sz="2400" dirty="0"/>
              <a:t>Design can largely ignore beyond quick fixes. </a:t>
            </a:r>
          </a:p>
          <a:p>
            <a:r>
              <a:rPr lang="en-US" sz="2400" dirty="0"/>
              <a:t>Work on last (or not at all)</a:t>
            </a:r>
          </a:p>
        </p:txBody>
      </p:sp>
      <p:sp>
        <p:nvSpPr>
          <p:cNvPr id="4" name="Slide Number Placeholder 3"/>
          <p:cNvSpPr>
            <a:spLocks noGrp="1"/>
          </p:cNvSpPr>
          <p:nvPr>
            <p:ph type="sldNum" sz="quarter" idx="12"/>
          </p:nvPr>
        </p:nvSpPr>
        <p:spPr>
          <a:prstGeom prst="rect">
            <a:avLst/>
          </a:prstGeom>
        </p:spPr>
        <p:txBody>
          <a:bodyPr vert="horz" lIns="72046" tIns="36023" rIns="72046" bIns="36023" rtlCol="0" anchor="ctr"/>
          <a:lstStyle/>
          <a:p>
            <a:fld id="{77F9EF45-5740-9A46-BFA7-13F85B9D2D00}" type="slidenum">
              <a:rPr lang="en-US" smtClean="0"/>
              <a:pPr/>
              <a:t>37</a:t>
            </a:fld>
            <a:endParaRPr lang="en-US"/>
          </a:p>
        </p:txBody>
      </p:sp>
      <p:pic>
        <p:nvPicPr>
          <p:cNvPr id="8194" name="Picture 2" descr="http://farm4.staticflickr.com/3109/2918567169_86112c79b2_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1195" y="685800"/>
            <a:ext cx="4800599"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5624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9971486" y="691764"/>
            <a:ext cx="248915" cy="405517"/>
          </a:xfrm>
          <a:prstGeom prst="rect">
            <a:avLst/>
          </a:prstGeom>
        </p:spPr>
        <p:txBody>
          <a:bodyPr vert="horz" lIns="72046" tIns="36023" rIns="72046" bIns="36023" rtlCol="0" anchor="ctr"/>
          <a:lstStyle/>
          <a:p>
            <a:fld id="{77F9EF45-5740-9A46-BFA7-13F85B9D2D00}" type="slidenum">
              <a:rPr lang="en-US" smtClean="0"/>
              <a:pPr/>
              <a:t>38</a:t>
            </a:fld>
            <a:endParaRPr lang="en-US"/>
          </a:p>
        </p:txBody>
      </p:sp>
      <p:pic>
        <p:nvPicPr>
          <p:cNvPr id="4098" name="Picture 2" descr="https://pbs.twimg.com/media/BMnJKt3CYAAUMWG.jpg:lar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063" y="685800"/>
            <a:ext cx="6858000" cy="6200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09088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types of scenarios</a:t>
            </a:r>
          </a:p>
        </p:txBody>
      </p:sp>
      <p:sp>
        <p:nvSpPr>
          <p:cNvPr id="3" name="Content Placeholder 2"/>
          <p:cNvSpPr>
            <a:spLocks noGrp="1"/>
          </p:cNvSpPr>
          <p:nvPr>
            <p:ph idx="1"/>
          </p:nvPr>
        </p:nvSpPr>
        <p:spPr/>
        <p:txBody>
          <a:bodyPr/>
          <a:lstStyle/>
          <a:p>
            <a:r>
              <a:rPr lang="en-US" dirty="0"/>
              <a:t>context scenario</a:t>
            </a:r>
          </a:p>
          <a:p>
            <a:r>
              <a:rPr lang="en-US" dirty="0"/>
              <a:t>key path scenario</a:t>
            </a:r>
          </a:p>
          <a:p>
            <a:r>
              <a:rPr lang="en-US" dirty="0"/>
              <a:t>validation scenarios</a:t>
            </a:r>
          </a:p>
        </p:txBody>
      </p:sp>
    </p:spTree>
    <p:extLst>
      <p:ext uri="{BB962C8B-B14F-4D97-AF65-F5344CB8AC3E}">
        <p14:creationId xmlns:p14="http://schemas.microsoft.com/office/powerpoint/2010/main" val="2626824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for a Single User</a:t>
            </a:r>
          </a:p>
        </p:txBody>
      </p:sp>
      <p:sp>
        <p:nvSpPr>
          <p:cNvPr id="3" name="Content Placeholder 2"/>
          <p:cNvSpPr>
            <a:spLocks noGrp="1"/>
          </p:cNvSpPr>
          <p:nvPr>
            <p:ph idx="1"/>
          </p:nvPr>
        </p:nvSpPr>
        <p:spPr/>
        <p:txBody>
          <a:bodyPr/>
          <a:lstStyle/>
          <a:p>
            <a:r>
              <a:rPr lang="en-US" dirty="0"/>
              <a:t>What is the solution?</a:t>
            </a:r>
          </a:p>
          <a:p>
            <a:pPr lvl="1">
              <a:buNone/>
            </a:pPr>
            <a:r>
              <a:rPr lang="en-US" dirty="0"/>
              <a:t>You need different cars for the three different sets of people described in the previous slide</a:t>
            </a:r>
          </a:p>
        </p:txBody>
      </p:sp>
      <p:pic>
        <p:nvPicPr>
          <p:cNvPr id="3074" name="Picture 2" descr="http://i.istockimg.com/file_thumbview_approve/13598460/3/stock-illustration-13598460-cartoon-mini-van-with-family.jpg"/>
          <p:cNvPicPr>
            <a:picLocks noChangeAspect="1" noChangeArrowheads="1"/>
          </p:cNvPicPr>
          <p:nvPr/>
        </p:nvPicPr>
        <p:blipFill>
          <a:blip r:embed="rId2" cstate="print"/>
          <a:srcRect/>
          <a:stretch>
            <a:fillRect/>
          </a:stretch>
        </p:blipFill>
        <p:spPr bwMode="auto">
          <a:xfrm>
            <a:off x="1752600" y="4495800"/>
            <a:ext cx="1809750" cy="1238250"/>
          </a:xfrm>
          <a:prstGeom prst="rect">
            <a:avLst/>
          </a:prstGeom>
          <a:noFill/>
        </p:spPr>
      </p:pic>
      <p:pic>
        <p:nvPicPr>
          <p:cNvPr id="3076" name="Picture 4" descr="http://www.clker.com/cliparts/R/y/H/W/v/3/old-truck-md.png"/>
          <p:cNvPicPr>
            <a:picLocks noChangeAspect="1" noChangeArrowheads="1"/>
          </p:cNvPicPr>
          <p:nvPr/>
        </p:nvPicPr>
        <p:blipFill>
          <a:blip r:embed="rId3" cstate="print"/>
          <a:srcRect/>
          <a:stretch>
            <a:fillRect/>
          </a:stretch>
        </p:blipFill>
        <p:spPr bwMode="auto">
          <a:xfrm>
            <a:off x="4191000" y="4191000"/>
            <a:ext cx="2267044" cy="1524000"/>
          </a:xfrm>
          <a:prstGeom prst="rect">
            <a:avLst/>
          </a:prstGeom>
          <a:noFill/>
        </p:spPr>
      </p:pic>
      <p:pic>
        <p:nvPicPr>
          <p:cNvPr id="3078" name="Picture 6" descr="http://www.clipartclipart.com/_images_300/A_man_driving_his_car_100522-151247-463059.jpg"/>
          <p:cNvPicPr>
            <a:picLocks noChangeAspect="1" noChangeArrowheads="1"/>
          </p:cNvPicPr>
          <p:nvPr/>
        </p:nvPicPr>
        <p:blipFill>
          <a:blip r:embed="rId4" cstate="print"/>
          <a:srcRect/>
          <a:stretch>
            <a:fillRect/>
          </a:stretch>
        </p:blipFill>
        <p:spPr bwMode="auto">
          <a:xfrm>
            <a:off x="7010401" y="3657600"/>
            <a:ext cx="2252627" cy="2057400"/>
          </a:xfrm>
          <a:prstGeom prst="rect">
            <a:avLst/>
          </a:prstGeom>
          <a:noFill/>
        </p:spPr>
      </p:pic>
    </p:spTree>
    <p:extLst>
      <p:ext uri="{BB962C8B-B14F-4D97-AF65-F5344CB8AC3E}">
        <p14:creationId xmlns:p14="http://schemas.microsoft.com/office/powerpoint/2010/main" val="280042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Scenarios</a:t>
            </a:r>
          </a:p>
        </p:txBody>
      </p:sp>
      <p:sp>
        <p:nvSpPr>
          <p:cNvPr id="3" name="Content Placeholder 2"/>
          <p:cNvSpPr>
            <a:spLocks noGrp="1"/>
          </p:cNvSpPr>
          <p:nvPr>
            <p:ph idx="1"/>
          </p:nvPr>
        </p:nvSpPr>
        <p:spPr/>
        <p:txBody>
          <a:bodyPr>
            <a:normAutofit/>
          </a:bodyPr>
          <a:lstStyle/>
          <a:p>
            <a:r>
              <a:rPr lang="en-US" dirty="0"/>
              <a:t>is used to explore, at a high level, how the product can best serve the needs of the personas. </a:t>
            </a:r>
          </a:p>
          <a:p>
            <a:r>
              <a:rPr lang="en-US" dirty="0"/>
              <a:t>They are written from the persona’s perspective, focusing on human activities, perceptions, and desires. </a:t>
            </a:r>
          </a:p>
          <a:p>
            <a:r>
              <a:rPr lang="en-US" dirty="0"/>
              <a:t>It is when developing this kind of scenario that the designer has the most leverage to imagine an ideal user experience</a:t>
            </a:r>
          </a:p>
        </p:txBody>
      </p:sp>
    </p:spTree>
    <p:extLst>
      <p:ext uri="{BB962C8B-B14F-4D97-AF65-F5344CB8AC3E}">
        <p14:creationId xmlns:p14="http://schemas.microsoft.com/office/powerpoint/2010/main" val="18359963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Context Scenario -Example </a:t>
            </a:r>
          </a:p>
        </p:txBody>
      </p:sp>
      <p:sp>
        <p:nvSpPr>
          <p:cNvPr id="3" name="Content Placeholder 2"/>
          <p:cNvSpPr>
            <a:spLocks noGrp="1"/>
          </p:cNvSpPr>
          <p:nvPr>
            <p:ph idx="1"/>
          </p:nvPr>
        </p:nvSpPr>
        <p:spPr/>
        <p:txBody>
          <a:bodyPr>
            <a:normAutofit/>
          </a:bodyPr>
          <a:lstStyle/>
          <a:p>
            <a:r>
              <a:rPr lang="en-US" dirty="0"/>
              <a:t>Lisa is in lecture and realizes she’s confused when the instructor starts talking about mitosis. She takes note of the time. – Later that day she opens up her </a:t>
            </a:r>
            <a:r>
              <a:rPr lang="en-US" dirty="0" err="1"/>
              <a:t>bSpace</a:t>
            </a:r>
            <a:r>
              <a:rPr lang="en-US" dirty="0"/>
              <a:t> course site and goes directly to the webcast for that day and reviews the portions of lecture via the webcast she needed clarification on. </a:t>
            </a:r>
          </a:p>
        </p:txBody>
      </p:sp>
    </p:spTree>
    <p:extLst>
      <p:ext uri="{BB962C8B-B14F-4D97-AF65-F5344CB8AC3E}">
        <p14:creationId xmlns:p14="http://schemas.microsoft.com/office/powerpoint/2010/main" val="19064045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Path Scenarios</a:t>
            </a:r>
          </a:p>
        </p:txBody>
      </p:sp>
      <p:sp>
        <p:nvSpPr>
          <p:cNvPr id="3" name="Content Placeholder 2"/>
          <p:cNvSpPr>
            <a:spLocks noGrp="1"/>
          </p:cNvSpPr>
          <p:nvPr>
            <p:ph idx="1"/>
          </p:nvPr>
        </p:nvSpPr>
        <p:spPr/>
        <p:txBody>
          <a:bodyPr>
            <a:normAutofit/>
          </a:bodyPr>
          <a:lstStyle/>
          <a:p>
            <a:r>
              <a:rPr lang="en-US" dirty="0"/>
              <a:t>Once the design team has defined the product’s functional and data elements and developed a Design Framework, a context scenario is revised.</a:t>
            </a:r>
          </a:p>
          <a:p>
            <a:r>
              <a:rPr lang="en-US" dirty="0"/>
              <a:t> It becomes a </a:t>
            </a:r>
            <a:r>
              <a:rPr lang="en-US" i="1" dirty="0"/>
              <a:t>key path scenario </a:t>
            </a:r>
            <a:r>
              <a:rPr lang="en-US" dirty="0"/>
              <a:t>by more specifically describing user interactions with the product and by introducing the design’s vocabulary. </a:t>
            </a:r>
          </a:p>
          <a:p>
            <a:r>
              <a:rPr lang="en-US" dirty="0"/>
              <a:t>These scenarios focus on the most significant user interactions, always paying attention to how a persona uses the product to achieve its goals.</a:t>
            </a:r>
          </a:p>
          <a:p>
            <a:r>
              <a:rPr lang="en-US" dirty="0"/>
              <a:t> Key path scenarios are iteratively refined along with the design as more and more detail is developed.</a:t>
            </a:r>
          </a:p>
        </p:txBody>
      </p:sp>
    </p:spTree>
    <p:extLst>
      <p:ext uri="{BB962C8B-B14F-4D97-AF65-F5344CB8AC3E}">
        <p14:creationId xmlns:p14="http://schemas.microsoft.com/office/powerpoint/2010/main" val="33291838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Path Scenario Example</a:t>
            </a:r>
          </a:p>
        </p:txBody>
      </p:sp>
      <p:sp>
        <p:nvSpPr>
          <p:cNvPr id="3" name="Content Placeholder 2"/>
          <p:cNvSpPr>
            <a:spLocks noGrp="1"/>
          </p:cNvSpPr>
          <p:nvPr>
            <p:ph idx="1"/>
          </p:nvPr>
        </p:nvSpPr>
        <p:spPr/>
        <p:txBody>
          <a:bodyPr>
            <a:normAutofit fontScale="92500" lnSpcReduction="10000"/>
          </a:bodyPr>
          <a:lstStyle/>
          <a:p>
            <a:r>
              <a:rPr lang="en-US" dirty="0"/>
              <a:t>Lisa is in lecture and realizes she’s confused when the instructor starts talking about mitosis. </a:t>
            </a:r>
          </a:p>
          <a:p>
            <a:endParaRPr lang="en-US" dirty="0"/>
          </a:p>
          <a:p>
            <a:r>
              <a:rPr lang="en-US" dirty="0"/>
              <a:t>She takes note of the time. – Later that day she opens up her </a:t>
            </a:r>
            <a:r>
              <a:rPr lang="en-US" dirty="0" err="1"/>
              <a:t>bSpace</a:t>
            </a:r>
            <a:r>
              <a:rPr lang="en-US" dirty="0"/>
              <a:t> course site clicks on the “Most Recent Webcast” link. </a:t>
            </a:r>
            <a:r>
              <a:rPr lang="en-US" dirty="0" err="1"/>
              <a:t>bSpace</a:t>
            </a:r>
            <a:r>
              <a:rPr lang="en-US" dirty="0"/>
              <a:t> switches to the “Use Webcast” View and the webcast for the day plays.</a:t>
            </a:r>
          </a:p>
          <a:p>
            <a:r>
              <a:rPr lang="en-US" dirty="0"/>
              <a:t> </a:t>
            </a:r>
          </a:p>
          <a:p>
            <a:r>
              <a:rPr lang="en-US" dirty="0"/>
              <a:t> Lisa looks at her notes to see the time she noted earlier, and enters it into the “Lecture Time” field and presses “Enter.”</a:t>
            </a:r>
          </a:p>
          <a:p>
            <a:r>
              <a:rPr lang="en-US" dirty="0"/>
              <a:t> The lecture jumps forward to the point where the instructor was talking about mitosis.</a:t>
            </a:r>
          </a:p>
          <a:p>
            <a:endParaRPr lang="en-US" dirty="0"/>
          </a:p>
        </p:txBody>
      </p:sp>
    </p:spTree>
    <p:extLst>
      <p:ext uri="{BB962C8B-B14F-4D97-AF65-F5344CB8AC3E}">
        <p14:creationId xmlns:p14="http://schemas.microsoft.com/office/powerpoint/2010/main" val="537425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Scenarios</a:t>
            </a:r>
          </a:p>
        </p:txBody>
      </p:sp>
      <p:sp>
        <p:nvSpPr>
          <p:cNvPr id="3" name="Content Placeholder 2"/>
          <p:cNvSpPr>
            <a:spLocks noGrp="1"/>
          </p:cNvSpPr>
          <p:nvPr>
            <p:ph idx="1"/>
          </p:nvPr>
        </p:nvSpPr>
        <p:spPr/>
        <p:txBody>
          <a:bodyPr/>
          <a:lstStyle/>
          <a:p>
            <a:r>
              <a:rPr lang="en-US" dirty="0"/>
              <a:t>To test the design solution in a variety of situations. </a:t>
            </a:r>
          </a:p>
          <a:p>
            <a:r>
              <a:rPr lang="en-US" dirty="0"/>
              <a:t>These scenarios tend to be less detailed and typically take the form of a number of what-if questions about the proposed solutions. </a:t>
            </a:r>
          </a:p>
        </p:txBody>
      </p:sp>
    </p:spTree>
    <p:extLst>
      <p:ext uri="{BB962C8B-B14F-4D97-AF65-F5344CB8AC3E}">
        <p14:creationId xmlns:p14="http://schemas.microsoft.com/office/powerpoint/2010/main" val="11517764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Initially while writing context scenario don’t worry about exactly how things would be done .</a:t>
            </a:r>
          </a:p>
          <a:p>
            <a:endParaRPr lang="en-US" dirty="0"/>
          </a:p>
          <a:p>
            <a:r>
              <a:rPr lang="en-US" b="1" dirty="0">
                <a:solidFill>
                  <a:schemeClr val="accent6"/>
                </a:solidFill>
              </a:rPr>
              <a:t>Focus on the What instead of How</a:t>
            </a:r>
          </a:p>
        </p:txBody>
      </p:sp>
    </p:spTree>
    <p:extLst>
      <p:ext uri="{BB962C8B-B14F-4D97-AF65-F5344CB8AC3E}">
        <p14:creationId xmlns:p14="http://schemas.microsoft.com/office/powerpoint/2010/main" val="34491872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pPr eaLnBrk="1" hangingPunct="1"/>
            <a:r>
              <a:rPr lang="en-US">
                <a:ea typeface="ＭＳ Ｐゴシック" pitchFamily="34" charset="-128"/>
              </a:rPr>
              <a:t>Exercise 1</a:t>
            </a:r>
          </a:p>
        </p:txBody>
      </p:sp>
      <p:sp>
        <p:nvSpPr>
          <p:cNvPr id="3" name="Content Placeholder 2"/>
          <p:cNvSpPr>
            <a:spLocks noGrp="1"/>
          </p:cNvSpPr>
          <p:nvPr>
            <p:ph idx="1"/>
          </p:nvPr>
        </p:nvSpPr>
        <p:spPr/>
        <p:txBody>
          <a:bodyPr>
            <a:normAutofit/>
          </a:bodyPr>
          <a:lstStyle/>
          <a:p>
            <a:pPr>
              <a:lnSpc>
                <a:spcPct val="110000"/>
              </a:lnSpc>
              <a:spcBef>
                <a:spcPts val="0"/>
              </a:spcBef>
              <a:buFont typeface="Candara" charset="0"/>
              <a:buChar char="•"/>
              <a:defRPr/>
            </a:pPr>
            <a:r>
              <a:rPr lang="en-US" dirty="0"/>
              <a:t>Users of an airline site:</a:t>
            </a:r>
          </a:p>
          <a:p>
            <a:pPr lvl="1">
              <a:lnSpc>
                <a:spcPct val="110000"/>
              </a:lnSpc>
              <a:spcBef>
                <a:spcPts val="0"/>
              </a:spcBef>
              <a:buFont typeface="Candara" charset="0"/>
              <a:buChar char="•"/>
              <a:defRPr/>
            </a:pPr>
            <a:r>
              <a:rPr lang="en-US" dirty="0"/>
              <a:t>parents with two small boys, single woman business traveler,  grandma going to visit grand kids</a:t>
            </a:r>
          </a:p>
          <a:p>
            <a:pPr>
              <a:lnSpc>
                <a:spcPct val="110000"/>
              </a:lnSpc>
              <a:spcBef>
                <a:spcPts val="0"/>
              </a:spcBef>
              <a:buFont typeface="Candara" charset="0"/>
              <a:buChar char="•"/>
              <a:defRPr/>
            </a:pPr>
            <a:r>
              <a:rPr lang="en-US" dirty="0"/>
              <a:t>Users of IRS site:</a:t>
            </a:r>
          </a:p>
          <a:p>
            <a:pPr lvl="1">
              <a:lnSpc>
                <a:spcPct val="110000"/>
              </a:lnSpc>
              <a:spcBef>
                <a:spcPts val="0"/>
              </a:spcBef>
              <a:buFont typeface="Candara" charset="0"/>
              <a:buChar char="•"/>
              <a:defRPr/>
            </a:pPr>
            <a:r>
              <a:rPr lang="en-US" dirty="0"/>
              <a:t>18 year old filing first tax return, new small business owner, someone who has just retired</a:t>
            </a:r>
          </a:p>
          <a:p>
            <a:pPr>
              <a:lnSpc>
                <a:spcPct val="110000"/>
              </a:lnSpc>
              <a:spcBef>
                <a:spcPts val="0"/>
              </a:spcBef>
              <a:buFont typeface="Candara" charset="0"/>
              <a:buChar char="•"/>
              <a:defRPr/>
            </a:pPr>
            <a:r>
              <a:rPr lang="en-US" dirty="0"/>
              <a:t>User of job-search site</a:t>
            </a:r>
          </a:p>
          <a:p>
            <a:pPr lvl="1">
              <a:lnSpc>
                <a:spcPct val="110000"/>
              </a:lnSpc>
              <a:spcBef>
                <a:spcPts val="0"/>
              </a:spcBef>
              <a:buFont typeface="Candara" charset="0"/>
              <a:buChar char="•"/>
              <a:defRPr/>
            </a:pPr>
            <a:r>
              <a:rPr lang="en-US" dirty="0"/>
              <a:t>22 year old college grad, new immigrant from </a:t>
            </a:r>
            <a:r>
              <a:rPr lang="en-US" dirty="0" err="1"/>
              <a:t>Guatamala</a:t>
            </a:r>
            <a:r>
              <a:rPr lang="en-US" dirty="0"/>
              <a:t>, 45 year old project manager</a:t>
            </a:r>
          </a:p>
          <a:p>
            <a:pPr eaLnBrk="1" hangingPunct="1">
              <a:buFont typeface="Candara" charset="0"/>
              <a:buChar char="•"/>
              <a:defRPr/>
            </a:pPr>
            <a:endParaRPr lang="en-US" dirty="0"/>
          </a:p>
        </p:txBody>
      </p:sp>
    </p:spTree>
    <p:extLst>
      <p:ext uri="{BB962C8B-B14F-4D97-AF65-F5344CB8AC3E}">
        <p14:creationId xmlns:p14="http://schemas.microsoft.com/office/powerpoint/2010/main" val="32407946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en-US" dirty="0">
                <a:hlinkClick r:id="rId2"/>
              </a:rPr>
              <a:t>http://theuxreview.co.uk/personas-the-beginners-guide/</a:t>
            </a:r>
            <a:endParaRPr lang="en-US" dirty="0"/>
          </a:p>
          <a:p>
            <a:r>
              <a:rPr lang="en-US" dirty="0"/>
              <a:t>Book: The inmates are running the </a:t>
            </a:r>
            <a:r>
              <a:rPr lang="en-US" dirty="0" err="1"/>
              <a:t>Asylm</a:t>
            </a:r>
            <a:r>
              <a:rPr lang="en-US" dirty="0"/>
              <a:t> by Alan cooper</a:t>
            </a:r>
          </a:p>
          <a:p>
            <a:r>
              <a:rPr lang="en-US" dirty="0"/>
              <a:t>HCI by Dix et al</a:t>
            </a:r>
          </a:p>
          <a:p>
            <a:r>
              <a:rPr lang="en-US" dirty="0">
                <a:hlinkClick r:id="rId3"/>
              </a:rPr>
              <a:t>http://webdesign.tutsplus.com/articles/defining-and-applying-personas-to-ux-design--webdesign-7561</a:t>
            </a:r>
            <a:endParaRPr lang="en-US" dirty="0"/>
          </a:p>
          <a:p>
            <a:r>
              <a:rPr lang="en-US" b="1" dirty="0">
                <a:hlinkClick r:id="rId4"/>
              </a:rPr>
              <a:t>http://www.smashingmagazine.com/2013/07/04/top-ten-app-part-1-idea-and-design</a:t>
            </a:r>
            <a:r>
              <a:rPr lang="en-US" b="1" dirty="0" smtClean="0">
                <a:hlinkClick r:id="rId4"/>
              </a:rPr>
              <a:t>/</a:t>
            </a:r>
            <a:endParaRPr lang="en-US" b="1" dirty="0" smtClean="0"/>
          </a:p>
          <a:p>
            <a:r>
              <a:rPr lang="en-US" b="1" dirty="0"/>
              <a:t>https://www.youtube.com/watch?v=DvV7ZcRVQ4g</a:t>
            </a:r>
          </a:p>
        </p:txBody>
      </p:sp>
    </p:spTree>
    <p:extLst>
      <p:ext uri="{BB962C8B-B14F-4D97-AF65-F5344CB8AC3E}">
        <p14:creationId xmlns:p14="http://schemas.microsoft.com/office/powerpoint/2010/main" val="14658970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for a Single User</a:t>
            </a:r>
          </a:p>
        </p:txBody>
      </p:sp>
      <p:sp>
        <p:nvSpPr>
          <p:cNvPr id="3" name="Content Placeholder 2"/>
          <p:cNvSpPr>
            <a:spLocks noGrp="1"/>
          </p:cNvSpPr>
          <p:nvPr>
            <p:ph idx="1"/>
          </p:nvPr>
        </p:nvSpPr>
        <p:spPr>
          <a:xfrm>
            <a:off x="1981200" y="2249424"/>
            <a:ext cx="8077200" cy="4325112"/>
          </a:xfrm>
        </p:spPr>
        <p:txBody>
          <a:bodyPr/>
          <a:lstStyle/>
          <a:p>
            <a:r>
              <a:rPr lang="en-US" dirty="0"/>
              <a:t>Unlike cars, in terms of software the same product can behave as three different ones</a:t>
            </a:r>
          </a:p>
          <a:p>
            <a:pPr lvl="1"/>
            <a:r>
              <a:rPr lang="en-US" dirty="0"/>
              <a:t>But in that case you have to ensure it doesn’t over complicate things</a:t>
            </a:r>
          </a:p>
        </p:txBody>
      </p:sp>
    </p:spTree>
    <p:extLst>
      <p:ext uri="{BB962C8B-B14F-4D97-AF65-F5344CB8AC3E}">
        <p14:creationId xmlns:p14="http://schemas.microsoft.com/office/powerpoint/2010/main" val="19463177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for a Single User</a:t>
            </a:r>
          </a:p>
        </p:txBody>
      </p:sp>
      <p:sp>
        <p:nvSpPr>
          <p:cNvPr id="3" name="Content Placeholder 2"/>
          <p:cNvSpPr>
            <a:spLocks noGrp="1"/>
          </p:cNvSpPr>
          <p:nvPr>
            <p:ph idx="1"/>
          </p:nvPr>
        </p:nvSpPr>
        <p:spPr/>
        <p:txBody>
          <a:bodyPr>
            <a:normAutofit lnSpcReduction="10000"/>
          </a:bodyPr>
          <a:lstStyle/>
          <a:p>
            <a:r>
              <a:rPr lang="en-US" dirty="0"/>
              <a:t>The broader a target you aim for, the more certainty you have of missing the bull's-eye.</a:t>
            </a:r>
          </a:p>
          <a:p>
            <a:endParaRPr lang="en-US" dirty="0"/>
          </a:p>
          <a:p>
            <a:r>
              <a:rPr lang="en-US" dirty="0"/>
              <a:t>If you want to achieve a product-satisfaction level of 50%, you cannot do it by making a large population 50% happy with your product</a:t>
            </a:r>
          </a:p>
          <a:p>
            <a:pPr>
              <a:buNone/>
            </a:pPr>
            <a:endParaRPr lang="en-US" dirty="0"/>
          </a:p>
          <a:p>
            <a:r>
              <a:rPr lang="en-US" dirty="0"/>
              <a:t>You can only accomplish it by singling out 50% of the people and striving to make them 100% happy</a:t>
            </a:r>
          </a:p>
          <a:p>
            <a:endParaRPr lang="en-US" dirty="0"/>
          </a:p>
          <a:p>
            <a:r>
              <a:rPr lang="en-US" dirty="0"/>
              <a:t>That’s what Persona’s help us do. ..Focus on who we are designing for</a:t>
            </a:r>
          </a:p>
        </p:txBody>
      </p:sp>
    </p:spTree>
    <p:extLst>
      <p:ext uri="{BB962C8B-B14F-4D97-AF65-F5344CB8AC3E}">
        <p14:creationId xmlns:p14="http://schemas.microsoft.com/office/powerpoint/2010/main" val="25807215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7F542-270A-4AF0-BFCF-8A4222C7CF16}"/>
              </a:ext>
            </a:extLst>
          </p:cNvPr>
          <p:cNvSpPr>
            <a:spLocks noGrp="1"/>
          </p:cNvSpPr>
          <p:nvPr>
            <p:ph type="title"/>
          </p:nvPr>
        </p:nvSpPr>
        <p:spPr/>
        <p:txBody>
          <a:bodyPr/>
          <a:lstStyle/>
          <a:p>
            <a:r>
              <a:rPr lang="en-US" dirty="0"/>
              <a:t>What are Personas?</a:t>
            </a:r>
          </a:p>
        </p:txBody>
      </p:sp>
      <p:sp>
        <p:nvSpPr>
          <p:cNvPr id="3" name="Content Placeholder 2">
            <a:extLst>
              <a:ext uri="{FF2B5EF4-FFF2-40B4-BE49-F238E27FC236}">
                <a16:creationId xmlns:a16="http://schemas.microsoft.com/office/drawing/2014/main" id="{4F6B25ED-3637-4251-87DE-7BB436566B33}"/>
              </a:ext>
            </a:extLst>
          </p:cNvPr>
          <p:cNvSpPr>
            <a:spLocks noGrp="1"/>
          </p:cNvSpPr>
          <p:nvPr>
            <p:ph idx="1"/>
          </p:nvPr>
        </p:nvSpPr>
        <p:spPr/>
        <p:txBody>
          <a:bodyPr>
            <a:normAutofit lnSpcReduction="10000"/>
          </a:bodyPr>
          <a:lstStyle/>
          <a:p>
            <a:r>
              <a:rPr lang="en-US" dirty="0"/>
              <a:t>Personas are model users that we create based on our research.</a:t>
            </a:r>
          </a:p>
          <a:p>
            <a:r>
              <a:rPr lang="en-US" dirty="0"/>
              <a:t>Each Persona represents a usage pattern</a:t>
            </a:r>
          </a:p>
          <a:p>
            <a:r>
              <a:rPr lang="en-US" dirty="0"/>
              <a:t>A narrative description of a synthetic user that represents an important usage pattern.</a:t>
            </a:r>
          </a:p>
          <a:p>
            <a:pPr lvl="1"/>
            <a:r>
              <a:rPr lang="en-US" dirty="0"/>
              <a:t>Determined by clustering user responses</a:t>
            </a:r>
          </a:p>
          <a:p>
            <a:r>
              <a:rPr lang="en-US" dirty="0"/>
              <a:t>We create a character and put in him/her qualities and characteristics we have observed in real users having a specific usage pattern. </a:t>
            </a:r>
          </a:p>
          <a:p>
            <a:endParaRPr lang="en-US" dirty="0"/>
          </a:p>
          <a:p>
            <a:r>
              <a:rPr lang="en-US" dirty="0"/>
              <a:t> </a:t>
            </a:r>
            <a:r>
              <a:rPr lang="en-US" dirty="0" smtClean="0"/>
              <a:t>Persona’s are like your north star guiding your design decisions throughout the project</a:t>
            </a:r>
            <a:endParaRPr lang="en-US" dirty="0"/>
          </a:p>
        </p:txBody>
      </p:sp>
      <p:pic>
        <p:nvPicPr>
          <p:cNvPr id="6" name="Picture 5"/>
          <p:cNvPicPr>
            <a:picLocks noChangeAspect="1"/>
          </p:cNvPicPr>
          <p:nvPr/>
        </p:nvPicPr>
        <p:blipFill>
          <a:blip r:embed="rId2"/>
          <a:stretch>
            <a:fillRect/>
          </a:stretch>
        </p:blipFill>
        <p:spPr>
          <a:xfrm>
            <a:off x="9750241" y="533600"/>
            <a:ext cx="2105025" cy="2171700"/>
          </a:xfrm>
          <a:prstGeom prst="rect">
            <a:avLst/>
          </a:prstGeom>
        </p:spPr>
      </p:pic>
    </p:spTree>
    <p:extLst>
      <p:ext uri="{BB962C8B-B14F-4D97-AF65-F5344CB8AC3E}">
        <p14:creationId xmlns:p14="http://schemas.microsoft.com/office/powerpoint/2010/main" val="38787391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Personas</a:t>
            </a:r>
          </a:p>
        </p:txBody>
      </p:sp>
      <p:sp>
        <p:nvSpPr>
          <p:cNvPr id="3" name="Content Placeholder 2"/>
          <p:cNvSpPr>
            <a:spLocks noGrp="1"/>
          </p:cNvSpPr>
          <p:nvPr>
            <p:ph idx="1"/>
          </p:nvPr>
        </p:nvSpPr>
        <p:spPr/>
        <p:txBody>
          <a:bodyPr/>
          <a:lstStyle/>
          <a:p>
            <a:r>
              <a:rPr lang="en-US" dirty="0"/>
              <a:t>After you have done research about users and their goals and tasks </a:t>
            </a:r>
          </a:p>
          <a:p>
            <a:r>
              <a:rPr lang="en-US" dirty="0"/>
              <a:t>You need to translate this into design</a:t>
            </a:r>
          </a:p>
          <a:p>
            <a:r>
              <a:rPr lang="en-US" dirty="0"/>
              <a:t>After research you will have pages and pages of observations.</a:t>
            </a:r>
          </a:p>
          <a:p>
            <a:r>
              <a:rPr lang="en-US" dirty="0"/>
              <a:t>To use these observations you can use the powerful concept of models</a:t>
            </a:r>
          </a:p>
          <a:p>
            <a:r>
              <a:rPr lang="en-US" dirty="0"/>
              <a:t>We are creating model users based on our </a:t>
            </a:r>
            <a:r>
              <a:rPr lang="en-US" dirty="0" smtClean="0"/>
              <a:t>research</a:t>
            </a:r>
          </a:p>
          <a:p>
            <a:r>
              <a:rPr lang="en-US" dirty="0" smtClean="0"/>
              <a:t>We will divide our qualitative and quantitative data into Persona groups, based on usage patterns of our main target users.</a:t>
            </a:r>
            <a:endParaRPr lang="en-US" dirty="0"/>
          </a:p>
        </p:txBody>
      </p:sp>
    </p:spTree>
    <p:extLst>
      <p:ext uri="{BB962C8B-B14F-4D97-AF65-F5344CB8AC3E}">
        <p14:creationId xmlns:p14="http://schemas.microsoft.com/office/powerpoint/2010/main" val="20706183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Personas</a:t>
            </a:r>
            <a:endParaRPr lang="en-US" dirty="0"/>
          </a:p>
        </p:txBody>
      </p:sp>
      <p:sp>
        <p:nvSpPr>
          <p:cNvPr id="3" name="Content Placeholder 2"/>
          <p:cNvSpPr>
            <a:spLocks noGrp="1"/>
          </p:cNvSpPr>
          <p:nvPr>
            <p:ph idx="1"/>
          </p:nvPr>
        </p:nvSpPr>
        <p:spPr>
          <a:xfrm>
            <a:off x="1371600" y="1428750"/>
            <a:ext cx="4530436" cy="4438650"/>
          </a:xfrm>
        </p:spPr>
        <p:txBody>
          <a:bodyPr>
            <a:normAutofit lnSpcReduction="10000"/>
          </a:bodyPr>
          <a:lstStyle/>
          <a:p>
            <a:pPr marL="457200" indent="-457200">
              <a:buFont typeface="+mj-lt"/>
              <a:buAutoNum type="arabicPeriod"/>
            </a:pPr>
            <a:r>
              <a:rPr lang="en-US" dirty="0" smtClean="0"/>
              <a:t>First create a header, this includes a name, picture and a quote. </a:t>
            </a:r>
          </a:p>
          <a:p>
            <a:pPr marL="457200" indent="-457200">
              <a:buFont typeface="+mj-lt"/>
              <a:buAutoNum type="arabicPeriod"/>
            </a:pPr>
            <a:r>
              <a:rPr lang="en-US" dirty="0" smtClean="0"/>
              <a:t>Add a demographic profile based on your research</a:t>
            </a:r>
          </a:p>
          <a:p>
            <a:pPr marL="987552" lvl="1" indent="-457200">
              <a:buFont typeface="+mj-lt"/>
              <a:buAutoNum type="arabicPeriod"/>
            </a:pPr>
            <a:r>
              <a:rPr lang="en-US" dirty="0" smtClean="0"/>
              <a:t>Personal Background</a:t>
            </a:r>
          </a:p>
          <a:p>
            <a:pPr marL="1444752" lvl="2" indent="-457200">
              <a:buFont typeface="+mj-lt"/>
              <a:buAutoNum type="arabicPeriod"/>
            </a:pPr>
            <a:r>
              <a:rPr lang="en-US" dirty="0" smtClean="0"/>
              <a:t>Age</a:t>
            </a:r>
          </a:p>
          <a:p>
            <a:pPr marL="1444752" lvl="2" indent="-457200">
              <a:buFont typeface="+mj-lt"/>
              <a:buAutoNum type="arabicPeriod"/>
            </a:pPr>
            <a:r>
              <a:rPr lang="en-US" dirty="0" smtClean="0"/>
              <a:t>Gender</a:t>
            </a:r>
          </a:p>
          <a:p>
            <a:pPr marL="1444752" lvl="2" indent="-457200">
              <a:buFont typeface="+mj-lt"/>
              <a:buAutoNum type="arabicPeriod"/>
            </a:pPr>
            <a:r>
              <a:rPr lang="en-US" dirty="0" smtClean="0"/>
              <a:t>Family</a:t>
            </a:r>
          </a:p>
          <a:p>
            <a:pPr marL="1444752" lvl="2" indent="-457200">
              <a:buFont typeface="+mj-lt"/>
              <a:buAutoNum type="arabicPeriod"/>
            </a:pPr>
            <a:r>
              <a:rPr lang="en-US" dirty="0" smtClean="0"/>
              <a:t>Education</a:t>
            </a:r>
          </a:p>
          <a:p>
            <a:pPr marL="987552" lvl="1" indent="-457200">
              <a:buFont typeface="+mj-lt"/>
              <a:buAutoNum type="arabicPeriod"/>
            </a:pPr>
            <a:r>
              <a:rPr lang="en-US" dirty="0" smtClean="0"/>
              <a:t>Professional Background</a:t>
            </a:r>
          </a:p>
          <a:p>
            <a:pPr marL="1444752" lvl="2" indent="-457200">
              <a:buFont typeface="+mj-lt"/>
              <a:buAutoNum type="arabicPeriod"/>
            </a:pPr>
            <a:r>
              <a:rPr lang="en-US" dirty="0" smtClean="0"/>
              <a:t>Occupation</a:t>
            </a:r>
          </a:p>
          <a:p>
            <a:pPr marL="1444752" lvl="2" indent="-457200">
              <a:buFont typeface="+mj-lt"/>
              <a:buAutoNum type="arabicPeriod"/>
            </a:pPr>
            <a:r>
              <a:rPr lang="en-US" dirty="0" smtClean="0"/>
              <a:t>Income level</a:t>
            </a:r>
          </a:p>
          <a:p>
            <a:pPr marL="1444752" lvl="2" indent="-457200">
              <a:buFont typeface="+mj-lt"/>
              <a:buAutoNum type="arabicPeriod"/>
            </a:pPr>
            <a:r>
              <a:rPr lang="en-US" dirty="0" smtClean="0"/>
              <a:t>Work experience</a:t>
            </a:r>
          </a:p>
          <a:p>
            <a:endParaRPr lang="en-US" dirty="0"/>
          </a:p>
        </p:txBody>
      </p:sp>
      <p:pic>
        <p:nvPicPr>
          <p:cNvPr id="4" name="Picture 3"/>
          <p:cNvPicPr>
            <a:picLocks noChangeAspect="1"/>
          </p:cNvPicPr>
          <p:nvPr/>
        </p:nvPicPr>
        <p:blipFill>
          <a:blip r:embed="rId2"/>
          <a:stretch>
            <a:fillRect/>
          </a:stretch>
        </p:blipFill>
        <p:spPr>
          <a:xfrm>
            <a:off x="6049818" y="1428750"/>
            <a:ext cx="5881398" cy="2757139"/>
          </a:xfrm>
          <a:prstGeom prst="rect">
            <a:avLst/>
          </a:prstGeom>
        </p:spPr>
      </p:pic>
      <p:pic>
        <p:nvPicPr>
          <p:cNvPr id="5" name="Picture 4"/>
          <p:cNvPicPr>
            <a:picLocks noChangeAspect="1"/>
          </p:cNvPicPr>
          <p:nvPr/>
        </p:nvPicPr>
        <p:blipFill>
          <a:blip r:embed="rId3"/>
          <a:stretch>
            <a:fillRect/>
          </a:stretch>
        </p:blipFill>
        <p:spPr>
          <a:xfrm>
            <a:off x="6049818" y="4181475"/>
            <a:ext cx="2781300" cy="2676525"/>
          </a:xfrm>
          <a:prstGeom prst="rect">
            <a:avLst/>
          </a:prstGeom>
        </p:spPr>
      </p:pic>
      <p:pic>
        <p:nvPicPr>
          <p:cNvPr id="6" name="Picture 5"/>
          <p:cNvPicPr>
            <a:picLocks noChangeAspect="1"/>
          </p:cNvPicPr>
          <p:nvPr/>
        </p:nvPicPr>
        <p:blipFill>
          <a:blip r:embed="rId4"/>
          <a:stretch>
            <a:fillRect/>
          </a:stretch>
        </p:blipFill>
        <p:spPr>
          <a:xfrm>
            <a:off x="9397566" y="4181475"/>
            <a:ext cx="2533650" cy="2571750"/>
          </a:xfrm>
          <a:prstGeom prst="rect">
            <a:avLst/>
          </a:prstGeom>
        </p:spPr>
      </p:pic>
    </p:spTree>
    <p:extLst>
      <p:ext uri="{BB962C8B-B14F-4D97-AF65-F5344CB8AC3E}">
        <p14:creationId xmlns:p14="http://schemas.microsoft.com/office/powerpoint/2010/main" val="1907359952"/>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4E12E69FE0F24D9B4F6BD891C4CF58" ma:contentTypeVersion="4" ma:contentTypeDescription="Create a new document." ma:contentTypeScope="" ma:versionID="0a4b627871224644b3074f9747e7be2a">
  <xsd:schema xmlns:xsd="http://www.w3.org/2001/XMLSchema" xmlns:xs="http://www.w3.org/2001/XMLSchema" xmlns:p="http://schemas.microsoft.com/office/2006/metadata/properties" xmlns:ns2="e360bfc0-8910-439c-a824-b4c22f7cf487" targetNamespace="http://schemas.microsoft.com/office/2006/metadata/properties" ma:root="true" ma:fieldsID="b847e4aed4345464905532591b628e17" ns2:_="">
    <xsd:import namespace="e360bfc0-8910-439c-a824-b4c22f7cf48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60bfc0-8910-439c-a824-b4c22f7cf4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B7688D7-4AB3-4ECC-90A7-AB797BD2C031}"/>
</file>

<file path=customXml/itemProps2.xml><?xml version="1.0" encoding="utf-8"?>
<ds:datastoreItem xmlns:ds="http://schemas.openxmlformats.org/officeDocument/2006/customXml" ds:itemID="{B2FA88E3-5762-420A-BA14-6D14297982D2}"/>
</file>

<file path=customXml/itemProps3.xml><?xml version="1.0" encoding="utf-8"?>
<ds:datastoreItem xmlns:ds="http://schemas.openxmlformats.org/officeDocument/2006/customXml" ds:itemID="{D2DACC9F-1A47-40A8-8D14-1CBEF204A664}"/>
</file>

<file path=docProps/app.xml><?xml version="1.0" encoding="utf-8"?>
<Properties xmlns="http://schemas.openxmlformats.org/officeDocument/2006/extended-properties" xmlns:vt="http://schemas.openxmlformats.org/officeDocument/2006/docPropsVTypes">
  <TotalTime>20438</TotalTime>
  <Words>3148</Words>
  <Application>Microsoft Office PowerPoint</Application>
  <PresentationFormat>Widescreen</PresentationFormat>
  <Paragraphs>327</Paragraphs>
  <Slides>47</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ＭＳ Ｐゴシック</vt:lpstr>
      <vt:lpstr>Arial</vt:lpstr>
      <vt:lpstr>Calibri</vt:lpstr>
      <vt:lpstr>Candara</vt:lpstr>
      <vt:lpstr>Franklin Gothic Book</vt:lpstr>
      <vt:lpstr>Tahoma</vt:lpstr>
      <vt:lpstr>Times New Roman</vt:lpstr>
      <vt:lpstr>Crop</vt:lpstr>
      <vt:lpstr>User Focus Personas</vt:lpstr>
      <vt:lpstr>Design for a Single User</vt:lpstr>
      <vt:lpstr>Design for a Single User</vt:lpstr>
      <vt:lpstr>Design for a Single User</vt:lpstr>
      <vt:lpstr>Design for a Single User</vt:lpstr>
      <vt:lpstr>Design for a Single User</vt:lpstr>
      <vt:lpstr>What are Personas?</vt:lpstr>
      <vt:lpstr>Creating Personas</vt:lpstr>
      <vt:lpstr>Creating Personas</vt:lpstr>
      <vt:lpstr>Creating Personas</vt:lpstr>
      <vt:lpstr>Why Personas</vt:lpstr>
      <vt:lpstr>Grace </vt:lpstr>
      <vt:lpstr>PowerPoint Presentation</vt:lpstr>
      <vt:lpstr>Frequency of Use</vt:lpstr>
      <vt:lpstr>Capability</vt:lpstr>
      <vt:lpstr>Types of Persona</vt:lpstr>
      <vt:lpstr>PowerPoint Presentation</vt:lpstr>
      <vt:lpstr>PowerPoint Presentation</vt:lpstr>
      <vt:lpstr>Names Matter</vt:lpstr>
      <vt:lpstr>Photos of real people</vt:lpstr>
      <vt:lpstr>Keep Alive</vt:lpstr>
      <vt:lpstr>Omit needless words</vt:lpstr>
      <vt:lpstr>Don’t reinvent for every project</vt:lpstr>
      <vt:lpstr>PowerPoint Presentation</vt:lpstr>
      <vt:lpstr>PowerPoint Presentation</vt:lpstr>
      <vt:lpstr>PowerPoint Presentation</vt:lpstr>
      <vt:lpstr>Scenarios</vt:lpstr>
      <vt:lpstr>What Are Scenarios?</vt:lpstr>
      <vt:lpstr>Pick a persona</vt:lpstr>
      <vt:lpstr>How to Write Scenarios</vt:lpstr>
      <vt:lpstr>PowerPoint Presentation</vt:lpstr>
      <vt:lpstr>PowerPoint Presentation</vt:lpstr>
      <vt:lpstr>Adjust for frequency</vt:lpstr>
      <vt:lpstr>Daily-Use Scenarios</vt:lpstr>
      <vt:lpstr>Infrequent, Common Scenarios</vt:lpstr>
      <vt:lpstr>Necessary-Use Scenarios</vt:lpstr>
      <vt:lpstr>Edge-Case Scenario</vt:lpstr>
      <vt:lpstr>PowerPoint Presentation</vt:lpstr>
      <vt:lpstr>Three types of scenarios</vt:lpstr>
      <vt:lpstr>Context Scenarios</vt:lpstr>
      <vt:lpstr>Context Scenario -Example </vt:lpstr>
      <vt:lpstr>Key Path Scenarios</vt:lpstr>
      <vt:lpstr>Key Path Scenario Example</vt:lpstr>
      <vt:lpstr>Validation Scenarios</vt:lpstr>
      <vt:lpstr>PowerPoint Presentation</vt:lpstr>
      <vt:lpstr>Exercise 1</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Recap</dc:title>
  <dc:creator>Gulmina Rextina</dc:creator>
  <cp:lastModifiedBy>Gulmina Rextina</cp:lastModifiedBy>
  <cp:revision>33</cp:revision>
  <dcterms:created xsi:type="dcterms:W3CDTF">2020-06-04T05:05:46Z</dcterms:created>
  <dcterms:modified xsi:type="dcterms:W3CDTF">2023-04-06T05:27:56Z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0x0101002A4E12E69FE0F24D9B4F6BD891C4CF58</vt:lpwstr>
  </property>
</Properties>
</file>