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Evaluations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Pilot-test all materials and tasks </a:t>
            </a:r>
          </a:p>
          <a:p>
            <a:r>
              <a:rPr lang="en-US" dirty="0"/>
              <a:t>Comfort</a:t>
            </a:r>
          </a:p>
          <a:p>
            <a:pPr lvl="1"/>
            <a:r>
              <a:rPr lang="en-US" dirty="0"/>
              <a:t>“We are testing the system,; we are not testing you”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“Your tests results will be completely confidential”</a:t>
            </a:r>
          </a:p>
          <a:p>
            <a:r>
              <a:rPr lang="en-US" dirty="0"/>
              <a:t>Information</a:t>
            </a:r>
          </a:p>
          <a:p>
            <a:pPr lvl="1"/>
            <a:r>
              <a:rPr lang="en-US" dirty="0"/>
              <a:t>Brief about purpose of the study</a:t>
            </a:r>
          </a:p>
          <a:p>
            <a:pPr lvl="1"/>
            <a:r>
              <a:rPr lang="en-US" dirty="0"/>
              <a:t>Inform user about audio taping, video taping or otherwise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You can stop at any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Eliminate unnecessary tasks</a:t>
            </a:r>
          </a:p>
          <a:p>
            <a:r>
              <a:rPr lang="en-US" dirty="0"/>
              <a:t>Comfort</a:t>
            </a:r>
          </a:p>
          <a:p>
            <a:pPr lvl="1"/>
            <a:r>
              <a:rPr lang="en-US" dirty="0"/>
              <a:t>Calm, relaxed atmosphere</a:t>
            </a:r>
          </a:p>
          <a:p>
            <a:pPr lvl="1"/>
            <a:r>
              <a:rPr lang="en-US" dirty="0"/>
              <a:t>Take breaks if session is long </a:t>
            </a:r>
          </a:p>
          <a:p>
            <a:pPr lvl="1"/>
            <a:r>
              <a:rPr lang="en-US" dirty="0"/>
              <a:t>Never  act disappointed</a:t>
            </a:r>
          </a:p>
          <a:p>
            <a:pPr lvl="1"/>
            <a:r>
              <a:rPr lang="en-US" dirty="0"/>
              <a:t>First task should be easy 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Exclude unnecessary people</a:t>
            </a:r>
          </a:p>
          <a:p>
            <a:pPr lvl="1"/>
            <a:r>
              <a:rPr lang="en-US" dirty="0"/>
              <a:t>Or person the user might be intimidated from such as a boss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User can give up a task or quit entirely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Comfort </a:t>
            </a:r>
          </a:p>
          <a:p>
            <a:pPr lvl="1"/>
            <a:r>
              <a:rPr lang="en-US" dirty="0"/>
              <a:t>Say what they have helped you to do</a:t>
            </a:r>
          </a:p>
          <a:p>
            <a:r>
              <a:rPr lang="en-US" dirty="0"/>
              <a:t>Information</a:t>
            </a:r>
          </a:p>
          <a:p>
            <a:pPr lvl="1"/>
            <a:r>
              <a:rPr lang="en-US" dirty="0"/>
              <a:t>Answer any questions they may have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Don’t publish results with information that may identify the user</a:t>
            </a:r>
          </a:p>
          <a:p>
            <a:pPr lvl="1"/>
            <a:r>
              <a:rPr lang="en-US" dirty="0"/>
              <a:t>Don’t show the video of user  without their consent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Formative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some users</a:t>
            </a:r>
          </a:p>
          <a:p>
            <a:pPr lvl="1"/>
            <a:r>
              <a:rPr lang="en-US" dirty="0"/>
              <a:t>Should be representative of the target user class, based on user analysis</a:t>
            </a:r>
          </a:p>
          <a:p>
            <a:r>
              <a:rPr lang="en-US" dirty="0"/>
              <a:t>Give each user some tasks</a:t>
            </a:r>
          </a:p>
          <a:p>
            <a:pPr lvl="1"/>
            <a:r>
              <a:rPr lang="en-US" dirty="0"/>
              <a:t>Should be representative of important tasks based on task analysis</a:t>
            </a:r>
          </a:p>
          <a:p>
            <a:r>
              <a:rPr lang="en-US" dirty="0"/>
              <a:t>Watch user perform the task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Formative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r>
              <a:rPr lang="en-US" dirty="0"/>
              <a:t>Facilitator</a:t>
            </a:r>
          </a:p>
          <a:p>
            <a:r>
              <a:rPr lang="en-US" dirty="0"/>
              <a:t>Observer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should think a loud</a:t>
            </a:r>
          </a:p>
          <a:p>
            <a:pPr lvl="1"/>
            <a:r>
              <a:rPr lang="en-US" dirty="0"/>
              <a:t>What they think is happening</a:t>
            </a:r>
          </a:p>
          <a:p>
            <a:pPr lvl="1"/>
            <a:r>
              <a:rPr lang="en-US" dirty="0"/>
              <a:t>What they are trying to do </a:t>
            </a:r>
          </a:p>
          <a:p>
            <a:pPr lvl="1"/>
            <a:r>
              <a:rPr lang="en-US" dirty="0"/>
              <a:t>Why they took an action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Feels weird</a:t>
            </a:r>
          </a:p>
          <a:p>
            <a:pPr lvl="1"/>
            <a:r>
              <a:rPr lang="en-US" dirty="0"/>
              <a:t>Thinking aloud might alter behavior</a:t>
            </a:r>
          </a:p>
          <a:p>
            <a:pPr lvl="1"/>
            <a:r>
              <a:rPr lang="en-US" dirty="0"/>
              <a:t>Disrupts concentration</a:t>
            </a:r>
          </a:p>
          <a:p>
            <a:r>
              <a:rPr lang="en-US" dirty="0"/>
              <a:t>Another approach: pairs of users</a:t>
            </a:r>
          </a:p>
          <a:p>
            <a:pPr lvl="1"/>
            <a:r>
              <a:rPr lang="en-US" dirty="0"/>
              <a:t>This is also called co-discovery</a:t>
            </a:r>
          </a:p>
          <a:p>
            <a:pPr lvl="1"/>
            <a:r>
              <a:rPr lang="en-US" dirty="0"/>
              <a:t>Would required twice as many users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Facilitators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briefing</a:t>
            </a:r>
          </a:p>
          <a:p>
            <a:r>
              <a:rPr lang="en-US" dirty="0"/>
              <a:t>Provides the tasks</a:t>
            </a:r>
          </a:p>
          <a:p>
            <a:r>
              <a:rPr lang="en-US" dirty="0"/>
              <a:t>Coaches the user to think aloud by asking questions</a:t>
            </a:r>
          </a:p>
          <a:p>
            <a:r>
              <a:rPr lang="en-US" dirty="0"/>
              <a:t>Controls the session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Observer’s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quiet!</a:t>
            </a:r>
          </a:p>
          <a:p>
            <a:pPr lvl="1"/>
            <a:r>
              <a:rPr lang="en-US" dirty="0"/>
              <a:t>Don’t help, don’t explain, don’t point out mistakes</a:t>
            </a:r>
          </a:p>
          <a:p>
            <a:r>
              <a:rPr lang="en-US" dirty="0"/>
              <a:t>Take notes</a:t>
            </a:r>
          </a:p>
          <a:p>
            <a:pPr lvl="1"/>
            <a:r>
              <a:rPr lang="en-US" dirty="0"/>
              <a:t>Watch for critical incidents: event that strongly affect task performance or satisfaction</a:t>
            </a:r>
          </a:p>
          <a:p>
            <a:pPr lvl="1"/>
            <a:r>
              <a:rPr lang="en-US" dirty="0"/>
              <a:t>Usually Negative</a:t>
            </a:r>
          </a:p>
          <a:p>
            <a:pPr lvl="2"/>
            <a:r>
              <a:rPr lang="en-US" dirty="0"/>
              <a:t>Errors</a:t>
            </a:r>
          </a:p>
          <a:p>
            <a:pPr lvl="2"/>
            <a:r>
              <a:rPr lang="en-US" dirty="0"/>
              <a:t>Repeated attempts</a:t>
            </a:r>
          </a:p>
          <a:p>
            <a:pPr lvl="1"/>
            <a:r>
              <a:rPr lang="en-US" dirty="0"/>
              <a:t>May be positive</a:t>
            </a:r>
          </a:p>
          <a:p>
            <a:pPr lvl="2"/>
            <a:r>
              <a:rPr lang="en-US" dirty="0"/>
              <a:t>“Oh, now I see”</a:t>
            </a:r>
          </a:p>
          <a:p>
            <a:pPr lvl="2"/>
            <a:r>
              <a:rPr lang="en-US" dirty="0"/>
              <a:t>“Great!”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Pen and paper notes</a:t>
            </a:r>
          </a:p>
          <a:p>
            <a:r>
              <a:rPr lang="en-US" dirty="0"/>
              <a:t>Audio Recording</a:t>
            </a:r>
          </a:p>
          <a:p>
            <a:pPr lvl="1"/>
            <a:r>
              <a:rPr lang="en-US" dirty="0"/>
              <a:t>For think aloud</a:t>
            </a:r>
          </a:p>
          <a:p>
            <a:r>
              <a:rPr lang="en-US" dirty="0"/>
              <a:t>Video Recording</a:t>
            </a:r>
          </a:p>
          <a:p>
            <a:pPr lvl="1"/>
            <a:r>
              <a:rPr lang="en-US" dirty="0"/>
              <a:t>Usability labs usually have two camera’s one for the screen and one for the users face</a:t>
            </a:r>
          </a:p>
          <a:p>
            <a:pPr lvl="1"/>
            <a:r>
              <a:rPr lang="en-US" dirty="0"/>
              <a:t>User may be self conscious</a:t>
            </a:r>
          </a:p>
          <a:p>
            <a:pPr lvl="1"/>
            <a:r>
              <a:rPr lang="en-US" dirty="0"/>
              <a:t>Good for closed circuit view by observers in another room</a:t>
            </a:r>
          </a:p>
          <a:p>
            <a:pPr lvl="1"/>
            <a:r>
              <a:rPr lang="en-US" dirty="0"/>
              <a:t>Generates too much data</a:t>
            </a:r>
          </a:p>
          <a:p>
            <a:pPr lvl="1"/>
            <a:r>
              <a:rPr lang="en-US" dirty="0"/>
              <a:t>Retrospective testing: go back through the video with the user, discussing critical incidents</a:t>
            </a:r>
          </a:p>
          <a:p>
            <a:r>
              <a:rPr lang="en-US" dirty="0"/>
              <a:t>Screen capture and Event logging</a:t>
            </a:r>
          </a:p>
          <a:p>
            <a:pPr lvl="1"/>
            <a:r>
              <a:rPr lang="en-US" dirty="0"/>
              <a:t>Cheap and unobtrusive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https://www.youtube.com/watch?v=9wQkLthhHKA&amp;list=PLctSiTSKouvc6oESBymSehv186AgQh4M3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note that most of the material has been taken from MIT open courseware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evaluation is useful but there is no comparison to using the actual users for evaluation. </a:t>
            </a:r>
          </a:p>
          <a:p>
            <a:r>
              <a:rPr lang="en-US" dirty="0"/>
              <a:t>There are many different types of user evaluations for example </a:t>
            </a:r>
          </a:p>
          <a:p>
            <a:pPr lvl="1"/>
            <a:r>
              <a:rPr lang="en-US" dirty="0"/>
              <a:t>Formative Evaluation</a:t>
            </a:r>
          </a:p>
          <a:p>
            <a:pPr lvl="1"/>
            <a:r>
              <a:rPr lang="en-US" dirty="0"/>
              <a:t>Field Study</a:t>
            </a:r>
          </a:p>
          <a:p>
            <a:pPr lvl="1"/>
            <a:r>
              <a:rPr lang="en-US" dirty="0"/>
              <a:t>Controlled Experiments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Formative Evaluations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used to find problems in a prototype for improving next version of the prototype.</a:t>
            </a:r>
          </a:p>
          <a:p>
            <a:r>
              <a:rPr lang="en-US" dirty="0"/>
              <a:t>Evaluates prototype or implementation in lab, on chosen tasks</a:t>
            </a:r>
          </a:p>
          <a:p>
            <a:r>
              <a:rPr lang="en-US" dirty="0"/>
              <a:t>Qualitative observations (usability problems)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problems in context</a:t>
            </a:r>
          </a:p>
          <a:p>
            <a:r>
              <a:rPr lang="en-US" dirty="0"/>
              <a:t>Evaluates  working implementation in, in real context, on real tasks</a:t>
            </a:r>
          </a:p>
          <a:p>
            <a:r>
              <a:rPr lang="en-US" dirty="0"/>
              <a:t>Mostly qualitative observations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a hypothesis (e.g. interface X is faster than interface Y)</a:t>
            </a:r>
          </a:p>
          <a:p>
            <a:r>
              <a:rPr lang="en-US" dirty="0"/>
              <a:t>Evaluated working implementation, in controlled lab environment on chosen tasks</a:t>
            </a:r>
          </a:p>
          <a:p>
            <a:r>
              <a:rPr lang="en-US" dirty="0"/>
              <a:t>Mostly quantitative observations (time, error rate, satisfaction)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User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ever you involve people in usability you have to be careful of certain ethical guidelines</a:t>
            </a:r>
          </a:p>
          <a:p>
            <a:r>
              <a:rPr lang="en-US" dirty="0"/>
              <a:t>Human subjects have been seriously abused in the past</a:t>
            </a:r>
          </a:p>
          <a:p>
            <a:pPr lvl="1"/>
            <a:r>
              <a:rPr lang="en-US" dirty="0"/>
              <a:t>Nazi concentration camps</a:t>
            </a:r>
          </a:p>
          <a:p>
            <a:pPr lvl="1"/>
            <a:r>
              <a:rPr lang="en-US" dirty="0"/>
              <a:t>MIT Fernald School Study: feeding radioactive </a:t>
            </a:r>
            <a:r>
              <a:rPr lang="en-US" dirty="0" err="1"/>
              <a:t>isotops</a:t>
            </a:r>
            <a:r>
              <a:rPr lang="en-US" dirty="0"/>
              <a:t> to mentally retarded children</a:t>
            </a:r>
          </a:p>
          <a:p>
            <a:pPr lvl="1"/>
            <a:r>
              <a:rPr lang="en-US" dirty="0"/>
              <a:t>Yale Electric shock study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Testing User Interface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 the answer is No.</a:t>
            </a:r>
          </a:p>
          <a:p>
            <a:r>
              <a:rPr lang="en-US" dirty="0"/>
              <a:t>But….</a:t>
            </a:r>
          </a:p>
          <a:p>
            <a:r>
              <a:rPr lang="en-US" dirty="0"/>
              <a:t>There is a lot of pressure on the user</a:t>
            </a:r>
          </a:p>
          <a:p>
            <a:pPr lvl="1"/>
            <a:r>
              <a:rPr lang="en-US" dirty="0"/>
              <a:t>Performance Anxiety</a:t>
            </a:r>
          </a:p>
          <a:p>
            <a:pPr lvl="1"/>
            <a:r>
              <a:rPr lang="en-US" dirty="0"/>
              <a:t>Feels like an intelligence test</a:t>
            </a:r>
          </a:p>
          <a:p>
            <a:pPr lvl="1"/>
            <a:r>
              <a:rPr lang="en-US" dirty="0"/>
              <a:t>Comparing self with other subjects</a:t>
            </a:r>
          </a:p>
          <a:p>
            <a:pPr lvl="1"/>
            <a:r>
              <a:rPr lang="en-US" dirty="0"/>
              <a:t>Feeling stupid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 the User with Respect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Don’t waste it</a:t>
            </a:r>
          </a:p>
          <a:p>
            <a:r>
              <a:rPr lang="en-US" dirty="0"/>
              <a:t>Comfort</a:t>
            </a:r>
          </a:p>
          <a:p>
            <a:pPr lvl="1"/>
            <a:r>
              <a:rPr lang="en-US" dirty="0"/>
              <a:t>Make User comfortable</a:t>
            </a:r>
          </a:p>
          <a:p>
            <a:r>
              <a:rPr lang="en-US" dirty="0"/>
              <a:t>Informed Consent</a:t>
            </a:r>
          </a:p>
          <a:p>
            <a:pPr lvl="1"/>
            <a:r>
              <a:rPr lang="en-US" dirty="0"/>
              <a:t>Inform the user as fully as possible</a:t>
            </a:r>
          </a:p>
          <a:p>
            <a:r>
              <a:rPr lang="en-US" dirty="0"/>
              <a:t>Privacy </a:t>
            </a:r>
          </a:p>
          <a:p>
            <a:pPr lvl="1"/>
            <a:r>
              <a:rPr lang="en-US" dirty="0"/>
              <a:t>Preserve the user’s privacy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The user can stop at any time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4E12E69FE0F24D9B4F6BD891C4CF58" ma:contentTypeVersion="4" ma:contentTypeDescription="Create a new document." ma:contentTypeScope="" ma:versionID="0a4b627871224644b3074f9747e7be2a">
  <xsd:schema xmlns:xsd="http://www.w3.org/2001/XMLSchema" xmlns:xs="http://www.w3.org/2001/XMLSchema" xmlns:p="http://schemas.microsoft.com/office/2006/metadata/properties" xmlns:ns2="e360bfc0-8910-439c-a824-b4c22f7cf487" targetNamespace="http://schemas.microsoft.com/office/2006/metadata/properties" ma:root="true" ma:fieldsID="b847e4aed4345464905532591b628e17" ns2:_="">
    <xsd:import namespace="e360bfc0-8910-439c-a824-b4c22f7cf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0bfc0-8910-439c-a824-b4c22f7cf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CC6D9E-AD7D-4A55-A86A-EDE7DE98C579}"/>
</file>

<file path=customXml/itemProps2.xml><?xml version="1.0" encoding="utf-8"?>
<ds:datastoreItem xmlns:ds="http://schemas.openxmlformats.org/officeDocument/2006/customXml" ds:itemID="{D989B47C-83C6-40F9-ACA2-125CE0A2A82B}"/>
</file>

<file path=customXml/itemProps3.xml><?xml version="1.0" encoding="utf-8"?>
<ds:datastoreItem xmlns:ds="http://schemas.openxmlformats.org/officeDocument/2006/customXml" ds:itemID="{4429F70A-F12B-41BC-B9C4-60EA208A62CF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11969</TotalTime>
  <Words>667</Words>
  <Application>Microsoft Office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Constantia</vt:lpstr>
      <vt:lpstr>Wingdings 2</vt:lpstr>
      <vt:lpstr>Flow</vt:lpstr>
      <vt:lpstr>User Evaluations</vt:lpstr>
      <vt:lpstr>Material</vt:lpstr>
      <vt:lpstr>User testing</vt:lpstr>
      <vt:lpstr>Formative Evaluations</vt:lpstr>
      <vt:lpstr>Field Study</vt:lpstr>
      <vt:lpstr>Controlled Experiments</vt:lpstr>
      <vt:lpstr>Ethics of User Testing</vt:lpstr>
      <vt:lpstr>Is Testing User Interface Dangerous</vt:lpstr>
      <vt:lpstr>Treat the User with Respect</vt:lpstr>
      <vt:lpstr>Before a Test</vt:lpstr>
      <vt:lpstr>During the test</vt:lpstr>
      <vt:lpstr>After the test</vt:lpstr>
      <vt:lpstr>Formative Evaluation</vt:lpstr>
      <vt:lpstr>Roles in Formative Evaluation</vt:lpstr>
      <vt:lpstr>Users Role</vt:lpstr>
      <vt:lpstr>Facilitators Role</vt:lpstr>
      <vt:lpstr>Observer’s Role</vt:lpstr>
      <vt:lpstr>Recording Observations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Evaluations</dc:title>
  <dc:creator>HP-PAVILION</dc:creator>
  <cp:lastModifiedBy>shk</cp:lastModifiedBy>
  <cp:revision>27</cp:revision>
  <dcterms:created xsi:type="dcterms:W3CDTF">2006-08-16T00:00:00Z</dcterms:created>
  <dcterms:modified xsi:type="dcterms:W3CDTF">2019-04-11T07:32:14Z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0x0101002A4E12E69FE0F24D9B4F6BD891C4CF58</vt:lpwstr>
  </property>
</Properties>
</file>