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5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diagrams/drawing1.xml" ContentType="application/vnd.ms-office.drawingml.diagramDrawing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380" r:id="rId3"/>
    <p:sldId id="257" r:id="rId4"/>
    <p:sldId id="328" r:id="rId5"/>
    <p:sldId id="346" r:id="rId6"/>
    <p:sldId id="373" r:id="rId7"/>
    <p:sldId id="374" r:id="rId8"/>
    <p:sldId id="368" r:id="rId9"/>
    <p:sldId id="369" r:id="rId10"/>
    <p:sldId id="347" r:id="rId11"/>
    <p:sldId id="382" r:id="rId12"/>
    <p:sldId id="351" r:id="rId13"/>
    <p:sldId id="383" r:id="rId14"/>
    <p:sldId id="384" r:id="rId15"/>
    <p:sldId id="385" r:id="rId16"/>
    <p:sldId id="348" r:id="rId17"/>
    <p:sldId id="350" r:id="rId18"/>
    <p:sldId id="339" r:id="rId19"/>
    <p:sldId id="381" r:id="rId20"/>
    <p:sldId id="386" r:id="rId21"/>
    <p:sldId id="387" r:id="rId22"/>
    <p:sldId id="349" r:id="rId23"/>
    <p:sldId id="375" r:id="rId24"/>
    <p:sldId id="377" r:id="rId25"/>
    <p:sldId id="356" r:id="rId26"/>
    <p:sldId id="353" r:id="rId27"/>
    <p:sldId id="354" r:id="rId28"/>
    <p:sldId id="371" r:id="rId29"/>
    <p:sldId id="343" r:id="rId30"/>
    <p:sldId id="372" r:id="rId31"/>
    <p:sldId id="379" r:id="rId32"/>
    <p:sldId id="272" r:id="rId33"/>
    <p:sldId id="358" r:id="rId34"/>
    <p:sldId id="361" r:id="rId35"/>
    <p:sldId id="344" r:id="rId36"/>
    <p:sldId id="359" r:id="rId37"/>
    <p:sldId id="360" r:id="rId38"/>
    <p:sldId id="363" r:id="rId39"/>
    <p:sldId id="364" r:id="rId40"/>
    <p:sldId id="365" r:id="rId41"/>
    <p:sldId id="366" r:id="rId42"/>
    <p:sldId id="367" r:id="rId43"/>
    <p:sldId id="297" r:id="rId44"/>
    <p:sldId id="325" r:id="rId45"/>
    <p:sldId id="341" r:id="rId46"/>
    <p:sldId id="34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EB80B-9E4D-4570-9349-855A8958EA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32C56C-F330-4F73-BDA2-83508ECADA5B}">
      <dgm:prSet/>
      <dgm:spPr/>
      <dgm:t>
        <a:bodyPr/>
        <a:lstStyle/>
        <a:p>
          <a:pPr rtl="0"/>
          <a:r>
            <a:rPr lang="en-US"/>
            <a:t>Remember to try out multiple alternative prototypes simultaneously</a:t>
          </a:r>
        </a:p>
      </dgm:t>
    </dgm:pt>
    <dgm:pt modelId="{630CBAD7-D2E0-482B-909B-E2C389B3A38A}" type="parTrans" cxnId="{62277A44-24D9-4C91-8F91-A8B3DDADBE43}">
      <dgm:prSet/>
      <dgm:spPr/>
      <dgm:t>
        <a:bodyPr/>
        <a:lstStyle/>
        <a:p>
          <a:endParaRPr lang="en-US"/>
        </a:p>
      </dgm:t>
    </dgm:pt>
    <dgm:pt modelId="{207B28AD-1E8E-43B3-A1B2-E1846FAC59F8}" type="sibTrans" cxnId="{62277A44-24D9-4C91-8F91-A8B3DDADBE43}">
      <dgm:prSet/>
      <dgm:spPr/>
      <dgm:t>
        <a:bodyPr/>
        <a:lstStyle/>
        <a:p>
          <a:endParaRPr lang="en-US"/>
        </a:p>
      </dgm:t>
    </dgm:pt>
    <dgm:pt modelId="{4395ECF2-34F6-4923-8201-E9427F49DCA2}" type="pres">
      <dgm:prSet presAssocID="{244EB80B-9E4D-4570-9349-855A8958EA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F8E91-D55E-49C0-9C68-4B20800BCD62}" type="pres">
      <dgm:prSet presAssocID="{2032C56C-F330-4F73-BDA2-83508ECAD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620218-50E0-4659-9332-0A39ACB776CD}" type="presOf" srcId="{2032C56C-F330-4F73-BDA2-83508ECADA5B}" destId="{BBAF8E91-D55E-49C0-9C68-4B20800BCD62}" srcOrd="0" destOrd="0" presId="urn:microsoft.com/office/officeart/2005/8/layout/vList2"/>
    <dgm:cxn modelId="{8280AA71-27BF-4F6D-80E3-184715F83529}" type="presOf" srcId="{244EB80B-9E4D-4570-9349-855A8958EA38}" destId="{4395ECF2-34F6-4923-8201-E9427F49DCA2}" srcOrd="0" destOrd="0" presId="urn:microsoft.com/office/officeart/2005/8/layout/vList2"/>
    <dgm:cxn modelId="{62277A44-24D9-4C91-8F91-A8B3DDADBE43}" srcId="{244EB80B-9E4D-4570-9349-855A8958EA38}" destId="{2032C56C-F330-4F73-BDA2-83508ECADA5B}" srcOrd="0" destOrd="0" parTransId="{630CBAD7-D2E0-482B-909B-E2C389B3A38A}" sibTransId="{207B28AD-1E8E-43B3-A1B2-E1846FAC59F8}"/>
    <dgm:cxn modelId="{0675E8FC-5E4E-44FB-A442-7B0ED25FBCC7}" type="presParOf" srcId="{4395ECF2-34F6-4923-8201-E9427F49DCA2}" destId="{BBAF8E91-D55E-49C0-9C68-4B20800BCD6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F8E91-D55E-49C0-9C68-4B20800BCD62}">
      <dsp:nvSpPr>
        <dsp:cNvPr id="0" name=""/>
        <dsp:cNvSpPr/>
      </dsp:nvSpPr>
      <dsp:spPr>
        <a:xfrm>
          <a:off x="0" y="80474"/>
          <a:ext cx="8153400" cy="433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Remember to try out multiple alternative prototypes simultaneously</a:t>
          </a:r>
        </a:p>
      </dsp:txBody>
      <dsp:txXfrm>
        <a:off x="211610" y="292084"/>
        <a:ext cx="7730180" cy="3911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B61CD-7D56-4735-B970-E5C94BB1C72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7C59-EFB4-4778-AF89-A73501363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4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 boarding given you</a:t>
            </a:r>
            <a:r>
              <a:rPr lang="en-US" baseline="0" dirty="0"/>
              <a:t> a sense of tasks involved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AB3D4-3205-4AB2-9A37-9BB5E6195B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6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E74F2-18B1-4E4A-AC6B-A1A9A3C4D1B1}" type="slidenum">
              <a:rPr lang="en-GB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62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129A7-11F6-E848-A017-B3ADE823FDAA}" type="slidenum">
              <a:rPr lang="en-GB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85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7544E-4619-EA46-92EC-04DC7E0B9749}" type="slidenum">
              <a:rPr lang="en-GB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52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90F08-F3DB-2A4F-8DAC-F1A7E37FEBB2}" type="slidenum">
              <a:rPr lang="en-GB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03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C8254-051F-F942-9F89-1D8E579A61D1}" type="slidenum">
              <a:rPr lang="en-GB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98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3004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1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983567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www.id-book.com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239184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3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31479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889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86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A1341A-BC84-40DD-A0AC-8DFC79AB3F4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EE245E8-AF3A-4E09-BC4F-57794C2470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686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history.org/revolution/mobile-computing/18/321/164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B2EE-4ACA-48C5-9503-FA2AB83ED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6FE51-0DDE-4DFF-9B4E-042CFC0E4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Communicating Ideas</a:t>
            </a:r>
          </a:p>
        </p:txBody>
      </p:sp>
    </p:spTree>
    <p:extLst>
      <p:ext uri="{BB962C8B-B14F-4D97-AF65-F5344CB8AC3E}">
        <p14:creationId xmlns:p14="http://schemas.microsoft.com/office/powerpoint/2010/main" val="13830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storyboard is a series of frames that visually describe a users experience with the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are now focused on solution to the users problem.</a:t>
            </a:r>
            <a:endParaRPr lang="en-US" dirty="0"/>
          </a:p>
          <a:p>
            <a:r>
              <a:rPr lang="en-US" dirty="0" smtClean="0"/>
              <a:t>Story </a:t>
            </a:r>
            <a:r>
              <a:rPr lang="en-US" dirty="0"/>
              <a:t>boarding is all about tasks</a:t>
            </a:r>
          </a:p>
          <a:p>
            <a:r>
              <a:rPr lang="en-US" dirty="0"/>
              <a:t>It doesn’t focus on the actual user interface but how would people be using this.</a:t>
            </a:r>
          </a:p>
          <a:p>
            <a:r>
              <a:rPr lang="en-US" dirty="0"/>
              <a:t>Don’t worry if you can’t draw</a:t>
            </a:r>
          </a:p>
          <a:p>
            <a:r>
              <a:rPr lang="en-US" dirty="0"/>
              <a:t>Its not about beautiful drawings but conveying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Storyboards-Types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Big Picture Storyboards</a:t>
            </a:r>
          </a:p>
          <a:p>
            <a:pPr lvl="1"/>
            <a:r>
              <a:rPr lang="en-US" dirty="0" smtClean="0"/>
              <a:t>Focus on How and Why</a:t>
            </a:r>
          </a:p>
          <a:p>
            <a:pPr lvl="1"/>
            <a:r>
              <a:rPr lang="en-US" dirty="0" smtClean="0"/>
              <a:t>Think about </a:t>
            </a:r>
          </a:p>
          <a:p>
            <a:pPr lvl="2"/>
            <a:r>
              <a:rPr lang="en-US" dirty="0" smtClean="0"/>
              <a:t>How will the user use out application</a:t>
            </a:r>
          </a:p>
          <a:p>
            <a:pPr lvl="2"/>
            <a:r>
              <a:rPr lang="en-US" dirty="0" smtClean="0"/>
              <a:t>Why would it be useful</a:t>
            </a:r>
          </a:p>
          <a:p>
            <a:pPr lvl="2"/>
            <a:r>
              <a:rPr lang="en-US" dirty="0" smtClean="0"/>
              <a:t>Why would the user be delighted by our application</a:t>
            </a:r>
          </a:p>
          <a:p>
            <a:r>
              <a:rPr lang="en-US" dirty="0" smtClean="0"/>
              <a:t>Close-up Storyboards</a:t>
            </a:r>
          </a:p>
          <a:p>
            <a:pPr lvl="1"/>
            <a:r>
              <a:rPr lang="en-US" dirty="0" smtClean="0"/>
              <a:t>Focus is on What</a:t>
            </a:r>
          </a:p>
          <a:p>
            <a:pPr lvl="1"/>
            <a:r>
              <a:rPr lang="en-US" dirty="0" smtClean="0"/>
              <a:t>Its less about emotion</a:t>
            </a:r>
          </a:p>
          <a:p>
            <a:pPr lvl="1"/>
            <a:r>
              <a:rPr lang="en-US" dirty="0" smtClean="0"/>
              <a:t>Focus on the design itself</a:t>
            </a:r>
          </a:p>
          <a:p>
            <a:r>
              <a:rPr lang="en-US" dirty="0" smtClean="0"/>
              <a:t>Early in the design Big Picture Storyboards are more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http://i1.wp.com/www.alexemde.de/wp/wp-content/uploads/2014/07/Storyboard-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720" y="418223"/>
            <a:ext cx="8727281" cy="612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CE20F-E6F0-4F87-803A-AF7997382001}"/>
              </a:ext>
            </a:extLst>
          </p:cNvPr>
          <p:cNvSpPr txBox="1"/>
          <p:nvPr/>
        </p:nvSpPr>
        <p:spPr>
          <a:xfrm rot="16200000">
            <a:off x="-605095" y="3052696"/>
            <a:ext cx="4239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Big Picture Storyboard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47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Peter</a:t>
            </a:r>
            <a:r>
              <a:rPr lang="en-US" b="1" dirty="0"/>
              <a:t> is</a:t>
            </a:r>
            <a:r>
              <a:rPr lang="en-US" dirty="0"/>
              <a:t> an online teacher </a:t>
            </a:r>
            <a:r>
              <a:rPr lang="en-US" b="1" dirty="0"/>
              <a:t>who </a:t>
            </a:r>
            <a:r>
              <a:rPr lang="en-US" dirty="0"/>
              <a:t>enjoys movie theaters during weekends but is pretty difficult to go to </a:t>
            </a:r>
            <a:r>
              <a:rPr lang="en-US" b="1" dirty="0"/>
              <a:t>because </a:t>
            </a:r>
            <a:r>
              <a:rPr lang="en-US" dirty="0" smtClean="0"/>
              <a:t>he </a:t>
            </a:r>
            <a:r>
              <a:rPr lang="en-US" dirty="0"/>
              <a:t>could not find movie theater apps to reserve a seat for </a:t>
            </a:r>
            <a:r>
              <a:rPr lang="en-US" dirty="0" smtClean="0"/>
              <a:t>his </a:t>
            </a:r>
            <a:r>
              <a:rPr lang="en-US" dirty="0"/>
              <a:t>wheelchair space and special needs.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1091" y="6488668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https://jjgarrido.com/case-study-mts-cinema/</a:t>
            </a:r>
          </a:p>
        </p:txBody>
      </p:sp>
    </p:spTree>
    <p:extLst>
      <p:ext uri="{BB962C8B-B14F-4D97-AF65-F5344CB8AC3E}">
        <p14:creationId xmlns:p14="http://schemas.microsoft.com/office/powerpoint/2010/main" val="28792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 Storyboard</a:t>
            </a:r>
            <a:endParaRPr lang="en-US" dirty="0"/>
          </a:p>
        </p:txBody>
      </p:sp>
      <p:pic>
        <p:nvPicPr>
          <p:cNvPr id="1026" name="Picture 2" descr="MTS Cinema + UX Storyboard Big Picture - JJ Garrido U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18" y="2286000"/>
            <a:ext cx="736416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01091" y="6488668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https://jjgarrido.com/case-study-mts-cinema/</a:t>
            </a:r>
          </a:p>
        </p:txBody>
      </p:sp>
    </p:spTree>
    <p:extLst>
      <p:ext uri="{BB962C8B-B14F-4D97-AF65-F5344CB8AC3E}">
        <p14:creationId xmlns:p14="http://schemas.microsoft.com/office/powerpoint/2010/main" val="330525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Close-up Storyboard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TS Cinema + UX Storyboard Close-up - JJ Garrido 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48" y="1463969"/>
            <a:ext cx="97536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01091" y="6488668"/>
            <a:ext cx="46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https://jjgarrido.com/case-study-mts-cinema/</a:t>
            </a:r>
          </a:p>
        </p:txBody>
      </p:sp>
    </p:spTree>
    <p:extLst>
      <p:ext uri="{BB962C8B-B14F-4D97-AF65-F5344CB8AC3E}">
        <p14:creationId xmlns:p14="http://schemas.microsoft.com/office/powerpoint/2010/main" val="40074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boards should convey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Setting </a:t>
            </a:r>
          </a:p>
          <a:p>
            <a:pPr lvl="1"/>
            <a:r>
              <a:rPr lang="en-US" dirty="0"/>
              <a:t> People involved </a:t>
            </a:r>
          </a:p>
          <a:p>
            <a:pPr lvl="1"/>
            <a:r>
              <a:rPr lang="en-US" dirty="0"/>
              <a:t>Environment </a:t>
            </a:r>
          </a:p>
          <a:p>
            <a:pPr lvl="1"/>
            <a:r>
              <a:rPr lang="en-US" dirty="0"/>
              <a:t>Task being accomplished </a:t>
            </a:r>
          </a:p>
          <a:p>
            <a:r>
              <a:rPr lang="en-US" dirty="0"/>
              <a:t> Sequence </a:t>
            </a:r>
          </a:p>
          <a:p>
            <a:pPr lvl="1"/>
            <a:r>
              <a:rPr lang="en-US" dirty="0"/>
              <a:t>What steps are involved? </a:t>
            </a:r>
          </a:p>
          <a:p>
            <a:pPr lvl="1"/>
            <a:r>
              <a:rPr lang="en-US" dirty="0"/>
              <a:t>What leads someone to use the app? </a:t>
            </a:r>
          </a:p>
          <a:p>
            <a:pPr lvl="1"/>
            <a:r>
              <a:rPr lang="en-US" dirty="0"/>
              <a:t>What task is being illustrated? </a:t>
            </a:r>
          </a:p>
          <a:p>
            <a:r>
              <a:rPr lang="en-US" dirty="0"/>
              <a:t> Satisfaction </a:t>
            </a:r>
          </a:p>
          <a:p>
            <a:pPr lvl="1"/>
            <a:r>
              <a:rPr lang="en-US" dirty="0"/>
              <a:t>What’s motivates people to use this system? </a:t>
            </a:r>
          </a:p>
          <a:p>
            <a:pPr lvl="1"/>
            <a:r>
              <a:rPr lang="en-US" dirty="0"/>
              <a:t>What does it enable people to accomplish? </a:t>
            </a:r>
          </a:p>
          <a:p>
            <a:pPr lvl="1"/>
            <a:r>
              <a:rPr lang="en-US" dirty="0"/>
              <a:t>What need does the system fill?</a:t>
            </a:r>
          </a:p>
        </p:txBody>
      </p:sp>
    </p:spTree>
    <p:extLst>
      <p:ext uri="{BB962C8B-B14F-4D97-AF65-F5344CB8AC3E}">
        <p14:creationId xmlns:p14="http://schemas.microsoft.com/office/powerpoint/2010/main" val="34113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…should be quick.</a:t>
            </a:r>
          </a:p>
          <a:p>
            <a:r>
              <a:rPr lang="en-US" dirty="0"/>
              <a:t>Should set strict time limit on yourself (Around 10 mins)</a:t>
            </a:r>
          </a:p>
        </p:txBody>
      </p:sp>
    </p:spTree>
    <p:extLst>
      <p:ext uri="{BB962C8B-B14F-4D97-AF65-F5344CB8AC3E}">
        <p14:creationId xmlns:p14="http://schemas.microsoft.com/office/powerpoint/2010/main" val="21870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Storyboarding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Holistic focus: Helps </a:t>
            </a:r>
            <a:r>
              <a:rPr lang="en-US"/>
              <a:t>emphasize </a:t>
            </a:r>
            <a:r>
              <a:rPr lang="en-US" smtClean="0"/>
              <a:t>what </a:t>
            </a:r>
            <a:r>
              <a:rPr lang="en-US" dirty="0"/>
              <a:t>an interface accomplishes a task</a:t>
            </a:r>
          </a:p>
          <a:p>
            <a:r>
              <a:rPr lang="en-US" dirty="0"/>
              <a:t>Avoids commitment to a particular user interface (no buttons yet)</a:t>
            </a:r>
          </a:p>
          <a:p>
            <a:r>
              <a:rPr lang="en-US" dirty="0"/>
              <a:t>Helps get all the stakeholders on the same page in terms of the 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t the top, there's a place to describe the scenario. On the template there are spaces for images and description of ac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1363089"/>
            <a:ext cx="7466734" cy="424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5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outline of a digital experience, like an app or a website</a:t>
            </a:r>
          </a:p>
          <a:p>
            <a:r>
              <a:rPr lang="en-US" dirty="0" smtClean="0"/>
              <a:t>They are mostly lines  and frames with some text.</a:t>
            </a:r>
          </a:p>
          <a:p>
            <a:r>
              <a:rPr lang="en-US" dirty="0" smtClean="0"/>
              <a:t>They are useful for creating the basic structure of a page</a:t>
            </a:r>
          </a:p>
          <a:p>
            <a:r>
              <a:rPr lang="en-US" dirty="0" smtClean="0"/>
              <a:t>How to organize information on the page</a:t>
            </a:r>
          </a:p>
          <a:p>
            <a:r>
              <a:rPr lang="en-US" dirty="0" smtClean="0"/>
              <a:t>How the elements serve the overall functionality</a:t>
            </a:r>
          </a:p>
          <a:p>
            <a:r>
              <a:rPr lang="en-US" dirty="0" smtClean="0"/>
              <a:t>They help save time and resources by allowing designers to quickly look at 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3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Wireframes are made up of elements</a:t>
            </a:r>
          </a:p>
          <a:p>
            <a:r>
              <a:rPr lang="en-US" dirty="0" smtClean="0"/>
              <a:t>The main elements to draw wireframes are lines, rectangles and circles and text</a:t>
            </a:r>
          </a:p>
          <a:p>
            <a:endParaRPr lang="en-US" dirty="0"/>
          </a:p>
          <a:p>
            <a:r>
              <a:rPr lang="en-US" dirty="0" smtClean="0"/>
              <a:t>Texts is usually represented by horizontal lines</a:t>
            </a:r>
          </a:p>
          <a:p>
            <a:r>
              <a:rPr lang="en-US" dirty="0" smtClean="0"/>
              <a:t>Images by circles </a:t>
            </a:r>
          </a:p>
          <a:p>
            <a:r>
              <a:rPr lang="en-US" dirty="0" smtClean="0"/>
              <a:t>Call to action button like a submit button by a 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Sketching and Card Based prototypes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After you have gotten a clear idea about what your application should accomplish you can start thinking about how you will accomplish that.</a:t>
            </a:r>
          </a:p>
          <a:p>
            <a:endParaRPr lang="en-US" dirty="0"/>
          </a:p>
          <a:p>
            <a:r>
              <a:rPr lang="en-US" dirty="0"/>
              <a:t>Again it shouldn’t take too much time. </a:t>
            </a:r>
          </a:p>
          <a:p>
            <a:r>
              <a:rPr lang="en-US" dirty="0"/>
              <a:t>You can mix and max fidelities (mixture of screen shots and hand drawings)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27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89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27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689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764707" y="188641"/>
            <a:ext cx="2665795" cy="69236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488" tIns="44450" rIns="90488" bIns="44450" rtlCol="0" anchor="t">
            <a:spAutoFit/>
          </a:bodyPr>
          <a:lstStyle/>
          <a:p>
            <a:r>
              <a:rPr lang="en-US" dirty="0">
                <a:latin typeface="Liberation Sans"/>
              </a:rPr>
              <a:t>Sketching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40188" cy="452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endParaRPr lang="en-US" sz="2800" dirty="0">
              <a:solidFill>
                <a:srgbClr val="000000"/>
              </a:solidFill>
              <a:latin typeface="Liberation Sans"/>
            </a:endParaRPr>
          </a:p>
          <a:p>
            <a:endParaRPr lang="en-US" sz="2800" dirty="0">
              <a:latin typeface="Liberation Sans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135469" y="980728"/>
            <a:ext cx="7771839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latin typeface="Liberation Sans"/>
              </a:rPr>
              <a:t>Low-fidelity prototyping often relies on sketching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latin typeface="Liberation Sans"/>
              </a:rPr>
              <a:t>Don</a:t>
            </a:r>
            <a:r>
              <a:rPr lang="ja-JP" altLang="en-GB" sz="2800">
                <a:latin typeface="Liberation Sans"/>
              </a:rPr>
              <a:t>’</a:t>
            </a:r>
            <a:r>
              <a:rPr lang="en-GB" sz="2800" dirty="0">
                <a:latin typeface="Liberation Sans"/>
              </a:rPr>
              <a:t>t be inhibited about drawing ability — Practice simple symbols</a:t>
            </a:r>
          </a:p>
          <a:p>
            <a:pPr marL="355600" indent="-355600" eaLnBrk="0" hangingPunct="0">
              <a:spcBef>
                <a:spcPts val="600"/>
              </a:spcBef>
              <a:buFontTx/>
              <a:buChar char="•"/>
            </a:pPr>
            <a:endParaRPr lang="en-GB" sz="2800" dirty="0">
              <a:latin typeface="Liberation Sans"/>
            </a:endParaRPr>
          </a:p>
          <a:p>
            <a:pPr marL="355600" indent="-355600" eaLnBrk="0" hangingPunct="0">
              <a:spcBef>
                <a:spcPts val="600"/>
              </a:spcBef>
            </a:pPr>
            <a:r>
              <a:rPr lang="en-GB" sz="2800" dirty="0">
                <a:latin typeface="Liberation Sans"/>
              </a:rPr>
              <a:t> 		</a:t>
            </a:r>
            <a:endParaRPr lang="en-US" sz="2800" dirty="0">
              <a:latin typeface="Liberation Sans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157413" y="4343400"/>
            <a:ext cx="7772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endParaRPr lang="en-GB" sz="2400" dirty="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  <a:p>
            <a:pPr eaLnBrk="0" hangingPunct="0">
              <a:spcBef>
                <a:spcPts val="600"/>
              </a:spcBef>
            </a:pPr>
            <a:r>
              <a:rPr lang="en-GB" sz="2400" dirty="0">
                <a:latin typeface="Liberation Sans"/>
              </a:rPr>
              <a:t> 		</a:t>
            </a:r>
            <a:endParaRPr lang="en-US" sz="2400" dirty="0">
              <a:latin typeface="Liberatio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8832" y="6477001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14</a:t>
            </a:r>
          </a:p>
        </p:txBody>
      </p:sp>
      <p:pic>
        <p:nvPicPr>
          <p:cNvPr id="6" name="Picture 5" descr="Cartoon representation of low-fidelity prototyping.">
            <a:extLst>
              <a:ext uri="{FF2B5EF4-FFF2-40B4-BE49-F238E27FC236}">
                <a16:creationId xmlns:a16="http://schemas.microsoft.com/office/drawing/2014/main" id="{B664FC3B-1648-944E-A54A-FE2B022A2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72" y="3047181"/>
            <a:ext cx="5288857" cy="310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9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27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89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689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iberation Sans"/>
              </a:rPr>
              <a:t>Prototyping with index cards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40188" cy="452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endParaRPr lang="en-US" sz="2800" dirty="0">
              <a:solidFill>
                <a:srgbClr val="000000"/>
              </a:solidFill>
              <a:latin typeface="Liberation Sans"/>
            </a:endParaRPr>
          </a:p>
          <a:p>
            <a:endParaRPr lang="en-US" sz="2800" dirty="0">
              <a:latin typeface="Liberation Sans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735961" y="1539875"/>
            <a:ext cx="3888431" cy="458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lvl="1" indent="-271463" eaLnBrk="0" hangingPunct="0">
              <a:spcBef>
                <a:spcPts val="600"/>
              </a:spcBef>
              <a:buFontTx/>
              <a:buChar char="•"/>
            </a:pPr>
            <a:r>
              <a:rPr lang="en-GB" sz="2800" dirty="0">
                <a:latin typeface="Liberation Sans"/>
              </a:rPr>
              <a:t>Index cards (3 x 5 inches) </a:t>
            </a:r>
          </a:p>
          <a:p>
            <a:pPr lvl="1" indent="-271463" eaLnBrk="0" hangingPunct="0">
              <a:spcBef>
                <a:spcPts val="2400"/>
              </a:spcBef>
              <a:buFontTx/>
              <a:buChar char="•"/>
            </a:pPr>
            <a:r>
              <a:rPr lang="en-GB" sz="2800" dirty="0">
                <a:latin typeface="Liberation Sans"/>
              </a:rPr>
              <a:t>Each card represents </a:t>
            </a:r>
            <a:br>
              <a:rPr lang="en-GB" sz="2800" dirty="0">
                <a:latin typeface="Liberation Sans"/>
              </a:rPr>
            </a:br>
            <a:r>
              <a:rPr lang="en-GB" sz="2800" dirty="0">
                <a:latin typeface="Liberation Sans"/>
              </a:rPr>
              <a:t>one element of interaction</a:t>
            </a:r>
          </a:p>
          <a:p>
            <a:pPr lvl="1" indent="-271463" eaLnBrk="0" hangingPunct="0">
              <a:spcBef>
                <a:spcPts val="2400"/>
              </a:spcBef>
              <a:buFontTx/>
              <a:buChar char="•"/>
            </a:pPr>
            <a:r>
              <a:rPr lang="en-GB" sz="2800" dirty="0">
                <a:latin typeface="Liberation Sans"/>
              </a:rPr>
              <a:t>In evaluation, can step through the cards</a:t>
            </a:r>
            <a:endParaRPr lang="en-US" sz="2800" dirty="0">
              <a:latin typeface="Liberation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40416" y="645938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15</a:t>
            </a:r>
          </a:p>
        </p:txBody>
      </p:sp>
      <p:pic>
        <p:nvPicPr>
          <p:cNvPr id="6" name="Picture 5" descr="Screenshot of cards 1–3 of a card-based prototype for the travel organizer.">
            <a:extLst>
              <a:ext uri="{FF2B5EF4-FFF2-40B4-BE49-F238E27FC236}">
                <a16:creationId xmlns:a16="http://schemas.microsoft.com/office/drawing/2014/main" id="{CC199B5B-06D1-DB47-AA8A-70754ED8C2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29" y="1550988"/>
            <a:ext cx="2575260" cy="46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3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057" y="1"/>
            <a:ext cx="3568757" cy="615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9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136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38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Paper prototypes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Anyone can do it.. You can involve users by asking them to make any changes they want</a:t>
            </a:r>
          </a:p>
          <a:p>
            <a:r>
              <a:rPr lang="en-US" dirty="0"/>
              <a:t>It helps you to focus on what's important early on, without going into details such as color schemes and fonts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714C-B1BB-473E-B41C-027A54E4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29A36-3A4E-417F-9AFF-A598BCD6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B635-A7DC-4D36-90C5-F11F7C1150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ard based prototype">
            <a:extLst>
              <a:ext uri="{FF2B5EF4-FFF2-40B4-BE49-F238E27FC236}">
                <a16:creationId xmlns:a16="http://schemas.microsoft.com/office/drawing/2014/main" id="{18734139-76FC-47B4-A47D-3A747151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8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017" y="990601"/>
            <a:ext cx="810896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90800" y="6324600"/>
            <a:ext cx="736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http://academiccomputing.wordpress.com/2012/06/19/what-about-hci/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95D6-EFB2-496E-AF60-4E7FA03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4C7-9618-42A2-81AA-CFF85CB2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Prototypes can be used to communicate ideas to our stakeholders</a:t>
            </a:r>
          </a:p>
          <a:p>
            <a:r>
              <a:rPr lang="en-US" dirty="0"/>
              <a:t>Cheaper to fail earlier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F003-5D17-491D-847F-1E9EE550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Fidelity Prototype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51B561-CE6D-49BB-8CB9-E8D8F0A0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A022C-766A-422F-9928-46433B8EEB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D99CD3-07D3-4F09-ADD4-95AC7A2B4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643581"/>
            <a:ext cx="7437437" cy="409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7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>
          <a:xfrm>
            <a:off x="3055103" y="462700"/>
            <a:ext cx="6091412" cy="69236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488" tIns="44450" rIns="90488" bIns="44450" rtlCol="0" anchor="t">
            <a:spAutoFit/>
          </a:bodyPr>
          <a:lstStyle/>
          <a:p>
            <a:r>
              <a:rPr lang="en-US" dirty="0">
                <a:latin typeface="Liberation Sans"/>
              </a:rPr>
              <a:t>High-fidelity prototyping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>
          <a:xfrm>
            <a:off x="1991544" y="1484785"/>
            <a:ext cx="8229600" cy="45259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 fontScale="62500" lnSpcReduction="20000"/>
          </a:bodyPr>
          <a:lstStyle/>
          <a:p>
            <a:pPr indent="-271463" eaLnBrk="0" hangingPunct="0">
              <a:lnSpc>
                <a:spcPct val="130000"/>
              </a:lnSpc>
              <a:spcBef>
                <a:spcPts val="600"/>
              </a:spcBef>
              <a:buFontTx/>
              <a:buChar char="•"/>
            </a:pPr>
            <a:r>
              <a:rPr lang="en-US" sz="3600" dirty="0">
                <a:latin typeface="Liberation Sans"/>
              </a:rPr>
              <a:t>Uses materials that you would expect to be in the final product </a:t>
            </a:r>
          </a:p>
          <a:p>
            <a:pPr indent="-271463" eaLnBrk="0" hangingPunct="0">
              <a:lnSpc>
                <a:spcPct val="130000"/>
              </a:lnSpc>
              <a:spcBef>
                <a:spcPts val="1500"/>
              </a:spcBef>
              <a:buFontTx/>
              <a:buChar char="•"/>
            </a:pPr>
            <a:r>
              <a:rPr lang="en-US" sz="3600" dirty="0">
                <a:latin typeface="Liberation Sans"/>
              </a:rPr>
              <a:t>Prototype looks more like the final system than a low-fidelity version </a:t>
            </a:r>
          </a:p>
          <a:p>
            <a:pPr indent="-271463" eaLnBrk="0" hangingPunct="0">
              <a:lnSpc>
                <a:spcPct val="130000"/>
              </a:lnSpc>
              <a:spcBef>
                <a:spcPts val="1500"/>
              </a:spcBef>
              <a:buFontTx/>
              <a:buChar char="•"/>
            </a:pPr>
            <a:r>
              <a:rPr lang="en-US" sz="3600" dirty="0">
                <a:latin typeface="Liberation Sans"/>
              </a:rPr>
              <a:t>High-fidelity prototypes can be developed by integrating existing hardware and software components </a:t>
            </a:r>
          </a:p>
          <a:p>
            <a:pPr indent="-271463" eaLnBrk="0" hangingPunct="0">
              <a:lnSpc>
                <a:spcPct val="130000"/>
              </a:lnSpc>
              <a:spcBef>
                <a:spcPts val="1500"/>
              </a:spcBef>
              <a:buFontTx/>
              <a:buChar char="•"/>
            </a:pPr>
            <a:r>
              <a:rPr lang="en-US" sz="3600" dirty="0">
                <a:latin typeface="Liberation Sans"/>
              </a:rPr>
              <a:t>Danger that users think they have a complete system…see compromises </a:t>
            </a:r>
            <a:r>
              <a:rPr lang="en-US" noProof="0" dirty="0">
                <a:latin typeface="Liberation Sans"/>
              </a:rPr>
              <a:t> 	</a:t>
            </a:r>
          </a:p>
          <a:p>
            <a:endParaRPr lang="en-US" noProof="0" dirty="0">
              <a:latin typeface="Liberation Sans"/>
            </a:endParaRPr>
          </a:p>
          <a:p>
            <a:endParaRPr lang="en-US" noProof="0" dirty="0">
              <a:latin typeface="Liberation Sans"/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27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689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227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689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791744" y="2133600"/>
            <a:ext cx="83693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 eaLnBrk="0" hangingPunct="0"/>
            <a:endParaRPr lang="en-US" sz="2800" dirty="0">
              <a:latin typeface="Liberation Sans"/>
            </a:endParaRPr>
          </a:p>
          <a:p>
            <a:pPr algn="ctr" eaLnBrk="0" hangingPunct="0"/>
            <a:endParaRPr lang="en-US" sz="28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31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45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and Critique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Presentation and critique is arguably the most important part of prototyping process</a:t>
            </a:r>
          </a:p>
          <a:p>
            <a:r>
              <a:rPr lang="en-US" dirty="0"/>
              <a:t>This is where we focus on quality</a:t>
            </a:r>
          </a:p>
          <a:p>
            <a:r>
              <a:rPr lang="en-US" dirty="0"/>
              <a:t>The goal is to find the best ideas</a:t>
            </a:r>
          </a:p>
          <a:p>
            <a:pPr lvl="1"/>
            <a:r>
              <a:rPr lang="en-US" dirty="0"/>
              <a:t>You present the strengths of your concept, and your peers highlight areas that need work or further clarification</a:t>
            </a:r>
          </a:p>
          <a:p>
            <a:r>
              <a:rPr lang="en-US" dirty="0"/>
              <a:t>That’s it—discuss, evaluate, and move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Wizard-Of-Oz Prototyping...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...simulates machine behavior with human operators</a:t>
            </a:r>
          </a:p>
        </p:txBody>
      </p:sp>
    </p:spTree>
    <p:extLst>
      <p:ext uri="{BB962C8B-B14F-4D97-AF65-F5344CB8AC3E}">
        <p14:creationId xmlns:p14="http://schemas.microsoft.com/office/powerpoint/2010/main" val="7361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initially to simulate speech recognition systems</a:t>
            </a:r>
          </a:p>
        </p:txBody>
      </p:sp>
    </p:spTree>
    <p:extLst>
      <p:ext uri="{BB962C8B-B14F-4D97-AF65-F5344CB8AC3E}">
        <p14:creationId xmlns:p14="http://schemas.microsoft.com/office/powerpoint/2010/main" val="26303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Wizard of Oz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an interactive application without (much) code</a:t>
            </a:r>
          </a:p>
          <a:p>
            <a:r>
              <a:rPr lang="en-US" dirty="0"/>
              <a:t> Front end interface</a:t>
            </a:r>
          </a:p>
          <a:p>
            <a:r>
              <a:rPr lang="en-US" dirty="0"/>
              <a:t>(Remote) wizard controls user interface</a:t>
            </a:r>
          </a:p>
          <a:p>
            <a:r>
              <a:rPr lang="en-US" dirty="0"/>
              <a:t>Makes sense when it’s faster/cheaper/easier than making real thing</a:t>
            </a:r>
          </a:p>
          <a:p>
            <a:r>
              <a:rPr lang="en-US" dirty="0"/>
              <a:t> Get feedback from users 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Wizard of Oz Prototyping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Hi-fidelity: users think it’s more real</a:t>
            </a:r>
          </a:p>
          <a:p>
            <a:r>
              <a:rPr lang="en-US" dirty="0"/>
              <a:t> Low-fidelity: more license to suggest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Wizard-Powered Prototype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out scenarios and application flow •</a:t>
            </a:r>
          </a:p>
          <a:p>
            <a:pPr lvl="1"/>
            <a:r>
              <a:rPr lang="en-US" dirty="0"/>
              <a:t> what should happen in response to user behavior? •</a:t>
            </a:r>
          </a:p>
          <a:p>
            <a:r>
              <a:rPr lang="en-US" dirty="0"/>
              <a:t>Put together interface “skeletons” •</a:t>
            </a:r>
          </a:p>
          <a:p>
            <a:pPr lvl="1"/>
            <a:r>
              <a:rPr lang="en-US" dirty="0"/>
              <a:t> Develop “hooks” for wizard input </a:t>
            </a:r>
          </a:p>
          <a:p>
            <a:r>
              <a:rPr lang="en-US" dirty="0"/>
              <a:t> Where and how the wizard will provide input </a:t>
            </a:r>
          </a:p>
          <a:p>
            <a:pPr lvl="1"/>
            <a:r>
              <a:rPr lang="en-US" dirty="0"/>
              <a:t>selecting the next screen, entering text, entering a zone, recognizing speech, etc. </a:t>
            </a:r>
          </a:p>
          <a:p>
            <a:pPr lvl="1"/>
            <a:r>
              <a:rPr lang="en-US" dirty="0"/>
              <a:t> remember that later you’ll need to replace with computer </a:t>
            </a:r>
          </a:p>
          <a:p>
            <a:r>
              <a:rPr lang="en-US" dirty="0"/>
              <a:t> Rehearse wizard role with a colleague</a:t>
            </a:r>
          </a:p>
        </p:txBody>
      </p:sp>
    </p:spTree>
    <p:extLst>
      <p:ext uri="{BB962C8B-B14F-4D97-AF65-F5344CB8AC3E}">
        <p14:creationId xmlns:p14="http://schemas.microsoft.com/office/powerpoint/2010/main" val="4234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Wizards can be used throughout the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They can be used with low fidelity as well as high fidelity</a:t>
            </a:r>
          </a:p>
        </p:txBody>
      </p:sp>
    </p:spTree>
    <p:extLst>
      <p:ext uri="{BB962C8B-B14F-4D97-AF65-F5344CB8AC3E}">
        <p14:creationId xmlns:p14="http://schemas.microsoft.com/office/powerpoint/2010/main" val="39833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Simulations may misrepresent otherwise imperfect tech </a:t>
            </a:r>
          </a:p>
          <a:p>
            <a:r>
              <a:rPr lang="en-US" dirty="0"/>
              <a:t>May simulate technologies that do not exist (and may never) </a:t>
            </a:r>
          </a:p>
          <a:p>
            <a:r>
              <a:rPr lang="en-US" dirty="0"/>
              <a:t>Wizards require training and can be inconsistent </a:t>
            </a:r>
          </a:p>
          <a:p>
            <a:r>
              <a:rPr lang="en-US" dirty="0" smtClean="0"/>
              <a:t>Some </a:t>
            </a:r>
            <a:r>
              <a:rPr lang="en-US" dirty="0"/>
              <a:t>features (and limitations) are difficult/ impossible to simulate effectively</a:t>
            </a:r>
          </a:p>
        </p:txBody>
      </p:sp>
    </p:spTree>
    <p:extLst>
      <p:ext uri="{BB962C8B-B14F-4D97-AF65-F5344CB8AC3E}">
        <p14:creationId xmlns:p14="http://schemas.microsoft.com/office/powerpoint/2010/main" val="37383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0" y="1600201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/>
              <a:t>Designers may build dozens of prototypes to get a more complete understanding of a design space</a:t>
            </a:r>
          </a:p>
          <a:p>
            <a:r>
              <a:rPr lang="en-US" dirty="0"/>
              <a:t>For example, Paul Bradley at IDEO built about eighty foam models for the original Microsoft mouse to quickly explore different directions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1524001"/>
            <a:ext cx="40290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39619"/>
            <a:ext cx="9601200" cy="1485900"/>
          </a:xfrm>
        </p:spPr>
        <p:txBody>
          <a:bodyPr/>
          <a:lstStyle/>
          <a:p>
            <a:r>
              <a:rPr lang="en-US" dirty="0"/>
              <a:t>Video Prototyping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Cheap and fast </a:t>
            </a:r>
          </a:p>
          <a:p>
            <a:r>
              <a:rPr lang="en-US" dirty="0"/>
              <a:t> Great communication tools </a:t>
            </a:r>
          </a:p>
          <a:p>
            <a:r>
              <a:rPr lang="en-US" dirty="0"/>
              <a:t>Helps achieve common ground </a:t>
            </a:r>
          </a:p>
          <a:p>
            <a:r>
              <a:rPr lang="en-US" dirty="0"/>
              <a:t> Ideally, portable and self-explanatory </a:t>
            </a:r>
          </a:p>
          <a:p>
            <a:r>
              <a:rPr lang="en-US" dirty="0"/>
              <a:t>Can serve as a ‘spec’ for developers </a:t>
            </a:r>
          </a:p>
          <a:p>
            <a:r>
              <a:rPr lang="en-US" dirty="0"/>
              <a:t>Ties interface designs to tasks </a:t>
            </a:r>
          </a:p>
          <a:p>
            <a:r>
              <a:rPr lang="en-US" dirty="0"/>
              <a:t> Aligns and orients interface choices </a:t>
            </a:r>
          </a:p>
          <a:p>
            <a:r>
              <a:rPr lang="en-US" dirty="0"/>
              <a:t>Makes sure you have a complete interface </a:t>
            </a:r>
          </a:p>
          <a:p>
            <a:r>
              <a:rPr lang="en-US" dirty="0"/>
              <a:t>And that there’s nothing extra</a:t>
            </a:r>
          </a:p>
        </p:txBody>
      </p:sp>
    </p:spTree>
    <p:extLst>
      <p:ext uri="{BB962C8B-B14F-4D97-AF65-F5344CB8AC3E}">
        <p14:creationId xmlns:p14="http://schemas.microsoft.com/office/powerpoint/2010/main" val="421473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922" y="279289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Video prototypes can be any fidelity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video show?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a storyboard, the </a:t>
            </a:r>
            <a:r>
              <a:rPr lang="en-US" i="1" dirty="0"/>
              <a:t>whole </a:t>
            </a:r>
            <a:r>
              <a:rPr lang="en-US" dirty="0"/>
              <a:t>task,</a:t>
            </a:r>
          </a:p>
          <a:p>
            <a:r>
              <a:rPr lang="en-US" dirty="0"/>
              <a:t>including motivation and success</a:t>
            </a:r>
          </a:p>
          <a:p>
            <a:r>
              <a:rPr lang="en-US" dirty="0"/>
              <a:t> Establishing shots and narrative help</a:t>
            </a:r>
          </a:p>
          <a:p>
            <a:r>
              <a:rPr lang="en-US" dirty="0"/>
              <a:t> Draw on tasks you’ve observed</a:t>
            </a:r>
          </a:p>
          <a:p>
            <a:r>
              <a:rPr lang="en-US" dirty="0"/>
              <a:t> Illustrate important tasks your system enables</a:t>
            </a:r>
          </a:p>
          <a:p>
            <a:r>
              <a:rPr lang="en-US"/>
              <a:t>Can </a:t>
            </a:r>
            <a:r>
              <a:rPr lang="en-US" dirty="0"/>
              <a:t>help scope </a:t>
            </a:r>
            <a:r>
              <a:rPr lang="en-US"/>
              <a:t>a minimum-viable product</a:t>
            </a:r>
            <a:endParaRPr lang="en-US" dirty="0"/>
          </a:p>
          <a:p>
            <a:r>
              <a:rPr lang="en-US"/>
              <a:t>Changes </a:t>
            </a:r>
            <a:r>
              <a:rPr lang="en-US" dirty="0"/>
              <a:t>what design teams argue about</a:t>
            </a:r>
          </a:p>
          <a:p>
            <a:r>
              <a:rPr lang="en-US" dirty="0"/>
              <a:t>(in a good way)</a:t>
            </a:r>
          </a:p>
        </p:txBody>
      </p:sp>
    </p:spTree>
    <p:extLst>
      <p:ext uri="{BB962C8B-B14F-4D97-AF65-F5344CB8AC3E}">
        <p14:creationId xmlns:p14="http://schemas.microsoft.com/office/powerpoint/2010/main" val="21459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Approaches to limiting prototype functionality</a:t>
            </a:r>
          </a:p>
          <a:p>
            <a:r>
              <a:rPr lang="en-US" dirty="0"/>
              <a:t>Vertical prototypes</a:t>
            </a:r>
          </a:p>
          <a:p>
            <a:pPr lvl="1"/>
            <a:r>
              <a:rPr lang="en-US" dirty="0"/>
              <a:t>Includes in-depth functionality for only a few selected features</a:t>
            </a:r>
          </a:p>
          <a:p>
            <a:pPr lvl="1"/>
            <a:r>
              <a:rPr lang="en-US" dirty="0"/>
              <a:t>Common design ideas can be tested in depth</a:t>
            </a:r>
          </a:p>
          <a:p>
            <a:r>
              <a:rPr lang="en-US" dirty="0"/>
              <a:t>Horizontal prototypes</a:t>
            </a:r>
          </a:p>
          <a:p>
            <a:pPr lvl="1"/>
            <a:r>
              <a:rPr lang="en-US" dirty="0"/>
              <a:t>Surface layers includes the entire user interface with no underlying functionality</a:t>
            </a:r>
          </a:p>
          <a:p>
            <a:pPr lvl="1"/>
            <a:r>
              <a:rPr lang="en-US" dirty="0"/>
              <a:t>A simulation; no real work can be performed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0"/>
            <a:ext cx="899160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Read!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9800" y="3105835"/>
            <a:ext cx="617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Perils </a:t>
            </a:r>
            <a:r>
              <a:rPr lang="en-US"/>
              <a:t>of Prototyping</a:t>
            </a:r>
          </a:p>
          <a:p>
            <a:r>
              <a:rPr lang="en-US" dirty="0"/>
              <a:t>http://www.cooper.com/journal/2008/5/the_perils_of_prototyping</a:t>
            </a:r>
          </a:p>
        </p:txBody>
      </p:sp>
    </p:spTree>
    <p:extLst>
      <p:ext uri="{BB962C8B-B14F-4D97-AF65-F5344CB8AC3E}">
        <p14:creationId xmlns:p14="http://schemas.microsoft.com/office/powerpoint/2010/main" val="8117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Stage-Appropriate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95600" y="1981200"/>
            <a:ext cx="0" cy="3276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5257800"/>
            <a:ext cx="518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2133600" y="3276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Fidelity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2419" y="53779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438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519936" y="6408715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27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689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27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689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>
          <a:xfrm>
            <a:off x="3424502" y="351575"/>
            <a:ext cx="5346016" cy="69236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0488" tIns="44450" rIns="90488" bIns="44450" rtlCol="0" anchor="t">
            <a:spAutoFit/>
          </a:bodyPr>
          <a:lstStyle/>
          <a:p>
            <a:r>
              <a:rPr lang="en-US" dirty="0">
                <a:latin typeface="Liberation Sans"/>
              </a:rPr>
              <a:t>What is a prototype?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38401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endParaRPr lang="en-US" noProof="0" dirty="0">
              <a:solidFill>
                <a:srgbClr val="000000"/>
              </a:solidFill>
              <a:latin typeface="Liberation Sans"/>
            </a:endParaRPr>
          </a:p>
          <a:p>
            <a:endParaRPr lang="en-US" noProof="0" dirty="0">
              <a:latin typeface="Liberation Sans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086769" y="1295500"/>
            <a:ext cx="80184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latin typeface="Liberation Sans"/>
              </a:rPr>
              <a:t>One manifestation of a design that allows stakeholders to interact with it</a:t>
            </a:r>
          </a:p>
          <a:p>
            <a:pPr marL="457200" indent="-457200" eaLnBrk="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3200" dirty="0">
                <a:latin typeface="Liberation Sans"/>
              </a:rPr>
              <a:t>In other design fields, a prototype is a small-scale</a:t>
            </a:r>
            <a:r>
              <a:rPr lang="en-GB" sz="3200" b="1" dirty="0">
                <a:latin typeface="Liberation Sans"/>
              </a:rPr>
              <a:t> </a:t>
            </a:r>
            <a:r>
              <a:rPr lang="en-GB" sz="3200" dirty="0">
                <a:latin typeface="Liberation Sans"/>
              </a:rPr>
              <a:t>model:</a:t>
            </a:r>
          </a:p>
          <a:p>
            <a:pPr marL="1270000" lvl="2" indent="-457200" ea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en-GB" sz="2800" dirty="0">
                <a:latin typeface="Liberation Sans"/>
              </a:rPr>
              <a:t>A miniature car</a:t>
            </a:r>
            <a:endParaRPr lang="en-GB" sz="1200" dirty="0">
              <a:latin typeface="Liberation Sans"/>
            </a:endParaRPr>
          </a:p>
          <a:p>
            <a:pPr marL="1270000" lvl="2" indent="-457200" eaLnBrk="0" hangingPunct="0">
              <a:spcBef>
                <a:spcPts val="300"/>
              </a:spcBef>
              <a:buFont typeface="Wingdings" pitchFamily="2" charset="2"/>
              <a:buChar char="§"/>
            </a:pPr>
            <a:r>
              <a:rPr lang="en-GB" sz="2800" dirty="0">
                <a:latin typeface="Liberation Sans"/>
              </a:rPr>
              <a:t>A miniature building or town</a:t>
            </a:r>
            <a:br>
              <a:rPr lang="en-GB" sz="2800" dirty="0">
                <a:latin typeface="Liberation Sans"/>
              </a:rPr>
            </a:br>
            <a:r>
              <a:rPr lang="en-GB" sz="2800" dirty="0">
                <a:latin typeface="Liberation Sans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6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  <p:pic>
        <p:nvPicPr>
          <p:cNvPr id="6" name="Picture 5" descr="Photo depicts the PalmPilot wooden prototype.">
            <a:extLst>
              <a:ext uri="{FF2B5EF4-FFF2-40B4-BE49-F238E27FC236}">
                <a16:creationId xmlns:a16="http://schemas.microsoft.com/office/drawing/2014/main" id="{B07A11D7-3A5F-3049-9C14-F8EAE0F6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7" y="4295725"/>
            <a:ext cx="3060700" cy="2120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8A4124-D6A0-3442-B6FE-832A6A645C45}"/>
              </a:ext>
            </a:extLst>
          </p:cNvPr>
          <p:cNvSpPr/>
          <p:nvPr/>
        </p:nvSpPr>
        <p:spPr>
          <a:xfrm>
            <a:off x="2227264" y="5293511"/>
            <a:ext cx="3652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latin typeface="HelveticaNeueLTStd"/>
              </a:rPr>
              <a:t>Source: </a:t>
            </a:r>
            <a:r>
              <a:rPr lang="en-GB" i="1" dirty="0">
                <a:latin typeface="HelveticaNeueLTStd"/>
                <a:hlinkClick r:id="rId4"/>
              </a:rPr>
              <a:t>PalmPilot wooden model</a:t>
            </a:r>
            <a:r>
              <a:rPr lang="en-GB" i="1" dirty="0">
                <a:latin typeface="HelveticaNeueLTStd"/>
              </a:rPr>
              <a:t> © Mark Richards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21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519936" y="6408715"/>
            <a:ext cx="2133600" cy="365125"/>
          </a:xfrm>
        </p:spPr>
        <p:txBody>
          <a:bodyPr/>
          <a:lstStyle/>
          <a:p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www.id-book.com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27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689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27263" y="6248400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689475" y="6248400"/>
            <a:ext cx="281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Liberation San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1946275" y="295970"/>
            <a:ext cx="8299450" cy="129497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rtlCol="0" anchor="t">
            <a:spAutoFit/>
          </a:bodyPr>
          <a:lstStyle/>
          <a:p>
            <a:r>
              <a:rPr lang="en-US" dirty="0">
                <a:latin typeface="Liberation Sans"/>
              </a:rPr>
              <a:t>What is a prototype in interaction design?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38401" y="1066800"/>
            <a:ext cx="6962775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endParaRPr lang="en-US" noProof="0" dirty="0">
              <a:solidFill>
                <a:srgbClr val="000000"/>
              </a:solidFill>
              <a:latin typeface="Liberation Sans"/>
            </a:endParaRPr>
          </a:p>
          <a:p>
            <a:endParaRPr lang="en-US" noProof="0" dirty="0">
              <a:latin typeface="Liberation Sans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944652" y="1784377"/>
            <a:ext cx="8580438" cy="43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ts val="600"/>
              </a:spcBef>
            </a:pPr>
            <a:r>
              <a:rPr lang="en-GB" sz="2400" dirty="0">
                <a:latin typeface="Liberation Sans"/>
              </a:rPr>
              <a:t>In interaction design, a prototype can be (among other things):</a:t>
            </a:r>
            <a:endParaRPr lang="en-GB" sz="800" dirty="0"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latin typeface="Liberation Sans"/>
              </a:rPr>
              <a:t>A series of screen sketches</a:t>
            </a:r>
            <a:endParaRPr lang="en-GB" sz="600" dirty="0"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latin typeface="Liberation Sans"/>
              </a:rPr>
              <a:t>A storyboard, for example, a cartoon-like series of scenes </a:t>
            </a:r>
            <a:endParaRPr lang="en-GB" sz="600" dirty="0"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latin typeface="Liberation Sans"/>
              </a:rPr>
              <a:t>A PowerPoint slide show</a:t>
            </a:r>
            <a:endParaRPr lang="en-GB" sz="600" dirty="0"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latin typeface="Liberation Sans"/>
              </a:rPr>
              <a:t>A video simulating the use of a system</a:t>
            </a:r>
            <a:endParaRPr lang="en-GB" sz="600" dirty="0"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latin typeface="Liberation Sans"/>
              </a:rPr>
              <a:t>A lump of wood (for instance, the PalmPilot)</a:t>
            </a:r>
            <a:endParaRPr lang="en-GB" sz="600" dirty="0"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latin typeface="Liberation Sans"/>
              </a:rPr>
              <a:t>A cardboard mock-up</a:t>
            </a:r>
            <a:endParaRPr lang="en-GB" sz="600" dirty="0">
              <a:latin typeface="Liberation Sans"/>
            </a:endParaRPr>
          </a:p>
          <a:p>
            <a:pPr marL="541338" lvl="1" indent="-269875" eaLnBrk="0" hangingPunct="0">
              <a:spcBef>
                <a:spcPts val="600"/>
              </a:spcBef>
              <a:buFontTx/>
              <a:buChar char="•"/>
            </a:pPr>
            <a:r>
              <a:rPr lang="en-GB" sz="2400" dirty="0">
                <a:latin typeface="Liberation Sans"/>
              </a:rPr>
              <a:t>A piece of software with limited functionality written in the target language or in another language</a:t>
            </a: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  <a:p>
            <a:pPr eaLnBrk="0" hangingPunct="0">
              <a:spcBef>
                <a:spcPts val="600"/>
              </a:spcBef>
              <a:buFontTx/>
              <a:buChar char="•"/>
            </a:pPr>
            <a:endParaRPr lang="en-GB" sz="2400" dirty="0">
              <a:latin typeface="Liberation San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z="1000">
                <a:solidFill>
                  <a:schemeClr val="accent6">
                    <a:lumMod val="75000"/>
                  </a:schemeClr>
                </a:solidFill>
                <a:latin typeface="Liberation Sans"/>
              </a:rPr>
              <a:t>7</a:t>
            </a:fld>
            <a:endParaRPr lang="en-GB" sz="1000" dirty="0">
              <a:solidFill>
                <a:schemeClr val="accent6">
                  <a:lumMod val="75000"/>
                </a:schemeClr>
              </a:solidFill>
              <a:latin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1046767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D997-DD29-449D-8A40-F30F8EFB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9E28D-7E6D-4FA9-B01E-9C16857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EA800-9392-478B-8A9F-5F55257D89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 Fidelity</a:t>
            </a:r>
          </a:p>
          <a:p>
            <a:pPr marL="0" indent="0">
              <a:buNone/>
            </a:pPr>
            <a:r>
              <a:rPr lang="en-US" dirty="0" smtClean="0"/>
              <a:t>High </a:t>
            </a:r>
            <a:r>
              <a:rPr lang="en-US" dirty="0"/>
              <a:t>Fidelity</a:t>
            </a:r>
          </a:p>
        </p:txBody>
      </p:sp>
    </p:spTree>
    <p:extLst>
      <p:ext uri="{BB962C8B-B14F-4D97-AF65-F5344CB8AC3E}">
        <p14:creationId xmlns:p14="http://schemas.microsoft.com/office/powerpoint/2010/main" val="6028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0373-F950-42FF-9826-555127D2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Fidelity Prototyping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25528-ABCF-4B48-9ECC-792AE2B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7B815-4271-49E2-9C52-E414DC34F9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Storyboards</a:t>
            </a:r>
          </a:p>
          <a:p>
            <a:r>
              <a:rPr lang="en-US" dirty="0" smtClean="0"/>
              <a:t>Wireframes</a:t>
            </a:r>
          </a:p>
          <a:p>
            <a:r>
              <a:rPr lang="en-US" dirty="0" smtClean="0"/>
              <a:t>Sketching</a:t>
            </a:r>
            <a:endParaRPr lang="en-US" dirty="0"/>
          </a:p>
          <a:p>
            <a:r>
              <a:rPr lang="en-US" dirty="0"/>
              <a:t>Card Based</a:t>
            </a:r>
          </a:p>
        </p:txBody>
      </p:sp>
    </p:spTree>
    <p:extLst>
      <p:ext uri="{BB962C8B-B14F-4D97-AF65-F5344CB8AC3E}">
        <p14:creationId xmlns:p14="http://schemas.microsoft.com/office/powerpoint/2010/main" val="39375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4E12E69FE0F24D9B4F6BD891C4CF58" ma:contentTypeVersion="4" ma:contentTypeDescription="Create a new document." ma:contentTypeScope="" ma:versionID="0a4b627871224644b3074f9747e7be2a">
  <xsd:schema xmlns:xsd="http://www.w3.org/2001/XMLSchema" xmlns:xs="http://www.w3.org/2001/XMLSchema" xmlns:p="http://schemas.microsoft.com/office/2006/metadata/properties" xmlns:ns2="e360bfc0-8910-439c-a824-b4c22f7cf487" targetNamespace="http://schemas.microsoft.com/office/2006/metadata/properties" ma:root="true" ma:fieldsID="b847e4aed4345464905532591b628e17" ns2:_="">
    <xsd:import namespace="e360bfc0-8910-439c-a824-b4c22f7cf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0bfc0-8910-439c-a824-b4c22f7cf4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5FE799-2303-4B86-BB64-76D1605832FC}"/>
</file>

<file path=customXml/itemProps2.xml><?xml version="1.0" encoding="utf-8"?>
<ds:datastoreItem xmlns:ds="http://schemas.openxmlformats.org/officeDocument/2006/customXml" ds:itemID="{367D44D8-0594-495A-BE6F-94E9D119EC08}"/>
</file>

<file path=customXml/itemProps3.xml><?xml version="1.0" encoding="utf-8"?>
<ds:datastoreItem xmlns:ds="http://schemas.openxmlformats.org/officeDocument/2006/customXml" ds:itemID="{C29D8EF3-CEF9-4840-9047-A93E23A9925C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6401</TotalTime>
  <Words>1258</Words>
  <Application>Microsoft Office PowerPoint</Application>
  <PresentationFormat>Widescreen</PresentationFormat>
  <Paragraphs>238</Paragraphs>
  <Slides>46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Franklin Gothic Book</vt:lpstr>
      <vt:lpstr>HelveticaNeueLTStd</vt:lpstr>
      <vt:lpstr>Liberation Sans</vt:lpstr>
      <vt:lpstr>メイリオ</vt:lpstr>
      <vt:lpstr>Wingdings</vt:lpstr>
      <vt:lpstr>Crop</vt:lpstr>
      <vt:lpstr>Prototyping</vt:lpstr>
      <vt:lpstr>PowerPoint Presentation</vt:lpstr>
      <vt:lpstr>Introduction</vt:lpstr>
      <vt:lpstr>Microsoft Mouse</vt:lpstr>
      <vt:lpstr>Use Stage-Appropriate Tools</vt:lpstr>
      <vt:lpstr>What is a prototype?</vt:lpstr>
      <vt:lpstr>What is a prototype in interaction design?</vt:lpstr>
      <vt:lpstr>Prototyping Types</vt:lpstr>
      <vt:lpstr>Low Fidelity Prototyping</vt:lpstr>
      <vt:lpstr>Story Boarding</vt:lpstr>
      <vt:lpstr>Storyboards-Types</vt:lpstr>
      <vt:lpstr>PowerPoint Presentation</vt:lpstr>
      <vt:lpstr>Problem Statement</vt:lpstr>
      <vt:lpstr>Big Picture Storyboard</vt:lpstr>
      <vt:lpstr>Close-up Storyboard</vt:lpstr>
      <vt:lpstr>Story boards should convey</vt:lpstr>
      <vt:lpstr>Storyboarding</vt:lpstr>
      <vt:lpstr>Benefits of Storyboarding </vt:lpstr>
      <vt:lpstr>PowerPoint Presentation</vt:lpstr>
      <vt:lpstr>Wireframes</vt:lpstr>
      <vt:lpstr>Wireframes</vt:lpstr>
      <vt:lpstr>Sketching and Card Based prototypes</vt:lpstr>
      <vt:lpstr>Sketching</vt:lpstr>
      <vt:lpstr>Prototyping with index cards</vt:lpstr>
      <vt:lpstr>PowerPoint Presentation</vt:lpstr>
      <vt:lpstr>PowerPoint Presentation</vt:lpstr>
      <vt:lpstr>Strengths of Paper prototypes</vt:lpstr>
      <vt:lpstr>PowerPoint Presentation</vt:lpstr>
      <vt:lpstr>PowerPoint Presentation</vt:lpstr>
      <vt:lpstr>High Fidelity Prototype</vt:lpstr>
      <vt:lpstr>High-fidelity prototyping</vt:lpstr>
      <vt:lpstr>Presentation and Critique</vt:lpstr>
      <vt:lpstr>Wizard-Of-Oz Prototyping...</vt:lpstr>
      <vt:lpstr>PowerPoint Presentation</vt:lpstr>
      <vt:lpstr>Wizard of Oz</vt:lpstr>
      <vt:lpstr>Wizard of Oz Prototyping</vt:lpstr>
      <vt:lpstr>Making a Wizard-Powered Prototype</vt:lpstr>
      <vt:lpstr>Wizards can be used throughout the development</vt:lpstr>
      <vt:lpstr>Disadvantages</vt:lpstr>
      <vt:lpstr>Video Prototyping</vt:lpstr>
      <vt:lpstr>Video prototypes can be any fidelity</vt:lpstr>
      <vt:lpstr>What should the video show?</vt:lpstr>
      <vt:lpstr>Prototyping Techniques</vt:lpstr>
      <vt:lpstr>The Prototyping Process</vt:lpstr>
      <vt:lpstr>PowerPoint Presentation</vt:lpstr>
      <vt:lpstr>Must Read!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Gulmina Rextina</dc:creator>
  <cp:lastModifiedBy>Gulmina Rextina</cp:lastModifiedBy>
  <cp:revision>24</cp:revision>
  <dcterms:created xsi:type="dcterms:W3CDTF">2020-06-18T08:13:11Z</dcterms:created>
  <dcterms:modified xsi:type="dcterms:W3CDTF">2023-04-12T04:03:17Z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0x0101002A4E12E69FE0F24D9B4F6BD891C4CF58</vt:lpwstr>
  </property>
</Properties>
</file>