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8.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notesSlides/notesSlide2.xml" ContentType="application/vnd.openxmlformats-officedocument.presentationml.notesSlide+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36"/>
  </p:notesMasterIdLst>
  <p:sldIdLst>
    <p:sldId id="257" r:id="rId2"/>
    <p:sldId id="300" r:id="rId3"/>
    <p:sldId id="301" r:id="rId4"/>
    <p:sldId id="260" r:id="rId5"/>
    <p:sldId id="261" r:id="rId6"/>
    <p:sldId id="293" r:id="rId7"/>
    <p:sldId id="297" r:id="rId8"/>
    <p:sldId id="306" r:id="rId9"/>
    <p:sldId id="308" r:id="rId10"/>
    <p:sldId id="307" r:id="rId11"/>
    <p:sldId id="263" r:id="rId12"/>
    <p:sldId id="310" r:id="rId13"/>
    <p:sldId id="311" r:id="rId14"/>
    <p:sldId id="312" r:id="rId15"/>
    <p:sldId id="309" r:id="rId16"/>
    <p:sldId id="295" r:id="rId17"/>
    <p:sldId id="294" r:id="rId18"/>
    <p:sldId id="264" r:id="rId19"/>
    <p:sldId id="291" r:id="rId20"/>
    <p:sldId id="317" r:id="rId21"/>
    <p:sldId id="318" r:id="rId22"/>
    <p:sldId id="319" r:id="rId23"/>
    <p:sldId id="313" r:id="rId24"/>
    <p:sldId id="267" r:id="rId25"/>
    <p:sldId id="304" r:id="rId26"/>
    <p:sldId id="262" r:id="rId27"/>
    <p:sldId id="266" r:id="rId28"/>
    <p:sldId id="269" r:id="rId29"/>
    <p:sldId id="298" r:id="rId30"/>
    <p:sldId id="272" r:id="rId31"/>
    <p:sldId id="321" r:id="rId32"/>
    <p:sldId id="322" r:id="rId33"/>
    <p:sldId id="303" r:id="rId34"/>
    <p:sldId id="31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60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58D0B2-FCFE-4402-9D30-0171CC84501E}" type="datetimeFigureOut">
              <a:rPr lang="en-US" smtClean="0"/>
              <a:t>5/29/2023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1269A3-67F5-404B-9B7D-8E35B3936B9B}" type="slidenum">
              <a:rPr lang="en-US" smtClean="0"/>
              <a:t>‹#›</a:t>
            </a:fld>
            <a:endParaRPr lang="en-US"/>
          </a:p>
        </p:txBody>
      </p:sp>
    </p:spTree>
    <p:extLst>
      <p:ext uri="{BB962C8B-B14F-4D97-AF65-F5344CB8AC3E}">
        <p14:creationId xmlns:p14="http://schemas.microsoft.com/office/powerpoint/2010/main" val="2461253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We can demonstrate the existence of iconic memory by moving a finger in front</a:t>
            </a:r>
          </a:p>
          <a:p>
            <a:r>
              <a:rPr lang="en-US" sz="1200" kern="1200" baseline="0" dirty="0">
                <a:solidFill>
                  <a:schemeClr val="tx1"/>
                </a:solidFill>
                <a:latin typeface="+mn-lt"/>
                <a:ea typeface="+mn-ea"/>
                <a:cs typeface="+mn-cs"/>
              </a:rPr>
              <a:t>of the eye. Can you see it in more than one place at once? This indicates a persistence</a:t>
            </a:r>
          </a:p>
          <a:p>
            <a:r>
              <a:rPr lang="en-US" sz="1200" kern="1200" baseline="0" dirty="0">
                <a:solidFill>
                  <a:schemeClr val="tx1"/>
                </a:solidFill>
                <a:latin typeface="+mn-lt"/>
                <a:ea typeface="+mn-ea"/>
                <a:cs typeface="+mn-cs"/>
              </a:rPr>
              <a:t>of the image after the stimulus has been removed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similar effect is noticed most</a:t>
            </a:r>
          </a:p>
          <a:p>
            <a:r>
              <a:rPr lang="en-US" sz="1200" kern="1200" baseline="0" dirty="0">
                <a:solidFill>
                  <a:schemeClr val="tx1"/>
                </a:solidFill>
                <a:latin typeface="+mn-lt"/>
                <a:ea typeface="+mn-ea"/>
                <a:cs typeface="+mn-cs"/>
              </a:rPr>
              <a:t>vividly at firework displays where moving sparklers leave a persistent image.</a:t>
            </a:r>
            <a:endParaRPr lang="en-US" dirty="0"/>
          </a:p>
          <a:p>
            <a:r>
              <a:rPr lang="en-US" dirty="0"/>
              <a:t>Sometimes when</a:t>
            </a:r>
            <a:r>
              <a:rPr lang="en-US" baseline="0" dirty="0"/>
              <a:t> we are reading and someone asks us a question we ask them to repeat only to realize we have heard it the first time</a:t>
            </a:r>
          </a:p>
          <a:p>
            <a:endParaRPr lang="en-US" dirty="0"/>
          </a:p>
        </p:txBody>
      </p:sp>
      <p:sp>
        <p:nvSpPr>
          <p:cNvPr id="4" name="Slide Number Placeholder 3"/>
          <p:cNvSpPr>
            <a:spLocks noGrp="1"/>
          </p:cNvSpPr>
          <p:nvPr>
            <p:ph type="sldNum" sz="quarter" idx="10"/>
          </p:nvPr>
        </p:nvSpPr>
        <p:spPr/>
        <p:txBody>
          <a:bodyPr/>
          <a:lstStyle/>
          <a:p>
            <a:fld id="{00A8A92D-096D-44CF-98C6-8FBC8E97662E}" type="slidenum">
              <a:rPr lang="en-US" smtClean="0"/>
              <a:pPr/>
              <a:t>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 we enter 4 digits we reach closure and we move on to the next chunk this</a:t>
            </a:r>
            <a:r>
              <a:rPr lang="en-US" baseline="0" dirty="0"/>
              <a:t> makes it easier to remember.</a:t>
            </a:r>
            <a:endParaRPr lang="en-US" dirty="0"/>
          </a:p>
        </p:txBody>
      </p:sp>
      <p:sp>
        <p:nvSpPr>
          <p:cNvPr id="4" name="Slide Number Placeholder 3"/>
          <p:cNvSpPr>
            <a:spLocks noGrp="1"/>
          </p:cNvSpPr>
          <p:nvPr>
            <p:ph type="sldNum" sz="quarter" idx="10"/>
          </p:nvPr>
        </p:nvSpPr>
        <p:spPr/>
        <p:txBody>
          <a:bodyPr/>
          <a:lstStyle/>
          <a:p>
            <a:fld id="{00A8A92D-096D-44CF-98C6-8FBC8E97662E}" type="slidenum">
              <a:rPr lang="en-US" smtClean="0"/>
              <a:pPr/>
              <a:t>14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939F11-16B6-45D5-8C36-B29C358D78C0}" type="slidenum">
              <a:rPr lang="en-US" smtClean="0"/>
              <a:t>24</a:t>
            </a:fld>
            <a:endParaRPr lang="en-US"/>
          </a:p>
        </p:txBody>
      </p:sp>
    </p:spTree>
    <p:extLst>
      <p:ext uri="{BB962C8B-B14F-4D97-AF65-F5344CB8AC3E}">
        <p14:creationId xmlns:p14="http://schemas.microsoft.com/office/powerpoint/2010/main" val="2083540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325246-9EC6-4757-B7A2-82764F811280}"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F8F9372-4216-4548-B66A-A289E8B1A037}" type="slidenum">
              <a:rPr lang="en-US" smtClean="0"/>
              <a:t>‹#›</a:t>
            </a:fld>
            <a:endParaRPr lang="en-US"/>
          </a:p>
        </p:txBody>
      </p:sp>
    </p:spTree>
    <p:extLst>
      <p:ext uri="{BB962C8B-B14F-4D97-AF65-F5344CB8AC3E}">
        <p14:creationId xmlns:p14="http://schemas.microsoft.com/office/powerpoint/2010/main" val="576231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325246-9EC6-4757-B7A2-82764F811280}"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8F9372-4216-4548-B66A-A289E8B1A037}" type="slidenum">
              <a:rPr lang="en-US" smtClean="0"/>
              <a:t>‹#›</a:t>
            </a:fld>
            <a:endParaRPr lang="en-US"/>
          </a:p>
        </p:txBody>
      </p:sp>
    </p:spTree>
    <p:extLst>
      <p:ext uri="{BB962C8B-B14F-4D97-AF65-F5344CB8AC3E}">
        <p14:creationId xmlns:p14="http://schemas.microsoft.com/office/powerpoint/2010/main" val="2805878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325246-9EC6-4757-B7A2-82764F811280}"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8F9372-4216-4548-B66A-A289E8B1A03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16928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A325246-9EC6-4757-B7A2-82764F811280}" type="datetimeFigureOut">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8F9372-4216-4548-B66A-A289E8B1A037}" type="slidenum">
              <a:rPr lang="en-US" smtClean="0"/>
              <a:t>‹#›</a:t>
            </a:fld>
            <a:endParaRPr lang="en-US"/>
          </a:p>
        </p:txBody>
      </p:sp>
    </p:spTree>
    <p:extLst>
      <p:ext uri="{BB962C8B-B14F-4D97-AF65-F5344CB8AC3E}">
        <p14:creationId xmlns:p14="http://schemas.microsoft.com/office/powerpoint/2010/main" val="271084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A325246-9EC6-4757-B7A2-82764F811280}" type="datetimeFigureOut">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8F9372-4216-4548-B66A-A289E8B1A03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99051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A325246-9EC6-4757-B7A2-82764F811280}" type="datetimeFigureOut">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8F9372-4216-4548-B66A-A289E8B1A037}" type="slidenum">
              <a:rPr lang="en-US" smtClean="0"/>
              <a:t>‹#›</a:t>
            </a:fld>
            <a:endParaRPr lang="en-US"/>
          </a:p>
        </p:txBody>
      </p:sp>
    </p:spTree>
    <p:extLst>
      <p:ext uri="{BB962C8B-B14F-4D97-AF65-F5344CB8AC3E}">
        <p14:creationId xmlns:p14="http://schemas.microsoft.com/office/powerpoint/2010/main" val="630747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325246-9EC6-4757-B7A2-82764F811280}"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8F9372-4216-4548-B66A-A289E8B1A037}" type="slidenum">
              <a:rPr lang="en-US" smtClean="0"/>
              <a:t>‹#›</a:t>
            </a:fld>
            <a:endParaRPr lang="en-US"/>
          </a:p>
        </p:txBody>
      </p:sp>
    </p:spTree>
    <p:extLst>
      <p:ext uri="{BB962C8B-B14F-4D97-AF65-F5344CB8AC3E}">
        <p14:creationId xmlns:p14="http://schemas.microsoft.com/office/powerpoint/2010/main" val="21117822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325246-9EC6-4757-B7A2-82764F811280}"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8F9372-4216-4548-B66A-A289E8B1A037}" type="slidenum">
              <a:rPr lang="en-US" smtClean="0"/>
              <a:t>‹#›</a:t>
            </a:fld>
            <a:endParaRPr lang="en-US"/>
          </a:p>
        </p:txBody>
      </p:sp>
    </p:spTree>
    <p:extLst>
      <p:ext uri="{BB962C8B-B14F-4D97-AF65-F5344CB8AC3E}">
        <p14:creationId xmlns:p14="http://schemas.microsoft.com/office/powerpoint/2010/main" val="2054504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Text Placeholder 2"/>
          <p:cNvSpPr>
            <a:spLocks noGrp="1"/>
          </p:cNvSpPr>
          <p:nvPr>
            <p:ph type="body"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D64C35D8-C593-464F-A0AF-A691876DAD3F}" type="datetimeFigureOut">
              <a:rPr lang="en-US"/>
              <a:pPr>
                <a:defRPr/>
              </a:pPr>
              <a:t>5/29/2023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6072D2A-1A95-42DB-960D-0FB53C1FF15A}" type="slidenum">
              <a:rPr lang="en-US"/>
              <a:pPr>
                <a:defRPr/>
              </a:pPr>
              <a:t>‹#›</a:t>
            </a:fld>
            <a:endParaRPr lang="en-US"/>
          </a:p>
        </p:txBody>
      </p:sp>
    </p:spTree>
    <p:extLst>
      <p:ext uri="{BB962C8B-B14F-4D97-AF65-F5344CB8AC3E}">
        <p14:creationId xmlns:p14="http://schemas.microsoft.com/office/powerpoint/2010/main" val="48672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325246-9EC6-4757-B7A2-82764F811280}"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8F9372-4216-4548-B66A-A289E8B1A037}" type="slidenum">
              <a:rPr lang="en-US" smtClean="0"/>
              <a:t>‹#›</a:t>
            </a:fld>
            <a:endParaRPr lang="en-US"/>
          </a:p>
        </p:txBody>
      </p:sp>
    </p:spTree>
    <p:extLst>
      <p:ext uri="{BB962C8B-B14F-4D97-AF65-F5344CB8AC3E}">
        <p14:creationId xmlns:p14="http://schemas.microsoft.com/office/powerpoint/2010/main" val="1197111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325246-9EC6-4757-B7A2-82764F811280}"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8F9372-4216-4548-B66A-A289E8B1A037}" type="slidenum">
              <a:rPr lang="en-US" smtClean="0"/>
              <a:t>‹#›</a:t>
            </a:fld>
            <a:endParaRPr lang="en-US"/>
          </a:p>
        </p:txBody>
      </p:sp>
    </p:spTree>
    <p:extLst>
      <p:ext uri="{BB962C8B-B14F-4D97-AF65-F5344CB8AC3E}">
        <p14:creationId xmlns:p14="http://schemas.microsoft.com/office/powerpoint/2010/main" val="1054125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325246-9EC6-4757-B7A2-82764F811280}" type="datetimeFigureOut">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F8F9372-4216-4548-B66A-A289E8B1A037}" type="slidenum">
              <a:rPr lang="en-US" smtClean="0"/>
              <a:t>‹#›</a:t>
            </a:fld>
            <a:endParaRPr lang="en-US"/>
          </a:p>
        </p:txBody>
      </p:sp>
    </p:spTree>
    <p:extLst>
      <p:ext uri="{BB962C8B-B14F-4D97-AF65-F5344CB8AC3E}">
        <p14:creationId xmlns:p14="http://schemas.microsoft.com/office/powerpoint/2010/main" val="3271250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325246-9EC6-4757-B7A2-82764F811280}" type="datetimeFigureOut">
              <a:rPr lang="en-US" smtClean="0"/>
              <a:t>5/29/2023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F8F9372-4216-4548-B66A-A289E8B1A037}" type="slidenum">
              <a:rPr lang="en-US" smtClean="0"/>
              <a:t>‹#›</a:t>
            </a:fld>
            <a:endParaRPr lang="en-US"/>
          </a:p>
        </p:txBody>
      </p:sp>
    </p:spTree>
    <p:extLst>
      <p:ext uri="{BB962C8B-B14F-4D97-AF65-F5344CB8AC3E}">
        <p14:creationId xmlns:p14="http://schemas.microsoft.com/office/powerpoint/2010/main" val="3831108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325246-9EC6-4757-B7A2-82764F811280}" type="datetimeFigureOut">
              <a:rPr lang="en-US" smtClean="0"/>
              <a:t>5/29/2023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F8F9372-4216-4548-B66A-A289E8B1A037}" type="slidenum">
              <a:rPr lang="en-US" smtClean="0"/>
              <a:t>‹#›</a:t>
            </a:fld>
            <a:endParaRPr lang="en-US"/>
          </a:p>
        </p:txBody>
      </p:sp>
    </p:spTree>
    <p:extLst>
      <p:ext uri="{BB962C8B-B14F-4D97-AF65-F5344CB8AC3E}">
        <p14:creationId xmlns:p14="http://schemas.microsoft.com/office/powerpoint/2010/main" val="1112210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325246-9EC6-4757-B7A2-82764F811280}" type="datetimeFigureOut">
              <a:rPr lang="en-US" smtClean="0"/>
              <a:t>5/29/2023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F8F9372-4216-4548-B66A-A289E8B1A037}" type="slidenum">
              <a:rPr lang="en-US" smtClean="0"/>
              <a:t>‹#›</a:t>
            </a:fld>
            <a:endParaRPr lang="en-US"/>
          </a:p>
        </p:txBody>
      </p:sp>
    </p:spTree>
    <p:extLst>
      <p:ext uri="{BB962C8B-B14F-4D97-AF65-F5344CB8AC3E}">
        <p14:creationId xmlns:p14="http://schemas.microsoft.com/office/powerpoint/2010/main" val="492457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325246-9EC6-4757-B7A2-82764F811280}" type="datetimeFigureOut">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F8F9372-4216-4548-B66A-A289E8B1A037}" type="slidenum">
              <a:rPr lang="en-US" smtClean="0"/>
              <a:t>‹#›</a:t>
            </a:fld>
            <a:endParaRPr lang="en-US"/>
          </a:p>
        </p:txBody>
      </p:sp>
    </p:spTree>
    <p:extLst>
      <p:ext uri="{BB962C8B-B14F-4D97-AF65-F5344CB8AC3E}">
        <p14:creationId xmlns:p14="http://schemas.microsoft.com/office/powerpoint/2010/main" val="2734684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325246-9EC6-4757-B7A2-82764F811280}" type="datetimeFigureOut">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8F9372-4216-4548-B66A-A289E8B1A037}" type="slidenum">
              <a:rPr lang="en-US" smtClean="0"/>
              <a:t>‹#›</a:t>
            </a:fld>
            <a:endParaRPr lang="en-US"/>
          </a:p>
        </p:txBody>
      </p:sp>
    </p:spTree>
    <p:extLst>
      <p:ext uri="{BB962C8B-B14F-4D97-AF65-F5344CB8AC3E}">
        <p14:creationId xmlns:p14="http://schemas.microsoft.com/office/powerpoint/2010/main" val="2399943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A325246-9EC6-4757-B7A2-82764F811280}" type="datetimeFigureOut">
              <a:rPr lang="en-US" smtClean="0"/>
              <a:t>5/29/2023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F8F9372-4216-4548-B66A-A289E8B1A037}" type="slidenum">
              <a:rPr lang="en-US" smtClean="0"/>
              <a:t>‹#›</a:t>
            </a:fld>
            <a:endParaRPr lang="en-US"/>
          </a:p>
        </p:txBody>
      </p:sp>
    </p:spTree>
    <p:extLst>
      <p:ext uri="{BB962C8B-B14F-4D97-AF65-F5344CB8AC3E}">
        <p14:creationId xmlns:p14="http://schemas.microsoft.com/office/powerpoint/2010/main" val="176365964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verywellmind.com/what-is-episodic-memory-279517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verywellmind.com/what-is-procedural-memory-2795478"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p:txBody>
          <a:bodyPr/>
          <a:lstStyle/>
          <a:p>
            <a:pPr eaLnBrk="1" hangingPunct="1"/>
            <a:r>
              <a:rPr lang="en-US" dirty="0">
                <a:latin typeface="Helvetica" pitchFamily="34" charset="0"/>
                <a:ea typeface="ヒラギノ角ゴ Pro W3"/>
                <a:cs typeface="ヒラギノ角ゴ Pro W3"/>
              </a:rPr>
              <a:t>Memory and Attention</a:t>
            </a:r>
            <a:br>
              <a:rPr lang="en-US" dirty="0">
                <a:latin typeface="Helvetica" pitchFamily="34" charset="0"/>
                <a:ea typeface="ヒラギノ角ゴ Pro W3"/>
                <a:cs typeface="ヒラギノ角ゴ Pro W3"/>
              </a:rPr>
            </a:br>
            <a:endParaRPr lang="en-US" dirty="0">
              <a:latin typeface="Times New Roman" pitchFamily="18" charset="0"/>
              <a:ea typeface="ヒラギノ角ゴ Pro W3"/>
              <a:cs typeface="ヒラギノ角ゴ Pro W3"/>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1"/>
          <p:cNvPicPr>
            <a:picLocks noChangeAspect="1" noChangeArrowheads="1"/>
          </p:cNvPicPr>
          <p:nvPr/>
        </p:nvPicPr>
        <p:blipFill>
          <a:blip r:embed="rId2"/>
          <a:srcRect/>
          <a:stretch>
            <a:fillRect/>
          </a:stretch>
        </p:blipFill>
        <p:spPr bwMode="auto">
          <a:xfrm>
            <a:off x="9982200" y="6134100"/>
            <a:ext cx="635000" cy="660400"/>
          </a:xfrm>
          <a:prstGeom prst="rect">
            <a:avLst/>
          </a:prstGeom>
          <a:noFill/>
          <a:ln w="12700" cap="flat">
            <a:noFill/>
            <a:miter lim="800000"/>
            <a:headEnd/>
            <a:tailEnd/>
          </a:ln>
        </p:spPr>
      </p:pic>
      <p:sp>
        <p:nvSpPr>
          <p:cNvPr id="14338" name="Rectangle 2"/>
          <p:cNvSpPr>
            <a:spLocks noGrp="1" noChangeArrowheads="1"/>
          </p:cNvSpPr>
          <p:nvPr>
            <p:ph type="title"/>
          </p:nvPr>
        </p:nvSpPr>
        <p:spPr>
          <a:ln/>
        </p:spPr>
        <p:txBody>
          <a:bodyPr/>
          <a:lstStyle/>
          <a:p>
            <a:r>
              <a:rPr lang="en-US"/>
              <a:t>short-term memory (STM)</a:t>
            </a:r>
          </a:p>
        </p:txBody>
      </p:sp>
      <p:sp>
        <p:nvSpPr>
          <p:cNvPr id="14339" name="Rectangle 3"/>
          <p:cNvSpPr>
            <a:spLocks noGrp="1" noChangeArrowheads="1"/>
          </p:cNvSpPr>
          <p:nvPr>
            <p:ph idx="1"/>
          </p:nvPr>
        </p:nvSpPr>
        <p:spPr>
          <a:ln/>
        </p:spPr>
        <p:txBody>
          <a:bodyPr>
            <a:normAutofit/>
          </a:bodyPr>
          <a:lstStyle/>
          <a:p>
            <a:pPr marL="304800" indent="-304800">
              <a:spcBef>
                <a:spcPct val="0"/>
              </a:spcBef>
            </a:pPr>
            <a:r>
              <a:rPr lang="en-US" sz="3600" dirty="0"/>
              <a:t>also called ‘</a:t>
            </a:r>
            <a:r>
              <a:rPr lang="en-US" sz="3600" dirty="0">
                <a:solidFill>
                  <a:srgbClr val="000090"/>
                </a:solidFill>
              </a:rPr>
              <a:t>working memory</a:t>
            </a:r>
            <a:r>
              <a:rPr lang="en-US" sz="3600" dirty="0"/>
              <a:t>’</a:t>
            </a:r>
            <a:endParaRPr lang="en-US" dirty="0"/>
          </a:p>
          <a:p>
            <a:pPr marL="304800" indent="-304800">
              <a:spcBef>
                <a:spcPts val="400"/>
              </a:spcBef>
            </a:pPr>
            <a:endParaRPr lang="en-US" sz="1600" dirty="0"/>
          </a:p>
          <a:p>
            <a:pPr marL="304800" indent="-304800">
              <a:spcBef>
                <a:spcPts val="900"/>
              </a:spcBef>
            </a:pPr>
            <a:r>
              <a:rPr lang="en-US" sz="3600" dirty="0"/>
              <a:t>scratch-pad for </a:t>
            </a:r>
            <a:r>
              <a:rPr lang="en-US" sz="3600" dirty="0">
                <a:solidFill>
                  <a:srgbClr val="000090"/>
                </a:solidFill>
              </a:rPr>
              <a:t>temporary </a:t>
            </a:r>
            <a:r>
              <a:rPr lang="en-US" sz="3600" dirty="0"/>
              <a:t>recall</a:t>
            </a:r>
            <a:endParaRPr lang="en-US" dirty="0"/>
          </a:p>
          <a:p>
            <a:pPr lvl="1">
              <a:spcBef>
                <a:spcPts val="800"/>
              </a:spcBef>
            </a:pPr>
            <a:r>
              <a:rPr lang="en-US" sz="3200" dirty="0"/>
              <a:t>rapid access ~ 70ms</a:t>
            </a:r>
            <a:endParaRPr lang="en-US" dirty="0"/>
          </a:p>
          <a:p>
            <a:pPr lvl="1">
              <a:spcBef>
                <a:spcPts val="800"/>
              </a:spcBef>
            </a:pPr>
            <a:r>
              <a:rPr lang="en-US" sz="3200"/>
              <a:t>limited </a:t>
            </a:r>
            <a:r>
              <a:rPr lang="en-US" sz="3200" dirty="0"/>
              <a:t>time ~ 30s without rehearsal</a:t>
            </a:r>
            <a:endParaRPr lang="en-US" dirty="0"/>
          </a:p>
          <a:p>
            <a:pPr lvl="1">
              <a:spcBef>
                <a:spcPts val="800"/>
              </a:spcBef>
            </a:pPr>
            <a:r>
              <a:rPr lang="en-US" sz="3200" dirty="0"/>
              <a:t>limited capacity – 7± 2 chunk</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a:latin typeface="Helvetica" pitchFamily="34" charset="0"/>
                <a:ea typeface="ヒラギノ角ゴ Pro W3"/>
                <a:cs typeface="ヒラギノ角ゴ Pro W3"/>
              </a:rPr>
              <a:t>Working Memory</a:t>
            </a:r>
            <a:endParaRPr lang="en-US">
              <a:latin typeface="Times New Roman" pitchFamily="18" charset="0"/>
              <a:ea typeface="ヒラギノ角ゴ Pro W3"/>
              <a:cs typeface="ヒラギノ角ゴ Pro W3"/>
            </a:endParaRPr>
          </a:p>
        </p:txBody>
      </p:sp>
      <p:sp>
        <p:nvSpPr>
          <p:cNvPr id="3" name="Text Placeholder 2"/>
          <p:cNvSpPr>
            <a:spLocks noGrp="1"/>
          </p:cNvSpPr>
          <p:nvPr>
            <p:ph type="body" idx="1"/>
          </p:nvPr>
        </p:nvSpPr>
        <p:spPr/>
        <p:txBody>
          <a:bodyPr rtlCol="0">
            <a:normAutofit/>
          </a:bodyPr>
          <a:lstStyle/>
          <a:p>
            <a:pPr>
              <a:buFont typeface="Arial"/>
              <a:buChar char="•"/>
              <a:defRPr/>
            </a:pPr>
            <a:endParaRPr lang="en-US" dirty="0">
              <a:ea typeface="Times New Roman"/>
            </a:endParaRPr>
          </a:p>
          <a:p>
            <a:pPr>
              <a:buFont typeface="Arial"/>
              <a:buChar char="•"/>
              <a:defRPr/>
            </a:pPr>
            <a:r>
              <a:rPr lang="en-US" sz="2800" dirty="0">
                <a:ea typeface="Times New Roman"/>
              </a:rPr>
              <a:t>Working memory has limited space</a:t>
            </a:r>
          </a:p>
          <a:p>
            <a:pPr>
              <a:buFont typeface="Arial"/>
              <a:buChar char="•"/>
              <a:defRPr/>
            </a:pPr>
            <a:r>
              <a:rPr lang="en-US" sz="2800" dirty="0">
                <a:ea typeface="Times New Roman"/>
              </a:rPr>
              <a:t>Things </a:t>
            </a:r>
            <a:r>
              <a:rPr lang="en-US" sz="2800" b="1" dirty="0">
                <a:ea typeface="Times New Roman"/>
              </a:rPr>
              <a:t>decay </a:t>
            </a:r>
            <a:r>
              <a:rPr lang="en-US" sz="2800" dirty="0">
                <a:ea typeface="Times New Roman"/>
              </a:rPr>
              <a:t>out of it</a:t>
            </a:r>
          </a:p>
          <a:p>
            <a:pPr>
              <a:buFont typeface="Arial"/>
              <a:buChar char="•"/>
              <a:defRPr/>
            </a:pPr>
            <a:r>
              <a:rPr lang="en-US" sz="2800" dirty="0">
                <a:ea typeface="Times New Roman"/>
              </a:rPr>
              <a:t>Items can also be </a:t>
            </a:r>
            <a:r>
              <a:rPr lang="en-US" sz="2800" b="1" dirty="0">
                <a:ea typeface="Times New Roman"/>
              </a:rPr>
              <a:t>displaced</a:t>
            </a:r>
          </a:p>
          <a:p>
            <a:pPr>
              <a:buFont typeface="Arial"/>
              <a:buChar char="•"/>
              <a:defRPr/>
            </a:pPr>
            <a:r>
              <a:rPr lang="en-US" sz="2800" dirty="0">
                <a:ea typeface="Times New Roman"/>
              </a:rPr>
              <a:t>In order to retain items we </a:t>
            </a:r>
            <a:r>
              <a:rPr lang="en-US" sz="2800" b="1" dirty="0">
                <a:ea typeface="Times New Roman"/>
              </a:rPr>
              <a:t>rehearse</a:t>
            </a:r>
            <a:r>
              <a:rPr lang="en-US" sz="2800" dirty="0">
                <a:ea typeface="Times New Roman"/>
              </a:rPr>
              <a:t> them..the inner voice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Memory</a:t>
            </a:r>
          </a:p>
        </p:txBody>
      </p:sp>
      <p:sp>
        <p:nvSpPr>
          <p:cNvPr id="3" name="Text Placeholder 2"/>
          <p:cNvSpPr>
            <a:spLocks noGrp="1"/>
          </p:cNvSpPr>
          <p:nvPr>
            <p:ph type="body" idx="1"/>
          </p:nvPr>
        </p:nvSpPr>
        <p:spPr/>
        <p:txBody>
          <a:bodyPr>
            <a:normAutofit/>
          </a:bodyPr>
          <a:lstStyle/>
          <a:p>
            <a:r>
              <a:rPr lang="en-US" dirty="0"/>
              <a:t>265397620853</a:t>
            </a:r>
          </a:p>
          <a:p>
            <a:r>
              <a:rPr lang="en-US" dirty="0"/>
              <a:t>Look at the number above</a:t>
            </a:r>
          </a:p>
          <a:p>
            <a:r>
              <a:rPr lang="en-US" dirty="0"/>
              <a:t>Now write down as much of the number as you can remember</a:t>
            </a:r>
          </a:p>
          <a:p>
            <a:r>
              <a:rPr lang="en-US" dirty="0"/>
              <a:t>If you can remember between 5 to 9 digits your memory is average</a:t>
            </a:r>
          </a:p>
          <a:p>
            <a:r>
              <a:rPr lang="en-US" dirty="0"/>
              <a:t>Now look at the following number</a:t>
            </a:r>
          </a:p>
          <a:p>
            <a:r>
              <a:rPr lang="en-US" dirty="0"/>
              <a:t>0092 51 2289920</a:t>
            </a:r>
          </a:p>
          <a:p>
            <a:r>
              <a:rPr lang="en-US" dirty="0"/>
              <a:t>Can you remember more? Why</a:t>
            </a:r>
          </a:p>
          <a:p>
            <a:r>
              <a:rPr lang="en-US" dirty="0"/>
              <a:t>Chunking can increase the information you can remember</a:t>
            </a:r>
          </a:p>
          <a:p>
            <a:r>
              <a:rPr lang="en-US" dirty="0"/>
              <a:t>Also meaning increases memory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Chunking</a:t>
            </a:r>
          </a:p>
        </p:txBody>
      </p:sp>
      <p:sp>
        <p:nvSpPr>
          <p:cNvPr id="3" name="Text Placeholder 2"/>
          <p:cNvSpPr>
            <a:spLocks noGrp="1"/>
          </p:cNvSpPr>
          <p:nvPr>
            <p:ph type="body" idx="1"/>
          </p:nvPr>
        </p:nvSpPr>
        <p:spPr/>
        <p:txBody>
          <a:bodyPr/>
          <a:lstStyle/>
          <a:p>
            <a:pPr>
              <a:buNone/>
            </a:pPr>
            <a:endParaRPr lang="en-US" dirty="0"/>
          </a:p>
          <a:p>
            <a:r>
              <a:rPr lang="en-US" dirty="0"/>
              <a:t>The general rule is that humans can remember 7 ± 2 chunks of information at a time</a:t>
            </a:r>
          </a:p>
          <a:p>
            <a:r>
              <a:rPr lang="en-US" dirty="0"/>
              <a:t>The successful formation of a chunk is known as </a:t>
            </a:r>
            <a:r>
              <a:rPr lang="en-US" i="1" dirty="0"/>
              <a:t>closure. </a:t>
            </a:r>
          </a:p>
          <a:p>
            <a:r>
              <a:rPr lang="en-US" i="1" dirty="0"/>
              <a:t>This process can be generalized to account for the desire to complete</a:t>
            </a:r>
          </a:p>
          <a:p>
            <a:r>
              <a:rPr lang="en-US" dirty="0"/>
              <a:t>or close tasks held in short-term memory.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Chunking</a:t>
            </a:r>
          </a:p>
        </p:txBody>
      </p:sp>
      <p:sp>
        <p:nvSpPr>
          <p:cNvPr id="3" name="Text Placeholder 2"/>
          <p:cNvSpPr>
            <a:spLocks noGrp="1"/>
          </p:cNvSpPr>
          <p:nvPr>
            <p:ph type="body" idx="1"/>
          </p:nvPr>
        </p:nvSpPr>
        <p:spPr/>
        <p:txBody>
          <a:bodyPr/>
          <a:lstStyle/>
          <a:p>
            <a:r>
              <a:rPr lang="en-US" dirty="0"/>
              <a:t>Why are the numbers on the mobile scratch cards divided into groups of 4?</a:t>
            </a:r>
          </a:p>
          <a:p>
            <a:endParaRPr lang="en-US" dirty="0"/>
          </a:p>
          <a:p>
            <a:r>
              <a:rPr lang="en-US" dirty="0"/>
              <a:t>Old ATM designs return cash first . What was the problem?</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Memory</a:t>
            </a:r>
          </a:p>
        </p:txBody>
      </p:sp>
      <p:sp>
        <p:nvSpPr>
          <p:cNvPr id="3" name="Text Placeholder 2"/>
          <p:cNvSpPr>
            <a:spLocks noGrp="1"/>
          </p:cNvSpPr>
          <p:nvPr>
            <p:ph type="body" idx="1"/>
          </p:nvPr>
        </p:nvSpPr>
        <p:spPr/>
        <p:txBody>
          <a:bodyPr/>
          <a:lstStyle/>
          <a:p>
            <a:r>
              <a:rPr lang="en-US" sz="2400" dirty="0">
                <a:ea typeface="Times New Roman"/>
              </a:rPr>
              <a:t>3 components : </a:t>
            </a:r>
          </a:p>
          <a:p>
            <a:pPr lvl="1"/>
            <a:r>
              <a:rPr lang="en-US" sz="2400" dirty="0">
                <a:ea typeface="Times New Roman"/>
              </a:rPr>
              <a:t>central executive,</a:t>
            </a:r>
          </a:p>
          <a:p>
            <a:pPr lvl="1"/>
            <a:r>
              <a:rPr lang="en-US" sz="2400" dirty="0" err="1">
                <a:ea typeface="Times New Roman"/>
              </a:rPr>
              <a:t>visuo</a:t>
            </a:r>
            <a:r>
              <a:rPr lang="en-US" sz="2400" dirty="0">
                <a:ea typeface="Times New Roman"/>
              </a:rPr>
              <a:t>-spatial sketchpad </a:t>
            </a:r>
          </a:p>
          <a:p>
            <a:pPr lvl="1"/>
            <a:r>
              <a:rPr lang="en-US" sz="2400" dirty="0" err="1">
                <a:ea typeface="Times New Roman"/>
              </a:rPr>
              <a:t>articulatory</a:t>
            </a:r>
            <a:r>
              <a:rPr lang="en-US" sz="2400" dirty="0">
                <a:ea typeface="Times New Roman"/>
              </a:rPr>
              <a:t> loop</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 Executive</a:t>
            </a:r>
          </a:p>
        </p:txBody>
      </p:sp>
      <p:sp>
        <p:nvSpPr>
          <p:cNvPr id="3" name="Text Placeholder 2"/>
          <p:cNvSpPr>
            <a:spLocks noGrp="1"/>
          </p:cNvSpPr>
          <p:nvPr>
            <p:ph type="body" idx="1"/>
          </p:nvPr>
        </p:nvSpPr>
        <p:spPr/>
        <p:txBody>
          <a:bodyPr/>
          <a:lstStyle/>
          <a:p>
            <a:pPr>
              <a:buFont typeface="Arial"/>
              <a:buChar char="•"/>
              <a:defRPr/>
            </a:pPr>
            <a:r>
              <a:rPr lang="en-US" sz="2400" dirty="0">
                <a:ea typeface="Times New Roman"/>
              </a:rPr>
              <a:t>The central executive is involved in decision making, planning and related activities. </a:t>
            </a:r>
          </a:p>
          <a:p>
            <a:pPr>
              <a:buFont typeface="Arial"/>
              <a:buChar char="•"/>
              <a:defRPr/>
            </a:pPr>
            <a:r>
              <a:rPr lang="en-US" sz="2400" dirty="0">
                <a:ea typeface="Times New Roman"/>
              </a:rPr>
              <a:t>It is also closely linked to managing our ability to perform more than one thing at a time</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a typeface="Times New Roman"/>
              </a:rPr>
              <a:t>Articulatory</a:t>
            </a:r>
            <a:r>
              <a:rPr lang="en-US" dirty="0">
                <a:ea typeface="Times New Roman"/>
              </a:rPr>
              <a:t> Loop</a:t>
            </a:r>
            <a:endParaRPr lang="en-US" dirty="0"/>
          </a:p>
        </p:txBody>
      </p:sp>
      <p:sp>
        <p:nvSpPr>
          <p:cNvPr id="3" name="Text Placeholder 2"/>
          <p:cNvSpPr>
            <a:spLocks noGrp="1"/>
          </p:cNvSpPr>
          <p:nvPr>
            <p:ph type="body" idx="1"/>
          </p:nvPr>
        </p:nvSpPr>
        <p:spPr/>
        <p:txBody>
          <a:bodyPr>
            <a:normAutofit/>
          </a:bodyPr>
          <a:lstStyle/>
          <a:p>
            <a:pPr>
              <a:buFont typeface="Arial"/>
              <a:buChar char="•"/>
              <a:defRPr/>
            </a:pPr>
            <a:r>
              <a:rPr lang="en-US" dirty="0">
                <a:ea typeface="Times New Roman"/>
              </a:rPr>
              <a:t>behaves like a loop of audio tape. </a:t>
            </a:r>
          </a:p>
          <a:p>
            <a:pPr>
              <a:buFont typeface="Arial"/>
              <a:buChar char="•"/>
              <a:defRPr/>
            </a:pPr>
            <a:r>
              <a:rPr lang="en-US" dirty="0">
                <a:ea typeface="Times New Roman"/>
              </a:rPr>
              <a:t>Dialing  an unfamiliar telephone number or repeating a phrase in a foreign language</a:t>
            </a:r>
          </a:p>
          <a:p>
            <a:pPr lvl="1">
              <a:buFont typeface="Arial"/>
              <a:buChar char="•"/>
              <a:defRPr/>
            </a:pPr>
            <a:r>
              <a:rPr lang="en-US" dirty="0">
                <a:ea typeface="Times New Roman"/>
              </a:rPr>
              <a:t>Aloud or to ourselves</a:t>
            </a:r>
          </a:p>
          <a:p>
            <a:pPr>
              <a:buFont typeface="Arial"/>
              <a:buChar char="•"/>
              <a:defRPr/>
            </a:pPr>
            <a:r>
              <a:rPr lang="en-US" dirty="0">
                <a:ea typeface="Times New Roman"/>
              </a:rPr>
              <a:t>This process is called rehearsal. </a:t>
            </a:r>
          </a:p>
          <a:p>
            <a:pPr>
              <a:buFont typeface="Arial"/>
              <a:buChar char="•"/>
              <a:defRPr/>
            </a:pPr>
            <a:r>
              <a:rPr lang="en-US" dirty="0">
                <a:ea typeface="Times New Roman"/>
              </a:rPr>
              <a:t>the inner voice. </a:t>
            </a:r>
          </a:p>
          <a:p>
            <a:pPr>
              <a:buFont typeface="Arial"/>
              <a:buChar char="•"/>
              <a:defRPr/>
            </a:pPr>
            <a:r>
              <a:rPr lang="en-US" dirty="0">
                <a:ea typeface="Times New Roman"/>
              </a:rPr>
              <a:t>The analogy of the audio tape  because the loop is limited in both capacity and duration.</a:t>
            </a:r>
            <a:endParaRPr lang="en-US" dirty="0">
              <a:latin typeface="Times New Roman"/>
              <a:ea typeface="Times New Roman"/>
            </a:endParaRP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a:latin typeface="Helvetica" pitchFamily="34" charset="0"/>
                <a:ea typeface="ヒラギノ角ゴ Pro W3"/>
                <a:cs typeface="ヒラギノ角ゴ Pro W3"/>
              </a:rPr>
              <a:t>The visuo-spatial sketchpad</a:t>
            </a:r>
            <a:endParaRPr lang="en-US">
              <a:latin typeface="Times New Roman" pitchFamily="18" charset="0"/>
              <a:ea typeface="ヒラギノ角ゴ Pro W3"/>
              <a:cs typeface="ヒラギノ角ゴ Pro W3"/>
            </a:endParaRPr>
          </a:p>
        </p:txBody>
      </p:sp>
      <p:sp>
        <p:nvSpPr>
          <p:cNvPr id="19458" name="Text Placeholder 2"/>
          <p:cNvSpPr>
            <a:spLocks noGrp="1"/>
          </p:cNvSpPr>
          <p:nvPr>
            <p:ph type="body" idx="1"/>
          </p:nvPr>
        </p:nvSpPr>
        <p:spPr/>
        <p:txBody>
          <a:bodyPr>
            <a:normAutofit/>
          </a:bodyPr>
          <a:lstStyle/>
          <a:p>
            <a:pPr eaLnBrk="1" hangingPunct="1">
              <a:lnSpc>
                <a:spcPct val="80000"/>
              </a:lnSpc>
            </a:pPr>
            <a:r>
              <a:rPr lang="en-US" dirty="0">
                <a:cs typeface="Times New Roman" pitchFamily="18" charset="0"/>
              </a:rPr>
              <a:t>Mind’s eye. </a:t>
            </a:r>
          </a:p>
          <a:p>
            <a:pPr>
              <a:lnSpc>
                <a:spcPct val="80000"/>
              </a:lnSpc>
            </a:pPr>
            <a:r>
              <a:rPr lang="en-US" dirty="0"/>
              <a:t>This is believed to hold visual information</a:t>
            </a:r>
          </a:p>
          <a:p>
            <a:pPr>
              <a:lnSpc>
                <a:spcPct val="80000"/>
              </a:lnSpc>
            </a:pPr>
            <a:endParaRPr lang="en-US" dirty="0">
              <a:cs typeface="Times New Roman" pitchFamily="18" charset="0"/>
            </a:endParaRPr>
          </a:p>
          <a:p>
            <a:pPr eaLnBrk="1" hangingPunct="1">
              <a:lnSpc>
                <a:spcPct val="80000"/>
              </a:lnSpc>
            </a:pPr>
            <a:r>
              <a:rPr lang="en-US" dirty="0">
                <a:cs typeface="Times New Roman" pitchFamily="18" charset="0"/>
              </a:rPr>
              <a:t>Visualize a route through a town or the mental rotation of  a coin </a:t>
            </a:r>
          </a:p>
          <a:p>
            <a:pPr eaLnBrk="1" hangingPunct="1">
              <a:lnSpc>
                <a:spcPct val="80000"/>
              </a:lnSpc>
            </a:pPr>
            <a:endParaRPr lang="en-US" dirty="0">
              <a:cs typeface="Times New Roman" pitchFamily="18" charset="0"/>
            </a:endParaRPr>
          </a:p>
          <a:p>
            <a:pPr eaLnBrk="1" hangingPunct="1">
              <a:lnSpc>
                <a:spcPct val="80000"/>
              </a:lnSpc>
            </a:pPr>
            <a:r>
              <a:rPr lang="en-US" dirty="0">
                <a:cs typeface="Times New Roman" pitchFamily="18" charset="0"/>
              </a:rPr>
              <a:t>Limited in capacity and duration unless refreshed by means of rehearsal. </a:t>
            </a:r>
          </a:p>
          <a:p>
            <a:pPr eaLnBrk="1" hangingPunct="1">
              <a:lnSpc>
                <a:spcPct val="80000"/>
              </a:lnSpc>
            </a:pPr>
            <a:endParaRPr lang="en-US" dirty="0">
              <a:cs typeface="Times New Roman" pitchFamily="18" charset="0"/>
            </a:endParaRPr>
          </a:p>
          <a:p>
            <a:pPr eaLnBrk="1" hangingPunct="1">
              <a:lnSpc>
                <a:spcPct val="80000"/>
              </a:lnSpc>
            </a:pPr>
            <a:r>
              <a:rPr lang="en-US" dirty="0">
                <a:cs typeface="Times New Roman" pitchFamily="18" charset="0"/>
              </a:rPr>
              <a:t>A chunk can phrase or an image.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normAutofit/>
          </a:bodyPr>
          <a:lstStyle/>
          <a:p>
            <a:pPr eaLnBrk="1" hangingPunct="1"/>
            <a:r>
              <a:rPr lang="en-US">
                <a:latin typeface="Arial" charset="0"/>
                <a:ea typeface="ヒラギノ角ゴ Pro W3"/>
                <a:cs typeface="ヒラギノ角ゴ Pro W3"/>
              </a:rPr>
              <a:t>Forgetting from working memory</a:t>
            </a:r>
            <a:endParaRPr lang="en-US"/>
          </a:p>
        </p:txBody>
      </p:sp>
      <p:sp>
        <p:nvSpPr>
          <p:cNvPr id="26626" name="Text Placeholder 2"/>
          <p:cNvSpPr>
            <a:spLocks noGrp="1"/>
          </p:cNvSpPr>
          <p:nvPr>
            <p:ph type="body" idx="1"/>
          </p:nvPr>
        </p:nvSpPr>
        <p:spPr/>
        <p:txBody>
          <a:bodyPr/>
          <a:lstStyle/>
          <a:p>
            <a:pPr eaLnBrk="1" hangingPunct="1">
              <a:lnSpc>
                <a:spcPct val="80000"/>
              </a:lnSpc>
            </a:pPr>
            <a:r>
              <a:rPr lang="en-US" sz="2700" b="1" dirty="0">
                <a:latin typeface="Times New Roman" pitchFamily="18" charset="0"/>
                <a:ea typeface="ヒラギノ角ゴ Pro W3"/>
                <a:cs typeface="ヒラギノ角ゴ Pro W3"/>
              </a:rPr>
              <a:t>Decay :</a:t>
            </a:r>
            <a:r>
              <a:rPr lang="en-US" sz="2700" dirty="0">
                <a:latin typeface="Times New Roman" pitchFamily="18" charset="0"/>
                <a:ea typeface="ヒラギノ角ゴ Pro W3"/>
                <a:cs typeface="ヒラギノ角ゴ Pro W3"/>
              </a:rPr>
              <a:t> Memory simply fades with time, a point  </a:t>
            </a:r>
            <a:r>
              <a:rPr lang="en-US" sz="2700" dirty="0" err="1">
                <a:latin typeface="Times New Roman" pitchFamily="18" charset="0"/>
                <a:ea typeface="ヒラギノ角ゴ Pro W3"/>
                <a:cs typeface="ヒラギノ角ゴ Pro W3"/>
              </a:rPr>
              <a:t>e.g</a:t>
            </a:r>
            <a:r>
              <a:rPr lang="en-US" sz="2700" dirty="0">
                <a:latin typeface="Times New Roman" pitchFamily="18" charset="0"/>
                <a:ea typeface="ヒラギノ角ゴ Pro W3"/>
                <a:cs typeface="ヒラギノ角ゴ Pro W3"/>
              </a:rPr>
              <a:t> in working memory information decays in about 30 seconds  without rehearsal. </a:t>
            </a:r>
          </a:p>
          <a:p>
            <a:pPr eaLnBrk="1" hangingPunct="1">
              <a:lnSpc>
                <a:spcPct val="80000"/>
              </a:lnSpc>
            </a:pPr>
            <a:endParaRPr lang="en-US" sz="2700" dirty="0">
              <a:latin typeface="Times New Roman" pitchFamily="18" charset="0"/>
              <a:ea typeface="ヒラギノ角ゴ Pro W3"/>
              <a:cs typeface="ヒラギノ角ゴ Pro W3"/>
            </a:endParaRPr>
          </a:p>
          <a:p>
            <a:pPr eaLnBrk="1" hangingPunct="1">
              <a:lnSpc>
                <a:spcPct val="80000"/>
              </a:lnSpc>
            </a:pPr>
            <a:r>
              <a:rPr lang="en-US" sz="2700" b="1" dirty="0">
                <a:latin typeface="Times New Roman" pitchFamily="18" charset="0"/>
                <a:ea typeface="ヒラギノ角ゴ Pro W3"/>
                <a:cs typeface="ヒラギノ角ゴ Pro W3"/>
              </a:rPr>
              <a:t>Displacement: </a:t>
            </a:r>
            <a:r>
              <a:rPr lang="en-US" sz="2700" dirty="0">
                <a:latin typeface="Times New Roman" pitchFamily="18" charset="0"/>
                <a:ea typeface="ヒラギノ角ゴ Pro W3"/>
                <a:cs typeface="ヒラギノ角ゴ Pro W3"/>
              </a:rPr>
              <a:t>Memory replaced with new item due to limited storage capacity of working memory</a:t>
            </a:r>
            <a:endParaRPr lang="en-US" sz="2700" dirty="0"/>
          </a:p>
        </p:txBody>
      </p:sp>
    </p:spTree>
    <p:extLst>
      <p:ext uri="{BB962C8B-B14F-4D97-AF65-F5344CB8AC3E}">
        <p14:creationId xmlns:p14="http://schemas.microsoft.com/office/powerpoint/2010/main" val="2683813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754" name="Picture 2" descr="http://cdnl.complex.com/m.php/CHANNEL_IMAGES/TECH/2011/08/ibmbrainchip.jpg"/>
          <p:cNvPicPr>
            <a:picLocks noChangeAspect="1" noChangeArrowheads="1"/>
          </p:cNvPicPr>
          <p:nvPr/>
        </p:nvPicPr>
        <p:blipFill>
          <a:blip r:embed="rId2"/>
          <a:srcRect/>
          <a:stretch>
            <a:fillRect/>
          </a:stretch>
        </p:blipFill>
        <p:spPr bwMode="auto">
          <a:xfrm>
            <a:off x="1775520" y="476672"/>
            <a:ext cx="8370930" cy="5688632"/>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of Short Term Memory</a:t>
            </a:r>
          </a:p>
        </p:txBody>
      </p:sp>
      <p:sp>
        <p:nvSpPr>
          <p:cNvPr id="3" name="Text Placeholder 2"/>
          <p:cNvSpPr>
            <a:spLocks noGrp="1"/>
          </p:cNvSpPr>
          <p:nvPr>
            <p:ph type="body" idx="1"/>
          </p:nvPr>
        </p:nvSpPr>
        <p:spPr>
          <a:xfrm>
            <a:off x="2589212" y="1444487"/>
            <a:ext cx="8915400" cy="4575313"/>
          </a:xfrm>
        </p:spPr>
        <p:txBody>
          <a:bodyPr>
            <a:noAutofit/>
          </a:bodyPr>
          <a:lstStyle/>
          <a:p>
            <a:r>
              <a:rPr lang="en-US" sz="2000" dirty="0"/>
              <a:t>Modes in Software:</a:t>
            </a:r>
          </a:p>
          <a:p>
            <a:pPr lvl="1"/>
            <a:r>
              <a:rPr lang="en-US" sz="2000" dirty="0"/>
              <a:t>Modes can be useful as they allow us to have more options without increasing the number of buttons</a:t>
            </a:r>
          </a:p>
          <a:p>
            <a:pPr lvl="1"/>
            <a:r>
              <a:rPr lang="en-US" sz="2000" dirty="0"/>
              <a:t>They can also cause mode errors</a:t>
            </a:r>
          </a:p>
          <a:p>
            <a:pPr lvl="2"/>
            <a:r>
              <a:rPr lang="en-US" sz="2000" dirty="0"/>
              <a:t>Users forget which mode they are in</a:t>
            </a:r>
          </a:p>
          <a:p>
            <a:pPr lvl="1"/>
            <a:r>
              <a:rPr lang="en-US" sz="2000" dirty="0"/>
              <a:t>Example of modes</a:t>
            </a:r>
          </a:p>
          <a:p>
            <a:pPr lvl="2"/>
            <a:r>
              <a:rPr lang="en-US" sz="2000" dirty="0"/>
              <a:t>Digital camera same button to take picture and record video</a:t>
            </a:r>
          </a:p>
          <a:p>
            <a:pPr lvl="2"/>
            <a:r>
              <a:rPr lang="en-US" sz="2000" dirty="0"/>
              <a:t>In a drawing program, clicking and dragging normally selects one or more graphic objects on the drawing, but when the software is in “draw rectangle” mode, clicking and dragging adds a rectangle to the drawing and stretches it to the desired size.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of Short Term Memory</a:t>
            </a:r>
          </a:p>
        </p:txBody>
      </p:sp>
      <p:sp>
        <p:nvSpPr>
          <p:cNvPr id="3" name="Text Placeholder 2"/>
          <p:cNvSpPr>
            <a:spLocks noGrp="1"/>
          </p:cNvSpPr>
          <p:nvPr>
            <p:ph type="body" idx="1"/>
          </p:nvPr>
        </p:nvSpPr>
        <p:spPr/>
        <p:txBody>
          <a:bodyPr>
            <a:normAutofit/>
          </a:bodyPr>
          <a:lstStyle/>
          <a:p>
            <a:r>
              <a:rPr lang="en-US" sz="2400" dirty="0"/>
              <a:t>Solution for Mode Errors???</a:t>
            </a:r>
          </a:p>
          <a:p>
            <a:pPr lvl="1"/>
            <a:r>
              <a:rPr lang="en-US" sz="2400" dirty="0"/>
              <a:t>Avoid modes</a:t>
            </a:r>
          </a:p>
          <a:p>
            <a:pPr lvl="1"/>
            <a:r>
              <a:rPr lang="en-US" sz="2400" dirty="0"/>
              <a:t>If that is not possible give strong feedback about which mode the software is in.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of Short Term Memory</a:t>
            </a:r>
          </a:p>
        </p:txBody>
      </p:sp>
      <p:sp>
        <p:nvSpPr>
          <p:cNvPr id="3" name="Text Placeholder 2"/>
          <p:cNvSpPr>
            <a:spLocks noGrp="1"/>
          </p:cNvSpPr>
          <p:nvPr>
            <p:ph type="body" idx="1"/>
          </p:nvPr>
        </p:nvSpPr>
        <p:spPr/>
        <p:txBody>
          <a:bodyPr/>
          <a:lstStyle/>
          <a:p>
            <a:r>
              <a:rPr lang="en-US" sz="2000" dirty="0"/>
              <a:t>Instructions</a:t>
            </a:r>
          </a:p>
          <a:p>
            <a:pPr lvl="1"/>
            <a:r>
              <a:rPr lang="en-US" sz="2000" dirty="0"/>
              <a:t>We tend to forget long instructions and often have to refer back to them </a:t>
            </a:r>
          </a:p>
          <a:p>
            <a:pPr lvl="2"/>
            <a:r>
              <a:rPr lang="en-US" sz="2000" dirty="0"/>
              <a:t>Think about asking for directions</a:t>
            </a:r>
          </a:p>
          <a:p>
            <a:pPr lvl="1"/>
            <a:r>
              <a:rPr lang="en-US" sz="2000" dirty="0"/>
              <a:t>Solution is to make instructions visible</a:t>
            </a:r>
          </a:p>
          <a:p>
            <a:pPr lvl="1"/>
            <a:endParaRPr lang="en-US" dirty="0"/>
          </a:p>
          <a:p>
            <a:pPr lvl="1"/>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spect="1" noChangeArrowheads="1"/>
          </p:cNvPicPr>
          <p:nvPr/>
        </p:nvPicPr>
        <p:blipFill>
          <a:blip r:embed="rId2" cstate="print"/>
          <a:srcRect/>
          <a:stretch>
            <a:fillRect/>
          </a:stretch>
        </p:blipFill>
        <p:spPr bwMode="auto">
          <a:xfrm>
            <a:off x="9982200" y="6134100"/>
            <a:ext cx="635000" cy="660400"/>
          </a:xfrm>
          <a:prstGeom prst="rect">
            <a:avLst/>
          </a:prstGeom>
          <a:noFill/>
          <a:ln w="12700" cap="flat">
            <a:noFill/>
            <a:miter lim="800000"/>
            <a:headEnd/>
            <a:tailEnd/>
          </a:ln>
        </p:spPr>
      </p:pic>
      <p:sp>
        <p:nvSpPr>
          <p:cNvPr id="18434" name="Rectangle 2"/>
          <p:cNvSpPr>
            <a:spLocks noGrp="1" noChangeArrowheads="1"/>
          </p:cNvSpPr>
          <p:nvPr>
            <p:ph type="title"/>
          </p:nvPr>
        </p:nvSpPr>
        <p:spPr>
          <a:ln/>
        </p:spPr>
        <p:txBody>
          <a:bodyPr/>
          <a:lstStyle/>
          <a:p>
            <a:r>
              <a:rPr lang="en-US"/>
              <a:t>long-term memory</a:t>
            </a:r>
          </a:p>
        </p:txBody>
      </p:sp>
      <p:sp>
        <p:nvSpPr>
          <p:cNvPr id="18435" name="Rectangle 3"/>
          <p:cNvSpPr>
            <a:spLocks noGrp="1" noChangeArrowheads="1"/>
          </p:cNvSpPr>
          <p:nvPr>
            <p:ph idx="1"/>
          </p:nvPr>
        </p:nvSpPr>
        <p:spPr>
          <a:ln/>
        </p:spPr>
        <p:txBody>
          <a:bodyPr>
            <a:normAutofit/>
          </a:bodyPr>
          <a:lstStyle/>
          <a:p>
            <a:pPr marL="304800" indent="-304800">
              <a:spcBef>
                <a:spcPct val="0"/>
              </a:spcBef>
              <a:tabLst>
                <a:tab pos="2095500" algn="l"/>
                <a:tab pos="2095500" algn="l"/>
                <a:tab pos="2095500" algn="l"/>
                <a:tab pos="2095500" algn="l"/>
                <a:tab pos="2095500" algn="l"/>
                <a:tab pos="2095500" algn="l"/>
              </a:tabLst>
            </a:pPr>
            <a:r>
              <a:rPr lang="en-US" sz="3600" dirty="0"/>
              <a:t>repository for all our knowledge</a:t>
            </a:r>
            <a:br>
              <a:rPr lang="en-US" sz="3600" dirty="0"/>
            </a:br>
            <a:r>
              <a:rPr lang="en-US" sz="3600" dirty="0"/>
              <a:t>					... and 	who we are</a:t>
            </a:r>
            <a:endParaRPr lang="en-US" dirty="0"/>
          </a:p>
          <a:p>
            <a:pPr marL="304800" indent="-304800">
              <a:spcBef>
                <a:spcPts val="400"/>
              </a:spcBef>
              <a:tabLst>
                <a:tab pos="2095500" algn="l"/>
                <a:tab pos="2095500" algn="l"/>
                <a:tab pos="2095500" algn="l"/>
                <a:tab pos="2095500" algn="l"/>
                <a:tab pos="2095500" algn="l"/>
                <a:tab pos="2095500" algn="l"/>
              </a:tabLst>
            </a:pPr>
            <a:endParaRPr lang="en-US" sz="1800" dirty="0"/>
          </a:p>
          <a:p>
            <a:pPr lvl="1">
              <a:spcBef>
                <a:spcPts val="900"/>
              </a:spcBef>
              <a:tabLst>
                <a:tab pos="2095500" algn="l"/>
                <a:tab pos="2095500" algn="l"/>
                <a:tab pos="2095500" algn="l"/>
                <a:tab pos="2095500" algn="l"/>
                <a:tab pos="2095500" algn="l"/>
                <a:tab pos="2095500" algn="l"/>
              </a:tabLst>
            </a:pPr>
            <a:r>
              <a:rPr lang="en-US" dirty="0"/>
              <a:t>slow access – relative to STM</a:t>
            </a:r>
          </a:p>
          <a:p>
            <a:pPr lvl="1">
              <a:spcBef>
                <a:spcPts val="900"/>
              </a:spcBef>
              <a:tabLst>
                <a:tab pos="2095500" algn="l"/>
                <a:tab pos="2095500" algn="l"/>
                <a:tab pos="2095500" algn="l"/>
                <a:tab pos="2095500" algn="l"/>
                <a:tab pos="2095500" algn="l"/>
                <a:tab pos="2095500" algn="l"/>
              </a:tabLst>
            </a:pPr>
            <a:r>
              <a:rPr lang="en-US" dirty="0"/>
              <a:t>slowly created – rehearsal</a:t>
            </a:r>
          </a:p>
          <a:p>
            <a:pPr lvl="1">
              <a:spcBef>
                <a:spcPts val="900"/>
              </a:spcBef>
              <a:tabLst>
                <a:tab pos="2095500" algn="l"/>
                <a:tab pos="2095500" algn="l"/>
                <a:tab pos="2095500" algn="l"/>
                <a:tab pos="2095500" algn="l"/>
                <a:tab pos="2095500" algn="l"/>
                <a:tab pos="2095500" algn="l"/>
              </a:tabLst>
            </a:pPr>
            <a:r>
              <a:rPr lang="en-US" dirty="0"/>
              <a:t>slow decay, if any</a:t>
            </a:r>
          </a:p>
          <a:p>
            <a:pPr lvl="1">
              <a:spcBef>
                <a:spcPts val="900"/>
              </a:spcBef>
              <a:tabLst>
                <a:tab pos="2095500" algn="l"/>
                <a:tab pos="2095500" algn="l"/>
                <a:tab pos="2095500" algn="l"/>
                <a:tab pos="2095500" algn="l"/>
                <a:tab pos="2095500" algn="l"/>
                <a:tab pos="2095500" algn="l"/>
              </a:tabLst>
            </a:pPr>
            <a:r>
              <a:rPr lang="en-US" dirty="0"/>
              <a:t>huge or unlimited capacity</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4229F-BB41-4703-859B-C9A9339690DD}"/>
              </a:ext>
            </a:extLst>
          </p:cNvPr>
          <p:cNvSpPr>
            <a:spLocks noGrp="1"/>
          </p:cNvSpPr>
          <p:nvPr>
            <p:ph type="title"/>
          </p:nvPr>
        </p:nvSpPr>
        <p:spPr>
          <a:xfrm>
            <a:off x="2906543" y="1325332"/>
            <a:ext cx="7037556" cy="960668"/>
          </a:xfrm>
        </p:spPr>
        <p:txBody>
          <a:bodyPr>
            <a:normAutofit/>
          </a:bodyPr>
          <a:lstStyle/>
          <a:p>
            <a:r>
              <a:rPr lang="en-US" dirty="0">
                <a:solidFill>
                  <a:srgbClr val="FFFFFF"/>
                </a:solidFill>
              </a:rPr>
              <a:t>Types of Long-term memory</a:t>
            </a:r>
          </a:p>
        </p:txBody>
      </p:sp>
      <p:sp>
        <p:nvSpPr>
          <p:cNvPr id="3" name="Content Placeholder 2">
            <a:extLst>
              <a:ext uri="{FF2B5EF4-FFF2-40B4-BE49-F238E27FC236}">
                <a16:creationId xmlns:a16="http://schemas.microsoft.com/office/drawing/2014/main" id="{E3F672AC-0A23-4AC8-B9AD-B7C846EF7A0E}"/>
              </a:ext>
            </a:extLst>
          </p:cNvPr>
          <p:cNvSpPr>
            <a:spLocks noGrp="1"/>
          </p:cNvSpPr>
          <p:nvPr>
            <p:ph idx="1"/>
          </p:nvPr>
        </p:nvSpPr>
        <p:spPr>
          <a:xfrm>
            <a:off x="1524000" y="543339"/>
            <a:ext cx="8572500" cy="5088136"/>
          </a:xfrm>
        </p:spPr>
        <p:txBody>
          <a:bodyPr>
            <a:noAutofit/>
          </a:bodyPr>
          <a:lstStyle/>
          <a:p>
            <a:pPr marL="0" indent="0" algn="just">
              <a:buNone/>
            </a:pPr>
            <a:endParaRPr lang="en-US" sz="2000" dirty="0"/>
          </a:p>
          <a:p>
            <a:pPr marL="0" indent="0" algn="just">
              <a:buNone/>
            </a:pPr>
            <a:endParaRPr lang="en-US" sz="2000" dirty="0"/>
          </a:p>
          <a:p>
            <a:pPr marL="0" indent="0" algn="just">
              <a:buNone/>
            </a:pPr>
            <a:r>
              <a:rPr lang="en-US" sz="2000" dirty="0"/>
              <a:t>Long-term memory is usually divided into two types </a:t>
            </a:r>
          </a:p>
          <a:p>
            <a:pPr marL="0" indent="0" algn="just">
              <a:buNone/>
            </a:pPr>
            <a:endParaRPr lang="en-US" sz="2000" dirty="0"/>
          </a:p>
          <a:p>
            <a:pPr marL="0" indent="0" algn="just">
              <a:buNone/>
            </a:pPr>
            <a:endParaRPr lang="en-US" sz="2000" dirty="0"/>
          </a:p>
          <a:p>
            <a:pPr algn="just">
              <a:lnSpc>
                <a:spcPct val="90000"/>
              </a:lnSpc>
            </a:pPr>
            <a:r>
              <a:rPr lang="en-US" sz="2000" b="1" dirty="0"/>
              <a:t>Explicit memories (Declarative Memories)</a:t>
            </a:r>
          </a:p>
          <a:p>
            <a:pPr lvl="1" algn="just">
              <a:lnSpc>
                <a:spcPct val="90000"/>
              </a:lnSpc>
            </a:pPr>
            <a:r>
              <a:rPr lang="en-US" sz="2000" dirty="0"/>
              <a:t>include all of the memories that are available in consciousness.</a:t>
            </a:r>
          </a:p>
          <a:p>
            <a:pPr lvl="1" algn="just">
              <a:lnSpc>
                <a:spcPct val="90000"/>
              </a:lnSpc>
            </a:pPr>
            <a:r>
              <a:rPr lang="en-US" sz="2000" dirty="0"/>
              <a:t>Explicit memory can be further divided into </a:t>
            </a:r>
            <a:r>
              <a:rPr lang="en-US" sz="2000" b="1" dirty="0">
                <a:hlinkClick r:id="rId3"/>
              </a:rPr>
              <a:t>episodic memory</a:t>
            </a:r>
            <a:r>
              <a:rPr lang="en-US" sz="2000" dirty="0"/>
              <a:t> (specific events) and </a:t>
            </a:r>
            <a:r>
              <a:rPr lang="en-US" sz="2000" b="1" u="sng" dirty="0"/>
              <a:t>semantic memory</a:t>
            </a:r>
            <a:r>
              <a:rPr lang="en-US" sz="2000" dirty="0"/>
              <a:t> (knowledge about the world).</a:t>
            </a:r>
            <a:endParaRPr lang="en-US" sz="2000" b="1" dirty="0"/>
          </a:p>
          <a:p>
            <a:pPr algn="just">
              <a:lnSpc>
                <a:spcPct val="90000"/>
              </a:lnSpc>
            </a:pPr>
            <a:r>
              <a:rPr lang="en-US" sz="2000" b="1" dirty="0"/>
              <a:t>Implicit memories (Non-Declarative Memories)</a:t>
            </a:r>
            <a:endParaRPr lang="en-US" sz="2000" b="1" i="1" dirty="0"/>
          </a:p>
          <a:p>
            <a:pPr lvl="1" algn="just">
              <a:lnSpc>
                <a:spcPct val="90000"/>
              </a:lnSpc>
            </a:pPr>
            <a:r>
              <a:rPr lang="en-US" sz="2000" dirty="0"/>
              <a:t>Implicit memories are those that are mostly unconscious.</a:t>
            </a:r>
          </a:p>
          <a:p>
            <a:pPr lvl="1" algn="just">
              <a:lnSpc>
                <a:spcPct val="90000"/>
              </a:lnSpc>
            </a:pPr>
            <a:r>
              <a:rPr lang="en-US" sz="2000" dirty="0"/>
              <a:t>This type of memory includes </a:t>
            </a:r>
            <a:r>
              <a:rPr lang="en-US" sz="2000" b="1" dirty="0">
                <a:hlinkClick r:id="rId4"/>
              </a:rPr>
              <a:t>procedural</a:t>
            </a:r>
            <a:r>
              <a:rPr lang="en-US" sz="2000" b="1" dirty="0"/>
              <a:t> memory, </a:t>
            </a:r>
            <a:r>
              <a:rPr lang="en-US" sz="2000" dirty="0"/>
              <a:t>which involves memories of body movement and how to use objects in the environment.</a:t>
            </a:r>
          </a:p>
        </p:txBody>
      </p:sp>
    </p:spTree>
    <p:extLst>
      <p:ext uri="{BB962C8B-B14F-4D97-AF65-F5344CB8AC3E}">
        <p14:creationId xmlns:p14="http://schemas.microsoft.com/office/powerpoint/2010/main" val="1607432992"/>
      </p:ext>
    </p:extLst>
  </p:cSld>
  <p:clrMapOvr>
    <a:masterClrMapping/>
  </p:clrMapOvr>
  <mc:AlternateContent xmlns:mc="http://schemas.openxmlformats.org/markup-compatibility/2006" xmlns:p14="http://schemas.microsoft.com/office/powerpoint/2010/main">
    <mc:Choice Requires="p14">
      <p:transition spd="slow" p14:dur="2000" advTm="76697"/>
    </mc:Choice>
    <mc:Fallback xmlns="">
      <p:transition spd="slow" advTm="76697"/>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206850" name="Picture 2"/>
          <p:cNvPicPr>
            <a:picLocks noChangeAspect="1" noChangeArrowheads="1"/>
          </p:cNvPicPr>
          <p:nvPr/>
        </p:nvPicPr>
        <p:blipFill>
          <a:blip r:embed="rId2"/>
          <a:srcRect/>
          <a:stretch>
            <a:fillRect/>
          </a:stretch>
        </p:blipFill>
        <p:spPr bwMode="auto">
          <a:xfrm>
            <a:off x="1981201" y="274638"/>
            <a:ext cx="9523410" cy="61051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386138" y="476672"/>
            <a:ext cx="6499984" cy="626009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a:latin typeface="Helvetica" pitchFamily="34" charset="0"/>
                <a:ea typeface="ヒラギノ角ゴ Pro W3"/>
                <a:cs typeface="ヒラギノ角ゴ Pro W3"/>
              </a:rPr>
              <a:t>How do we remember?</a:t>
            </a:r>
            <a:endParaRPr lang="en-US">
              <a:latin typeface="Times New Roman" pitchFamily="18" charset="0"/>
              <a:ea typeface="ヒラギノ角ゴ Pro W3"/>
              <a:cs typeface="ヒラギノ角ゴ Pro W3"/>
            </a:endParaRPr>
          </a:p>
        </p:txBody>
      </p:sp>
      <p:sp>
        <p:nvSpPr>
          <p:cNvPr id="3" name="Text Placeholder 2"/>
          <p:cNvSpPr>
            <a:spLocks noGrp="1"/>
          </p:cNvSpPr>
          <p:nvPr>
            <p:ph type="body" idx="1"/>
          </p:nvPr>
        </p:nvSpPr>
        <p:spPr/>
        <p:txBody>
          <a:bodyPr rtlCol="0">
            <a:normAutofit/>
          </a:bodyPr>
          <a:lstStyle/>
          <a:p>
            <a:pPr>
              <a:buFont typeface="Arial"/>
              <a:buChar char="•"/>
              <a:defRPr/>
            </a:pPr>
            <a:r>
              <a:rPr lang="en-US" dirty="0">
                <a:ea typeface="Times New Roman"/>
              </a:rPr>
              <a:t>To remove this ambiguity </a:t>
            </a:r>
          </a:p>
          <a:p>
            <a:pPr lvl="1">
              <a:buFont typeface="Arial"/>
              <a:buChar char="•"/>
              <a:defRPr/>
            </a:pPr>
            <a:r>
              <a:rPr lang="en-US" dirty="0">
                <a:ea typeface="Times New Roman"/>
              </a:rPr>
              <a:t>store and encode  will mean  placing  in memory</a:t>
            </a:r>
          </a:p>
          <a:p>
            <a:pPr lvl="1">
              <a:buFont typeface="Arial"/>
              <a:buChar char="•"/>
              <a:defRPr/>
            </a:pPr>
            <a:r>
              <a:rPr lang="en-US" dirty="0">
                <a:ea typeface="Times New Roman"/>
              </a:rPr>
              <a:t>retrieve and recall to mean bring back from memory.</a:t>
            </a:r>
          </a:p>
          <a:p>
            <a:pPr>
              <a:buFont typeface="Arial"/>
              <a:buChar char="•"/>
              <a:defRPr/>
            </a:pPr>
            <a:r>
              <a:rPr lang="en-US" dirty="0">
                <a:ea typeface="Times New Roman"/>
              </a:rPr>
              <a:t>If the information does not exceed the capacity of working memory, we will rehearse it, </a:t>
            </a:r>
            <a:r>
              <a:rPr lang="en-US" dirty="0" err="1">
                <a:ea typeface="Times New Roman"/>
              </a:rPr>
              <a:t>i.e</a:t>
            </a:r>
            <a:r>
              <a:rPr lang="en-US" dirty="0">
                <a:ea typeface="Times New Roman"/>
              </a:rPr>
              <a:t> use the inner voice</a:t>
            </a:r>
          </a:p>
          <a:p>
            <a:pPr>
              <a:buFont typeface="Arial"/>
              <a:buChar char="•"/>
              <a:defRPr/>
            </a:pPr>
            <a:r>
              <a:rPr lang="en-US" dirty="0">
                <a:ea typeface="Times New Roman"/>
              </a:rPr>
              <a:t>Useful for remembering unfamiliar names or numbers</a:t>
            </a:r>
            <a:endParaRPr lang="en-US" dirty="0">
              <a:latin typeface="Times New Roman"/>
              <a:ea typeface="Times New Roman"/>
            </a:endParaRPr>
          </a:p>
          <a:p>
            <a:pPr>
              <a:buFont typeface="Arial"/>
              <a:buChar char="•"/>
              <a:defRPr/>
            </a:pPr>
            <a:r>
              <a:rPr lang="en-US" dirty="0">
                <a:ea typeface="Times New Roman"/>
              </a:rPr>
              <a:t>Exploits the </a:t>
            </a:r>
            <a:r>
              <a:rPr lang="en-US" dirty="0" err="1">
                <a:ea typeface="Times New Roman"/>
              </a:rPr>
              <a:t>articulatory</a:t>
            </a:r>
            <a:r>
              <a:rPr lang="en-US" dirty="0">
                <a:ea typeface="Times New Roman"/>
              </a:rPr>
              <a:t> loop of working memory. </a:t>
            </a:r>
          </a:p>
          <a:p>
            <a:pPr>
              <a:buFont typeface="Arial"/>
              <a:buChar char="•"/>
              <a:defRPr/>
            </a:pPr>
            <a:endParaRPr lang="en-US" dirty="0">
              <a:latin typeface="Times New Roman"/>
              <a:ea typeface="Times New Roman"/>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a:latin typeface="Helvetica" pitchFamily="34" charset="0"/>
                <a:ea typeface="ヒラギノ角ゴ Pro W3"/>
                <a:cs typeface="ヒラギノ角ゴ Pro W3"/>
              </a:rPr>
              <a:t>Retrieving memories</a:t>
            </a:r>
          </a:p>
        </p:txBody>
      </p:sp>
      <p:sp>
        <p:nvSpPr>
          <p:cNvPr id="3" name="Text Placeholder 2"/>
          <p:cNvSpPr>
            <a:spLocks noGrp="1"/>
          </p:cNvSpPr>
          <p:nvPr>
            <p:ph type="body" idx="1"/>
          </p:nvPr>
        </p:nvSpPr>
        <p:spPr/>
        <p:txBody>
          <a:bodyPr rtlCol="0">
            <a:normAutofit/>
          </a:bodyPr>
          <a:lstStyle/>
          <a:p>
            <a:pPr>
              <a:buFont typeface="Arial"/>
              <a:buChar char="•"/>
              <a:defRPr/>
            </a:pPr>
            <a:r>
              <a:rPr lang="en-US" dirty="0">
                <a:ea typeface="Times New Roman"/>
              </a:rPr>
              <a:t>We are able to retrieve stored information by way of recall and/or recognition. </a:t>
            </a:r>
          </a:p>
          <a:p>
            <a:pPr>
              <a:buFont typeface="Arial"/>
              <a:buChar char="•"/>
              <a:defRPr/>
            </a:pPr>
            <a:r>
              <a:rPr lang="en-US" b="1" dirty="0">
                <a:ea typeface="Times New Roman"/>
              </a:rPr>
              <a:t>Recall:</a:t>
            </a:r>
            <a:r>
              <a:rPr lang="en-US" dirty="0">
                <a:ea typeface="Times New Roman"/>
              </a:rPr>
              <a:t> Individuals actively search their memories to retrieve a particular piece of information. </a:t>
            </a:r>
          </a:p>
          <a:p>
            <a:pPr>
              <a:buFont typeface="Arial"/>
              <a:buChar char="•"/>
              <a:defRPr/>
            </a:pPr>
            <a:r>
              <a:rPr lang="en-US" b="1" dirty="0">
                <a:ea typeface="Times New Roman"/>
              </a:rPr>
              <a:t>Recognition:</a:t>
            </a:r>
            <a:r>
              <a:rPr lang="en-US" dirty="0">
                <a:ea typeface="Times New Roman"/>
              </a:rPr>
              <a:t>  Automatic searching of our memory  to check if a piece of stimuli matches some content in our memory stores.</a:t>
            </a:r>
          </a:p>
          <a:p>
            <a:pPr>
              <a:buFont typeface="Arial"/>
              <a:buChar char="•"/>
              <a:defRPr/>
            </a:pPr>
            <a:r>
              <a:rPr lang="en-US" dirty="0">
                <a:ea typeface="Times New Roman"/>
              </a:rPr>
              <a:t>This gives rise to one of the important design theories derived from understanding memory – design for recognition rather than recall.</a:t>
            </a:r>
            <a:endParaRPr lang="en-US" dirty="0">
              <a:latin typeface="Times New Roman"/>
              <a:ea typeface="Times New Roman"/>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Recognition </a:t>
            </a:r>
            <a:r>
              <a:rPr lang="en-US" dirty="0" err="1"/>
              <a:t>vs</a:t>
            </a:r>
            <a:r>
              <a:rPr lang="en-US" dirty="0"/>
              <a:t> recall</a:t>
            </a:r>
          </a:p>
        </p:txBody>
      </p:sp>
      <p:sp>
        <p:nvSpPr>
          <p:cNvPr id="6" name="Content Placeholder 5"/>
          <p:cNvSpPr>
            <a:spLocks noGrp="1"/>
          </p:cNvSpPr>
          <p:nvPr>
            <p:ph sz="half" idx="1"/>
          </p:nvPr>
        </p:nvSpPr>
        <p:spPr>
          <a:xfrm>
            <a:off x="2279576" y="1600200"/>
            <a:ext cx="7172272" cy="4572000"/>
          </a:xfrm>
        </p:spPr>
        <p:txBody>
          <a:bodyPr/>
          <a:lstStyle/>
          <a:p>
            <a:r>
              <a:rPr lang="en-US" dirty="0"/>
              <a:t>What is the capital of Sweden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3778" name="Picture 2" descr="http://blog.neuroelectrics.com/Portals/181943/images/the_brain_in_numbers.jpg"/>
          <p:cNvPicPr>
            <a:picLocks noChangeAspect="1" noChangeArrowheads="1"/>
          </p:cNvPicPr>
          <p:nvPr/>
        </p:nvPicPr>
        <p:blipFill>
          <a:blip r:embed="rId2"/>
          <a:srcRect/>
          <a:stretch>
            <a:fillRect/>
          </a:stretch>
        </p:blipFill>
        <p:spPr bwMode="auto">
          <a:xfrm>
            <a:off x="1991545" y="260648"/>
            <a:ext cx="7572375" cy="6048672"/>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dirty="0">
                <a:latin typeface="Helvetica" pitchFamily="34" charset="0"/>
                <a:ea typeface="ヒラギノ角ゴ Pro W3"/>
                <a:cs typeface="ヒラギノ角ゴ Pro W3"/>
              </a:rPr>
              <a:t>Forgetting; </a:t>
            </a:r>
            <a:r>
              <a:rPr lang="en-US" dirty="0" smtClean="0">
                <a:latin typeface="Helvetica" pitchFamily="34" charset="0"/>
                <a:ea typeface="ヒラギノ角ゴ Pro W3"/>
                <a:cs typeface="ヒラギノ角ゴ Pro W3"/>
              </a:rPr>
              <a:t>one</a:t>
            </a:r>
            <a:r>
              <a:rPr lang="en-US" dirty="0" smtClean="0">
                <a:latin typeface="Helvetica" pitchFamily="34" charset="0"/>
                <a:ea typeface="ヒラギノ角ゴ Pro W3"/>
                <a:cs typeface="ヒラギノ角ゴ Pro W3"/>
              </a:rPr>
              <a:t> theory</a:t>
            </a:r>
            <a:endParaRPr lang="en-US" dirty="0">
              <a:latin typeface="Times New Roman" pitchFamily="18" charset="0"/>
              <a:ea typeface="ヒラギノ角ゴ Pro W3"/>
              <a:cs typeface="ヒラギノ角ゴ Pro W3"/>
            </a:endParaRPr>
          </a:p>
        </p:txBody>
      </p:sp>
      <p:sp>
        <p:nvSpPr>
          <p:cNvPr id="3" name="Text Placeholder 2"/>
          <p:cNvSpPr>
            <a:spLocks noGrp="1"/>
          </p:cNvSpPr>
          <p:nvPr>
            <p:ph type="body" idx="1"/>
          </p:nvPr>
        </p:nvSpPr>
        <p:spPr/>
        <p:txBody>
          <a:bodyPr rtlCol="0">
            <a:normAutofit/>
          </a:bodyPr>
          <a:lstStyle/>
          <a:p>
            <a:pPr>
              <a:buFont typeface="Arial"/>
              <a:buChar char="•"/>
              <a:defRPr/>
            </a:pPr>
            <a:r>
              <a:rPr lang="en-US" dirty="0">
                <a:ea typeface="Times New Roman"/>
              </a:rPr>
              <a:t>Interference theory takes two forms: </a:t>
            </a:r>
          </a:p>
          <a:p>
            <a:pPr lvl="1">
              <a:buFont typeface="Arial"/>
              <a:buChar char="•"/>
              <a:defRPr/>
            </a:pPr>
            <a:r>
              <a:rPr lang="en-US" sz="2800" dirty="0">
                <a:ea typeface="Times New Roman"/>
              </a:rPr>
              <a:t>retroactive interference (RI) and </a:t>
            </a:r>
          </a:p>
          <a:p>
            <a:pPr lvl="1">
              <a:buFont typeface="Arial"/>
              <a:buChar char="•"/>
              <a:defRPr/>
            </a:pPr>
            <a:r>
              <a:rPr lang="en-US" sz="2800" dirty="0">
                <a:ea typeface="Times New Roman"/>
              </a:rPr>
              <a:t>proactive interference (PI).</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Times New Roman"/>
              </a:rPr>
              <a:t>Retroactive interference</a:t>
            </a:r>
            <a:endParaRPr lang="en-US" dirty="0"/>
          </a:p>
        </p:txBody>
      </p:sp>
      <p:sp>
        <p:nvSpPr>
          <p:cNvPr id="3" name="Text Placeholder 2"/>
          <p:cNvSpPr>
            <a:spLocks noGrp="1"/>
          </p:cNvSpPr>
          <p:nvPr>
            <p:ph type="body" idx="1"/>
          </p:nvPr>
        </p:nvSpPr>
        <p:spPr/>
        <p:txBody>
          <a:bodyPr/>
          <a:lstStyle/>
          <a:p>
            <a:pPr>
              <a:buFont typeface="Arial"/>
              <a:buChar char="•"/>
              <a:defRPr/>
            </a:pPr>
            <a:r>
              <a:rPr lang="en-US" dirty="0">
                <a:ea typeface="Times New Roman"/>
              </a:rPr>
              <a:t>Retroactive interference </a:t>
            </a:r>
          </a:p>
          <a:p>
            <a:pPr lvl="1">
              <a:buFont typeface="Arial"/>
              <a:buChar char="•"/>
              <a:defRPr/>
            </a:pPr>
            <a:r>
              <a:rPr lang="en-US" sz="2500" dirty="0">
                <a:ea typeface="Times New Roman"/>
              </a:rPr>
              <a:t>newer learning interferes with earlier learning. </a:t>
            </a:r>
          </a:p>
          <a:p>
            <a:pPr>
              <a:buFont typeface="Arial"/>
              <a:buChar char="•"/>
              <a:defRPr/>
            </a:pPr>
            <a:endParaRPr lang="en-US" dirty="0">
              <a:ea typeface="Times New Roman"/>
            </a:endParaRPr>
          </a:p>
          <a:p>
            <a:pPr>
              <a:buFont typeface="Arial"/>
              <a:buChar char="•"/>
              <a:defRPr/>
            </a:pPr>
            <a:r>
              <a:rPr lang="en-US" dirty="0">
                <a:ea typeface="Times New Roman"/>
              </a:rPr>
              <a:t>E.g. having been used to driving a manual-shift car, spending time on holiday driving an automatic may interfere with the way one drives after returning home.</a:t>
            </a:r>
          </a:p>
          <a:p>
            <a:endParaRPr lang="en-US" dirty="0"/>
          </a:p>
        </p:txBody>
      </p:sp>
    </p:spTree>
    <p:extLst>
      <p:ext uri="{BB962C8B-B14F-4D97-AF65-F5344CB8AC3E}">
        <p14:creationId xmlns:p14="http://schemas.microsoft.com/office/powerpoint/2010/main" val="10437907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Times New Roman"/>
              </a:rPr>
              <a:t>Proactive interference</a:t>
            </a:r>
            <a:endParaRPr lang="en-US" dirty="0"/>
          </a:p>
        </p:txBody>
      </p:sp>
      <p:sp>
        <p:nvSpPr>
          <p:cNvPr id="3" name="Text Placeholder 2"/>
          <p:cNvSpPr>
            <a:spLocks noGrp="1"/>
          </p:cNvSpPr>
          <p:nvPr>
            <p:ph type="body" idx="1"/>
          </p:nvPr>
        </p:nvSpPr>
        <p:spPr/>
        <p:txBody>
          <a:bodyPr>
            <a:normAutofit fontScale="92500" lnSpcReduction="20000"/>
          </a:bodyPr>
          <a:lstStyle/>
          <a:p>
            <a:r>
              <a:rPr lang="en-US" sz="3600" dirty="0">
                <a:ea typeface="Times New Roman"/>
              </a:rPr>
              <a:t>Proactive interference </a:t>
            </a:r>
            <a:r>
              <a:rPr lang="en-US" sz="3600" dirty="0">
                <a:latin typeface="Times New Roman"/>
                <a:ea typeface="Times New Roman"/>
              </a:rPr>
              <a:t>–</a:t>
            </a:r>
          </a:p>
          <a:p>
            <a:pPr lvl="1"/>
            <a:r>
              <a:rPr lang="en-US" sz="3300" dirty="0">
                <a:ea typeface="Times New Roman"/>
              </a:rPr>
              <a:t> earlier learning interferes with new learning. </a:t>
            </a:r>
          </a:p>
          <a:p>
            <a:pPr marL="365760" lvl="1" indent="0">
              <a:buNone/>
            </a:pPr>
            <a:endParaRPr lang="en-US" sz="3300" dirty="0">
              <a:ea typeface="Times New Roman"/>
            </a:endParaRPr>
          </a:p>
          <a:p>
            <a:pPr marL="365760" lvl="1" indent="0">
              <a:buNone/>
            </a:pPr>
            <a:r>
              <a:rPr lang="en-US" sz="3300" dirty="0">
                <a:ea typeface="Times New Roman"/>
              </a:rPr>
              <a:t>However, despite these and numerous other examples of PI and RI, there is surprisingly little outside the laboratory to support this theory.</a:t>
            </a:r>
          </a:p>
          <a:p>
            <a:endParaRPr lang="en-US" sz="3600" dirty="0"/>
          </a:p>
        </p:txBody>
      </p:sp>
    </p:spTree>
    <p:extLst>
      <p:ext uri="{BB962C8B-B14F-4D97-AF65-F5344CB8AC3E}">
        <p14:creationId xmlns:p14="http://schemas.microsoft.com/office/powerpoint/2010/main" val="20476911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Implications of Long Term Memory Characters</a:t>
            </a:r>
          </a:p>
        </p:txBody>
      </p:sp>
      <p:sp>
        <p:nvSpPr>
          <p:cNvPr id="4" name="Text Placeholder 3"/>
          <p:cNvSpPr>
            <a:spLocks noGrp="1"/>
          </p:cNvSpPr>
          <p:nvPr>
            <p:ph type="body" idx="1"/>
          </p:nvPr>
        </p:nvSpPr>
        <p:spPr/>
        <p:txBody>
          <a:bodyPr/>
          <a:lstStyle/>
          <a:p>
            <a:r>
              <a:rPr lang="en-US" dirty="0"/>
              <a:t>Do not burden users memory.</a:t>
            </a:r>
          </a:p>
          <a:p>
            <a:r>
              <a:rPr lang="en-US" dirty="0"/>
              <a:t>Provide memory aids</a:t>
            </a:r>
          </a:p>
          <a:p>
            <a:pPr marL="0" indent="0">
              <a:buNone/>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a:t>
            </a:r>
          </a:p>
        </p:txBody>
      </p:sp>
      <p:sp>
        <p:nvSpPr>
          <p:cNvPr id="3" name="Text Placeholder 2"/>
          <p:cNvSpPr>
            <a:spLocks noGrp="1"/>
          </p:cNvSpPr>
          <p:nvPr>
            <p:ph type="body" idx="1"/>
          </p:nvPr>
        </p:nvSpPr>
        <p:spPr/>
        <p:txBody>
          <a:bodyPr/>
          <a:lstStyle/>
          <a:p>
            <a:r>
              <a:rPr lang="en-US" dirty="0"/>
              <a:t>Read Chapter 22 of text book up to page number 540</a:t>
            </a:r>
          </a:p>
          <a:p>
            <a:pPr lvl="1"/>
            <a:r>
              <a:rPr lang="en-US" dirty="0"/>
              <a:t>Designing interactive System</a:t>
            </a:r>
          </a:p>
          <a:p>
            <a:pPr lvl="1"/>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pPr eaLnBrk="1" hangingPunct="1"/>
            <a:r>
              <a:rPr lang="en-US">
                <a:latin typeface="Helvetica" pitchFamily="34" charset="0"/>
                <a:ea typeface="ヒラギノ角ゴ Pro W3"/>
                <a:cs typeface="ヒラギノ角ゴ Pro W3"/>
              </a:rPr>
              <a:t>Overview</a:t>
            </a:r>
            <a:endParaRPr lang="en-US">
              <a:latin typeface="Times New Roman" pitchFamily="18" charset="0"/>
              <a:ea typeface="ヒラギノ角ゴ Pro W3"/>
              <a:cs typeface="ヒラギノ角ゴ Pro W3"/>
            </a:endParaRPr>
          </a:p>
        </p:txBody>
      </p:sp>
      <p:sp>
        <p:nvSpPr>
          <p:cNvPr id="3" name="Text Placeholder 2"/>
          <p:cNvSpPr>
            <a:spLocks noGrp="1"/>
          </p:cNvSpPr>
          <p:nvPr>
            <p:ph type="body" idx="1"/>
          </p:nvPr>
        </p:nvSpPr>
        <p:spPr/>
        <p:txBody>
          <a:bodyPr rtlCol="0">
            <a:normAutofit/>
          </a:bodyPr>
          <a:lstStyle/>
          <a:p>
            <a:pPr>
              <a:buFont typeface="Arial"/>
              <a:buChar char="•"/>
              <a:defRPr/>
            </a:pPr>
            <a:r>
              <a:rPr lang="en-US" dirty="0">
                <a:ea typeface="Times New Roman"/>
              </a:rPr>
              <a:t>Memory and attention are  key abilities of people </a:t>
            </a:r>
          </a:p>
          <a:p>
            <a:pPr>
              <a:buFont typeface="Arial"/>
              <a:buChar char="•"/>
              <a:defRPr/>
            </a:pPr>
            <a:r>
              <a:rPr lang="en-US" dirty="0">
                <a:ea typeface="Times New Roman"/>
              </a:rPr>
              <a:t>They enable us to act in the world. </a:t>
            </a:r>
          </a:p>
          <a:p>
            <a:pPr>
              <a:buFont typeface="Arial"/>
              <a:buChar char="•"/>
              <a:defRPr/>
            </a:pPr>
            <a:r>
              <a:rPr lang="en-US" dirty="0">
                <a:ea typeface="Times New Roman"/>
              </a:rPr>
              <a:t>Very important for interactive systems designers</a:t>
            </a:r>
          </a:p>
          <a:p>
            <a:pPr>
              <a:buFont typeface="Arial"/>
              <a:buChar char="•"/>
              <a:defRPr/>
            </a:pPr>
            <a:r>
              <a:rPr lang="en-US" dirty="0">
                <a:ea typeface="Times New Roman"/>
              </a:rPr>
              <a:t>We look at</a:t>
            </a:r>
          </a:p>
          <a:p>
            <a:pPr lvl="1">
              <a:buFont typeface="Arial"/>
              <a:buChar char="•"/>
              <a:defRPr/>
            </a:pPr>
            <a:r>
              <a:rPr lang="en-US" dirty="0">
                <a:ea typeface="Times New Roman"/>
              </a:rPr>
              <a:t>Major components  of memory and attention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a:latin typeface="Helvetica" pitchFamily="34" charset="0"/>
                <a:ea typeface="ヒラギノ角ゴ Pro W3"/>
                <a:cs typeface="ヒラギノ角ゴ Pro W3"/>
              </a:rPr>
              <a:t>Memory 1</a:t>
            </a:r>
            <a:endParaRPr lang="en-US">
              <a:latin typeface="Times New Roman" pitchFamily="18" charset="0"/>
              <a:ea typeface="ヒラギノ角ゴ Pro W3"/>
              <a:cs typeface="ヒラギノ角ゴ Pro W3"/>
            </a:endParaRPr>
          </a:p>
        </p:txBody>
      </p:sp>
      <p:sp>
        <p:nvSpPr>
          <p:cNvPr id="3" name="Text Placeholder 2"/>
          <p:cNvSpPr>
            <a:spLocks noGrp="1"/>
          </p:cNvSpPr>
          <p:nvPr>
            <p:ph type="body" idx="1"/>
          </p:nvPr>
        </p:nvSpPr>
        <p:spPr/>
        <p:txBody>
          <a:bodyPr rtlCol="0">
            <a:normAutofit/>
          </a:bodyPr>
          <a:lstStyle/>
          <a:p>
            <a:pPr>
              <a:buFont typeface="Arial"/>
              <a:buChar char="•"/>
              <a:defRPr/>
            </a:pPr>
            <a:r>
              <a:rPr lang="en-US" dirty="0">
                <a:ea typeface="Times New Roman"/>
              </a:rPr>
              <a:t> </a:t>
            </a:r>
            <a:r>
              <a:rPr lang="en-US" sz="2800" dirty="0">
                <a:ea typeface="Times New Roman"/>
              </a:rPr>
              <a:t>without the capacity to remember and to learn, it is difficult to imagine what life would be like, whether it could be called living at all. Without memory, we would be </a:t>
            </a:r>
            <a:r>
              <a:rPr lang="en-US" sz="2800" dirty="0">
                <a:solidFill>
                  <a:srgbClr val="FF0000"/>
                </a:solidFill>
                <a:ea typeface="Times New Roman"/>
              </a:rPr>
              <a:t>servants of the moment,</a:t>
            </a:r>
            <a:r>
              <a:rPr lang="en-US" sz="2800" dirty="0">
                <a:ea typeface="Times New Roman"/>
              </a:rPr>
              <a:t> with nothing but our </a:t>
            </a:r>
            <a:r>
              <a:rPr lang="en-US" sz="2800" dirty="0">
                <a:solidFill>
                  <a:srgbClr val="FF0000"/>
                </a:solidFill>
                <a:ea typeface="Times New Roman"/>
              </a:rPr>
              <a:t>innate reflexes </a:t>
            </a:r>
            <a:r>
              <a:rPr lang="en-US" sz="2800" dirty="0">
                <a:ea typeface="Times New Roman"/>
              </a:rPr>
              <a:t>to help us deal with the world. There could be </a:t>
            </a:r>
            <a:r>
              <a:rPr lang="en-US" sz="2800" dirty="0">
                <a:solidFill>
                  <a:srgbClr val="FF0000"/>
                </a:solidFill>
                <a:ea typeface="Times New Roman"/>
              </a:rPr>
              <a:t>no language, no art, no science, no culture</a:t>
            </a:r>
            <a:r>
              <a:rPr lang="en-US" sz="2800" dirty="0">
                <a:ea typeface="Times New Roman"/>
              </a:rPr>
              <a:t>.’ (Blakemore, 1988)</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2</a:t>
            </a:r>
          </a:p>
        </p:txBody>
      </p:sp>
      <p:sp>
        <p:nvSpPr>
          <p:cNvPr id="3" name="Text Placeholder 2"/>
          <p:cNvSpPr>
            <a:spLocks noGrp="1"/>
          </p:cNvSpPr>
          <p:nvPr>
            <p:ph type="body" idx="1"/>
          </p:nvPr>
        </p:nvSpPr>
        <p:spPr/>
        <p:txBody>
          <a:bodyPr>
            <a:normAutofit/>
          </a:bodyPr>
          <a:lstStyle/>
          <a:p>
            <a:pPr>
              <a:buFont typeface="Arial"/>
              <a:buChar char="•"/>
              <a:defRPr/>
            </a:pPr>
            <a:r>
              <a:rPr lang="en-US" dirty="0">
                <a:ea typeface="Times New Roman"/>
              </a:rPr>
              <a:t>Memory is not simple information store but has a complex structure. </a:t>
            </a:r>
          </a:p>
          <a:p>
            <a:pPr>
              <a:buFont typeface="Arial"/>
              <a:buChar char="•"/>
              <a:defRPr/>
            </a:pPr>
            <a:r>
              <a:rPr lang="en-US" dirty="0">
                <a:ea typeface="Times New Roman"/>
              </a:rPr>
              <a:t>Common concept:  short-term– long-term memory</a:t>
            </a:r>
          </a:p>
          <a:p>
            <a:pPr>
              <a:buFont typeface="Arial"/>
              <a:buChar char="•"/>
              <a:defRPr/>
            </a:pPr>
            <a:endParaRPr lang="en-US" dirty="0">
              <a:ea typeface="Times New Roman"/>
            </a:endParaRPr>
          </a:p>
          <a:p>
            <a:r>
              <a:rPr lang="en-US" dirty="0"/>
              <a:t>Latest research says memory has the following components</a:t>
            </a:r>
          </a:p>
          <a:p>
            <a:pPr lvl="1"/>
            <a:r>
              <a:rPr lang="en-US" dirty="0"/>
              <a:t>Sensory Stores</a:t>
            </a:r>
          </a:p>
          <a:p>
            <a:pPr lvl="1"/>
            <a:r>
              <a:rPr lang="en-US" dirty="0"/>
              <a:t>Working Memory</a:t>
            </a:r>
          </a:p>
          <a:p>
            <a:pPr lvl="1"/>
            <a:r>
              <a:rPr lang="en-US" dirty="0"/>
              <a:t>Long Term Memory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9682" name="Picture 2" descr="http://www.dynamicflight.com/avcfibook/learning_process/1-9.gif"/>
          <p:cNvPicPr>
            <a:picLocks noChangeAspect="1" noChangeArrowheads="1"/>
          </p:cNvPicPr>
          <p:nvPr/>
        </p:nvPicPr>
        <p:blipFill>
          <a:blip r:embed="rId2"/>
          <a:srcRect/>
          <a:stretch>
            <a:fillRect/>
          </a:stretch>
        </p:blipFill>
        <p:spPr bwMode="auto">
          <a:xfrm>
            <a:off x="1524000" y="332657"/>
            <a:ext cx="8712968" cy="6129339"/>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p:cNvPicPr>
            <a:picLocks noChangeAspect="1" noChangeArrowheads="1"/>
          </p:cNvPicPr>
          <p:nvPr/>
        </p:nvPicPr>
        <p:blipFill>
          <a:blip r:embed="rId3"/>
          <a:srcRect/>
          <a:stretch>
            <a:fillRect/>
          </a:stretch>
        </p:blipFill>
        <p:spPr bwMode="auto">
          <a:xfrm>
            <a:off x="9982200" y="6134100"/>
            <a:ext cx="635000" cy="660400"/>
          </a:xfrm>
          <a:prstGeom prst="rect">
            <a:avLst/>
          </a:prstGeom>
          <a:noFill/>
          <a:ln w="12700" cap="flat">
            <a:noFill/>
            <a:miter lim="800000"/>
            <a:headEnd/>
            <a:tailEnd/>
          </a:ln>
        </p:spPr>
      </p:pic>
      <p:sp>
        <p:nvSpPr>
          <p:cNvPr id="11266" name="Rectangle 2"/>
          <p:cNvSpPr>
            <a:spLocks noGrp="1" noChangeArrowheads="1"/>
          </p:cNvSpPr>
          <p:nvPr>
            <p:ph type="title"/>
          </p:nvPr>
        </p:nvSpPr>
        <p:spPr>
          <a:ln/>
        </p:spPr>
        <p:txBody>
          <a:bodyPr/>
          <a:lstStyle/>
          <a:p>
            <a:r>
              <a:rPr lang="en-US" dirty="0"/>
              <a:t>in the brain</a:t>
            </a:r>
          </a:p>
        </p:txBody>
      </p:sp>
      <p:sp>
        <p:nvSpPr>
          <p:cNvPr id="11267" name="Rectangle 3"/>
          <p:cNvSpPr>
            <a:spLocks noGrp="1" noChangeArrowheads="1"/>
          </p:cNvSpPr>
          <p:nvPr>
            <p:ph idx="1"/>
          </p:nvPr>
        </p:nvSpPr>
        <p:spPr>
          <a:ln/>
        </p:spPr>
        <p:txBody>
          <a:bodyPr>
            <a:normAutofit fontScale="70000" lnSpcReduction="20000"/>
          </a:bodyPr>
          <a:lstStyle/>
          <a:p>
            <a:pPr marL="304800" indent="-304800">
              <a:spcBef>
                <a:spcPct val="0"/>
              </a:spcBef>
            </a:pPr>
            <a:r>
              <a:rPr lang="en-US" sz="3600" dirty="0"/>
              <a:t>buffers for stimuli received through senses</a:t>
            </a:r>
            <a:endParaRPr lang="en-US" dirty="0"/>
          </a:p>
          <a:p>
            <a:pPr lvl="1">
              <a:spcBef>
                <a:spcPts val="800"/>
              </a:spcBef>
            </a:pPr>
            <a:r>
              <a:rPr lang="en-US" sz="3200" dirty="0"/>
              <a:t>iconic memory: visual stimuli</a:t>
            </a:r>
          </a:p>
          <a:p>
            <a:pPr lvl="2">
              <a:spcBef>
                <a:spcPts val="800"/>
              </a:spcBef>
            </a:pPr>
            <a:r>
              <a:rPr lang="en-US" dirty="0"/>
              <a:t>Fireworks leave a </a:t>
            </a:r>
            <a:r>
              <a:rPr lang="en-US" dirty="0" err="1"/>
              <a:t>peristent</a:t>
            </a:r>
            <a:r>
              <a:rPr lang="en-US" dirty="0"/>
              <a:t> image</a:t>
            </a:r>
          </a:p>
          <a:p>
            <a:pPr lvl="2">
              <a:spcBef>
                <a:spcPts val="800"/>
              </a:spcBef>
            </a:pPr>
            <a:r>
              <a:rPr lang="en-US" dirty="0"/>
              <a:t>Remains in the order of 0.5 seconds</a:t>
            </a:r>
          </a:p>
          <a:p>
            <a:pPr lvl="2">
              <a:spcBef>
                <a:spcPts val="800"/>
              </a:spcBef>
            </a:pPr>
            <a:endParaRPr lang="en-US" dirty="0"/>
          </a:p>
          <a:p>
            <a:pPr lvl="1">
              <a:spcBef>
                <a:spcPts val="800"/>
              </a:spcBef>
            </a:pPr>
            <a:r>
              <a:rPr lang="en-US" sz="3200" dirty="0"/>
              <a:t>echoic memory: aural stimuli</a:t>
            </a:r>
            <a:br>
              <a:rPr lang="en-US" sz="3200" dirty="0"/>
            </a:br>
            <a:r>
              <a:rPr lang="en-US" sz="3200" dirty="0"/>
              <a:t>								... what did you say?</a:t>
            </a:r>
            <a:endParaRPr lang="en-US" dirty="0"/>
          </a:p>
          <a:p>
            <a:pPr lvl="1">
              <a:spcBef>
                <a:spcPts val="800"/>
              </a:spcBef>
            </a:pPr>
            <a:r>
              <a:rPr lang="en-US" sz="3200" dirty="0" err="1"/>
              <a:t>haptic</a:t>
            </a:r>
            <a:r>
              <a:rPr lang="en-US" sz="3200" dirty="0"/>
              <a:t> memory: tactile stimuli</a:t>
            </a:r>
          </a:p>
          <a:p>
            <a:pPr lvl="2">
              <a:spcBef>
                <a:spcPts val="800"/>
              </a:spcBef>
              <a:buNone/>
            </a:pPr>
            <a:endParaRPr lang="en-US" dirty="0"/>
          </a:p>
          <a:p>
            <a:pPr marL="304800" indent="-304800">
              <a:spcBef>
                <a:spcPts val="900"/>
              </a:spcBef>
            </a:pPr>
            <a:endParaRPr lang="en-US" sz="3600" dirty="0"/>
          </a:p>
          <a:p>
            <a:pPr marL="304800" indent="-304800">
              <a:spcBef>
                <a:spcPts val="900"/>
              </a:spcBef>
            </a:pPr>
            <a:r>
              <a:rPr lang="en-US" sz="3600" dirty="0"/>
              <a:t>continuously overwritten</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Sensory Memory to Short Term Memory</a:t>
            </a:r>
          </a:p>
        </p:txBody>
      </p:sp>
      <p:sp>
        <p:nvSpPr>
          <p:cNvPr id="3" name="Content Placeholder 2"/>
          <p:cNvSpPr>
            <a:spLocks noGrp="1"/>
          </p:cNvSpPr>
          <p:nvPr>
            <p:ph idx="1"/>
          </p:nvPr>
        </p:nvSpPr>
        <p:spPr/>
        <p:txBody>
          <a:bodyPr/>
          <a:lstStyle/>
          <a:p>
            <a:r>
              <a:rPr lang="en-US" dirty="0"/>
              <a:t>Information is passed from sensory memory into short-term memory by attention</a:t>
            </a:r>
          </a:p>
          <a:p>
            <a:r>
              <a:rPr lang="en-US" dirty="0"/>
              <a:t>We can choose to focus on one stimuli</a:t>
            </a:r>
          </a:p>
          <a:p>
            <a:pPr lvl="1"/>
            <a:r>
              <a:rPr lang="en-US" dirty="0"/>
              <a:t>Having a conversation in a crowded room</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4E12E69FE0F24D9B4F6BD891C4CF58" ma:contentTypeVersion="4" ma:contentTypeDescription="Create a new document." ma:contentTypeScope="" ma:versionID="0a4b627871224644b3074f9747e7be2a">
  <xsd:schema xmlns:xsd="http://www.w3.org/2001/XMLSchema" xmlns:xs="http://www.w3.org/2001/XMLSchema" xmlns:p="http://schemas.microsoft.com/office/2006/metadata/properties" xmlns:ns2="e360bfc0-8910-439c-a824-b4c22f7cf487" targetNamespace="http://schemas.microsoft.com/office/2006/metadata/properties" ma:root="true" ma:fieldsID="b847e4aed4345464905532591b628e17" ns2:_="">
    <xsd:import namespace="e360bfc0-8910-439c-a824-b4c22f7cf48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60bfc0-8910-439c-a824-b4c22f7cf4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E42EF99-FCF1-4958-BB24-B5C05446D98D}"/>
</file>

<file path=customXml/itemProps2.xml><?xml version="1.0" encoding="utf-8"?>
<ds:datastoreItem xmlns:ds="http://schemas.openxmlformats.org/officeDocument/2006/customXml" ds:itemID="{5BB6836E-7B59-4570-9B8D-0524DBD86B16}"/>
</file>

<file path=customXml/itemProps3.xml><?xml version="1.0" encoding="utf-8"?>
<ds:datastoreItem xmlns:ds="http://schemas.openxmlformats.org/officeDocument/2006/customXml" ds:itemID="{FF634E20-92E0-4E61-9CD3-54B39253BD9F}"/>
</file>

<file path=docProps/app.xml><?xml version="1.0" encoding="utf-8"?>
<Properties xmlns="http://schemas.openxmlformats.org/officeDocument/2006/extended-properties" xmlns:vt="http://schemas.openxmlformats.org/officeDocument/2006/docPropsVTypes">
  <TotalTime>282</TotalTime>
  <Words>1245</Words>
  <Application>Microsoft Office PowerPoint</Application>
  <PresentationFormat>Widescreen</PresentationFormat>
  <Paragraphs>174</Paragraphs>
  <Slides>34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Century Gothic</vt:lpstr>
      <vt:lpstr>Helvetica</vt:lpstr>
      <vt:lpstr>Times New Roman</vt:lpstr>
      <vt:lpstr>Wingdings 3</vt:lpstr>
      <vt:lpstr>ヒラギノ角ゴ Pro W3</vt:lpstr>
      <vt:lpstr>Wisp</vt:lpstr>
      <vt:lpstr>Memory and Attention </vt:lpstr>
      <vt:lpstr>PowerPoint Presentation</vt:lpstr>
      <vt:lpstr>PowerPoint Presentation</vt:lpstr>
      <vt:lpstr>Overview</vt:lpstr>
      <vt:lpstr>Memory 1</vt:lpstr>
      <vt:lpstr>Memory 2</vt:lpstr>
      <vt:lpstr>PowerPoint Presentation</vt:lpstr>
      <vt:lpstr>in the brain</vt:lpstr>
      <vt:lpstr>Sensory Memory to Short Term Memory</vt:lpstr>
      <vt:lpstr>short-term memory (STM)</vt:lpstr>
      <vt:lpstr>Working Memory</vt:lpstr>
      <vt:lpstr>Working Memory</vt:lpstr>
      <vt:lpstr>Chunking</vt:lpstr>
      <vt:lpstr>Chunking</vt:lpstr>
      <vt:lpstr>Working Memory</vt:lpstr>
      <vt:lpstr>Central Executive</vt:lpstr>
      <vt:lpstr>Articulatory Loop</vt:lpstr>
      <vt:lpstr>The visuo-spatial sketchpad</vt:lpstr>
      <vt:lpstr>Forgetting from working memory</vt:lpstr>
      <vt:lpstr>Implications of Short Term Memory</vt:lpstr>
      <vt:lpstr>Implications of Short Term Memory</vt:lpstr>
      <vt:lpstr>Implications of Short Term Memory</vt:lpstr>
      <vt:lpstr>long-term memory</vt:lpstr>
      <vt:lpstr>Types of Long-term memory</vt:lpstr>
      <vt:lpstr>PowerPoint Presentation</vt:lpstr>
      <vt:lpstr>PowerPoint Presentation</vt:lpstr>
      <vt:lpstr>How do we remember?</vt:lpstr>
      <vt:lpstr>Retrieving memories</vt:lpstr>
      <vt:lpstr>Recognition vs recall</vt:lpstr>
      <vt:lpstr>Forgetting; one theory</vt:lpstr>
      <vt:lpstr>Retroactive interference</vt:lpstr>
      <vt:lpstr>Proactive interference</vt:lpstr>
      <vt:lpstr>Design Implications of Long Term Memory Characters</vt:lpstr>
      <vt:lpstr>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and Attention Chapter 2</dc:title>
  <dc:creator>Gulmina Rextina</dc:creator>
  <cp:lastModifiedBy>Gulmina Rextina</cp:lastModifiedBy>
  <cp:revision>5</cp:revision>
  <dcterms:created xsi:type="dcterms:W3CDTF">2020-07-14T05:36:05Z</dcterms:created>
  <dcterms:modified xsi:type="dcterms:W3CDTF">2023-05-29T09:18:17Z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0x0101002A4E12E69FE0F24D9B4F6BD891C4CF58</vt:lpwstr>
  </property>
</Properties>
</file>