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307" r:id="rId2"/>
    <p:sldId id="294" r:id="rId3"/>
    <p:sldId id="273" r:id="rId4"/>
    <p:sldId id="274" r:id="rId5"/>
    <p:sldId id="309" r:id="rId6"/>
    <p:sldId id="293" r:id="rId7"/>
    <p:sldId id="292" r:id="rId8"/>
    <p:sldId id="275" r:id="rId9"/>
    <p:sldId id="310" r:id="rId10"/>
    <p:sldId id="279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86357" autoAdjust="0"/>
  </p:normalViewPr>
  <p:slideViewPr>
    <p:cSldViewPr snapToObjects="1"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17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BFFA3-FC05-42F2-8C97-85AD7D42C78D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23C8B3-89D5-416A-B600-D2F2AAA70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32297-8207-4FFE-944E-31E9621AB6F0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B8443-F2D3-4EE2-A907-F0B8A233F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A797C-FEEA-44C9-8CF6-35A75E5E820F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3CF3B-44E8-4222-BBC3-6FC936562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35D8-C593-464F-A0AF-A691876DAD3F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72D2A-1A95-42DB-960D-0FB53C1FF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F351C-B30E-458C-A86E-93A386D74E4C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69DC9-635F-456D-A234-44709F8565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633FA-F414-4284-A66E-F7E345CBF068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E23873E-4256-4322-BE42-E24F03C20E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75ED0-A19A-4F44-928D-66554E8F1E7B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BCC99-94A3-46B9-98CA-781BD92E01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4B8EA-DD62-4CAF-9576-5D838B97A532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CBDCE-043C-44B9-BF47-A92A23B111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426F7-2BA6-4E9E-81BB-90D7D36AE0FD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AFC34-1D8D-475E-ACC2-B7219DAEB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180B3-C3DB-4AD4-AADE-CC616F7D78BC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B64E0-328A-48F9-9FA3-36D826B4E2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3FD512-40DD-4C65-AF93-EC8A9A0C86BE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D07CD-C79D-41D5-94C7-B76DFBD6AB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A867E-AE38-4973-8B05-186791412E92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6205C24-2966-4BB5-93D4-E5C412F03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50C8D4-BB06-4DF0-A996-8D0F11C98A53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37BF0A5-609F-4052-A496-426B0ABF3B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457200" y="6356350"/>
            <a:ext cx="822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000"/>
              <a:t>Benyon, </a:t>
            </a:r>
            <a:r>
              <a:rPr lang="en-US" sz="1000" i="1"/>
              <a:t>Designing Interactive Systems: A comprehensive guide to HCI and interaction design</a:t>
            </a:r>
            <a:r>
              <a:rPr lang="en-GB" sz="1000"/>
              <a:t>, 2nd Edition, © Pearson Education Limited 2011</a:t>
            </a:r>
          </a:p>
          <a:p>
            <a:pPr algn="r"/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ea typeface="ヒラギノ角ゴ Pro W3"/>
                <a:cs typeface="ヒラギノ角ゴ Pro W3"/>
              </a:rPr>
              <a:t>Chapter 2</a:t>
            </a:r>
            <a:endParaRPr lang="en-US" dirty="0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  <a:ea typeface="ヒラギノ角ゴ Pro W3"/>
                <a:cs typeface="ヒラギノ角ゴ Pro W3"/>
              </a:rPr>
              <a:t>Attention</a:t>
            </a:r>
            <a:br>
              <a:rPr lang="en-US" dirty="0">
                <a:latin typeface="Helvetica" pitchFamily="34" charset="0"/>
                <a:ea typeface="ヒラギノ角ゴ Pro W3"/>
                <a:cs typeface="ヒラギノ角ゴ Pro W3"/>
              </a:rPr>
            </a:br>
            <a:endParaRPr lang="en-US" dirty="0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  <a:ea typeface="ヒラギノ角ゴ Pro W3"/>
                <a:cs typeface="ヒラギノ角ゴ Pro W3"/>
              </a:rPr>
              <a:t>Attention as capacity allocation</a:t>
            </a:r>
            <a:endParaRPr lang="en-US" dirty="0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We have a limited amount of processing power at our disposal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some tasks require relatively little processing power and others  require more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This  explains how we can divide our attention across a number of tasks depending  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The  demand level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Our experience  in executing them.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Other variables  that effect how allocate attention are: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Times New Roman"/>
              </a:rPr>
              <a:t>Stress 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Times New Roman"/>
              </a:rPr>
              <a:t>enduring dispositions,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Times New Roman"/>
              </a:rPr>
              <a:t>momentary intentions </a:t>
            </a:r>
          </a:p>
          <a:p>
            <a:pPr marL="971550" lvl="1" indent="-51435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/>
              <a:t>	Chapter 8: Shape Thought and Action</a:t>
            </a:r>
          </a:p>
          <a:p>
            <a:r>
              <a:rPr lang="en-US" dirty="0"/>
              <a:t>Reference Book: Designing with Mind in Mind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Limits of Attention</a:t>
            </a:r>
          </a:p>
        </p:txBody>
      </p:sp>
    </p:spTree>
    <p:extLst>
      <p:ext uri="{BB962C8B-B14F-4D97-AF65-F5344CB8AC3E}">
        <p14:creationId xmlns:p14="http://schemas.microsoft.com/office/powerpoint/2010/main" val="18811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Limited capacity of attention and short term memory </a:t>
            </a:r>
          </a:p>
          <a:p>
            <a:pPr lvl="1"/>
            <a:r>
              <a:rPr lang="en-US" dirty="0"/>
              <a:t>This dictates that people interact with the world in predicable patterns</a:t>
            </a:r>
          </a:p>
          <a:p>
            <a:r>
              <a:rPr lang="en-US" dirty="0"/>
              <a:t>Interactive systems are more suitable when they are designed with these limitation in mind</a:t>
            </a:r>
          </a:p>
          <a:p>
            <a:r>
              <a:rPr lang="en-US" dirty="0"/>
              <a:t>6 patterns of human behavior when interacting with the world  including interactive systems</a:t>
            </a:r>
          </a:p>
        </p:txBody>
      </p:sp>
    </p:spTree>
    <p:extLst>
      <p:ext uri="{BB962C8B-B14F-4D97-AF65-F5344CB8AC3E}">
        <p14:creationId xmlns:p14="http://schemas.microsoft.com/office/powerpoint/2010/main" val="7885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WE FOCUS ON OUR GOALS AND PAY LITTLE ATTENTION TO OUR TOOLS</a:t>
            </a:r>
          </a:p>
          <a:p>
            <a:r>
              <a:rPr lang="en-US" b="1" dirty="0"/>
              <a:t> WE USE EXTERNAL AIDS TO KEEP TRACK OF WHAT WE ARE DOING</a:t>
            </a:r>
          </a:p>
          <a:p>
            <a:r>
              <a:rPr lang="en-US" b="1" dirty="0"/>
              <a:t>WE FOLLOW INFORMATION “SCENT” TOWARD OUR GOAL</a:t>
            </a:r>
          </a:p>
          <a:p>
            <a:r>
              <a:rPr lang="en-US" b="1" dirty="0"/>
              <a:t>WE PREFER FAMILIAR PATHS</a:t>
            </a:r>
          </a:p>
          <a:p>
            <a:r>
              <a:rPr lang="en-US" b="1" dirty="0"/>
              <a:t>OUR THOUGHT CYCLE: GOAL, EXECUTE, EVALUATE</a:t>
            </a:r>
          </a:p>
          <a:p>
            <a:r>
              <a:rPr lang="en-US" b="1" dirty="0"/>
              <a:t>AFTER WE ACHIEVE A TASK’S PRIMARY GOAL, WE OFTEN FORGET CLEANUP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Goals not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Machines, computers, pens etc are all tools to achieve specific goals</a:t>
            </a:r>
          </a:p>
          <a:p>
            <a:r>
              <a:rPr lang="en-US" dirty="0"/>
              <a:t>Humans focus/pay attention on their goals and not on the tools they use</a:t>
            </a:r>
          </a:p>
          <a:p>
            <a:r>
              <a:rPr lang="en-US" dirty="0"/>
              <a:t>We are blind to the tools because of the limits of 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Short Term Memory</a:t>
            </a:r>
          </a:p>
          <a:p>
            <a:r>
              <a:rPr lang="en-US" dirty="0"/>
              <a:t>Focusing on Tools makes us forget the goal</a:t>
            </a:r>
          </a:p>
        </p:txBody>
      </p:sp>
    </p:spTree>
    <p:extLst>
      <p:ext uri="{BB962C8B-B14F-4D97-AF65-F5344CB8AC3E}">
        <p14:creationId xmlns:p14="http://schemas.microsoft.com/office/powerpoint/2010/main" val="29462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Goals not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/>
              <a:t>Design in a way so that the software don’t call attention to itself</a:t>
            </a:r>
          </a:p>
          <a:p>
            <a:pPr lvl="1" algn="just"/>
            <a:r>
              <a:rPr lang="en-US" dirty="0"/>
              <a:t>So that user focuses on the task not the software</a:t>
            </a:r>
          </a:p>
          <a:p>
            <a:pPr algn="just"/>
            <a:r>
              <a:rPr lang="en-US" dirty="0"/>
              <a:t>For example when designing web pages do not use words like click here as it draws attention to the tool (mouse)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733800"/>
            <a:ext cx="39714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1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Use External Tools to Keep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Due to the limits of attention and short term memory</a:t>
            </a:r>
          </a:p>
          <a:p>
            <a:r>
              <a:rPr lang="en-US" dirty="0"/>
              <a:t>We use marks to help us remind</a:t>
            </a:r>
          </a:p>
          <a:p>
            <a:pPr lvl="1"/>
            <a:r>
              <a:rPr lang="en-US" dirty="0"/>
              <a:t>Reading books </a:t>
            </a:r>
            <a:r>
              <a:rPr lang="en-US" dirty="0">
                <a:sym typeface="Wingdings" pitchFamily="2" charset="2"/>
              </a:rPr>
              <a:t> bookmarks</a:t>
            </a:r>
          </a:p>
          <a:p>
            <a:pPr lvl="1"/>
            <a:r>
              <a:rPr lang="en-US" dirty="0">
                <a:sym typeface="Wingdings" pitchFamily="2" charset="2"/>
              </a:rPr>
              <a:t>Addition  do on paper</a:t>
            </a:r>
          </a:p>
          <a:p>
            <a:pPr lvl="1"/>
            <a:r>
              <a:rPr lang="en-US" dirty="0">
                <a:sym typeface="Wingdings" pitchFamily="2" charset="2"/>
              </a:rPr>
              <a:t>Counting  we move objects if we can (like prayer beads)</a:t>
            </a:r>
          </a:p>
          <a:p>
            <a:pPr lvl="1"/>
            <a:r>
              <a:rPr lang="en-US" dirty="0">
                <a:sym typeface="Wingdings" pitchFamily="2" charset="2"/>
              </a:rPr>
              <a:t>Email applications  tell us which emails are read, which have been replied to etc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Interactive systems should allow user to move or mark objects to indicate which ones they have worked on</a:t>
            </a:r>
          </a:p>
        </p:txBody>
      </p:sp>
    </p:spTree>
    <p:extLst>
      <p:ext uri="{BB962C8B-B14F-4D97-AF65-F5344CB8AC3E}">
        <p14:creationId xmlns:p14="http://schemas.microsoft.com/office/powerpoint/2010/main" val="1732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Design Rule: Marking or moving objects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3557"/>
            <a:ext cx="9144000" cy="53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6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Design Rule: Marking or moving objects 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4899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029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example you can mark pictures that you have already edited </a:t>
            </a:r>
          </a:p>
        </p:txBody>
      </p:sp>
    </p:spTree>
    <p:extLst>
      <p:ext uri="{BB962C8B-B14F-4D97-AF65-F5344CB8AC3E}">
        <p14:creationId xmlns:p14="http://schemas.microsoft.com/office/powerpoint/2010/main" val="3812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File:Attention sp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88640"/>
            <a:ext cx="3810000" cy="46805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31640" y="5085184"/>
            <a:ext cx="69127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a typeface="Times New Roman"/>
              </a:rPr>
              <a:t>Definition: </a:t>
            </a:r>
            <a:r>
              <a:rPr lang="en-US" sz="2800" u="sng" dirty="0">
                <a:solidFill>
                  <a:srgbClr val="FF0000"/>
                </a:solidFill>
                <a:ea typeface="Times New Roman"/>
              </a:rPr>
              <a:t>‘the concentration of mental effort on sensory or mental events’,</a:t>
            </a:r>
            <a:r>
              <a:rPr lang="en-US" sz="2800" dirty="0">
                <a:ea typeface="Times New Roman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Scent to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doing something</a:t>
            </a:r>
          </a:p>
          <a:p>
            <a:pPr lvl="1"/>
            <a:r>
              <a:rPr lang="en-US" dirty="0"/>
              <a:t>We take menu instructions very literally</a:t>
            </a:r>
          </a:p>
          <a:p>
            <a:pPr lvl="1"/>
            <a:r>
              <a:rPr lang="en-US" dirty="0"/>
              <a:t>We don’t think too deep about it</a:t>
            </a:r>
          </a:p>
          <a:p>
            <a:r>
              <a:rPr lang="en-US" dirty="0"/>
              <a:t>If someone wants to buy a airline ticket on a website</a:t>
            </a:r>
          </a:p>
          <a:p>
            <a:pPr lvl="1"/>
            <a:r>
              <a:rPr lang="en-US" dirty="0"/>
              <a:t>Scan for buy, ticket, reservation etc</a:t>
            </a:r>
          </a:p>
          <a:p>
            <a:pPr lvl="1"/>
            <a:r>
              <a:rPr lang="en-US" dirty="0"/>
              <a:t>Will ignore text like hotel</a:t>
            </a:r>
          </a:p>
        </p:txBody>
      </p:sp>
    </p:spTree>
    <p:extLst>
      <p:ext uri="{BB962C8B-B14F-4D97-AF65-F5344CB8AC3E}">
        <p14:creationId xmlns:p14="http://schemas.microsoft.com/office/powerpoint/2010/main" val="36156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Scent : ATM Menu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96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What will the user notice for each of the following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 a bill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 dentist by transfer funds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New Account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691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i="1" dirty="0"/>
              <a:t>“interactive systems should be designed so that the scent is strong and really does lead users to their goals”.</a:t>
            </a:r>
          </a:p>
          <a:p>
            <a:endParaRPr lang="en-US" sz="3200" i="1" dirty="0"/>
          </a:p>
          <a:p>
            <a:r>
              <a:rPr lang="en-US" sz="3200" dirty="0"/>
              <a:t>To do that, </a:t>
            </a:r>
          </a:p>
          <a:p>
            <a:pPr lvl="1"/>
            <a:r>
              <a:rPr lang="en-US" sz="3000" dirty="0"/>
              <a:t>Designers </a:t>
            </a:r>
            <a:r>
              <a:rPr lang="en-US" sz="3200" dirty="0"/>
              <a:t>need to understand the goals that users are likely to have at each decision point in a task</a:t>
            </a:r>
          </a:p>
          <a:p>
            <a:pPr lvl="1"/>
            <a:r>
              <a:rPr lang="en-US" sz="3200" dirty="0"/>
              <a:t>ensure that each choice point in the software provides options for every important user goal</a:t>
            </a:r>
          </a:p>
          <a:p>
            <a:pPr lvl="1"/>
            <a:r>
              <a:rPr lang="en-US" sz="3200" dirty="0"/>
              <a:t>clearly indicates which option leads to which goal.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985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Transaction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659653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67000" y="4953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7020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Transactions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056" y="1600200"/>
            <a:ext cx="635895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8147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try to open a document which has already been opened Word and Excel use different wording, which one is clearer?</a:t>
            </a:r>
          </a:p>
        </p:txBody>
      </p:sp>
    </p:spTree>
    <p:extLst>
      <p:ext uri="{BB962C8B-B14F-4D97-AF65-F5344CB8AC3E}">
        <p14:creationId xmlns:p14="http://schemas.microsoft.com/office/powerpoint/2010/main" val="34815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67066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48006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Excel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8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28421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4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Prefer Familiar Paths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achieving a goal, we take familiar paths not explore new ones</a:t>
            </a:r>
          </a:p>
          <a:p>
            <a:pPr lvl="1"/>
            <a:r>
              <a:rPr lang="en-US" dirty="0"/>
              <a:t>Especially when we have a deadline</a:t>
            </a:r>
          </a:p>
          <a:p>
            <a:r>
              <a:rPr lang="en-US" dirty="0"/>
              <a:t>Exploring new paths is problem solving and it is heavy on attention and short term memory</a:t>
            </a:r>
          </a:p>
          <a:p>
            <a:r>
              <a:rPr lang="en-US" dirty="0"/>
              <a:t>Familiar paths are almost automatic </a:t>
            </a:r>
          </a:p>
          <a:p>
            <a:r>
              <a:rPr lang="en-US" dirty="0"/>
              <a:t>While using a software, w stick to our old habits, even when told that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42591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Paths: Design </a:t>
            </a:r>
            <a:r>
              <a:rPr lang="en-US" dirty="0" err="1"/>
              <a:t>Leason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 of key stokes is not critical in some cases like:</a:t>
            </a:r>
          </a:p>
          <a:p>
            <a:pPr lvl="1"/>
            <a:r>
              <a:rPr lang="en-US" dirty="0"/>
              <a:t>Design infrequent use </a:t>
            </a:r>
            <a:r>
              <a:rPr lang="en-US" dirty="0" err="1"/>
              <a:t>softwares</a:t>
            </a:r>
            <a:r>
              <a:rPr lang="en-US" dirty="0"/>
              <a:t> like ATM so that they are tuned to avoid problem solving</a:t>
            </a:r>
          </a:p>
          <a:p>
            <a:pPr lvl="1"/>
            <a:r>
              <a:rPr lang="en-US" dirty="0"/>
              <a:t>Frequent use software number of key strokes is important</a:t>
            </a:r>
          </a:p>
          <a:p>
            <a:pPr lvl="2"/>
            <a:r>
              <a:rPr lang="en-US" dirty="0"/>
              <a:t>People become experts with time</a:t>
            </a:r>
          </a:p>
          <a:p>
            <a:pPr lvl="2"/>
            <a:r>
              <a:rPr lang="en-US" dirty="0"/>
              <a:t>They might be formally trained to use it</a:t>
            </a:r>
          </a:p>
          <a:p>
            <a:pPr lvl="2"/>
            <a:r>
              <a:rPr lang="en-US" dirty="0"/>
              <a:t>E.g. 911 systems (police reporting). Every key stoke is important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pitchFamily="34" charset="0"/>
                <a:ea typeface="ヒラギノ角ゴ Pro W3"/>
                <a:cs typeface="ヒラギノ角ゴ Pro W3"/>
              </a:rPr>
              <a:t>Attention</a:t>
            </a:r>
            <a:endParaRPr lang="en-US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 Attention is very important for many human activity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Failures in attention cause  accidents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Driver using  mobile phones while driving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Control room operators not knowing which instrument to attend to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In order to make good design we need to understand the capabilities and limitations of attention</a:t>
            </a:r>
            <a:endParaRPr lang="en-US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Paths: Design </a:t>
            </a:r>
            <a:r>
              <a:rPr lang="en-US" dirty="0" err="1"/>
              <a:t>Leason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Guide user to the best paths</a:t>
            </a:r>
          </a:p>
          <a:p>
            <a:pPr lvl="1"/>
            <a:r>
              <a:rPr lang="en-US" dirty="0"/>
              <a:t>Home screen should have some sort of information for user to use</a:t>
            </a:r>
          </a:p>
          <a:p>
            <a:pPr lvl="1"/>
            <a:endParaRPr lang="en-US" dirty="0"/>
          </a:p>
          <a:p>
            <a:r>
              <a:rPr lang="en-US" dirty="0"/>
              <a:t>Help experienced user to speed up</a:t>
            </a:r>
          </a:p>
          <a:p>
            <a:pPr lvl="1"/>
            <a:r>
              <a:rPr lang="en-US" dirty="0"/>
              <a:t>As they gain experience show them faster paths</a:t>
            </a:r>
          </a:p>
          <a:p>
            <a:pPr lvl="1"/>
            <a:r>
              <a:rPr lang="en-US" dirty="0"/>
              <a:t>Make it easy for them to shift</a:t>
            </a:r>
          </a:p>
        </p:txBody>
      </p:sp>
    </p:spTree>
    <p:extLst>
      <p:ext uri="{BB962C8B-B14F-4D97-AF65-F5344CB8AC3E}">
        <p14:creationId xmlns:p14="http://schemas.microsoft.com/office/powerpoint/2010/main" val="12000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Goal, Execute,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Our thought cycle is </a:t>
            </a:r>
            <a:r>
              <a:rPr lang="en-US" i="1" dirty="0"/>
              <a:t>Goal, Execute and Evaluate</a:t>
            </a:r>
          </a:p>
          <a:p>
            <a:pPr lvl="1"/>
            <a:r>
              <a:rPr lang="en-US" dirty="0"/>
              <a:t>Goal: Form a goal, e.g. open a bank account</a:t>
            </a:r>
          </a:p>
          <a:p>
            <a:pPr lvl="1"/>
            <a:r>
              <a:rPr lang="en-US" dirty="0"/>
              <a:t>Execute: take steps towards the goal e.g. go to the bank</a:t>
            </a:r>
          </a:p>
          <a:p>
            <a:pPr lvl="1"/>
            <a:r>
              <a:rPr lang="en-US" dirty="0"/>
              <a:t>Evaluate: Check if goal is achieved </a:t>
            </a:r>
          </a:p>
          <a:p>
            <a:pPr lvl="1"/>
            <a:r>
              <a:rPr lang="en-US" dirty="0"/>
              <a:t>Repeat until goal is achieved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Goal, Execute,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software should help user in each of these aspects</a:t>
            </a:r>
          </a:p>
          <a:p>
            <a:r>
              <a:rPr lang="en-US" sz="2800" dirty="0"/>
              <a:t>Goal: </a:t>
            </a:r>
          </a:p>
          <a:p>
            <a:pPr lvl="1"/>
            <a:r>
              <a:rPr lang="en-US" dirty="0"/>
              <a:t>Provide clear paths</a:t>
            </a:r>
          </a:p>
          <a:p>
            <a:pPr lvl="2"/>
            <a:r>
              <a:rPr lang="en-US" dirty="0"/>
              <a:t>including initial steps for the user goals that the software is intended to support.</a:t>
            </a:r>
          </a:p>
          <a:p>
            <a:r>
              <a:rPr lang="en-US" sz="2800" dirty="0"/>
              <a:t>Execute: </a:t>
            </a:r>
          </a:p>
          <a:p>
            <a:pPr lvl="1"/>
            <a:r>
              <a:rPr lang="en-US" dirty="0"/>
              <a:t>The software should provide clear instructions and make it easy for the user to accomplish his/her task</a:t>
            </a:r>
          </a:p>
          <a:p>
            <a:r>
              <a:rPr lang="en-US" sz="2800" dirty="0"/>
              <a:t>Evaluate:</a:t>
            </a:r>
          </a:p>
          <a:p>
            <a:pPr lvl="1"/>
            <a:r>
              <a:rPr lang="en-US" dirty="0"/>
              <a:t>Provide feedback and status information to show users their progress toward the goal.</a:t>
            </a:r>
          </a:p>
          <a:p>
            <a:pPr lvl="1"/>
            <a:r>
              <a:rPr lang="en-US" dirty="0"/>
              <a:t> Allow users to back out of tasks that didn’t take them toward their goal.</a:t>
            </a:r>
          </a:p>
        </p:txBody>
      </p:sp>
    </p:spTree>
    <p:extLst>
      <p:ext uri="{BB962C8B-B14F-4D97-AF65-F5344CB8AC3E}">
        <p14:creationId xmlns:p14="http://schemas.microsoft.com/office/powerpoint/2010/main" val="41924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Goal, Execute , Evaluate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travel website showing the user the whole Goal, Execute , Evaluate path</a:t>
            </a:r>
          </a:p>
        </p:txBody>
      </p:sp>
    </p:spTree>
    <p:extLst>
      <p:ext uri="{BB962C8B-B14F-4D97-AF65-F5344CB8AC3E}">
        <p14:creationId xmlns:p14="http://schemas.microsoft.com/office/powerpoint/2010/main" val="40717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Forgetting to Clean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attention is a scarce resource, user forget to clean up after a task is finished</a:t>
            </a:r>
          </a:p>
          <a:p>
            <a:endParaRPr lang="en-US" dirty="0"/>
          </a:p>
          <a:p>
            <a:r>
              <a:rPr lang="en-US" dirty="0"/>
              <a:t>People leaving car lights on a rainy day</a:t>
            </a:r>
          </a:p>
          <a:p>
            <a:r>
              <a:rPr lang="en-US" dirty="0"/>
              <a:t>Software should be designed so that they automatically do clean up or remind the user to properly finish their task</a:t>
            </a:r>
          </a:p>
          <a:p>
            <a:pPr lvl="1"/>
            <a:r>
              <a:rPr lang="en-US" dirty="0"/>
              <a:t>E.g. car beeping if you leave the head lights on</a:t>
            </a:r>
          </a:p>
        </p:txBody>
      </p:sp>
    </p:spTree>
    <p:extLst>
      <p:ext uri="{BB962C8B-B14F-4D97-AF65-F5344CB8AC3E}">
        <p14:creationId xmlns:p14="http://schemas.microsoft.com/office/powerpoint/2010/main" val="9910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pitchFamily="34" charset="0"/>
                <a:ea typeface="ヒラギノ角ゴ Pro W3"/>
                <a:cs typeface="ヒラギノ角ゴ Pro W3"/>
              </a:rPr>
              <a:t>Attention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Attention is important in the design and operation of safety-critical interactive systems.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Two forms of  attention: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selective attention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 divided attention.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Selective (or focused) attention generally refers to whether or not we become aware of sensory information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>
              <a:buFont typeface="Arial"/>
              <a:buChar char="•"/>
              <a:defRPr/>
            </a:pPr>
            <a:endParaRPr lang="en-US" dirty="0">
              <a:ea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Choosing to focus on one activity amongst many. Such as carrying out a conversation with a friend in a crowded room.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Attention</a:t>
            </a:r>
          </a:p>
        </p:txBody>
      </p:sp>
      <p:pic>
        <p:nvPicPr>
          <p:cNvPr id="35842" name="Picture 2" descr="http://upload.wikimedia.org/wikipedia/commons/4/46/Wikipedia-spotl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7638"/>
            <a:ext cx="5715000" cy="544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http://www.simplypsychology.org/dichotic-listen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74638"/>
            <a:ext cx="6923112" cy="563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  <a:ea typeface="ヒラギノ角ゴ Pro W3"/>
                <a:cs typeface="ヒラギノ角ゴ Pro W3"/>
              </a:rPr>
              <a:t>Divided attention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>
                <a:ea typeface="Times New Roman"/>
              </a:rPr>
              <a:t>Divided Attention: </a:t>
            </a:r>
            <a:r>
              <a:rPr lang="en-US" dirty="0">
                <a:ea typeface="Times New Roman"/>
              </a:rPr>
              <a:t>Mental resources are divided between  while multi-tasking</a:t>
            </a:r>
            <a:r>
              <a:rPr lang="en-US" i="1" dirty="0">
                <a:ea typeface="Times New Roman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Performance of two simultaneously executed tasks would be  poorer than attending to just one at a time.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Watching TV and talking to a person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Times New Roman"/>
              </a:rPr>
              <a:t>Talking on phone and driving a car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Attention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  <a:p>
            <a:r>
              <a:rPr lang="en-US" dirty="0"/>
              <a:t>Count yellow stars</a:t>
            </a:r>
          </a:p>
          <a:p>
            <a:r>
              <a:rPr lang="en-US" dirty="0"/>
              <a:t>Count yellow stars + </a:t>
            </a:r>
            <a:r>
              <a:rPr lang="en-US"/>
              <a:t>red crosses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E8AB81-A93C-4B69-983F-3212380DFD5D}"/>
</file>

<file path=customXml/itemProps2.xml><?xml version="1.0" encoding="utf-8"?>
<ds:datastoreItem xmlns:ds="http://schemas.openxmlformats.org/officeDocument/2006/customXml" ds:itemID="{52B5AA0F-6065-4AF6-B7FC-D29A33C7E243}"/>
</file>

<file path=customXml/itemProps3.xml><?xml version="1.0" encoding="utf-8"?>
<ds:datastoreItem xmlns:ds="http://schemas.openxmlformats.org/officeDocument/2006/customXml" ds:itemID="{70FCE0D5-3B80-4216-AE6C-F107FA776D2B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12980</TotalTime>
  <Words>1159</Words>
  <Application>Microsoft Office PowerPoint</Application>
  <PresentationFormat>On-screen Show (4:3)</PresentationFormat>
  <Paragraphs>150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Franklin Gothic Book</vt:lpstr>
      <vt:lpstr>Helvetica</vt:lpstr>
      <vt:lpstr>Perpetua</vt:lpstr>
      <vt:lpstr>Times New Roman</vt:lpstr>
      <vt:lpstr>Wingdings</vt:lpstr>
      <vt:lpstr>Wingdings 2</vt:lpstr>
      <vt:lpstr>ヒラギノ角ゴ Pro W3</vt:lpstr>
      <vt:lpstr>Equity</vt:lpstr>
      <vt:lpstr>Attention </vt:lpstr>
      <vt:lpstr>PowerPoint Presentation</vt:lpstr>
      <vt:lpstr>Attention</vt:lpstr>
      <vt:lpstr>Attention 2 </vt:lpstr>
      <vt:lpstr>Selective Attention</vt:lpstr>
      <vt:lpstr>Selective Attention</vt:lpstr>
      <vt:lpstr>PowerPoint Presentation</vt:lpstr>
      <vt:lpstr>Divided attention </vt:lpstr>
      <vt:lpstr>Divided Attention </vt:lpstr>
      <vt:lpstr>Attention as capacity allocation</vt:lpstr>
      <vt:lpstr>Limits of Attention</vt:lpstr>
      <vt:lpstr>Overview</vt:lpstr>
      <vt:lpstr>Patterns</vt:lpstr>
      <vt:lpstr>Focus on Goals not Tools</vt:lpstr>
      <vt:lpstr>Focus on Goals not Tools</vt:lpstr>
      <vt:lpstr>We Use External Tools to Keep Track</vt:lpstr>
      <vt:lpstr>Design Rule</vt:lpstr>
      <vt:lpstr>Example for Design Rule: Marking or moving objects </vt:lpstr>
      <vt:lpstr>Example for Design Rule: Marking or moving objects </vt:lpstr>
      <vt:lpstr>Information Scent to Goal</vt:lpstr>
      <vt:lpstr>Information Scent : ATM Menu</vt:lpstr>
      <vt:lpstr>Design Rule</vt:lpstr>
      <vt:lpstr>Cancelling Transaction</vt:lpstr>
      <vt:lpstr>Cancelling Transactions</vt:lpstr>
      <vt:lpstr>Another Example</vt:lpstr>
      <vt:lpstr>Another Example</vt:lpstr>
      <vt:lpstr>Another Example</vt:lpstr>
      <vt:lpstr>We Prefer Familiar Paths</vt:lpstr>
      <vt:lpstr>Familiar Paths: Design Leason </vt:lpstr>
      <vt:lpstr>Familiar Paths: Design Leason (2)</vt:lpstr>
      <vt:lpstr>Goal, Execute, Evaluate</vt:lpstr>
      <vt:lpstr>Goal, Execute, Evaluate</vt:lpstr>
      <vt:lpstr>Goal, Execute , Evaluate</vt:lpstr>
      <vt:lpstr>Forgetting to Clean Up</vt:lpstr>
    </vt:vector>
  </TitlesOfParts>
  <Company>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and Attention</dc:title>
  <dc:creator>david benyon</dc:creator>
  <cp:lastModifiedBy>Gulmina Rextina</cp:lastModifiedBy>
  <cp:revision>52</cp:revision>
  <dcterms:created xsi:type="dcterms:W3CDTF">2010-08-24T11:41:48Z</dcterms:created>
  <dcterms:modified xsi:type="dcterms:W3CDTF">2022-06-14T09:34:34Z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