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9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44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38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6"/>
  </p:notesMasterIdLst>
  <p:sldIdLst>
    <p:sldId id="256" r:id="rId2"/>
    <p:sldId id="257" r:id="rId3"/>
    <p:sldId id="258" r:id="rId4"/>
    <p:sldId id="260" r:id="rId5"/>
    <p:sldId id="280" r:id="rId6"/>
    <p:sldId id="273" r:id="rId7"/>
    <p:sldId id="274" r:id="rId8"/>
    <p:sldId id="275" r:id="rId9"/>
    <p:sldId id="276" r:id="rId10"/>
    <p:sldId id="262" r:id="rId11"/>
    <p:sldId id="263" r:id="rId12"/>
    <p:sldId id="264" r:id="rId13"/>
    <p:sldId id="265" r:id="rId14"/>
    <p:sldId id="289" r:id="rId15"/>
    <p:sldId id="277" r:id="rId16"/>
    <p:sldId id="271" r:id="rId17"/>
    <p:sldId id="272" r:id="rId18"/>
    <p:sldId id="288" r:id="rId19"/>
    <p:sldId id="267" r:id="rId20"/>
    <p:sldId id="269" r:id="rId21"/>
    <p:sldId id="270" r:id="rId22"/>
    <p:sldId id="266" r:id="rId23"/>
    <p:sldId id="287" r:id="rId24"/>
    <p:sldId id="261" r:id="rId25"/>
    <p:sldId id="259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6" r:id="rId34"/>
    <p:sldId id="290" r:id="rId35"/>
    <p:sldId id="291" r:id="rId36"/>
    <p:sldId id="292" r:id="rId37"/>
    <p:sldId id="294" r:id="rId38"/>
    <p:sldId id="295" r:id="rId39"/>
    <p:sldId id="296" r:id="rId40"/>
    <p:sldId id="297" r:id="rId41"/>
    <p:sldId id="300" r:id="rId42"/>
    <p:sldId id="293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36A62-24BB-42A9-9030-4E2AE16C3E8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ED164-57F1-437E-831F-AFC4644C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8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 is standard deviation</a:t>
            </a:r>
          </a:p>
          <a:p>
            <a:r>
              <a:rPr lang="en-US" dirty="0" smtClean="0"/>
              <a:t>Squared s is variance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ED164-57F1-437E-831F-AFC4644CDE1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5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Controlled Experiments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Experimental evaluation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40000"/>
              </a:spcAft>
            </a:pPr>
            <a:r>
              <a:rPr lang="en-GB" sz="2400"/>
              <a:t>controlled evaluation of specific aspects of interactive behaviour</a:t>
            </a:r>
          </a:p>
          <a:p>
            <a:pPr>
              <a:spcAft>
                <a:spcPct val="40000"/>
              </a:spcAft>
            </a:pPr>
            <a:r>
              <a:rPr lang="en-GB" sz="2400"/>
              <a:t>evaluator chooses hypothesis to be tested</a:t>
            </a:r>
          </a:p>
          <a:p>
            <a:pPr>
              <a:spcAft>
                <a:spcPct val="40000"/>
              </a:spcAft>
            </a:pPr>
            <a:r>
              <a:rPr lang="en-GB" sz="2400"/>
              <a:t>a number of experimental conditions are considered which differ only in the value of some controlled variable.</a:t>
            </a:r>
          </a:p>
          <a:p>
            <a:pPr>
              <a:spcAft>
                <a:spcPct val="20000"/>
              </a:spcAft>
            </a:pPr>
            <a:r>
              <a:rPr lang="en-GB" sz="2400"/>
              <a:t>changes in behavioural measure are attributed to different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Experimental factors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Subjects</a:t>
            </a:r>
          </a:p>
          <a:p>
            <a:pPr lvl="1"/>
            <a:r>
              <a:rPr lang="en-GB"/>
              <a:t>who – representative,  sufficient sample</a:t>
            </a:r>
          </a:p>
          <a:p>
            <a:r>
              <a:rPr lang="en-GB"/>
              <a:t>Variables</a:t>
            </a:r>
          </a:p>
          <a:p>
            <a:pPr lvl="1"/>
            <a:r>
              <a:rPr lang="en-GB"/>
              <a:t>things to modify and measure</a:t>
            </a:r>
          </a:p>
          <a:p>
            <a:r>
              <a:rPr lang="en-GB"/>
              <a:t>Hypothesis</a:t>
            </a:r>
          </a:p>
          <a:p>
            <a:pPr lvl="1"/>
            <a:r>
              <a:rPr lang="en-GB"/>
              <a:t>what you’d like to show</a:t>
            </a:r>
          </a:p>
          <a:p>
            <a:r>
              <a:rPr lang="en-GB"/>
              <a:t>Experimental design</a:t>
            </a:r>
          </a:p>
          <a:p>
            <a:pPr lvl="1"/>
            <a:r>
              <a:rPr lang="en-GB"/>
              <a:t>how you are going to do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</a:t>
            </a:r>
            <a:endParaRPr lang="en-GB" sz="280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/>
            <a:endParaRPr lang="en-GB" sz="1400"/>
          </a:p>
          <a:p>
            <a:r>
              <a:rPr lang="en-GB" sz="2400"/>
              <a:t>independent variable (IV)</a:t>
            </a:r>
          </a:p>
          <a:p>
            <a:pPr lvl="1">
              <a:buFontTx/>
              <a:buChar char=" "/>
            </a:pPr>
            <a:r>
              <a:rPr lang="en-GB" sz="2000"/>
              <a:t>characteristic changed to produce different conditions</a:t>
            </a:r>
          </a:p>
          <a:p>
            <a:pPr lvl="1">
              <a:buFontTx/>
              <a:buChar char=" "/>
            </a:pPr>
            <a:r>
              <a:rPr lang="en-GB" sz="2000"/>
              <a:t>e.g. interface style, number of menu items</a:t>
            </a:r>
          </a:p>
          <a:p>
            <a:pPr lvl="1">
              <a:buFontTx/>
              <a:buChar char=" "/>
            </a:pPr>
            <a:endParaRPr lang="en-GB" sz="2000"/>
          </a:p>
          <a:p>
            <a:r>
              <a:rPr lang="en-GB" sz="2400"/>
              <a:t>dependent variable (DV)</a:t>
            </a:r>
          </a:p>
          <a:p>
            <a:pPr lvl="1">
              <a:buFontTx/>
              <a:buChar char=" "/>
            </a:pPr>
            <a:r>
              <a:rPr lang="en-GB" sz="2000"/>
              <a:t>characteristics measured in the experiment</a:t>
            </a:r>
          </a:p>
          <a:p>
            <a:pPr lvl="1">
              <a:buFontTx/>
              <a:buChar char=" "/>
            </a:pPr>
            <a:r>
              <a:rPr lang="en-GB" sz="2000"/>
              <a:t>e.g. time taken, number of errors.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Hypothesis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prediction of outcome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framed in terms of IV and DV</a:t>
            </a:r>
          </a:p>
          <a:p>
            <a:pPr lvl="4">
              <a:lnSpc>
                <a:spcPct val="90000"/>
              </a:lnSpc>
              <a:buFontTx/>
              <a:buChar char=" "/>
            </a:pPr>
            <a:endParaRPr lang="en-GB" sz="1600"/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GB" sz="2000"/>
              <a:t>e.g. “error rate will increase as font size decreases”</a:t>
            </a:r>
          </a:p>
          <a:p>
            <a:pPr>
              <a:lnSpc>
                <a:spcPct val="90000"/>
              </a:lnSpc>
            </a:pPr>
            <a:endParaRPr lang="en-GB" sz="2400"/>
          </a:p>
          <a:p>
            <a:pPr>
              <a:lnSpc>
                <a:spcPct val="90000"/>
              </a:lnSpc>
            </a:pPr>
            <a:r>
              <a:rPr lang="en-GB" sz="2400"/>
              <a:t>null hypothesis: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states no difference between conditions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aim is to disprove this</a:t>
            </a:r>
          </a:p>
          <a:p>
            <a:pPr lvl="4">
              <a:lnSpc>
                <a:spcPct val="90000"/>
              </a:lnSpc>
              <a:buFontTx/>
              <a:buChar char=" "/>
            </a:pPr>
            <a:endParaRPr lang="en-GB" sz="1600"/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GB" sz="2000"/>
              <a:t>e.g. null hyp. = “no change with font size”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400"/>
          </a:p>
          <a:p>
            <a:pPr>
              <a:lnSpc>
                <a:spcPct val="90000"/>
              </a:lnSpc>
            </a:pPr>
            <a:endParaRPr lang="en-GB" sz="2400"/>
          </a:p>
          <a:p>
            <a:pPr>
              <a:lnSpc>
                <a:spcPct val="90000"/>
              </a:lnSpc>
            </a:pPr>
            <a:endParaRPr lang="en-GB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Tailed Hypothesis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Two Tailed Hypothesis</a:t>
            </a:r>
          </a:p>
          <a:p>
            <a:pPr lvl="1"/>
            <a:r>
              <a:rPr lang="en-US" dirty="0" smtClean="0"/>
              <a:t>When the outcome could go either way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A44A-52B4-4F26-81E6-C4072219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88FAF-87CE-4D32-BC80-8A62C51B1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subjects do we need? </a:t>
            </a:r>
          </a:p>
          <a:p>
            <a:pPr lvl="1"/>
            <a:r>
              <a:rPr lang="en-US" dirty="0"/>
              <a:t>Depends on how diverse the population is </a:t>
            </a:r>
          </a:p>
          <a:p>
            <a:pPr lvl="1"/>
            <a:endParaRPr lang="en-US" dirty="0"/>
          </a:p>
          <a:p>
            <a:r>
              <a:rPr lang="en-US" dirty="0"/>
              <a:t> How do we know we have enough subjects?</a:t>
            </a:r>
          </a:p>
          <a:p>
            <a:pPr lvl="1"/>
            <a:r>
              <a:rPr lang="en-US" dirty="0"/>
              <a:t>At the very least when there’s statistical significance </a:t>
            </a:r>
          </a:p>
        </p:txBody>
      </p:sp>
    </p:spTree>
    <p:extLst>
      <p:ext uri="{BB962C8B-B14F-4D97-AF65-F5344CB8AC3E}">
        <p14:creationId xmlns:p14="http://schemas.microsoft.com/office/powerpoint/2010/main" val="210913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09092"/>
            <a:ext cx="4900613" cy="6437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the problem with the study?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2174422"/>
            <a:ext cx="7404653" cy="3646714"/>
          </a:xfrm>
        </p:spPr>
        <p:txBody>
          <a:bodyPr>
            <a:normAutofit fontScale="62500" lnSpcReduction="20000"/>
          </a:bodyPr>
          <a:lstStyle/>
          <a:p>
            <a:pPr marL="377190" indent="-342900"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Design</a:t>
            </a:r>
          </a:p>
          <a:p>
            <a:pPr lvl="1"/>
            <a:r>
              <a:rPr lang="en-US" dirty="0"/>
              <a:t>State a lucid, testable </a:t>
            </a:r>
            <a:r>
              <a:rPr lang="en-US" b="1" dirty="0"/>
              <a:t>hypothesis</a:t>
            </a:r>
          </a:p>
          <a:p>
            <a:pPr lvl="1"/>
            <a:r>
              <a:rPr lang="en-US" dirty="0"/>
              <a:t>Identify the </a:t>
            </a:r>
            <a:r>
              <a:rPr lang="en-US" b="1" dirty="0"/>
              <a:t>dependent &amp; independent variable's</a:t>
            </a:r>
          </a:p>
          <a:p>
            <a:pPr lvl="1"/>
            <a:r>
              <a:rPr lang="en-US" dirty="0"/>
              <a:t>Design the </a:t>
            </a:r>
            <a:r>
              <a:rPr lang="en-US" b="1" dirty="0"/>
              <a:t>experimental protocol</a:t>
            </a:r>
          </a:p>
          <a:p>
            <a:pPr lvl="1"/>
            <a:r>
              <a:rPr lang="en-US" b="1" dirty="0"/>
              <a:t>Choose the user pop</a:t>
            </a:r>
            <a:r>
              <a:rPr lang="en-US" b="1" baseline="30000" dirty="0"/>
              <a:t>n</a:t>
            </a:r>
          </a:p>
          <a:p>
            <a:pPr marL="377190" indent="-3429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Run</a:t>
            </a:r>
          </a:p>
          <a:p>
            <a:pPr lvl="1"/>
            <a:r>
              <a:rPr lang="en-US" dirty="0"/>
              <a:t>Run </a:t>
            </a:r>
            <a:r>
              <a:rPr lang="en-US" b="1" dirty="0"/>
              <a:t>pilot participants</a:t>
            </a:r>
          </a:p>
          <a:p>
            <a:pPr lvl="1"/>
            <a:r>
              <a:rPr lang="en-US" b="1" dirty="0"/>
              <a:t>Modify &amp; finalize </a:t>
            </a:r>
            <a:r>
              <a:rPr lang="en-US" dirty="0"/>
              <a:t>the experimental protocol</a:t>
            </a:r>
          </a:p>
          <a:p>
            <a:pPr lvl="1"/>
            <a:r>
              <a:rPr lang="en-US" b="1" dirty="0"/>
              <a:t>Run experiment</a:t>
            </a:r>
          </a:p>
          <a:p>
            <a:pPr marL="377190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Analyze</a:t>
            </a:r>
          </a:p>
          <a:p>
            <a:pPr lvl="1"/>
            <a:r>
              <a:rPr lang="en-US" b="1" dirty="0"/>
              <a:t>Perform statistical analysis</a:t>
            </a:r>
          </a:p>
          <a:p>
            <a:pPr lvl="1"/>
            <a:r>
              <a:rPr lang="en-US" b="1" dirty="0"/>
              <a:t>Draw conclusion</a:t>
            </a:r>
          </a:p>
          <a:p>
            <a:pPr lvl="1"/>
            <a:r>
              <a:rPr lang="en-US" b="1" dirty="0"/>
              <a:t>Communicate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7E4ED-6C73-4DD7-A9E2-53FDBE08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8F5D-C51E-4ED8-B541-9351F7F7FCD1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6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Concerns Driving Experiment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Validity</a:t>
            </a:r>
          </a:p>
          <a:p>
            <a:pPr lvl="1"/>
            <a:r>
              <a:rPr lang="en-US" dirty="0"/>
              <a:t>Are observed results actually caused by the independent variables?</a:t>
            </a:r>
          </a:p>
          <a:p>
            <a:r>
              <a:rPr lang="en-US" dirty="0"/>
              <a:t>External Validity</a:t>
            </a:r>
          </a:p>
          <a:p>
            <a:pPr lvl="1"/>
            <a:r>
              <a:rPr lang="en-US" dirty="0"/>
              <a:t>Can observed results be generalized to the world outside the lab?</a:t>
            </a:r>
          </a:p>
          <a:p>
            <a:r>
              <a:rPr lang="en-US" dirty="0"/>
              <a:t>Reliability</a:t>
            </a:r>
          </a:p>
          <a:p>
            <a:pPr lvl="1"/>
            <a:r>
              <a:rPr lang="en-US" dirty="0"/>
              <a:t>Will consistent results be obtained by repeating the experiment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Usability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Usability: how well users can use the system’s functionality</a:t>
            </a:r>
          </a:p>
          <a:p>
            <a:r>
              <a:rPr lang="en-US" dirty="0"/>
              <a:t>Dimensions of Usability</a:t>
            </a:r>
          </a:p>
          <a:p>
            <a:pPr lvl="1"/>
            <a:r>
              <a:rPr lang="en-US" dirty="0"/>
              <a:t>Learnability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r>
              <a:rPr lang="en-US" dirty="0"/>
              <a:t>Errors</a:t>
            </a:r>
          </a:p>
          <a:p>
            <a:pPr lvl="1"/>
            <a:r>
              <a:rPr lang="en-US"/>
              <a:t>Satisfaction</a:t>
            </a:r>
            <a:endParaRPr lang="en-US" dirty="0"/>
          </a:p>
          <a:p>
            <a:pPr lvl="1"/>
            <a:r>
              <a:rPr lang="en-US" dirty="0"/>
              <a:t>Visibility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to Internal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to External Validity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52625"/>
            <a:ext cx="79629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Experimental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49" y="1626745"/>
            <a:ext cx="7982101" cy="492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0873-675E-47C7-9374-4684F1C4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2424E-C561-46A4-9E52-E5EF714C7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FF245-7741-422D-9DCB-A1A74A7B7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88" y="1280798"/>
            <a:ext cx="7349424" cy="556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to Reliability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80945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Triangulation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80173"/>
            <a:ext cx="6819900" cy="4580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D4D2-D5A8-4688-981A-5C4A8C44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Informed Consent: 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20BE5-5CBD-417B-8C29-907DFF29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Purpose of the research Study </a:t>
            </a:r>
          </a:p>
          <a:p>
            <a:r>
              <a:rPr lang="en-US" dirty="0"/>
              <a:t> What you will be asked to do in the study </a:t>
            </a:r>
          </a:p>
          <a:p>
            <a:r>
              <a:rPr lang="en-US" dirty="0"/>
              <a:t> Time Required </a:t>
            </a:r>
          </a:p>
          <a:p>
            <a:r>
              <a:rPr lang="en-US" dirty="0"/>
              <a:t>Risks and Benefits </a:t>
            </a:r>
          </a:p>
          <a:p>
            <a:r>
              <a:rPr lang="en-US" dirty="0"/>
              <a:t>Compensation</a:t>
            </a:r>
          </a:p>
          <a:p>
            <a:r>
              <a:rPr lang="en-US" dirty="0"/>
              <a:t> Confidentiality </a:t>
            </a:r>
          </a:p>
          <a:p>
            <a:r>
              <a:rPr lang="en-US" dirty="0"/>
              <a:t> Voluntary participation </a:t>
            </a:r>
          </a:p>
          <a:p>
            <a:r>
              <a:rPr lang="en-US" dirty="0"/>
              <a:t> Right to withdraw from study </a:t>
            </a:r>
          </a:p>
          <a:p>
            <a:r>
              <a:rPr lang="en-US" dirty="0"/>
              <a:t> Whom to contact for questions about the study </a:t>
            </a:r>
          </a:p>
          <a:p>
            <a:r>
              <a:rPr lang="en-US" dirty="0"/>
              <a:t> Whom to contact about your rights as a research participant in this study </a:t>
            </a:r>
          </a:p>
          <a:p>
            <a:r>
              <a:rPr lang="en-US" dirty="0"/>
              <a:t> Agreement signatures</a:t>
            </a:r>
          </a:p>
        </p:txBody>
      </p:sp>
    </p:spTree>
    <p:extLst>
      <p:ext uri="{BB962C8B-B14F-4D97-AF65-F5344CB8AC3E}">
        <p14:creationId xmlns:p14="http://schemas.microsoft.com/office/powerpoint/2010/main" val="559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1732-55C6-4F9A-889B-4D8AE987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pilot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A43C2-D472-45CA-84B7-D287F1672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There are always unexpected problem. </a:t>
            </a:r>
          </a:p>
          <a:p>
            <a:r>
              <a:rPr lang="en-US" dirty="0"/>
              <a:t> It’s not too late to make chances to the experimental protocol.</a:t>
            </a:r>
          </a:p>
          <a:p>
            <a:r>
              <a:rPr lang="en-US" dirty="0"/>
              <a:t> Get a feel whether the hypothesis can be verified </a:t>
            </a:r>
          </a:p>
          <a:p>
            <a:r>
              <a:rPr lang="en-US" dirty="0"/>
              <a:t> It’s not too late to stop the experiment if results don’t seem promising.</a:t>
            </a:r>
          </a:p>
        </p:txBody>
      </p:sp>
    </p:spTree>
    <p:extLst>
      <p:ext uri="{BB962C8B-B14F-4D97-AF65-F5344CB8AC3E}">
        <p14:creationId xmlns:p14="http://schemas.microsoft.com/office/powerpoint/2010/main" val="341268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74C0-BF8C-43CB-8830-2844E000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A1205-AC22-44DC-83E2-6ABB26842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99" y="1630124"/>
            <a:ext cx="4918139" cy="462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2B23-4A63-40C7-A611-07EF11F9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D3AC-E789-4485-93FF-5CF530F2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outliers? </a:t>
            </a:r>
          </a:p>
          <a:p>
            <a:r>
              <a:rPr lang="en-US" dirty="0"/>
              <a:t> Are there junk or missing data?</a:t>
            </a:r>
          </a:p>
          <a:p>
            <a:r>
              <a:rPr lang="en-US" dirty="0"/>
              <a:t> Some participants may have fallen asleep </a:t>
            </a:r>
          </a:p>
          <a:p>
            <a:r>
              <a:rPr lang="en-US" dirty="0"/>
              <a:t> Some participants may do random things just to earn the money </a:t>
            </a:r>
          </a:p>
          <a:p>
            <a:r>
              <a:rPr lang="en-US" dirty="0"/>
              <a:t>Recoding devices may have failed a couple times</a:t>
            </a:r>
          </a:p>
        </p:txBody>
      </p:sp>
    </p:spTree>
    <p:extLst>
      <p:ext uri="{BB962C8B-B14F-4D97-AF65-F5344CB8AC3E}">
        <p14:creationId xmlns:p14="http://schemas.microsoft.com/office/powerpoint/2010/main" val="83618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you decide if an interface is good?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like my interface?</a:t>
            </a:r>
          </a:p>
          <a:p>
            <a:r>
              <a:rPr lang="en-US" dirty="0"/>
              <a:t>This is a useful interface. Agree/ Disagree</a:t>
            </a:r>
          </a:p>
          <a:p>
            <a:r>
              <a:rPr lang="en-US" dirty="0"/>
              <a:t>How much do you like my interface?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Which question is better?</a:t>
            </a:r>
          </a:p>
          <a:p>
            <a:pPr algn="ctr">
              <a:buNone/>
            </a:pPr>
            <a:r>
              <a:rPr lang="en-US" u="sng" dirty="0"/>
              <a:t>Please the experimenter bias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E93-77B6-4F14-8C86-F8FBE71F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3BDC-BB7F-48E6-AE57-D7F649C39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C772A-5D2E-4663-80CE-3C917BDE1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877" y="1677656"/>
            <a:ext cx="5281362" cy="479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2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86C6-1005-4594-9BF4-38ED71D2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DBDD5-1123-4AEE-A850-E07279669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10" y="2182218"/>
            <a:ext cx="5523828" cy="36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26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B484-8468-44B1-B76F-605EF9AB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C22D2-CE4B-4224-9F07-FF7A9ADD6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questions (What) </a:t>
            </a:r>
          </a:p>
          <a:p>
            <a:pPr lvl="1"/>
            <a:r>
              <a:rPr lang="en-US" dirty="0"/>
              <a:t> What is the typical performance? </a:t>
            </a:r>
          </a:p>
          <a:p>
            <a:r>
              <a:rPr lang="en-US" dirty="0"/>
              <a:t> 	How large are the differences between individuals? •</a:t>
            </a:r>
          </a:p>
          <a:p>
            <a:r>
              <a:rPr lang="en-US" dirty="0"/>
              <a:t>Analytical questions (yes or no) </a:t>
            </a:r>
          </a:p>
          <a:p>
            <a:pPr lvl="1"/>
            <a:r>
              <a:rPr lang="en-US" dirty="0"/>
              <a:t>Is there a difference? </a:t>
            </a:r>
          </a:p>
          <a:p>
            <a:pPr lvl="1"/>
            <a:r>
              <a:rPr lang="en-US" dirty="0"/>
              <a:t> Is the difference large or small? </a:t>
            </a:r>
          </a:p>
          <a:p>
            <a:pPr lvl="1"/>
            <a:r>
              <a:rPr lang="en-US" dirty="0"/>
              <a:t>Is the difference significant or due to chance?</a:t>
            </a:r>
          </a:p>
        </p:txBody>
      </p:sp>
    </p:spTree>
    <p:extLst>
      <p:ext uri="{BB962C8B-B14F-4D97-AF65-F5344CB8AC3E}">
        <p14:creationId xmlns:p14="http://schemas.microsoft.com/office/powerpoint/2010/main" val="163308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D26F-1E34-491F-941E-8EE3F99B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3DC80-0441-46F0-BCF1-54B757DA5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Descriptive statistics (what) </a:t>
            </a:r>
          </a:p>
          <a:p>
            <a:pPr lvl="1"/>
            <a:r>
              <a:rPr lang="en-US" dirty="0"/>
              <a:t>Mean </a:t>
            </a:r>
          </a:p>
          <a:p>
            <a:pPr lvl="1"/>
            <a:r>
              <a:rPr lang="en-US" dirty="0"/>
              <a:t> Median </a:t>
            </a:r>
          </a:p>
          <a:p>
            <a:pPr lvl="1"/>
            <a:r>
              <a:rPr lang="en-US" dirty="0"/>
              <a:t> Standard deviation </a:t>
            </a:r>
          </a:p>
          <a:p>
            <a:r>
              <a:rPr lang="en-US" dirty="0" smtClean="0"/>
              <a:t>Analytical </a:t>
            </a:r>
            <a:r>
              <a:rPr lang="en-US" dirty="0"/>
              <a:t>statistics (yes or no) </a:t>
            </a:r>
          </a:p>
          <a:p>
            <a:pPr lvl="1"/>
            <a:r>
              <a:rPr lang="en-US" dirty="0"/>
              <a:t>T-test </a:t>
            </a:r>
            <a:r>
              <a:rPr lang="en-US" dirty="0" smtClean="0"/>
              <a:t> (When comparing two things)</a:t>
            </a:r>
            <a:endParaRPr lang="en-US" dirty="0"/>
          </a:p>
          <a:p>
            <a:pPr lvl="1"/>
            <a:r>
              <a:rPr lang="en-US" dirty="0"/>
              <a:t>ANOVA </a:t>
            </a:r>
            <a:r>
              <a:rPr lang="en-US" dirty="0" smtClean="0"/>
              <a:t>(when we have multiple conditions)</a:t>
            </a:r>
            <a:endParaRPr lang="en-US" dirty="0"/>
          </a:p>
          <a:p>
            <a:pPr lvl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8225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823912"/>
            <a:ext cx="82581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21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field has higher yield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91" y="2971800"/>
            <a:ext cx="7917818" cy="37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403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of field 2 is higher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68" y="2519363"/>
            <a:ext cx="849966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32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1674"/>
            <a:ext cx="8305800" cy="384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4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Depending on variance there could be a statistically significant difference or not.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5936"/>
            <a:ext cx="8491537" cy="38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63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T-Value is basically ratio of signal to noise</a:t>
                </a:r>
              </a:p>
              <a:p>
                <a:endParaRPr lang="en-US" dirty="0"/>
              </a:p>
              <a:p>
                <a:r>
                  <a:rPr lang="en-US" i="1" dirty="0" smtClean="0"/>
                  <a:t>t-value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𝑆𝑖𝑔𝑛𝑎𝑙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𝑁𝑜𝑖𝑠𝑒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𝐷𝑖𝑓𝑓𝑒𝑟𝑒𝑛𝑐𝑒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𝑏𝑒𝑡𝑤𝑒𝑒𝑛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𝑔𝑟𝑜𝑢𝑝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𝑚𝑒𝑎𝑛𝑠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𝑉𝑎𝑟𝑖𝑎𝑏𝑖𝑙𝑡𝑦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𝐺𝑟𝑜𝑢𝑝𝑠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425" y="4600575"/>
            <a:ext cx="1933575" cy="218122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566045">
            <a:off x="6477000" y="44196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6484476"/>
            <a:ext cx="600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https://www.youtube.com/watch?v=pTmLQvMM-1M&amp;t=483s</a:t>
            </a:r>
          </a:p>
        </p:txBody>
      </p:sp>
    </p:spTree>
    <p:extLst>
      <p:ext uri="{BB962C8B-B14F-4D97-AF65-F5344CB8AC3E}">
        <p14:creationId xmlns:p14="http://schemas.microsoft.com/office/powerpoint/2010/main" val="234724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beyond “</a:t>
            </a:r>
            <a:r>
              <a:rPr lang="en-US" i="1" dirty="0"/>
              <a:t>do you like my interface?”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comparison?</a:t>
            </a:r>
          </a:p>
          <a:p>
            <a:r>
              <a:rPr lang="en-US" dirty="0"/>
              <a:t>What’s the yardstick?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2133600"/>
            <a:ext cx="1581150" cy="3486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06770"/>
            <a:ext cx="1933575" cy="218122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133600" y="3048000"/>
            <a:ext cx="914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24200" y="2909053"/>
            <a:ext cx="2333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is standard deviation</a:t>
            </a:r>
          </a:p>
          <a:p>
            <a:r>
              <a:rPr lang="en-US" dirty="0" smtClean="0"/>
              <a:t>Square of S is variance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057400" y="2362200"/>
            <a:ext cx="990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24200" y="2223253"/>
            <a:ext cx="2332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of Sample 2</a:t>
            </a:r>
          </a:p>
          <a:p>
            <a:r>
              <a:rPr lang="en-US" dirty="0" smtClean="0"/>
              <a:t>X1 is mean of sample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426" y="4135322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calculate the t-value we first calculate all these values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6484476"/>
            <a:ext cx="600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https://www.youtube.com/watch?v=pTmLQvMM-1M&amp;t=483s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403" y="4592979"/>
            <a:ext cx="47720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8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T-value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09800"/>
            <a:ext cx="6710736" cy="3971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3858" y="6484476"/>
            <a:ext cx="600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https://www.youtube.com/watch?v=pTmLQvMM-1M&amp;t=483s</a:t>
            </a:r>
          </a:p>
        </p:txBody>
      </p:sp>
    </p:spTree>
    <p:extLst>
      <p:ext uri="{BB962C8B-B14F-4D97-AF65-F5344CB8AC3E}">
        <p14:creationId xmlns:p14="http://schemas.microsoft.com/office/powerpoint/2010/main" val="36891443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68757"/>
            <a:ext cx="6943725" cy="3038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6484476"/>
            <a:ext cx="600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https://www.youtube.com/watch?v=pTmLQvMM-1M&amp;t=483s</a:t>
            </a:r>
          </a:p>
        </p:txBody>
      </p:sp>
    </p:spTree>
    <p:extLst>
      <p:ext uri="{BB962C8B-B14F-4D97-AF65-F5344CB8AC3E}">
        <p14:creationId xmlns:p14="http://schemas.microsoft.com/office/powerpoint/2010/main" val="22685343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up Critical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Degrees of Freedom 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2819400" cy="6554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74" y="2819400"/>
            <a:ext cx="5019675" cy="1190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43360" y="6445982"/>
            <a:ext cx="600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https://www.youtube.com/watch?v=pTmLQvMM-1M&amp;t=483s</a:t>
            </a:r>
          </a:p>
        </p:txBody>
      </p:sp>
    </p:spTree>
    <p:extLst>
      <p:ext uri="{BB962C8B-B14F-4D97-AF65-F5344CB8AC3E}">
        <p14:creationId xmlns:p14="http://schemas.microsoft.com/office/powerpoint/2010/main" val="506847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Df</a:t>
            </a:r>
            <a:r>
              <a:rPr lang="en-US" dirty="0" smtClean="0"/>
              <a:t> = 30</a:t>
            </a:r>
          </a:p>
          <a:p>
            <a:endParaRPr lang="en-US" dirty="0"/>
          </a:p>
          <a:p>
            <a:r>
              <a:rPr lang="en-US" dirty="0" smtClean="0"/>
              <a:t>T-value was 2.3</a:t>
            </a:r>
          </a:p>
          <a:p>
            <a:r>
              <a:rPr lang="en-US" dirty="0" smtClean="0"/>
              <a:t>2.3&gt; 2.04</a:t>
            </a:r>
          </a:p>
          <a:p>
            <a:endParaRPr lang="en-US" dirty="0"/>
          </a:p>
          <a:p>
            <a:r>
              <a:rPr lang="en-US" dirty="0" smtClean="0"/>
              <a:t>So we can reject H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540" y="208722"/>
            <a:ext cx="3802260" cy="617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6484476"/>
            <a:ext cx="600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https://www.youtube.com/watch?v=pTmLQvMM-1M&amp;t=483s</a:t>
            </a:r>
          </a:p>
        </p:txBody>
      </p:sp>
    </p:spTree>
    <p:extLst>
      <p:ext uri="{BB962C8B-B14F-4D97-AF65-F5344CB8AC3E}">
        <p14:creationId xmlns:p14="http://schemas.microsoft.com/office/powerpoint/2010/main" val="23803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F574-40EB-486F-AE34-542CB82D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“iPad is better than Kindles”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AE294-FB57-4814-86AC-533FABAB5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54429-3F1A-4301-856D-613E8421B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2131643" cy="44240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07C396-A50E-450E-8B4F-5BA92C116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438400"/>
            <a:ext cx="2190044" cy="30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78C7-C37C-4EC9-90F6-24F30147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3BF63-7E02-44DA-9B3E-F3FD3F858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/>
              <a:t>		“iPad is better than Kindles” </a:t>
            </a:r>
          </a:p>
          <a:p>
            <a:endParaRPr lang="en-US" dirty="0"/>
          </a:p>
          <a:p>
            <a:r>
              <a:rPr lang="en-US" dirty="0"/>
              <a:t>Is it testable hypothesis?</a:t>
            </a:r>
          </a:p>
          <a:p>
            <a:r>
              <a:rPr lang="en-US" dirty="0"/>
              <a:t>Broad questions are not testable. </a:t>
            </a:r>
          </a:p>
          <a:p>
            <a:r>
              <a:rPr lang="en-US" dirty="0"/>
              <a:t>Broad questions can be investigated by posing multiple narrow testable questions</a:t>
            </a:r>
          </a:p>
        </p:txBody>
      </p:sp>
    </p:spTree>
    <p:extLst>
      <p:ext uri="{BB962C8B-B14F-4D97-AF65-F5344CB8AC3E}">
        <p14:creationId xmlns:p14="http://schemas.microsoft.com/office/powerpoint/2010/main" val="106691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C55-B1AC-4158-921E-5171B445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37C01-DD20-4329-89F3-14CF64C94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testable hypothesis? </a:t>
            </a:r>
          </a:p>
          <a:p>
            <a:pPr marL="118872" indent="0">
              <a:buNone/>
            </a:pPr>
            <a:r>
              <a:rPr lang="en-US" dirty="0">
                <a:solidFill>
                  <a:srgbClr val="FF0000"/>
                </a:solidFill>
              </a:rPr>
              <a:t>			</a:t>
            </a:r>
            <a:r>
              <a:rPr lang="en-US" sz="4800" b="1" dirty="0">
                <a:solidFill>
                  <a:srgbClr val="FF0000"/>
                </a:solidFill>
              </a:rPr>
              <a:t>NO</a:t>
            </a:r>
            <a:r>
              <a:rPr lang="en-US" dirty="0"/>
              <a:t> </a:t>
            </a:r>
          </a:p>
          <a:p>
            <a:r>
              <a:rPr lang="en-US" dirty="0"/>
              <a:t> What feature? </a:t>
            </a:r>
          </a:p>
          <a:p>
            <a:r>
              <a:rPr lang="en-US" dirty="0"/>
              <a:t> What task? </a:t>
            </a:r>
          </a:p>
          <a:p>
            <a:r>
              <a:rPr lang="en-US" dirty="0"/>
              <a:t> What measurement? </a:t>
            </a:r>
          </a:p>
          <a:p>
            <a:r>
              <a:rPr lang="en-US" dirty="0"/>
              <a:t> What population?</a:t>
            </a:r>
          </a:p>
        </p:txBody>
      </p:sp>
    </p:spTree>
    <p:extLst>
      <p:ext uri="{BB962C8B-B14F-4D97-AF65-F5344CB8AC3E}">
        <p14:creationId xmlns:p14="http://schemas.microsoft.com/office/powerpoint/2010/main" val="211011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D58B-72A7-4C60-9465-A0D3AE0E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6D60D-EBEC-45E0-A31C-B8E8BC58F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testable hypothesis?</a:t>
            </a:r>
          </a:p>
          <a:p>
            <a:pPr marL="118872" indent="0">
              <a:buNone/>
            </a:pPr>
            <a:r>
              <a:rPr lang="en-US" dirty="0"/>
              <a:t>                                   </a:t>
            </a:r>
            <a:r>
              <a:rPr lang="en-US" dirty="0">
                <a:solidFill>
                  <a:srgbClr val="FF0000"/>
                </a:solidFill>
              </a:rPr>
              <a:t> NO </a:t>
            </a:r>
          </a:p>
          <a:p>
            <a:r>
              <a:rPr lang="en-US" dirty="0"/>
              <a:t> What feature?            </a:t>
            </a:r>
            <a:r>
              <a:rPr lang="en-US" dirty="0">
                <a:solidFill>
                  <a:srgbClr val="FF0000"/>
                </a:solidFill>
              </a:rPr>
              <a:t> keyboard</a:t>
            </a:r>
            <a:r>
              <a:rPr lang="en-US" dirty="0"/>
              <a:t> </a:t>
            </a:r>
          </a:p>
          <a:p>
            <a:r>
              <a:rPr lang="en-US" dirty="0"/>
              <a:t> What task?                        </a:t>
            </a:r>
            <a:r>
              <a:rPr lang="en-US" dirty="0">
                <a:solidFill>
                  <a:srgbClr val="FF0000"/>
                </a:solidFill>
              </a:rPr>
              <a:t>typing </a:t>
            </a:r>
          </a:p>
          <a:p>
            <a:r>
              <a:rPr lang="en-US" dirty="0"/>
              <a:t> What measurement?    </a:t>
            </a:r>
            <a:r>
              <a:rPr lang="en-US" dirty="0">
                <a:solidFill>
                  <a:srgbClr val="FF0000"/>
                </a:solidFill>
              </a:rPr>
              <a:t>speed </a:t>
            </a:r>
          </a:p>
          <a:p>
            <a:r>
              <a:rPr lang="en-US" dirty="0"/>
              <a:t> What population?    </a:t>
            </a:r>
            <a:r>
              <a:rPr lang="en-US" dirty="0">
                <a:solidFill>
                  <a:srgbClr val="FF0000"/>
                </a:solidFill>
              </a:rPr>
              <a:t> College students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909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06FD-02CC-4074-BF34-0A5C85A1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9A77-7883-4E22-BFE9-99168BAAF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“College students (population) type (task) faster (measurement) using iPad’s keyboard (feature) than using Kindle’s keyboard” </a:t>
            </a:r>
          </a:p>
        </p:txBody>
      </p:sp>
    </p:spTree>
    <p:extLst>
      <p:ext uri="{BB962C8B-B14F-4D97-AF65-F5344CB8AC3E}">
        <p14:creationId xmlns:p14="http://schemas.microsoft.com/office/powerpoint/2010/main" val="79153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4E12E69FE0F24D9B4F6BD891C4CF58" ma:contentTypeVersion="4" ma:contentTypeDescription="Create a new document." ma:contentTypeScope="" ma:versionID="0a4b627871224644b3074f9747e7be2a">
  <xsd:schema xmlns:xsd="http://www.w3.org/2001/XMLSchema" xmlns:xs="http://www.w3.org/2001/XMLSchema" xmlns:p="http://schemas.microsoft.com/office/2006/metadata/properties" xmlns:ns2="e360bfc0-8910-439c-a824-b4c22f7cf487" targetNamespace="http://schemas.microsoft.com/office/2006/metadata/properties" ma:root="true" ma:fieldsID="b847e4aed4345464905532591b628e17" ns2:_="">
    <xsd:import namespace="e360bfc0-8910-439c-a824-b4c22f7cf4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60bfc0-8910-439c-a824-b4c22f7cf4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DE03EE-BE0A-4AFB-9FAD-CF3CD6CE82FF}"/>
</file>

<file path=customXml/itemProps2.xml><?xml version="1.0" encoding="utf-8"?>
<ds:datastoreItem xmlns:ds="http://schemas.openxmlformats.org/officeDocument/2006/customXml" ds:itemID="{FC75F9D0-29DC-4DDE-91C3-E88B76E9AFF5}"/>
</file>

<file path=customXml/itemProps3.xml><?xml version="1.0" encoding="utf-8"?>
<ds:datastoreItem xmlns:ds="http://schemas.openxmlformats.org/officeDocument/2006/customXml" ds:itemID="{C42918B8-0E92-4A16-8067-BED3719478B7}"/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25519</TotalTime>
  <Words>781</Words>
  <Application>Microsoft Office PowerPoint</Application>
  <PresentationFormat>On-screen Show (4:3)</PresentationFormat>
  <Paragraphs>188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Cambria Math</vt:lpstr>
      <vt:lpstr>Corbel</vt:lpstr>
      <vt:lpstr>Wingdings</vt:lpstr>
      <vt:lpstr>Wingdings 2</vt:lpstr>
      <vt:lpstr>Wingdings 3</vt:lpstr>
      <vt:lpstr>Module</vt:lpstr>
      <vt:lpstr>Controlled Experiments</vt:lpstr>
      <vt:lpstr>Quantifying Usability</vt:lpstr>
      <vt:lpstr>How do you decide if an interface is good?</vt:lpstr>
      <vt:lpstr>Getting beyond “do you like my interface?”</vt:lpstr>
      <vt:lpstr>“iPad is better than Kindles”</vt:lpstr>
      <vt:lpstr>PowerPoint Presentation</vt:lpstr>
      <vt:lpstr>PowerPoint Presentation</vt:lpstr>
      <vt:lpstr>PowerPoint Presentation</vt:lpstr>
      <vt:lpstr>PowerPoint Presentation</vt:lpstr>
      <vt:lpstr>Experimental evaluation</vt:lpstr>
      <vt:lpstr>Experimental factors</vt:lpstr>
      <vt:lpstr>Variables</vt:lpstr>
      <vt:lpstr>Hypothesis</vt:lpstr>
      <vt:lpstr>Hypothesis</vt:lpstr>
      <vt:lpstr>PowerPoint Presentation</vt:lpstr>
      <vt:lpstr>PowerPoint Presentation</vt:lpstr>
      <vt:lpstr>PowerPoint Presentation</vt:lpstr>
      <vt:lpstr>Procedure </vt:lpstr>
      <vt:lpstr>Concerns Driving Experiment Design</vt:lpstr>
      <vt:lpstr>Threats to Internal Reliability</vt:lpstr>
      <vt:lpstr>Threats to External Validity</vt:lpstr>
      <vt:lpstr>Experimental design</vt:lpstr>
      <vt:lpstr>PowerPoint Presentation</vt:lpstr>
      <vt:lpstr>Threats to Reliability </vt:lpstr>
      <vt:lpstr>Triangulation</vt:lpstr>
      <vt:lpstr>Informed Consent: Content </vt:lpstr>
      <vt:lpstr>Why pilot test?</vt:lpstr>
      <vt:lpstr>PowerPoint Presentation</vt:lpstr>
      <vt:lpstr>PowerPoint Presentation</vt:lpstr>
      <vt:lpstr>PowerPoint Presentation</vt:lpstr>
      <vt:lpstr>PowerPoint Presentation</vt:lpstr>
      <vt:lpstr>Statistical Questions</vt:lpstr>
      <vt:lpstr>PowerPoint Presentation</vt:lpstr>
      <vt:lpstr>PowerPoint Presentation</vt:lpstr>
      <vt:lpstr>PowerPoint Presentation</vt:lpstr>
      <vt:lpstr>Average</vt:lpstr>
      <vt:lpstr>PowerPoint Presentation</vt:lpstr>
      <vt:lpstr>PowerPoint Presentation</vt:lpstr>
      <vt:lpstr>T-Value</vt:lpstr>
      <vt:lpstr>PowerPoint Presentation</vt:lpstr>
      <vt:lpstr>T-value</vt:lpstr>
      <vt:lpstr>T-Test</vt:lpstr>
      <vt:lpstr>Look up Critical Value</vt:lpstr>
      <vt:lpstr>T-Test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Controlled Experiments</dc:title>
  <dc:creator>HP-PAVILION</dc:creator>
  <cp:lastModifiedBy>Gulmina Rextina</cp:lastModifiedBy>
  <cp:revision>54</cp:revision>
  <dcterms:created xsi:type="dcterms:W3CDTF">2006-08-16T00:00:00Z</dcterms:created>
  <dcterms:modified xsi:type="dcterms:W3CDTF">2022-12-06T10:15:37Z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0x0101002A4E12E69FE0F24D9B4F6BD891C4CF58</vt:lpwstr>
  </property>
</Properties>
</file>