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33.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98" r:id="rId3"/>
    <p:sldId id="320" r:id="rId4"/>
    <p:sldId id="257" r:id="rId5"/>
    <p:sldId id="260" r:id="rId6"/>
    <p:sldId id="302" r:id="rId7"/>
    <p:sldId id="303" r:id="rId8"/>
    <p:sldId id="261" r:id="rId9"/>
    <p:sldId id="262" r:id="rId10"/>
    <p:sldId id="263" r:id="rId11"/>
    <p:sldId id="264" r:id="rId12"/>
    <p:sldId id="265" r:id="rId13"/>
    <p:sldId id="297" r:id="rId14"/>
    <p:sldId id="266" r:id="rId15"/>
    <p:sldId id="316" r:id="rId16"/>
    <p:sldId id="291" r:id="rId17"/>
    <p:sldId id="293" r:id="rId18"/>
    <p:sldId id="322" r:id="rId19"/>
    <p:sldId id="267" r:id="rId20"/>
    <p:sldId id="294" r:id="rId21"/>
    <p:sldId id="315" r:id="rId22"/>
    <p:sldId id="295" r:id="rId23"/>
    <p:sldId id="268" r:id="rId24"/>
    <p:sldId id="277" r:id="rId25"/>
    <p:sldId id="278" r:id="rId26"/>
    <p:sldId id="279" r:id="rId27"/>
    <p:sldId id="280" r:id="rId28"/>
    <p:sldId id="281" r:id="rId29"/>
    <p:sldId id="282" r:id="rId30"/>
    <p:sldId id="283" r:id="rId31"/>
    <p:sldId id="284" r:id="rId32"/>
    <p:sldId id="317" r:id="rId33"/>
    <p:sldId id="285" r:id="rId34"/>
    <p:sldId id="318" r:id="rId35"/>
    <p:sldId id="286" r:id="rId36"/>
    <p:sldId id="287" r:id="rId37"/>
    <p:sldId id="288" r:id="rId38"/>
    <p:sldId id="289" r:id="rId39"/>
    <p:sldId id="290" r:id="rId40"/>
    <p:sldId id="300" r:id="rId41"/>
    <p:sldId id="304" r:id="rId42"/>
    <p:sldId id="305" r:id="rId43"/>
    <p:sldId id="306" r:id="rId44"/>
    <p:sldId id="307" r:id="rId45"/>
    <p:sldId id="308" r:id="rId46"/>
    <p:sldId id="309" r:id="rId47"/>
    <p:sldId id="310" r:id="rId48"/>
    <p:sldId id="311" r:id="rId49"/>
    <p:sldId id="312" r:id="rId50"/>
    <p:sldId id="313" r:id="rId51"/>
    <p:sldId id="314" r:id="rId52"/>
    <p:sldId id="292" r:id="rId53"/>
    <p:sldId id="321" r:id="rId5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FBCB10BC-DA42-4FF4-9D77-CD43D6C70D48}" type="datetimeFigureOut">
              <a:rPr lang="en-US" smtClean="0"/>
              <a:t>3/6/2023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0B127BAB-59FC-404E-9C21-026DC9C33260}" type="slidenum">
              <a:rPr lang="en-US" smtClean="0"/>
              <a:t>‹#›</a:t>
            </a:fld>
            <a:endParaRPr lang="en-US"/>
          </a:p>
        </p:txBody>
      </p:sp>
    </p:spTree>
    <p:extLst>
      <p:ext uri="{BB962C8B-B14F-4D97-AF65-F5344CB8AC3E}">
        <p14:creationId xmlns:p14="http://schemas.microsoft.com/office/powerpoint/2010/main" val="8776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127BAB-59FC-404E-9C21-026DC9C33260}" type="slidenum">
              <a:rPr lang="en-US" smtClean="0"/>
              <a:t>17</a:t>
            </a:fld>
            <a:endParaRPr lang="en-US"/>
          </a:p>
        </p:txBody>
      </p:sp>
    </p:spTree>
    <p:extLst>
      <p:ext uri="{BB962C8B-B14F-4D97-AF65-F5344CB8AC3E}">
        <p14:creationId xmlns:p14="http://schemas.microsoft.com/office/powerpoint/2010/main" val="43775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565F6C"/>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565F6C"/>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565F6C"/>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a:p>
        </p:txBody>
      </p:sp>
      <p:sp>
        <p:nvSpPr>
          <p:cNvPr id="17" name="bk object 17"/>
          <p:cNvSpPr/>
          <p:nvPr/>
        </p:nvSpPr>
        <p:spPr>
          <a:xfrm>
            <a:off x="87783" y="0"/>
            <a:ext cx="0" cy="6858000"/>
          </a:xfrm>
          <a:custGeom>
            <a:avLst/>
            <a:gdLst/>
            <a:ahLst/>
            <a:cxnLst/>
            <a:rect l="l" t="t" r="r" b="b"/>
            <a:pathLst>
              <a:path h="6858000">
                <a:moveTo>
                  <a:pt x="0" y="0"/>
                </a:moveTo>
                <a:lnTo>
                  <a:pt x="0" y="6857997"/>
                </a:lnTo>
              </a:path>
            </a:pathLst>
          </a:custGeom>
          <a:ln w="34748">
            <a:solidFill>
              <a:srgbClr val="FDC3AD"/>
            </a:solidFill>
          </a:ln>
        </p:spPr>
        <p:txBody>
          <a:bodyPr wrap="square" lIns="0" tIns="0" rIns="0" bIns="0" rtlCol="0"/>
          <a:lstStyle/>
          <a:p>
            <a:endParaRPr/>
          </a:p>
        </p:txBody>
      </p:sp>
      <p:sp>
        <p:nvSpPr>
          <p:cNvPr id="18" name="bk object 18"/>
          <p:cNvSpPr/>
          <p:nvPr/>
        </p:nvSpPr>
        <p:spPr>
          <a:xfrm>
            <a:off x="53035" y="0"/>
            <a:ext cx="0" cy="6858000"/>
          </a:xfrm>
          <a:custGeom>
            <a:avLst/>
            <a:gdLst/>
            <a:ahLst/>
            <a:cxnLst/>
            <a:rect l="l" t="t" r="r" b="b"/>
            <a:pathLst>
              <a:path h="6858000">
                <a:moveTo>
                  <a:pt x="0" y="0"/>
                </a:moveTo>
                <a:lnTo>
                  <a:pt x="0" y="6857997"/>
                </a:lnTo>
              </a:path>
            </a:pathLst>
          </a:custGeom>
          <a:ln w="11583">
            <a:solidFill>
              <a:srgbClr val="FDC3AD"/>
            </a:solidFill>
          </a:ln>
        </p:spPr>
        <p:txBody>
          <a:bodyPr wrap="square" lIns="0" tIns="0" rIns="0" bIns="0" rtlCol="0"/>
          <a:lstStyle/>
          <a:p>
            <a:endParaRPr/>
          </a:p>
        </p:txBody>
      </p:sp>
      <p:sp>
        <p:nvSpPr>
          <p:cNvPr id="19" name="bk object 19"/>
          <p:cNvSpPr/>
          <p:nvPr/>
        </p:nvSpPr>
        <p:spPr>
          <a:xfrm>
            <a:off x="8910828" y="761"/>
            <a:ext cx="0" cy="6858000"/>
          </a:xfrm>
          <a:custGeom>
            <a:avLst/>
            <a:gdLst/>
            <a:ahLst/>
            <a:cxnLst/>
            <a:rect l="l" t="t" r="r" b="b"/>
            <a:pathLst>
              <a:path h="6858000">
                <a:moveTo>
                  <a:pt x="0" y="0"/>
                </a:moveTo>
                <a:lnTo>
                  <a:pt x="0" y="6857999"/>
                </a:lnTo>
              </a:path>
            </a:pathLst>
          </a:custGeom>
          <a:ln w="19812">
            <a:solidFill>
              <a:srgbClr val="FD8537"/>
            </a:solidFill>
          </a:ln>
        </p:spPr>
        <p:txBody>
          <a:bodyPr wrap="square" lIns="0" tIns="0" rIns="0" bIns="0" rtlCol="0"/>
          <a:lstStyle/>
          <a:p>
            <a:endParaRPr/>
          </a:p>
        </p:txBody>
      </p:sp>
      <p:sp>
        <p:nvSpPr>
          <p:cNvPr id="20" name="bk object 20"/>
          <p:cNvSpPr/>
          <p:nvPr/>
        </p:nvSpPr>
        <p:spPr>
          <a:xfrm>
            <a:off x="8839200" y="0"/>
            <a:ext cx="304800" cy="6858000"/>
          </a:xfrm>
          <a:custGeom>
            <a:avLst/>
            <a:gdLst/>
            <a:ahLst/>
            <a:cxnLst/>
            <a:rect l="l" t="t" r="r" b="b"/>
            <a:pathLst>
              <a:path w="304800" h="6858000">
                <a:moveTo>
                  <a:pt x="0" y="6858000"/>
                </a:moveTo>
                <a:lnTo>
                  <a:pt x="304800" y="6858000"/>
                </a:lnTo>
                <a:lnTo>
                  <a:pt x="304800" y="0"/>
                </a:lnTo>
                <a:lnTo>
                  <a:pt x="0" y="0"/>
                </a:lnTo>
                <a:lnTo>
                  <a:pt x="0" y="6858000"/>
                </a:lnTo>
                <a:close/>
              </a:path>
            </a:pathLst>
          </a:custGeom>
          <a:solidFill>
            <a:srgbClr val="FDC3AD"/>
          </a:solidFill>
        </p:spPr>
        <p:txBody>
          <a:bodyPr wrap="square" lIns="0" tIns="0" rIns="0" bIns="0" rtlCol="0"/>
          <a:lstStyle/>
          <a:p>
            <a:endParaRPr/>
          </a:p>
        </p:txBody>
      </p:sp>
      <p:sp>
        <p:nvSpPr>
          <p:cNvPr id="21" name="bk object 21"/>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a:p>
        </p:txBody>
      </p:sp>
      <p:sp>
        <p:nvSpPr>
          <p:cNvPr id="22" name="bk object 22"/>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a:p>
        </p:txBody>
      </p:sp>
      <p:sp>
        <p:nvSpPr>
          <p:cNvPr id="2" name="Holder 2"/>
          <p:cNvSpPr>
            <a:spLocks noGrp="1"/>
          </p:cNvSpPr>
          <p:nvPr>
            <p:ph type="title"/>
          </p:nvPr>
        </p:nvSpPr>
        <p:spPr>
          <a:xfrm>
            <a:off x="535940" y="907415"/>
            <a:ext cx="8072119" cy="457200"/>
          </a:xfrm>
          <a:prstGeom prst="rect">
            <a:avLst/>
          </a:prstGeom>
        </p:spPr>
        <p:txBody>
          <a:bodyPr wrap="square" lIns="0" tIns="0" rIns="0" bIns="0">
            <a:spAutoFit/>
          </a:bodyPr>
          <a:lstStyle>
            <a:lvl1pPr>
              <a:defRPr sz="3000" b="1" i="0">
                <a:solidFill>
                  <a:srgbClr val="565F6C"/>
                </a:solidFill>
                <a:latin typeface="Georgia"/>
                <a:cs typeface="Georgia"/>
              </a:defRPr>
            </a:lvl1pPr>
          </a:lstStyle>
          <a:p>
            <a:endParaRPr/>
          </a:p>
        </p:txBody>
      </p:sp>
      <p:sp>
        <p:nvSpPr>
          <p:cNvPr id="3" name="Holder 3"/>
          <p:cNvSpPr>
            <a:spLocks noGrp="1"/>
          </p:cNvSpPr>
          <p:nvPr>
            <p:ph type="body" idx="1"/>
          </p:nvPr>
        </p:nvSpPr>
        <p:spPr>
          <a:xfrm>
            <a:off x="535940" y="1641602"/>
            <a:ext cx="8072119" cy="22713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3355" y="0"/>
            <a:ext cx="47625" cy="6858000"/>
          </a:xfrm>
          <a:custGeom>
            <a:avLst/>
            <a:gdLst/>
            <a:ahLst/>
            <a:cxnLst/>
            <a:rect l="l" t="t" r="r" b="b"/>
            <a:pathLst>
              <a:path w="47625" h="6858000">
                <a:moveTo>
                  <a:pt x="0" y="6858000"/>
                </a:moveTo>
                <a:lnTo>
                  <a:pt x="47243" y="6858000"/>
                </a:lnTo>
                <a:lnTo>
                  <a:pt x="47243" y="0"/>
                </a:lnTo>
                <a:lnTo>
                  <a:pt x="0" y="0"/>
                </a:lnTo>
                <a:lnTo>
                  <a:pt x="0" y="6858000"/>
                </a:lnTo>
                <a:close/>
              </a:path>
            </a:pathLst>
          </a:custGeom>
          <a:solidFill>
            <a:srgbClr val="FDC3AD"/>
          </a:solidFill>
        </p:spPr>
        <p:txBody>
          <a:bodyPr wrap="square" lIns="0" tIns="0" rIns="0" bIns="0" rtlCol="0"/>
          <a:lstStyle/>
          <a:p>
            <a:endParaRPr/>
          </a:p>
        </p:txBody>
      </p:sp>
      <p:sp>
        <p:nvSpPr>
          <p:cNvPr id="3" name="object 3"/>
          <p:cNvSpPr/>
          <p:nvPr/>
        </p:nvSpPr>
        <p:spPr>
          <a:xfrm>
            <a:off x="882396" y="0"/>
            <a:ext cx="3175" cy="6858000"/>
          </a:xfrm>
          <a:custGeom>
            <a:avLst/>
            <a:gdLst/>
            <a:ahLst/>
            <a:cxnLst/>
            <a:rect l="l" t="t" r="r" b="b"/>
            <a:pathLst>
              <a:path w="3175" h="6858000">
                <a:moveTo>
                  <a:pt x="0" y="6858000"/>
                </a:moveTo>
                <a:lnTo>
                  <a:pt x="3047" y="6858000"/>
                </a:lnTo>
                <a:lnTo>
                  <a:pt x="3047" y="0"/>
                </a:lnTo>
                <a:lnTo>
                  <a:pt x="0" y="0"/>
                </a:lnTo>
                <a:lnTo>
                  <a:pt x="0" y="6858000"/>
                </a:lnTo>
                <a:close/>
              </a:path>
            </a:pathLst>
          </a:custGeom>
          <a:solidFill>
            <a:srgbClr val="FDC3AD"/>
          </a:solidFill>
        </p:spPr>
        <p:txBody>
          <a:bodyPr wrap="square" lIns="0" tIns="0" rIns="0" bIns="0" rtlCol="0"/>
          <a:lstStyle/>
          <a:p>
            <a:endParaRPr/>
          </a:p>
        </p:txBody>
      </p:sp>
      <p:sp>
        <p:nvSpPr>
          <p:cNvPr id="4" name="object 4"/>
          <p:cNvSpPr/>
          <p:nvPr/>
        </p:nvSpPr>
        <p:spPr>
          <a:xfrm>
            <a:off x="381000" y="0"/>
            <a:ext cx="443865" cy="6858000"/>
          </a:xfrm>
          <a:custGeom>
            <a:avLst/>
            <a:gdLst/>
            <a:ahLst/>
            <a:cxnLst/>
            <a:rect l="l" t="t" r="r" b="b"/>
            <a:pathLst>
              <a:path w="443865" h="6858000">
                <a:moveTo>
                  <a:pt x="0" y="6858000"/>
                </a:moveTo>
                <a:lnTo>
                  <a:pt x="443484" y="6858000"/>
                </a:lnTo>
                <a:lnTo>
                  <a:pt x="443484" y="0"/>
                </a:lnTo>
                <a:lnTo>
                  <a:pt x="0" y="0"/>
                </a:lnTo>
                <a:lnTo>
                  <a:pt x="0" y="6858000"/>
                </a:lnTo>
                <a:close/>
              </a:path>
            </a:pathLst>
          </a:custGeom>
          <a:solidFill>
            <a:srgbClr val="FDC3AD"/>
          </a:solidFill>
        </p:spPr>
        <p:txBody>
          <a:bodyPr wrap="square" lIns="0" tIns="0" rIns="0" bIns="0" rtlCol="0"/>
          <a:lstStyle/>
          <a:p>
            <a:endParaRPr/>
          </a:p>
        </p:txBody>
      </p:sp>
      <p:sp>
        <p:nvSpPr>
          <p:cNvPr id="5" name="object 5"/>
          <p:cNvSpPr/>
          <p:nvPr/>
        </p:nvSpPr>
        <p:spPr>
          <a:xfrm>
            <a:off x="275843" y="0"/>
            <a:ext cx="105410" cy="6858000"/>
          </a:xfrm>
          <a:custGeom>
            <a:avLst/>
            <a:gdLst/>
            <a:ahLst/>
            <a:cxnLst/>
            <a:rect l="l" t="t" r="r" b="b"/>
            <a:pathLst>
              <a:path w="105410" h="6858000">
                <a:moveTo>
                  <a:pt x="0" y="6858000"/>
                </a:moveTo>
                <a:lnTo>
                  <a:pt x="105156" y="6858000"/>
                </a:lnTo>
                <a:lnTo>
                  <a:pt x="105156" y="0"/>
                </a:lnTo>
                <a:lnTo>
                  <a:pt x="0" y="0"/>
                </a:lnTo>
                <a:lnTo>
                  <a:pt x="0" y="6858000"/>
                </a:lnTo>
                <a:close/>
              </a:path>
            </a:pathLst>
          </a:custGeom>
          <a:solidFill>
            <a:srgbClr val="FFD9CE"/>
          </a:solidFill>
        </p:spPr>
        <p:txBody>
          <a:bodyPr wrap="square" lIns="0" tIns="0" rIns="0" bIns="0" rtlCol="0"/>
          <a:lstStyle/>
          <a:p>
            <a:endParaRPr/>
          </a:p>
        </p:txBody>
      </p:sp>
      <p:sp>
        <p:nvSpPr>
          <p:cNvPr id="6" name="object 6"/>
          <p:cNvSpPr/>
          <p:nvPr/>
        </p:nvSpPr>
        <p:spPr>
          <a:xfrm>
            <a:off x="990600" y="0"/>
            <a:ext cx="151130" cy="6858000"/>
          </a:xfrm>
          <a:custGeom>
            <a:avLst/>
            <a:gdLst/>
            <a:ahLst/>
            <a:cxnLst/>
            <a:rect l="l" t="t" r="r" b="b"/>
            <a:pathLst>
              <a:path w="151130" h="6858000">
                <a:moveTo>
                  <a:pt x="0" y="6858000"/>
                </a:moveTo>
                <a:lnTo>
                  <a:pt x="150875" y="6858000"/>
                </a:lnTo>
                <a:lnTo>
                  <a:pt x="150875" y="0"/>
                </a:lnTo>
                <a:lnTo>
                  <a:pt x="0" y="0"/>
                </a:lnTo>
                <a:lnTo>
                  <a:pt x="0" y="6858000"/>
                </a:lnTo>
                <a:close/>
              </a:path>
            </a:pathLst>
          </a:custGeom>
          <a:solidFill>
            <a:srgbClr val="FFD9CE"/>
          </a:solidFill>
        </p:spPr>
        <p:txBody>
          <a:bodyPr wrap="square" lIns="0" tIns="0" rIns="0" bIns="0" rtlCol="0"/>
          <a:lstStyle/>
          <a:p>
            <a:endParaRPr/>
          </a:p>
        </p:txBody>
      </p:sp>
      <p:sp>
        <p:nvSpPr>
          <p:cNvPr id="7" name="object 7"/>
          <p:cNvSpPr/>
          <p:nvPr/>
        </p:nvSpPr>
        <p:spPr>
          <a:xfrm>
            <a:off x="1295400" y="0"/>
            <a:ext cx="76200" cy="6858000"/>
          </a:xfrm>
          <a:custGeom>
            <a:avLst/>
            <a:gdLst/>
            <a:ahLst/>
            <a:cxnLst/>
            <a:rect l="l" t="t" r="r" b="b"/>
            <a:pathLst>
              <a:path w="76200" h="6858000">
                <a:moveTo>
                  <a:pt x="0" y="6858000"/>
                </a:moveTo>
                <a:lnTo>
                  <a:pt x="76200" y="6858000"/>
                </a:lnTo>
                <a:lnTo>
                  <a:pt x="76200" y="0"/>
                </a:lnTo>
                <a:lnTo>
                  <a:pt x="0" y="0"/>
                </a:lnTo>
                <a:lnTo>
                  <a:pt x="0" y="6858000"/>
                </a:lnTo>
                <a:close/>
              </a:path>
            </a:pathLst>
          </a:custGeom>
          <a:solidFill>
            <a:srgbClr val="FFECE8"/>
          </a:solidFill>
        </p:spPr>
        <p:txBody>
          <a:bodyPr wrap="square" lIns="0" tIns="0" rIns="0" bIns="0" rtlCol="0"/>
          <a:lstStyle/>
          <a:p>
            <a:endParaRPr/>
          </a:p>
        </p:txBody>
      </p:sp>
      <p:sp>
        <p:nvSpPr>
          <p:cNvPr id="8" name="object 8"/>
          <p:cNvSpPr/>
          <p:nvPr/>
        </p:nvSpPr>
        <p:spPr>
          <a:xfrm>
            <a:off x="1141475" y="0"/>
            <a:ext cx="78105" cy="6858000"/>
          </a:xfrm>
          <a:custGeom>
            <a:avLst/>
            <a:gdLst/>
            <a:ahLst/>
            <a:cxnLst/>
            <a:rect l="l" t="t" r="r" b="b"/>
            <a:pathLst>
              <a:path w="78105" h="6858000">
                <a:moveTo>
                  <a:pt x="0" y="6858000"/>
                </a:moveTo>
                <a:lnTo>
                  <a:pt x="77724" y="6858000"/>
                </a:lnTo>
                <a:lnTo>
                  <a:pt x="77724" y="0"/>
                </a:lnTo>
                <a:lnTo>
                  <a:pt x="0" y="0"/>
                </a:lnTo>
                <a:lnTo>
                  <a:pt x="0" y="6858000"/>
                </a:lnTo>
                <a:close/>
              </a:path>
            </a:pathLst>
          </a:custGeom>
          <a:solidFill>
            <a:srgbClr val="FFECE8"/>
          </a:solidFill>
        </p:spPr>
        <p:txBody>
          <a:bodyPr wrap="square" lIns="0" tIns="0" rIns="0" bIns="0" rtlCol="0"/>
          <a:lstStyle/>
          <a:p>
            <a:endParaRPr/>
          </a:p>
        </p:txBody>
      </p:sp>
      <p:sp>
        <p:nvSpPr>
          <p:cNvPr id="9" name="object 9"/>
          <p:cNvSpPr/>
          <p:nvPr/>
        </p:nvSpPr>
        <p:spPr>
          <a:xfrm>
            <a:off x="106679" y="0"/>
            <a:ext cx="0" cy="6858000"/>
          </a:xfrm>
          <a:custGeom>
            <a:avLst/>
            <a:gdLst/>
            <a:ahLst/>
            <a:cxnLst/>
            <a:rect l="l" t="t" r="r" b="b"/>
            <a:pathLst>
              <a:path h="6858000">
                <a:moveTo>
                  <a:pt x="0" y="0"/>
                </a:moveTo>
                <a:lnTo>
                  <a:pt x="1" y="6857999"/>
                </a:lnTo>
              </a:path>
            </a:pathLst>
          </a:custGeom>
          <a:ln w="57912">
            <a:solidFill>
              <a:srgbClr val="FDC3AD"/>
            </a:solidFill>
          </a:ln>
        </p:spPr>
        <p:txBody>
          <a:bodyPr wrap="square" lIns="0" tIns="0" rIns="0" bIns="0" rtlCol="0"/>
          <a:lstStyle/>
          <a:p>
            <a:endParaRPr/>
          </a:p>
        </p:txBody>
      </p:sp>
      <p:sp>
        <p:nvSpPr>
          <p:cNvPr id="10" name="object 10"/>
          <p:cNvSpPr/>
          <p:nvPr/>
        </p:nvSpPr>
        <p:spPr>
          <a:xfrm>
            <a:off x="885444" y="0"/>
            <a:ext cx="58419" cy="6858000"/>
          </a:xfrm>
          <a:custGeom>
            <a:avLst/>
            <a:gdLst/>
            <a:ahLst/>
            <a:cxnLst/>
            <a:rect l="l" t="t" r="r" b="b"/>
            <a:pathLst>
              <a:path w="58419" h="6858000">
                <a:moveTo>
                  <a:pt x="0" y="6857999"/>
                </a:moveTo>
                <a:lnTo>
                  <a:pt x="57912" y="6857999"/>
                </a:lnTo>
                <a:lnTo>
                  <a:pt x="57912" y="0"/>
                </a:lnTo>
                <a:lnTo>
                  <a:pt x="0" y="0"/>
                </a:lnTo>
                <a:lnTo>
                  <a:pt x="0" y="6857999"/>
                </a:lnTo>
                <a:close/>
              </a:path>
            </a:pathLst>
          </a:custGeom>
          <a:solidFill>
            <a:srgbClr val="FFECE8"/>
          </a:solidFill>
        </p:spPr>
        <p:txBody>
          <a:bodyPr wrap="square" lIns="0" tIns="0" rIns="0" bIns="0" rtlCol="0"/>
          <a:lstStyle/>
          <a:p>
            <a:endParaRPr/>
          </a:p>
        </p:txBody>
      </p:sp>
      <p:sp>
        <p:nvSpPr>
          <p:cNvPr id="11" name="object 11"/>
          <p:cNvSpPr/>
          <p:nvPr/>
        </p:nvSpPr>
        <p:spPr>
          <a:xfrm>
            <a:off x="824483" y="0"/>
            <a:ext cx="58419" cy="6858000"/>
          </a:xfrm>
          <a:custGeom>
            <a:avLst/>
            <a:gdLst/>
            <a:ahLst/>
            <a:cxnLst/>
            <a:rect l="l" t="t" r="r" b="b"/>
            <a:pathLst>
              <a:path w="58419" h="6858000">
                <a:moveTo>
                  <a:pt x="0" y="6857999"/>
                </a:moveTo>
                <a:lnTo>
                  <a:pt x="57912" y="6857999"/>
                </a:lnTo>
                <a:lnTo>
                  <a:pt x="57912" y="0"/>
                </a:lnTo>
                <a:lnTo>
                  <a:pt x="0" y="0"/>
                </a:lnTo>
                <a:lnTo>
                  <a:pt x="0" y="6857999"/>
                </a:lnTo>
                <a:close/>
              </a:path>
            </a:pathLst>
          </a:custGeom>
          <a:solidFill>
            <a:srgbClr val="FDC3AD"/>
          </a:solidFill>
        </p:spPr>
        <p:txBody>
          <a:bodyPr wrap="square" lIns="0" tIns="0" rIns="0" bIns="0" rtlCol="0"/>
          <a:lstStyle/>
          <a:p>
            <a:endParaRPr/>
          </a:p>
        </p:txBody>
      </p:sp>
      <p:sp>
        <p:nvSpPr>
          <p:cNvPr id="12" name="object 12"/>
          <p:cNvSpPr/>
          <p:nvPr/>
        </p:nvSpPr>
        <p:spPr>
          <a:xfrm>
            <a:off x="1727454" y="761"/>
            <a:ext cx="0" cy="6858000"/>
          </a:xfrm>
          <a:custGeom>
            <a:avLst/>
            <a:gdLst/>
            <a:ahLst/>
            <a:cxnLst/>
            <a:rect l="l" t="t" r="r" b="b"/>
            <a:pathLst>
              <a:path h="6858000">
                <a:moveTo>
                  <a:pt x="0" y="0"/>
                </a:moveTo>
                <a:lnTo>
                  <a:pt x="0" y="6857999"/>
                </a:lnTo>
              </a:path>
            </a:pathLst>
          </a:custGeom>
          <a:ln w="28956">
            <a:solidFill>
              <a:srgbClr val="FDC3AD"/>
            </a:solidFill>
          </a:ln>
        </p:spPr>
        <p:txBody>
          <a:bodyPr wrap="square" lIns="0" tIns="0" rIns="0" bIns="0" rtlCol="0"/>
          <a:lstStyle/>
          <a:p>
            <a:endParaRPr/>
          </a:p>
        </p:txBody>
      </p:sp>
      <p:sp>
        <p:nvSpPr>
          <p:cNvPr id="13" name="object 13"/>
          <p:cNvSpPr/>
          <p:nvPr/>
        </p:nvSpPr>
        <p:spPr>
          <a:xfrm>
            <a:off x="1066800" y="0"/>
            <a:ext cx="0" cy="6858000"/>
          </a:xfrm>
          <a:custGeom>
            <a:avLst/>
            <a:gdLst/>
            <a:ahLst/>
            <a:cxnLst/>
            <a:rect l="l" t="t" r="r" b="b"/>
            <a:pathLst>
              <a:path h="6858000">
                <a:moveTo>
                  <a:pt x="0" y="0"/>
                </a:moveTo>
                <a:lnTo>
                  <a:pt x="0" y="6857999"/>
                </a:lnTo>
              </a:path>
            </a:pathLst>
          </a:custGeom>
          <a:ln w="9144">
            <a:solidFill>
              <a:srgbClr val="FDC3AD"/>
            </a:solidFill>
          </a:ln>
        </p:spPr>
        <p:txBody>
          <a:bodyPr wrap="square" lIns="0" tIns="0" rIns="0" bIns="0" rtlCol="0"/>
          <a:lstStyle/>
          <a:p>
            <a:endParaRPr/>
          </a:p>
        </p:txBody>
      </p:sp>
      <p:sp>
        <p:nvSpPr>
          <p:cNvPr id="14" name="object 14"/>
          <p:cNvSpPr/>
          <p:nvPr/>
        </p:nvSpPr>
        <p:spPr>
          <a:xfrm>
            <a:off x="9125077" y="0"/>
            <a:ext cx="0" cy="6858000"/>
          </a:xfrm>
          <a:custGeom>
            <a:avLst/>
            <a:gdLst/>
            <a:ahLst/>
            <a:cxnLst/>
            <a:rect l="l" t="t" r="r" b="b"/>
            <a:pathLst>
              <a:path h="6858000">
                <a:moveTo>
                  <a:pt x="0" y="0"/>
                </a:moveTo>
                <a:lnTo>
                  <a:pt x="0" y="6857997"/>
                </a:lnTo>
              </a:path>
            </a:pathLst>
          </a:custGeom>
          <a:ln w="34798">
            <a:solidFill>
              <a:srgbClr val="FDC3AD"/>
            </a:solidFill>
          </a:ln>
        </p:spPr>
        <p:txBody>
          <a:bodyPr wrap="square" lIns="0" tIns="0" rIns="0" bIns="0" rtlCol="0"/>
          <a:lstStyle/>
          <a:p>
            <a:endParaRPr/>
          </a:p>
        </p:txBody>
      </p:sp>
      <p:sp>
        <p:nvSpPr>
          <p:cNvPr id="15" name="object 15"/>
          <p:cNvSpPr/>
          <p:nvPr/>
        </p:nvSpPr>
        <p:spPr>
          <a:xfrm>
            <a:off x="9090342" y="0"/>
            <a:ext cx="0" cy="6858000"/>
          </a:xfrm>
          <a:custGeom>
            <a:avLst/>
            <a:gdLst/>
            <a:ahLst/>
            <a:cxnLst/>
            <a:rect l="l" t="t" r="r" b="b"/>
            <a:pathLst>
              <a:path h="6858000">
                <a:moveTo>
                  <a:pt x="0" y="0"/>
                </a:moveTo>
                <a:lnTo>
                  <a:pt x="0" y="6857997"/>
                </a:lnTo>
              </a:path>
            </a:pathLst>
          </a:custGeom>
          <a:ln w="11556">
            <a:solidFill>
              <a:srgbClr val="FDC3AD"/>
            </a:solidFill>
          </a:ln>
        </p:spPr>
        <p:txBody>
          <a:bodyPr wrap="square" lIns="0" tIns="0" rIns="0" bIns="0" rtlCol="0"/>
          <a:lstStyle/>
          <a:p>
            <a:endParaRPr/>
          </a:p>
        </p:txBody>
      </p:sp>
      <p:sp>
        <p:nvSpPr>
          <p:cNvPr id="16" name="object 16"/>
          <p:cNvSpPr/>
          <p:nvPr/>
        </p:nvSpPr>
        <p:spPr>
          <a:xfrm>
            <a:off x="1219200" y="0"/>
            <a:ext cx="76200" cy="6858000"/>
          </a:xfrm>
          <a:custGeom>
            <a:avLst/>
            <a:gdLst/>
            <a:ahLst/>
            <a:cxnLst/>
            <a:rect l="l" t="t" r="r" b="b"/>
            <a:pathLst>
              <a:path w="76200" h="6858000">
                <a:moveTo>
                  <a:pt x="0" y="6858000"/>
                </a:moveTo>
                <a:lnTo>
                  <a:pt x="76200" y="6858000"/>
                </a:lnTo>
                <a:lnTo>
                  <a:pt x="76200" y="0"/>
                </a:lnTo>
                <a:lnTo>
                  <a:pt x="0" y="0"/>
                </a:lnTo>
                <a:lnTo>
                  <a:pt x="0" y="6858000"/>
                </a:lnTo>
                <a:close/>
              </a:path>
            </a:pathLst>
          </a:custGeom>
          <a:solidFill>
            <a:srgbClr val="FDC3AD"/>
          </a:solidFill>
        </p:spPr>
        <p:txBody>
          <a:bodyPr wrap="square" lIns="0" tIns="0" rIns="0" bIns="0" rtlCol="0"/>
          <a:lstStyle/>
          <a:p>
            <a:endParaRPr/>
          </a:p>
        </p:txBody>
      </p:sp>
      <p:sp>
        <p:nvSpPr>
          <p:cNvPr id="17" name="object 17"/>
          <p:cNvSpPr/>
          <p:nvPr/>
        </p:nvSpPr>
        <p:spPr>
          <a:xfrm>
            <a:off x="609600" y="3429000"/>
            <a:ext cx="1295400" cy="1295400"/>
          </a:xfrm>
          <a:custGeom>
            <a:avLst/>
            <a:gdLst/>
            <a:ahLst/>
            <a:cxnLst/>
            <a:rect l="l" t="t" r="r" b="b"/>
            <a:pathLst>
              <a:path w="1295400" h="1295400">
                <a:moveTo>
                  <a:pt x="647700" y="0"/>
                </a:moveTo>
                <a:lnTo>
                  <a:pt x="599360" y="1776"/>
                </a:lnTo>
                <a:lnTo>
                  <a:pt x="551986" y="7021"/>
                </a:lnTo>
                <a:lnTo>
                  <a:pt x="505702" y="15611"/>
                </a:lnTo>
                <a:lnTo>
                  <a:pt x="460633" y="27419"/>
                </a:lnTo>
                <a:lnTo>
                  <a:pt x="416905" y="42321"/>
                </a:lnTo>
                <a:lnTo>
                  <a:pt x="374643" y="60191"/>
                </a:lnTo>
                <a:lnTo>
                  <a:pt x="333972" y="80905"/>
                </a:lnTo>
                <a:lnTo>
                  <a:pt x="295017" y="104337"/>
                </a:lnTo>
                <a:lnTo>
                  <a:pt x="257904" y="130362"/>
                </a:lnTo>
                <a:lnTo>
                  <a:pt x="222758" y="158854"/>
                </a:lnTo>
                <a:lnTo>
                  <a:pt x="189704" y="189690"/>
                </a:lnTo>
                <a:lnTo>
                  <a:pt x="158867" y="222743"/>
                </a:lnTo>
                <a:lnTo>
                  <a:pt x="130373" y="257888"/>
                </a:lnTo>
                <a:lnTo>
                  <a:pt x="104346" y="295001"/>
                </a:lnTo>
                <a:lnTo>
                  <a:pt x="80913" y="333955"/>
                </a:lnTo>
                <a:lnTo>
                  <a:pt x="60197" y="374626"/>
                </a:lnTo>
                <a:lnTo>
                  <a:pt x="42325" y="416889"/>
                </a:lnTo>
                <a:lnTo>
                  <a:pt x="27422" y="460619"/>
                </a:lnTo>
                <a:lnTo>
                  <a:pt x="15612" y="505690"/>
                </a:lnTo>
                <a:lnTo>
                  <a:pt x="7022" y="551977"/>
                </a:lnTo>
                <a:lnTo>
                  <a:pt x="1776" y="599355"/>
                </a:lnTo>
                <a:lnTo>
                  <a:pt x="0" y="647700"/>
                </a:lnTo>
                <a:lnTo>
                  <a:pt x="1776" y="696044"/>
                </a:lnTo>
                <a:lnTo>
                  <a:pt x="7022" y="743422"/>
                </a:lnTo>
                <a:lnTo>
                  <a:pt x="15612" y="789709"/>
                </a:lnTo>
                <a:lnTo>
                  <a:pt x="27422" y="834780"/>
                </a:lnTo>
                <a:lnTo>
                  <a:pt x="42325" y="878510"/>
                </a:lnTo>
                <a:lnTo>
                  <a:pt x="60197" y="920773"/>
                </a:lnTo>
                <a:lnTo>
                  <a:pt x="80913" y="961444"/>
                </a:lnTo>
                <a:lnTo>
                  <a:pt x="104346" y="1000398"/>
                </a:lnTo>
                <a:lnTo>
                  <a:pt x="130373" y="1037511"/>
                </a:lnTo>
                <a:lnTo>
                  <a:pt x="158867" y="1072656"/>
                </a:lnTo>
                <a:lnTo>
                  <a:pt x="189704" y="1105709"/>
                </a:lnTo>
                <a:lnTo>
                  <a:pt x="222758" y="1136545"/>
                </a:lnTo>
                <a:lnTo>
                  <a:pt x="257904" y="1165037"/>
                </a:lnTo>
                <a:lnTo>
                  <a:pt x="295017" y="1191062"/>
                </a:lnTo>
                <a:lnTo>
                  <a:pt x="333972" y="1214494"/>
                </a:lnTo>
                <a:lnTo>
                  <a:pt x="374643" y="1235208"/>
                </a:lnTo>
                <a:lnTo>
                  <a:pt x="416905" y="1253078"/>
                </a:lnTo>
                <a:lnTo>
                  <a:pt x="460633" y="1267980"/>
                </a:lnTo>
                <a:lnTo>
                  <a:pt x="505702" y="1279788"/>
                </a:lnTo>
                <a:lnTo>
                  <a:pt x="551986" y="1288378"/>
                </a:lnTo>
                <a:lnTo>
                  <a:pt x="599360" y="1293623"/>
                </a:lnTo>
                <a:lnTo>
                  <a:pt x="647700" y="1295400"/>
                </a:lnTo>
                <a:lnTo>
                  <a:pt x="696044" y="1293623"/>
                </a:lnTo>
                <a:lnTo>
                  <a:pt x="743422" y="1288378"/>
                </a:lnTo>
                <a:lnTo>
                  <a:pt x="789709" y="1279788"/>
                </a:lnTo>
                <a:lnTo>
                  <a:pt x="834780" y="1267980"/>
                </a:lnTo>
                <a:lnTo>
                  <a:pt x="878510" y="1253078"/>
                </a:lnTo>
                <a:lnTo>
                  <a:pt x="920773" y="1235208"/>
                </a:lnTo>
                <a:lnTo>
                  <a:pt x="961444" y="1214494"/>
                </a:lnTo>
                <a:lnTo>
                  <a:pt x="1000398" y="1191062"/>
                </a:lnTo>
                <a:lnTo>
                  <a:pt x="1037511" y="1165037"/>
                </a:lnTo>
                <a:lnTo>
                  <a:pt x="1072656" y="1136545"/>
                </a:lnTo>
                <a:lnTo>
                  <a:pt x="1105709" y="1105709"/>
                </a:lnTo>
                <a:lnTo>
                  <a:pt x="1136545" y="1072656"/>
                </a:lnTo>
                <a:lnTo>
                  <a:pt x="1165037" y="1037511"/>
                </a:lnTo>
                <a:lnTo>
                  <a:pt x="1191062" y="1000398"/>
                </a:lnTo>
                <a:lnTo>
                  <a:pt x="1214494" y="961444"/>
                </a:lnTo>
                <a:lnTo>
                  <a:pt x="1235208" y="920773"/>
                </a:lnTo>
                <a:lnTo>
                  <a:pt x="1253078" y="878510"/>
                </a:lnTo>
                <a:lnTo>
                  <a:pt x="1267980" y="834780"/>
                </a:lnTo>
                <a:lnTo>
                  <a:pt x="1279788" y="789709"/>
                </a:lnTo>
                <a:lnTo>
                  <a:pt x="1288378" y="743422"/>
                </a:lnTo>
                <a:lnTo>
                  <a:pt x="1293623" y="696044"/>
                </a:lnTo>
                <a:lnTo>
                  <a:pt x="1295400" y="647700"/>
                </a:lnTo>
                <a:lnTo>
                  <a:pt x="1293623" y="599355"/>
                </a:lnTo>
                <a:lnTo>
                  <a:pt x="1288378" y="551977"/>
                </a:lnTo>
                <a:lnTo>
                  <a:pt x="1279788" y="505690"/>
                </a:lnTo>
                <a:lnTo>
                  <a:pt x="1267980" y="460619"/>
                </a:lnTo>
                <a:lnTo>
                  <a:pt x="1253078" y="416889"/>
                </a:lnTo>
                <a:lnTo>
                  <a:pt x="1235208" y="374626"/>
                </a:lnTo>
                <a:lnTo>
                  <a:pt x="1214494" y="333955"/>
                </a:lnTo>
                <a:lnTo>
                  <a:pt x="1191062" y="295001"/>
                </a:lnTo>
                <a:lnTo>
                  <a:pt x="1165037" y="257888"/>
                </a:lnTo>
                <a:lnTo>
                  <a:pt x="1136545" y="222743"/>
                </a:lnTo>
                <a:lnTo>
                  <a:pt x="1105709" y="189690"/>
                </a:lnTo>
                <a:lnTo>
                  <a:pt x="1072656" y="158854"/>
                </a:lnTo>
                <a:lnTo>
                  <a:pt x="1037511" y="130362"/>
                </a:lnTo>
                <a:lnTo>
                  <a:pt x="1000398" y="104337"/>
                </a:lnTo>
                <a:lnTo>
                  <a:pt x="961444" y="80905"/>
                </a:lnTo>
                <a:lnTo>
                  <a:pt x="920773" y="60191"/>
                </a:lnTo>
                <a:lnTo>
                  <a:pt x="878510" y="42321"/>
                </a:lnTo>
                <a:lnTo>
                  <a:pt x="834780" y="27419"/>
                </a:lnTo>
                <a:lnTo>
                  <a:pt x="789709" y="15611"/>
                </a:lnTo>
                <a:lnTo>
                  <a:pt x="743422" y="7021"/>
                </a:lnTo>
                <a:lnTo>
                  <a:pt x="696044" y="1776"/>
                </a:lnTo>
                <a:lnTo>
                  <a:pt x="647700" y="0"/>
                </a:lnTo>
                <a:close/>
              </a:path>
            </a:pathLst>
          </a:custGeom>
          <a:solidFill>
            <a:srgbClr val="FD8537"/>
          </a:solidFill>
        </p:spPr>
        <p:txBody>
          <a:bodyPr wrap="square" lIns="0" tIns="0" rIns="0" bIns="0" rtlCol="0"/>
          <a:lstStyle/>
          <a:p>
            <a:endParaRPr/>
          </a:p>
        </p:txBody>
      </p:sp>
      <p:sp>
        <p:nvSpPr>
          <p:cNvPr id="18" name="object 18"/>
          <p:cNvSpPr/>
          <p:nvPr/>
        </p:nvSpPr>
        <p:spPr>
          <a:xfrm>
            <a:off x="1309116" y="4866132"/>
            <a:ext cx="641985" cy="641985"/>
          </a:xfrm>
          <a:custGeom>
            <a:avLst/>
            <a:gdLst/>
            <a:ahLst/>
            <a:cxnLst/>
            <a:rect l="l" t="t" r="r" b="b"/>
            <a:pathLst>
              <a:path w="641985" h="641985">
                <a:moveTo>
                  <a:pt x="320802" y="0"/>
                </a:moveTo>
                <a:lnTo>
                  <a:pt x="273398" y="3478"/>
                </a:lnTo>
                <a:lnTo>
                  <a:pt x="228153" y="13583"/>
                </a:lnTo>
                <a:lnTo>
                  <a:pt x="185563" y="29817"/>
                </a:lnTo>
                <a:lnTo>
                  <a:pt x="146125" y="51685"/>
                </a:lnTo>
                <a:lnTo>
                  <a:pt x="110335" y="78690"/>
                </a:lnTo>
                <a:lnTo>
                  <a:pt x="78690" y="110335"/>
                </a:lnTo>
                <a:lnTo>
                  <a:pt x="51685" y="146125"/>
                </a:lnTo>
                <a:lnTo>
                  <a:pt x="29817" y="185563"/>
                </a:lnTo>
                <a:lnTo>
                  <a:pt x="13583" y="228153"/>
                </a:lnTo>
                <a:lnTo>
                  <a:pt x="3478" y="273398"/>
                </a:lnTo>
                <a:lnTo>
                  <a:pt x="0" y="320802"/>
                </a:lnTo>
                <a:lnTo>
                  <a:pt x="3478" y="368205"/>
                </a:lnTo>
                <a:lnTo>
                  <a:pt x="13583" y="413450"/>
                </a:lnTo>
                <a:lnTo>
                  <a:pt x="29817" y="456040"/>
                </a:lnTo>
                <a:lnTo>
                  <a:pt x="51685" y="495478"/>
                </a:lnTo>
                <a:lnTo>
                  <a:pt x="78690" y="531268"/>
                </a:lnTo>
                <a:lnTo>
                  <a:pt x="110335" y="562913"/>
                </a:lnTo>
                <a:lnTo>
                  <a:pt x="146125" y="589918"/>
                </a:lnTo>
                <a:lnTo>
                  <a:pt x="185563" y="611786"/>
                </a:lnTo>
                <a:lnTo>
                  <a:pt x="228153" y="628020"/>
                </a:lnTo>
                <a:lnTo>
                  <a:pt x="273398" y="638125"/>
                </a:lnTo>
                <a:lnTo>
                  <a:pt x="320802" y="641604"/>
                </a:lnTo>
                <a:lnTo>
                  <a:pt x="368205" y="638125"/>
                </a:lnTo>
                <a:lnTo>
                  <a:pt x="413450" y="628020"/>
                </a:lnTo>
                <a:lnTo>
                  <a:pt x="456040" y="611786"/>
                </a:lnTo>
                <a:lnTo>
                  <a:pt x="495478" y="589918"/>
                </a:lnTo>
                <a:lnTo>
                  <a:pt x="531268" y="562913"/>
                </a:lnTo>
                <a:lnTo>
                  <a:pt x="562913" y="531268"/>
                </a:lnTo>
                <a:lnTo>
                  <a:pt x="589918" y="495478"/>
                </a:lnTo>
                <a:lnTo>
                  <a:pt x="611786" y="456040"/>
                </a:lnTo>
                <a:lnTo>
                  <a:pt x="628020" y="413450"/>
                </a:lnTo>
                <a:lnTo>
                  <a:pt x="638125" y="368205"/>
                </a:lnTo>
                <a:lnTo>
                  <a:pt x="641604" y="320802"/>
                </a:lnTo>
                <a:lnTo>
                  <a:pt x="638125" y="273398"/>
                </a:lnTo>
                <a:lnTo>
                  <a:pt x="628020" y="228153"/>
                </a:lnTo>
                <a:lnTo>
                  <a:pt x="611786" y="185563"/>
                </a:lnTo>
                <a:lnTo>
                  <a:pt x="589918" y="146125"/>
                </a:lnTo>
                <a:lnTo>
                  <a:pt x="562913" y="110335"/>
                </a:lnTo>
                <a:lnTo>
                  <a:pt x="531268" y="78690"/>
                </a:lnTo>
                <a:lnTo>
                  <a:pt x="495478" y="51685"/>
                </a:lnTo>
                <a:lnTo>
                  <a:pt x="456040" y="29817"/>
                </a:lnTo>
                <a:lnTo>
                  <a:pt x="413450" y="13583"/>
                </a:lnTo>
                <a:lnTo>
                  <a:pt x="368205" y="3478"/>
                </a:lnTo>
                <a:lnTo>
                  <a:pt x="320802" y="0"/>
                </a:lnTo>
                <a:close/>
              </a:path>
            </a:pathLst>
          </a:custGeom>
          <a:solidFill>
            <a:srgbClr val="FD8537"/>
          </a:solidFill>
        </p:spPr>
        <p:txBody>
          <a:bodyPr wrap="square" lIns="0" tIns="0" rIns="0" bIns="0" rtlCol="0"/>
          <a:lstStyle/>
          <a:p>
            <a:endParaRPr/>
          </a:p>
        </p:txBody>
      </p:sp>
      <p:sp>
        <p:nvSpPr>
          <p:cNvPr id="19" name="object 19"/>
          <p:cNvSpPr/>
          <p:nvPr/>
        </p:nvSpPr>
        <p:spPr>
          <a:xfrm>
            <a:off x="1091183" y="5500115"/>
            <a:ext cx="137160" cy="137160"/>
          </a:xfrm>
          <a:custGeom>
            <a:avLst/>
            <a:gdLst/>
            <a:ahLst/>
            <a:cxnLst/>
            <a:rect l="l" t="t" r="r" b="b"/>
            <a:pathLst>
              <a:path w="137159" h="137160">
                <a:moveTo>
                  <a:pt x="68579" y="0"/>
                </a:moveTo>
                <a:lnTo>
                  <a:pt x="41887" y="5393"/>
                </a:lnTo>
                <a:lnTo>
                  <a:pt x="20088" y="20097"/>
                </a:lnTo>
                <a:lnTo>
                  <a:pt x="5389" y="41898"/>
                </a:lnTo>
                <a:lnTo>
                  <a:pt x="0" y="68580"/>
                </a:lnTo>
                <a:lnTo>
                  <a:pt x="5389" y="95272"/>
                </a:lnTo>
                <a:lnTo>
                  <a:pt x="20088" y="117071"/>
                </a:lnTo>
                <a:lnTo>
                  <a:pt x="41887" y="131770"/>
                </a:lnTo>
                <a:lnTo>
                  <a:pt x="68579" y="137160"/>
                </a:lnTo>
                <a:lnTo>
                  <a:pt x="95272" y="131770"/>
                </a:lnTo>
                <a:lnTo>
                  <a:pt x="117071" y="117071"/>
                </a:lnTo>
                <a:lnTo>
                  <a:pt x="131770" y="95272"/>
                </a:lnTo>
                <a:lnTo>
                  <a:pt x="137159" y="68580"/>
                </a:lnTo>
                <a:lnTo>
                  <a:pt x="131770" y="41898"/>
                </a:lnTo>
                <a:lnTo>
                  <a:pt x="117071" y="20097"/>
                </a:lnTo>
                <a:lnTo>
                  <a:pt x="95272" y="5393"/>
                </a:lnTo>
                <a:lnTo>
                  <a:pt x="68579" y="0"/>
                </a:lnTo>
                <a:close/>
              </a:path>
            </a:pathLst>
          </a:custGeom>
          <a:solidFill>
            <a:srgbClr val="FD8537"/>
          </a:solidFill>
        </p:spPr>
        <p:txBody>
          <a:bodyPr wrap="square" lIns="0" tIns="0" rIns="0" bIns="0" rtlCol="0"/>
          <a:lstStyle/>
          <a:p>
            <a:endParaRPr/>
          </a:p>
        </p:txBody>
      </p:sp>
      <p:sp>
        <p:nvSpPr>
          <p:cNvPr id="20" name="object 20"/>
          <p:cNvSpPr/>
          <p:nvPr/>
        </p:nvSpPr>
        <p:spPr>
          <a:xfrm>
            <a:off x="1664207" y="5788152"/>
            <a:ext cx="274320" cy="274320"/>
          </a:xfrm>
          <a:custGeom>
            <a:avLst/>
            <a:gdLst/>
            <a:ahLst/>
            <a:cxnLst/>
            <a:rect l="l" t="t" r="r" b="b"/>
            <a:pathLst>
              <a:path w="274319" h="274320">
                <a:moveTo>
                  <a:pt x="137160" y="0"/>
                </a:moveTo>
                <a:lnTo>
                  <a:pt x="93829" y="6992"/>
                </a:lnTo>
                <a:lnTo>
                  <a:pt x="56180" y="26462"/>
                </a:lnTo>
                <a:lnTo>
                  <a:pt x="26481" y="56153"/>
                </a:lnTo>
                <a:lnTo>
                  <a:pt x="6998" y="93805"/>
                </a:lnTo>
                <a:lnTo>
                  <a:pt x="0" y="137160"/>
                </a:lnTo>
                <a:lnTo>
                  <a:pt x="6998" y="180514"/>
                </a:lnTo>
                <a:lnTo>
                  <a:pt x="26481" y="218166"/>
                </a:lnTo>
                <a:lnTo>
                  <a:pt x="56180" y="247857"/>
                </a:lnTo>
                <a:lnTo>
                  <a:pt x="93829" y="267327"/>
                </a:lnTo>
                <a:lnTo>
                  <a:pt x="137160" y="274320"/>
                </a:lnTo>
                <a:lnTo>
                  <a:pt x="180490" y="267327"/>
                </a:lnTo>
                <a:lnTo>
                  <a:pt x="218139" y="247857"/>
                </a:lnTo>
                <a:lnTo>
                  <a:pt x="247838" y="218166"/>
                </a:lnTo>
                <a:lnTo>
                  <a:pt x="267321" y="180514"/>
                </a:lnTo>
                <a:lnTo>
                  <a:pt x="274319" y="137160"/>
                </a:lnTo>
                <a:lnTo>
                  <a:pt x="267321" y="93805"/>
                </a:lnTo>
                <a:lnTo>
                  <a:pt x="247838" y="56153"/>
                </a:lnTo>
                <a:lnTo>
                  <a:pt x="218139" y="26462"/>
                </a:lnTo>
                <a:lnTo>
                  <a:pt x="180490" y="6992"/>
                </a:lnTo>
                <a:lnTo>
                  <a:pt x="137160" y="0"/>
                </a:lnTo>
                <a:close/>
              </a:path>
            </a:pathLst>
          </a:custGeom>
          <a:solidFill>
            <a:srgbClr val="FD8537"/>
          </a:solidFill>
        </p:spPr>
        <p:txBody>
          <a:bodyPr wrap="square" lIns="0" tIns="0" rIns="0" bIns="0" rtlCol="0"/>
          <a:lstStyle/>
          <a:p>
            <a:endParaRPr/>
          </a:p>
        </p:txBody>
      </p:sp>
      <p:sp>
        <p:nvSpPr>
          <p:cNvPr id="21" name="object 21"/>
          <p:cNvSpPr/>
          <p:nvPr/>
        </p:nvSpPr>
        <p:spPr>
          <a:xfrm>
            <a:off x="1905000" y="4495800"/>
            <a:ext cx="365760" cy="365760"/>
          </a:xfrm>
          <a:custGeom>
            <a:avLst/>
            <a:gdLst/>
            <a:ahLst/>
            <a:cxnLst/>
            <a:rect l="l" t="t" r="r" b="b"/>
            <a:pathLst>
              <a:path w="365760" h="365760">
                <a:moveTo>
                  <a:pt x="182880" y="0"/>
                </a:moveTo>
                <a:lnTo>
                  <a:pt x="134276" y="6535"/>
                </a:lnTo>
                <a:lnTo>
                  <a:pt x="90593" y="24976"/>
                </a:lnTo>
                <a:lnTo>
                  <a:pt x="53578" y="53578"/>
                </a:lnTo>
                <a:lnTo>
                  <a:pt x="24976" y="90593"/>
                </a:lnTo>
                <a:lnTo>
                  <a:pt x="6535" y="134276"/>
                </a:lnTo>
                <a:lnTo>
                  <a:pt x="0" y="182880"/>
                </a:lnTo>
                <a:lnTo>
                  <a:pt x="6535" y="231483"/>
                </a:lnTo>
                <a:lnTo>
                  <a:pt x="24976" y="275166"/>
                </a:lnTo>
                <a:lnTo>
                  <a:pt x="53578" y="312181"/>
                </a:lnTo>
                <a:lnTo>
                  <a:pt x="90593" y="340783"/>
                </a:lnTo>
                <a:lnTo>
                  <a:pt x="134276" y="359224"/>
                </a:lnTo>
                <a:lnTo>
                  <a:pt x="182880" y="365760"/>
                </a:lnTo>
                <a:lnTo>
                  <a:pt x="231483" y="359224"/>
                </a:lnTo>
                <a:lnTo>
                  <a:pt x="275166" y="340783"/>
                </a:lnTo>
                <a:lnTo>
                  <a:pt x="312181" y="312181"/>
                </a:lnTo>
                <a:lnTo>
                  <a:pt x="340783" y="275166"/>
                </a:lnTo>
                <a:lnTo>
                  <a:pt x="359224" y="231483"/>
                </a:lnTo>
                <a:lnTo>
                  <a:pt x="365760" y="182880"/>
                </a:lnTo>
                <a:lnTo>
                  <a:pt x="359224" y="134276"/>
                </a:lnTo>
                <a:lnTo>
                  <a:pt x="340783" y="90593"/>
                </a:lnTo>
                <a:lnTo>
                  <a:pt x="312181" y="53578"/>
                </a:lnTo>
                <a:lnTo>
                  <a:pt x="275166" y="24976"/>
                </a:lnTo>
                <a:lnTo>
                  <a:pt x="231483" y="6535"/>
                </a:lnTo>
                <a:lnTo>
                  <a:pt x="182880" y="0"/>
                </a:lnTo>
                <a:close/>
              </a:path>
            </a:pathLst>
          </a:custGeom>
          <a:solidFill>
            <a:srgbClr val="FD8537"/>
          </a:solidFill>
        </p:spPr>
        <p:txBody>
          <a:bodyPr wrap="square" lIns="0" tIns="0" rIns="0" bIns="0" rtlCol="0"/>
          <a:lstStyle/>
          <a:p>
            <a:endParaRPr/>
          </a:p>
        </p:txBody>
      </p:sp>
      <p:sp>
        <p:nvSpPr>
          <p:cNvPr id="22" name="object 22"/>
          <p:cNvSpPr txBox="1"/>
          <p:nvPr/>
        </p:nvSpPr>
        <p:spPr>
          <a:xfrm>
            <a:off x="2364994" y="4508880"/>
            <a:ext cx="1176655" cy="819785"/>
          </a:xfrm>
          <a:prstGeom prst="rect">
            <a:avLst/>
          </a:prstGeom>
        </p:spPr>
        <p:txBody>
          <a:bodyPr vert="horz" wrap="square" lIns="0" tIns="0" rIns="0" bIns="0" rtlCol="0">
            <a:spAutoFit/>
          </a:bodyPr>
          <a:lstStyle/>
          <a:p>
            <a:pPr marL="12700">
              <a:lnSpc>
                <a:spcPct val="100000"/>
              </a:lnSpc>
            </a:pPr>
            <a:r>
              <a:rPr sz="3000" b="1" spc="120" dirty="0">
                <a:solidFill>
                  <a:srgbClr val="565F6C"/>
                </a:solidFill>
                <a:latin typeface="Georgia"/>
                <a:cs typeface="Georgia"/>
              </a:rPr>
              <a:t>PACT</a:t>
            </a:r>
            <a:endParaRPr sz="3000" dirty="0">
              <a:latin typeface="Georgia"/>
              <a:cs typeface="Georgia"/>
            </a:endParaRPr>
          </a:p>
          <a:p>
            <a:pPr marL="12700">
              <a:lnSpc>
                <a:spcPct val="100000"/>
              </a:lnSpc>
              <a:spcBef>
                <a:spcPts val="625"/>
              </a:spcBef>
            </a:pPr>
            <a:r>
              <a:rPr sz="1800" b="1" spc="20" dirty="0">
                <a:solidFill>
                  <a:srgbClr val="565F6C"/>
                </a:solidFill>
                <a:latin typeface="Georgia"/>
                <a:cs typeface="Georgia"/>
              </a:rPr>
              <a:t>Lecture</a:t>
            </a:r>
            <a:r>
              <a:rPr sz="1800" b="1" spc="5" dirty="0">
                <a:solidFill>
                  <a:srgbClr val="565F6C"/>
                </a:solidFill>
                <a:latin typeface="Georgia"/>
                <a:cs typeface="Georgia"/>
              </a:rPr>
              <a:t> </a:t>
            </a:r>
            <a:r>
              <a:rPr lang="en-US" b="1" spc="-135" dirty="0">
                <a:solidFill>
                  <a:srgbClr val="565F6C"/>
                </a:solidFill>
                <a:latin typeface="Georgia"/>
                <a:cs typeface="Georgia"/>
              </a:rPr>
              <a:t>3</a:t>
            </a:r>
            <a:endParaRPr sz="1800" dirty="0">
              <a:latin typeface="Georgia"/>
              <a:cs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65" dirty="0">
                <a:latin typeface="Times New Roman"/>
                <a:cs typeface="Times New Roman"/>
              </a:rPr>
              <a:t>E</a:t>
            </a:r>
            <a:r>
              <a:rPr sz="2400" b="0" spc="165" dirty="0">
                <a:latin typeface="Times New Roman"/>
                <a:cs typeface="Times New Roman"/>
              </a:rPr>
              <a:t>RGONOMICS</a:t>
            </a:r>
            <a:endParaRPr sz="2400">
              <a:latin typeface="Times New Roman"/>
              <a:cs typeface="Times New Roman"/>
            </a:endParaRPr>
          </a:p>
        </p:txBody>
      </p:sp>
      <p:sp>
        <p:nvSpPr>
          <p:cNvPr id="3" name="object 3"/>
          <p:cNvSpPr txBox="1"/>
          <p:nvPr/>
        </p:nvSpPr>
        <p:spPr>
          <a:xfrm>
            <a:off x="535940" y="1641236"/>
            <a:ext cx="6922770" cy="4593590"/>
          </a:xfrm>
          <a:prstGeom prst="rect">
            <a:avLst/>
          </a:prstGeom>
        </p:spPr>
        <p:txBody>
          <a:bodyPr vert="horz" wrap="square" lIns="0" tIns="0" rIns="0" bIns="0" rtlCol="0">
            <a:spAutoFit/>
          </a:bodyPr>
          <a:lstStyle/>
          <a:p>
            <a:pPr marL="287020" marR="5080" indent="-274320">
              <a:lnSpc>
                <a:spcPct val="90100"/>
              </a:lnSpc>
              <a:buClr>
                <a:srgbClr val="FD8537"/>
              </a:buClr>
              <a:buSzPct val="68750"/>
              <a:buFont typeface="Wingdings"/>
              <a:buChar char=""/>
              <a:tabLst>
                <a:tab pos="287655" algn="l"/>
              </a:tabLst>
            </a:pPr>
            <a:r>
              <a:rPr sz="2400" spc="110" dirty="0">
                <a:latin typeface="Cambria"/>
                <a:cs typeface="Cambria"/>
              </a:rPr>
              <a:t>The </a:t>
            </a:r>
            <a:r>
              <a:rPr sz="2400" spc="90" dirty="0">
                <a:latin typeface="Cambria"/>
                <a:cs typeface="Cambria"/>
              </a:rPr>
              <a:t>term </a:t>
            </a:r>
            <a:r>
              <a:rPr sz="2400" spc="30" dirty="0">
                <a:latin typeface="Cambria"/>
                <a:cs typeface="Cambria"/>
              </a:rPr>
              <a:t>‘ergonomics’ </a:t>
            </a:r>
            <a:r>
              <a:rPr sz="2400" spc="85" dirty="0">
                <a:latin typeface="Cambria"/>
                <a:cs typeface="Cambria"/>
              </a:rPr>
              <a:t>was </a:t>
            </a:r>
            <a:r>
              <a:rPr sz="2400" spc="35" dirty="0">
                <a:latin typeface="Cambria"/>
                <a:cs typeface="Cambria"/>
              </a:rPr>
              <a:t>coined </a:t>
            </a:r>
            <a:r>
              <a:rPr sz="2400" spc="105" dirty="0">
                <a:latin typeface="Cambria"/>
                <a:cs typeface="Cambria"/>
              </a:rPr>
              <a:t>in </a:t>
            </a:r>
            <a:r>
              <a:rPr sz="2400" dirty="0">
                <a:latin typeface="Cambria"/>
                <a:cs typeface="Cambria"/>
              </a:rPr>
              <a:t>1948 </a:t>
            </a:r>
            <a:r>
              <a:rPr sz="2400" spc="20" dirty="0">
                <a:latin typeface="Cambria"/>
                <a:cs typeface="Cambria"/>
              </a:rPr>
              <a:t>to  </a:t>
            </a:r>
            <a:r>
              <a:rPr sz="2400" spc="135" dirty="0">
                <a:latin typeface="Times New Roman"/>
                <a:cs typeface="Times New Roman"/>
              </a:rPr>
              <a:t>describe</a:t>
            </a:r>
            <a:r>
              <a:rPr sz="2400" spc="50" dirty="0">
                <a:latin typeface="Times New Roman"/>
                <a:cs typeface="Times New Roman"/>
              </a:rPr>
              <a:t> </a:t>
            </a:r>
            <a:r>
              <a:rPr sz="2400" spc="215" dirty="0">
                <a:latin typeface="Times New Roman"/>
                <a:cs typeface="Times New Roman"/>
              </a:rPr>
              <a:t>the</a:t>
            </a:r>
            <a:r>
              <a:rPr sz="2400" spc="65" dirty="0">
                <a:latin typeface="Times New Roman"/>
                <a:cs typeface="Times New Roman"/>
              </a:rPr>
              <a:t> </a:t>
            </a:r>
            <a:r>
              <a:rPr sz="2400" spc="195" dirty="0">
                <a:latin typeface="Times New Roman"/>
                <a:cs typeface="Times New Roman"/>
              </a:rPr>
              <a:t>study</a:t>
            </a:r>
            <a:r>
              <a:rPr sz="2400" spc="55" dirty="0">
                <a:latin typeface="Times New Roman"/>
                <a:cs typeface="Times New Roman"/>
              </a:rPr>
              <a:t> </a:t>
            </a:r>
            <a:r>
              <a:rPr sz="2400" dirty="0">
                <a:latin typeface="Times New Roman"/>
                <a:cs typeface="Times New Roman"/>
              </a:rPr>
              <a:t>of</a:t>
            </a:r>
            <a:r>
              <a:rPr sz="2400" spc="55" dirty="0">
                <a:latin typeface="Times New Roman"/>
                <a:cs typeface="Times New Roman"/>
              </a:rPr>
              <a:t> </a:t>
            </a:r>
            <a:r>
              <a:rPr sz="2400" spc="215" dirty="0">
                <a:latin typeface="Times New Roman"/>
                <a:cs typeface="Times New Roman"/>
              </a:rPr>
              <a:t>the</a:t>
            </a:r>
            <a:r>
              <a:rPr sz="2400" spc="70" dirty="0">
                <a:latin typeface="Times New Roman"/>
                <a:cs typeface="Times New Roman"/>
              </a:rPr>
              <a:t> </a:t>
            </a:r>
            <a:r>
              <a:rPr sz="2400" spc="170" dirty="0">
                <a:latin typeface="Times New Roman"/>
                <a:cs typeface="Times New Roman"/>
              </a:rPr>
              <a:t>relationships</a:t>
            </a:r>
            <a:r>
              <a:rPr sz="2400" spc="30" dirty="0">
                <a:latin typeface="Times New Roman"/>
                <a:cs typeface="Times New Roman"/>
              </a:rPr>
              <a:t> </a:t>
            </a:r>
            <a:r>
              <a:rPr sz="2400" spc="165" dirty="0">
                <a:latin typeface="Times New Roman"/>
                <a:cs typeface="Times New Roman"/>
              </a:rPr>
              <a:t>between  </a:t>
            </a:r>
            <a:r>
              <a:rPr sz="2400" spc="114" dirty="0">
                <a:latin typeface="Times New Roman"/>
                <a:cs typeface="Times New Roman"/>
              </a:rPr>
              <a:t>people </a:t>
            </a:r>
            <a:r>
              <a:rPr sz="2400" spc="229" dirty="0">
                <a:latin typeface="Times New Roman"/>
                <a:cs typeface="Times New Roman"/>
              </a:rPr>
              <a:t>and </a:t>
            </a:r>
            <a:r>
              <a:rPr sz="2400" spc="200" dirty="0">
                <a:latin typeface="Times New Roman"/>
                <a:cs typeface="Times New Roman"/>
              </a:rPr>
              <a:t>their</a:t>
            </a:r>
            <a:r>
              <a:rPr sz="2400" spc="-270" dirty="0">
                <a:latin typeface="Times New Roman"/>
                <a:cs typeface="Times New Roman"/>
              </a:rPr>
              <a:t> </a:t>
            </a:r>
            <a:r>
              <a:rPr sz="2400" spc="185" dirty="0">
                <a:latin typeface="Times New Roman"/>
                <a:cs typeface="Times New Roman"/>
              </a:rPr>
              <a:t>environment</a:t>
            </a:r>
            <a:endParaRPr sz="2400">
              <a:latin typeface="Times New Roman"/>
              <a:cs typeface="Times New Roman"/>
            </a:endParaRPr>
          </a:p>
          <a:p>
            <a:pPr marL="287020" marR="1165860" indent="-274320">
              <a:lnSpc>
                <a:spcPts val="2590"/>
              </a:lnSpc>
              <a:spcBef>
                <a:spcPts val="640"/>
              </a:spcBef>
              <a:buClr>
                <a:srgbClr val="FD8537"/>
              </a:buClr>
              <a:buSzPct val="68750"/>
              <a:buFont typeface="Wingdings"/>
              <a:buChar char=""/>
              <a:tabLst>
                <a:tab pos="287655" algn="l"/>
              </a:tabLst>
            </a:pPr>
            <a:r>
              <a:rPr sz="2400" spc="175" dirty="0">
                <a:latin typeface="Times New Roman"/>
                <a:cs typeface="Times New Roman"/>
              </a:rPr>
              <a:t>The </a:t>
            </a:r>
            <a:r>
              <a:rPr sz="2400" spc="185" dirty="0">
                <a:latin typeface="Times New Roman"/>
                <a:cs typeface="Times New Roman"/>
              </a:rPr>
              <a:t>environment </a:t>
            </a:r>
            <a:r>
              <a:rPr sz="2400" spc="145" dirty="0">
                <a:latin typeface="Times New Roman"/>
                <a:cs typeface="Times New Roman"/>
              </a:rPr>
              <a:t>includes </a:t>
            </a:r>
            <a:r>
              <a:rPr sz="2400" spc="215" dirty="0">
                <a:latin typeface="Times New Roman"/>
                <a:cs typeface="Times New Roman"/>
              </a:rPr>
              <a:t>the</a:t>
            </a:r>
            <a:r>
              <a:rPr sz="2400" spc="-310" dirty="0">
                <a:latin typeface="Times New Roman"/>
                <a:cs typeface="Times New Roman"/>
              </a:rPr>
              <a:t> </a:t>
            </a:r>
            <a:r>
              <a:rPr sz="2400" spc="195" dirty="0">
                <a:latin typeface="Times New Roman"/>
                <a:cs typeface="Times New Roman"/>
              </a:rPr>
              <a:t>ambient  </a:t>
            </a:r>
            <a:r>
              <a:rPr sz="2400" spc="185" dirty="0">
                <a:latin typeface="Times New Roman"/>
                <a:cs typeface="Times New Roman"/>
              </a:rPr>
              <a:t>environment</a:t>
            </a:r>
            <a:endParaRPr sz="2400">
              <a:latin typeface="Times New Roman"/>
              <a:cs typeface="Times New Roman"/>
            </a:endParaRPr>
          </a:p>
          <a:p>
            <a:pPr marL="652780" lvl="1" indent="-274320">
              <a:lnSpc>
                <a:spcPct val="100000"/>
              </a:lnSpc>
              <a:spcBef>
                <a:spcPts val="215"/>
              </a:spcBef>
              <a:buClr>
                <a:srgbClr val="FD8537"/>
              </a:buClr>
              <a:buSzPct val="78571"/>
              <a:buFont typeface="Wingdings"/>
              <a:buChar char=""/>
              <a:tabLst>
                <a:tab pos="653415" algn="l"/>
              </a:tabLst>
            </a:pPr>
            <a:r>
              <a:rPr sz="2100" spc="180" dirty="0">
                <a:latin typeface="Times New Roman"/>
                <a:cs typeface="Times New Roman"/>
              </a:rPr>
              <a:t>Temperature</a:t>
            </a:r>
            <a:endParaRPr sz="2100">
              <a:latin typeface="Times New Roman"/>
              <a:cs typeface="Times New Roman"/>
            </a:endParaRPr>
          </a:p>
          <a:p>
            <a:pPr marL="652780" lvl="1" indent="-274320">
              <a:lnSpc>
                <a:spcPct val="100000"/>
              </a:lnSpc>
              <a:spcBef>
                <a:spcPts val="250"/>
              </a:spcBef>
              <a:buClr>
                <a:srgbClr val="FD8537"/>
              </a:buClr>
              <a:buSzPct val="78571"/>
              <a:buFont typeface="Wingdings"/>
              <a:buChar char=""/>
              <a:tabLst>
                <a:tab pos="653415" algn="l"/>
              </a:tabLst>
            </a:pPr>
            <a:r>
              <a:rPr sz="2100" spc="160" dirty="0">
                <a:latin typeface="Times New Roman"/>
                <a:cs typeface="Times New Roman"/>
              </a:rPr>
              <a:t>Humidity</a:t>
            </a:r>
            <a:endParaRPr sz="2100">
              <a:latin typeface="Times New Roman"/>
              <a:cs typeface="Times New Roman"/>
            </a:endParaRPr>
          </a:p>
          <a:p>
            <a:pPr marL="652780" lvl="1" indent="-274320">
              <a:lnSpc>
                <a:spcPct val="100000"/>
              </a:lnSpc>
              <a:spcBef>
                <a:spcPts val="250"/>
              </a:spcBef>
              <a:buClr>
                <a:srgbClr val="FD8537"/>
              </a:buClr>
              <a:buSzPct val="78571"/>
              <a:buFont typeface="Wingdings"/>
              <a:buChar char=""/>
              <a:tabLst>
                <a:tab pos="653415" algn="l"/>
              </a:tabLst>
            </a:pPr>
            <a:r>
              <a:rPr sz="2100" spc="145" dirty="0">
                <a:latin typeface="Times New Roman"/>
                <a:cs typeface="Times New Roman"/>
              </a:rPr>
              <a:t>Light</a:t>
            </a:r>
            <a:endParaRPr sz="2100">
              <a:latin typeface="Times New Roman"/>
              <a:cs typeface="Times New Roman"/>
            </a:endParaRPr>
          </a:p>
          <a:p>
            <a:pPr marL="652780" lvl="1" indent="-274320">
              <a:lnSpc>
                <a:spcPct val="100000"/>
              </a:lnSpc>
              <a:spcBef>
                <a:spcPts val="250"/>
              </a:spcBef>
              <a:buClr>
                <a:srgbClr val="FD8537"/>
              </a:buClr>
              <a:buSzPct val="78571"/>
              <a:buFont typeface="Wingdings"/>
              <a:buChar char=""/>
              <a:tabLst>
                <a:tab pos="653415" algn="l"/>
              </a:tabLst>
            </a:pPr>
            <a:r>
              <a:rPr sz="2100" spc="110" dirty="0">
                <a:latin typeface="Times New Roman"/>
                <a:cs typeface="Times New Roman"/>
              </a:rPr>
              <a:t>Noise</a:t>
            </a:r>
            <a:endParaRPr sz="2100">
              <a:latin typeface="Times New Roman"/>
              <a:cs typeface="Times New Roman"/>
            </a:endParaRPr>
          </a:p>
          <a:p>
            <a:pPr marL="287020" indent="-274320">
              <a:lnSpc>
                <a:spcPct val="100000"/>
              </a:lnSpc>
              <a:spcBef>
                <a:spcPts val="310"/>
              </a:spcBef>
              <a:buClr>
                <a:srgbClr val="FD8537"/>
              </a:buClr>
              <a:buSzPct val="68750"/>
              <a:buFont typeface="Wingdings"/>
              <a:buChar char=""/>
              <a:tabLst>
                <a:tab pos="287655" algn="l"/>
              </a:tabLst>
            </a:pPr>
            <a:r>
              <a:rPr sz="2400" spc="60" dirty="0">
                <a:latin typeface="Times New Roman"/>
                <a:cs typeface="Times New Roman"/>
              </a:rPr>
              <a:t>Also </a:t>
            </a:r>
            <a:r>
              <a:rPr sz="2400" spc="150" dirty="0">
                <a:latin typeface="Times New Roman"/>
                <a:cs typeface="Times New Roman"/>
              </a:rPr>
              <a:t>working</a:t>
            </a:r>
            <a:r>
              <a:rPr sz="2400" spc="-20" dirty="0">
                <a:latin typeface="Times New Roman"/>
                <a:cs typeface="Times New Roman"/>
              </a:rPr>
              <a:t> </a:t>
            </a:r>
            <a:r>
              <a:rPr sz="2400" spc="185" dirty="0">
                <a:latin typeface="Times New Roman"/>
                <a:cs typeface="Times New Roman"/>
              </a:rPr>
              <a:t>environment</a:t>
            </a:r>
            <a:endParaRPr sz="2400">
              <a:latin typeface="Times New Roman"/>
              <a:cs typeface="Times New Roman"/>
            </a:endParaRPr>
          </a:p>
          <a:p>
            <a:pPr marL="652780" lvl="1" indent="-274320">
              <a:lnSpc>
                <a:spcPct val="100000"/>
              </a:lnSpc>
              <a:spcBef>
                <a:spcPts val="254"/>
              </a:spcBef>
              <a:buClr>
                <a:srgbClr val="FD8537"/>
              </a:buClr>
              <a:buSzPct val="78571"/>
              <a:buFont typeface="Wingdings"/>
              <a:buChar char=""/>
              <a:tabLst>
                <a:tab pos="653415" algn="l"/>
              </a:tabLst>
            </a:pPr>
            <a:r>
              <a:rPr sz="2100" spc="125" dirty="0">
                <a:latin typeface="Times New Roman"/>
                <a:cs typeface="Times New Roman"/>
              </a:rPr>
              <a:t>Design </a:t>
            </a:r>
            <a:r>
              <a:rPr sz="2100" dirty="0">
                <a:latin typeface="Times New Roman"/>
                <a:cs typeface="Times New Roman"/>
              </a:rPr>
              <a:t>of</a:t>
            </a:r>
            <a:r>
              <a:rPr sz="2100" spc="-55" dirty="0">
                <a:latin typeface="Times New Roman"/>
                <a:cs typeface="Times New Roman"/>
              </a:rPr>
              <a:t> </a:t>
            </a:r>
            <a:r>
              <a:rPr sz="2100" spc="155" dirty="0">
                <a:latin typeface="Times New Roman"/>
                <a:cs typeface="Times New Roman"/>
              </a:rPr>
              <a:t>machines</a:t>
            </a:r>
            <a:endParaRPr sz="2100">
              <a:latin typeface="Times New Roman"/>
              <a:cs typeface="Times New Roman"/>
            </a:endParaRPr>
          </a:p>
          <a:p>
            <a:pPr marL="652780" lvl="1" indent="-274320">
              <a:lnSpc>
                <a:spcPct val="100000"/>
              </a:lnSpc>
              <a:spcBef>
                <a:spcPts val="250"/>
              </a:spcBef>
              <a:buClr>
                <a:srgbClr val="FD8537"/>
              </a:buClr>
              <a:buSzPct val="78571"/>
              <a:buFont typeface="Wingdings"/>
              <a:buChar char=""/>
              <a:tabLst>
                <a:tab pos="653415" algn="l"/>
              </a:tabLst>
            </a:pPr>
            <a:r>
              <a:rPr sz="2100" spc="185" dirty="0">
                <a:latin typeface="Times New Roman"/>
                <a:cs typeface="Times New Roman"/>
              </a:rPr>
              <a:t>Health</a:t>
            </a:r>
            <a:endParaRPr sz="2100">
              <a:latin typeface="Times New Roman"/>
              <a:cs typeface="Times New Roman"/>
            </a:endParaRPr>
          </a:p>
          <a:p>
            <a:pPr marL="652780" lvl="1" indent="-274320">
              <a:lnSpc>
                <a:spcPct val="100000"/>
              </a:lnSpc>
              <a:spcBef>
                <a:spcPts val="250"/>
              </a:spcBef>
              <a:buClr>
                <a:srgbClr val="FD8537"/>
              </a:buClr>
              <a:buSzPct val="78571"/>
              <a:buFont typeface="Wingdings"/>
              <a:buChar char=""/>
              <a:tabLst>
                <a:tab pos="653415" algn="l"/>
              </a:tabLst>
            </a:pPr>
            <a:r>
              <a:rPr sz="2100" spc="135" dirty="0">
                <a:latin typeface="Times New Roman"/>
                <a:cs typeface="Times New Roman"/>
              </a:rPr>
              <a:t>safety</a:t>
            </a:r>
            <a:endParaRPr sz="2100">
              <a:latin typeface="Times New Roman"/>
              <a:cs typeface="Times New Roman"/>
            </a:endParaRPr>
          </a:p>
        </p:txBody>
      </p:sp>
      <p:sp>
        <p:nvSpPr>
          <p:cNvPr id="4" name="object 4"/>
          <p:cNvSpPr txBox="1"/>
          <p:nvPr/>
        </p:nvSpPr>
        <p:spPr>
          <a:xfrm>
            <a:off x="5351779" y="203961"/>
            <a:ext cx="3226435"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5" dirty="0">
                <a:latin typeface="Times New Roman"/>
                <a:cs typeface="Times New Roman"/>
              </a:rPr>
              <a:t> </a:t>
            </a:r>
            <a:r>
              <a:rPr sz="1800" spc="114" dirty="0">
                <a:latin typeface="Times New Roman"/>
                <a:cs typeface="Times New Roman"/>
              </a:rPr>
              <a:t>Physical</a:t>
            </a:r>
            <a:r>
              <a:rPr sz="1800" spc="-25" dirty="0">
                <a:latin typeface="Times New Roman"/>
                <a:cs typeface="Times New Roman"/>
              </a:rPr>
              <a:t> </a:t>
            </a:r>
            <a:r>
              <a:rPr sz="1800" spc="90" dirty="0">
                <a:latin typeface="Times New Roman"/>
                <a:cs typeface="Times New Roman"/>
              </a:rPr>
              <a:t>Differences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908939"/>
            <a:ext cx="2305685" cy="462280"/>
          </a:xfrm>
          <a:prstGeom prst="rect">
            <a:avLst/>
          </a:prstGeom>
        </p:spPr>
        <p:txBody>
          <a:bodyPr vert="horz" wrap="square" lIns="0" tIns="0" rIns="0" bIns="0" rtlCol="0">
            <a:spAutoFit/>
          </a:bodyPr>
          <a:lstStyle/>
          <a:p>
            <a:pPr marL="12700">
              <a:lnSpc>
                <a:spcPct val="100000"/>
              </a:lnSpc>
            </a:pPr>
            <a:r>
              <a:rPr sz="3000" spc="165" dirty="0">
                <a:solidFill>
                  <a:srgbClr val="565F6C"/>
                </a:solidFill>
                <a:latin typeface="Times New Roman"/>
                <a:cs typeface="Times New Roman"/>
              </a:rPr>
              <a:t>E</a:t>
            </a:r>
            <a:r>
              <a:rPr sz="2400" spc="165" dirty="0">
                <a:solidFill>
                  <a:srgbClr val="565F6C"/>
                </a:solidFill>
                <a:latin typeface="Times New Roman"/>
                <a:cs typeface="Times New Roman"/>
              </a:rPr>
              <a:t>RGONOMICS</a:t>
            </a:r>
            <a:endParaRPr sz="2400">
              <a:latin typeface="Times New Roman"/>
              <a:cs typeface="Times New Roman"/>
            </a:endParaRPr>
          </a:p>
        </p:txBody>
      </p:sp>
      <p:sp>
        <p:nvSpPr>
          <p:cNvPr id="3" name="object 3"/>
          <p:cNvSpPr/>
          <p:nvPr/>
        </p:nvSpPr>
        <p:spPr>
          <a:xfrm>
            <a:off x="986027" y="2196083"/>
            <a:ext cx="6109716" cy="298551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5351779" y="115823"/>
            <a:ext cx="3226435" cy="285115"/>
          </a:xfrm>
          <a:prstGeom prst="rect">
            <a:avLst/>
          </a:prstGeom>
        </p:spPr>
        <p:txBody>
          <a:bodyPr vert="horz" wrap="square" lIns="0" tIns="0" rIns="0" bIns="0" rtlCol="0">
            <a:spAutoFit/>
          </a:bodyPr>
          <a:lstStyle/>
          <a:p>
            <a:pPr marL="12700">
              <a:lnSpc>
                <a:spcPct val="100000"/>
              </a:lnSpc>
            </a:pPr>
            <a:r>
              <a:rPr sz="1800" b="0" spc="100" dirty="0">
                <a:solidFill>
                  <a:srgbClr val="000000"/>
                </a:solidFill>
                <a:latin typeface="Times New Roman"/>
                <a:cs typeface="Times New Roman"/>
              </a:rPr>
              <a:t>People </a:t>
            </a:r>
            <a:r>
              <a:rPr sz="1800" b="0" spc="-5" dirty="0">
                <a:solidFill>
                  <a:srgbClr val="000000"/>
                </a:solidFill>
                <a:latin typeface="Wingdings"/>
                <a:cs typeface="Wingdings"/>
              </a:rPr>
              <a:t></a:t>
            </a:r>
            <a:r>
              <a:rPr sz="1800" b="0" spc="-5" dirty="0">
                <a:solidFill>
                  <a:srgbClr val="000000"/>
                </a:solidFill>
                <a:latin typeface="Times New Roman"/>
                <a:cs typeface="Times New Roman"/>
              </a:rPr>
              <a:t> </a:t>
            </a:r>
            <a:r>
              <a:rPr sz="1800" b="0" spc="114" dirty="0">
                <a:solidFill>
                  <a:srgbClr val="000000"/>
                </a:solidFill>
                <a:latin typeface="Times New Roman"/>
                <a:cs typeface="Times New Roman"/>
              </a:rPr>
              <a:t>Physical</a:t>
            </a:r>
            <a:r>
              <a:rPr sz="1800" b="0" spc="-25" dirty="0">
                <a:solidFill>
                  <a:srgbClr val="000000"/>
                </a:solidFill>
                <a:latin typeface="Times New Roman"/>
                <a:cs typeface="Times New Roman"/>
              </a:rPr>
              <a:t> </a:t>
            </a:r>
            <a:r>
              <a:rPr sz="1800" b="0" spc="90" dirty="0">
                <a:solidFill>
                  <a:srgbClr val="000000"/>
                </a:solidFill>
                <a:latin typeface="Times New Roman"/>
                <a:cs typeface="Times New Roman"/>
              </a:rPr>
              <a:t>Differences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65" dirty="0">
                <a:latin typeface="Times New Roman"/>
                <a:cs typeface="Times New Roman"/>
              </a:rPr>
              <a:t>E</a:t>
            </a:r>
            <a:r>
              <a:rPr sz="2400" b="0" spc="165" dirty="0">
                <a:latin typeface="Times New Roman"/>
                <a:cs typeface="Times New Roman"/>
              </a:rPr>
              <a:t>RGONOMICS</a:t>
            </a:r>
            <a:endParaRPr sz="2400">
              <a:latin typeface="Times New Roman"/>
              <a:cs typeface="Times New Roman"/>
            </a:endParaRPr>
          </a:p>
        </p:txBody>
      </p:sp>
      <p:sp>
        <p:nvSpPr>
          <p:cNvPr id="3" name="object 3"/>
          <p:cNvSpPr txBox="1"/>
          <p:nvPr/>
        </p:nvSpPr>
        <p:spPr>
          <a:xfrm>
            <a:off x="535940" y="1641602"/>
            <a:ext cx="7266305" cy="4671060"/>
          </a:xfrm>
          <a:prstGeom prst="rect">
            <a:avLst/>
          </a:prstGeom>
        </p:spPr>
        <p:txBody>
          <a:bodyPr vert="horz" wrap="square" lIns="0" tIns="0" rIns="0" bIns="0" rtlCol="0">
            <a:spAutoFit/>
          </a:bodyPr>
          <a:lstStyle/>
          <a:p>
            <a:pPr marL="287020" marR="141605" indent="-274320">
              <a:lnSpc>
                <a:spcPct val="100000"/>
              </a:lnSpc>
              <a:buClr>
                <a:srgbClr val="FD8537"/>
              </a:buClr>
              <a:buSzPct val="68750"/>
              <a:buFont typeface="Wingdings"/>
              <a:buChar char=""/>
              <a:tabLst>
                <a:tab pos="287655" algn="l"/>
              </a:tabLst>
            </a:pPr>
            <a:r>
              <a:rPr sz="2400" spc="140" dirty="0">
                <a:latin typeface="Times New Roman"/>
                <a:cs typeface="Times New Roman"/>
              </a:rPr>
              <a:t>Ergonomics</a:t>
            </a:r>
            <a:r>
              <a:rPr sz="2400" spc="45" dirty="0">
                <a:latin typeface="Times New Roman"/>
                <a:cs typeface="Times New Roman"/>
              </a:rPr>
              <a:t> </a:t>
            </a:r>
            <a:r>
              <a:rPr sz="2400" spc="235" dirty="0">
                <a:latin typeface="Times New Roman"/>
                <a:cs typeface="Times New Roman"/>
              </a:rPr>
              <a:t>has</a:t>
            </a:r>
            <a:r>
              <a:rPr sz="2400" spc="55" dirty="0">
                <a:latin typeface="Times New Roman"/>
                <a:cs typeface="Times New Roman"/>
              </a:rPr>
              <a:t> </a:t>
            </a:r>
            <a:r>
              <a:rPr sz="2400" spc="195" dirty="0">
                <a:latin typeface="Times New Roman"/>
                <a:cs typeface="Times New Roman"/>
              </a:rPr>
              <a:t>much</a:t>
            </a:r>
            <a:r>
              <a:rPr sz="2400" spc="35" dirty="0">
                <a:latin typeface="Times New Roman"/>
                <a:cs typeface="Times New Roman"/>
              </a:rPr>
              <a:t> </a:t>
            </a:r>
            <a:r>
              <a:rPr sz="2400" spc="130" dirty="0">
                <a:latin typeface="Times New Roman"/>
                <a:cs typeface="Times New Roman"/>
              </a:rPr>
              <a:t>to</a:t>
            </a:r>
            <a:r>
              <a:rPr sz="2400" spc="55" dirty="0">
                <a:latin typeface="Times New Roman"/>
                <a:cs typeface="Times New Roman"/>
              </a:rPr>
              <a:t> </a:t>
            </a:r>
            <a:r>
              <a:rPr sz="2400" spc="140" dirty="0">
                <a:latin typeface="Times New Roman"/>
                <a:cs typeface="Times New Roman"/>
              </a:rPr>
              <a:t>tell</a:t>
            </a:r>
            <a:r>
              <a:rPr sz="2400" spc="40" dirty="0">
                <a:latin typeface="Times New Roman"/>
                <a:cs typeface="Times New Roman"/>
              </a:rPr>
              <a:t> </a:t>
            </a:r>
            <a:r>
              <a:rPr sz="2400" spc="220" dirty="0">
                <a:latin typeface="Times New Roman"/>
                <a:cs typeface="Times New Roman"/>
              </a:rPr>
              <a:t>us</a:t>
            </a:r>
            <a:r>
              <a:rPr sz="2400" spc="50" dirty="0">
                <a:latin typeface="Times New Roman"/>
                <a:cs typeface="Times New Roman"/>
              </a:rPr>
              <a:t> </a:t>
            </a:r>
            <a:r>
              <a:rPr sz="2400" spc="185" dirty="0">
                <a:latin typeface="Times New Roman"/>
                <a:cs typeface="Times New Roman"/>
              </a:rPr>
              <a:t>about</a:t>
            </a:r>
            <a:r>
              <a:rPr sz="2400" spc="55" dirty="0">
                <a:latin typeface="Times New Roman"/>
                <a:cs typeface="Times New Roman"/>
              </a:rPr>
              <a:t> </a:t>
            </a:r>
            <a:r>
              <a:rPr sz="2400" spc="220" dirty="0">
                <a:latin typeface="Times New Roman"/>
                <a:cs typeface="Times New Roman"/>
              </a:rPr>
              <a:t>the</a:t>
            </a:r>
            <a:r>
              <a:rPr sz="2400" spc="45" dirty="0">
                <a:latin typeface="Times New Roman"/>
                <a:cs typeface="Times New Roman"/>
              </a:rPr>
              <a:t> </a:t>
            </a:r>
            <a:r>
              <a:rPr sz="2400" spc="150" dirty="0">
                <a:latin typeface="Times New Roman"/>
                <a:cs typeface="Times New Roman"/>
              </a:rPr>
              <a:t>design  </a:t>
            </a:r>
            <a:r>
              <a:rPr sz="2400" dirty="0">
                <a:latin typeface="Times New Roman"/>
                <a:cs typeface="Times New Roman"/>
              </a:rPr>
              <a:t>of </a:t>
            </a:r>
            <a:r>
              <a:rPr sz="2400" spc="170" dirty="0">
                <a:latin typeface="Times New Roman"/>
                <a:cs typeface="Times New Roman"/>
              </a:rPr>
              <a:t>interactive </a:t>
            </a:r>
            <a:r>
              <a:rPr sz="2400" spc="110" dirty="0">
                <a:latin typeface="Times New Roman"/>
                <a:cs typeface="Times New Roman"/>
              </a:rPr>
              <a:t>devices </a:t>
            </a:r>
            <a:r>
              <a:rPr sz="2400" spc="175" dirty="0">
                <a:latin typeface="Times New Roman"/>
                <a:cs typeface="Times New Roman"/>
              </a:rPr>
              <a:t>such </a:t>
            </a:r>
            <a:r>
              <a:rPr sz="2400" spc="220" dirty="0">
                <a:latin typeface="Times New Roman"/>
                <a:cs typeface="Times New Roman"/>
              </a:rPr>
              <a:t>as </a:t>
            </a:r>
            <a:r>
              <a:rPr sz="2400" spc="265" dirty="0">
                <a:latin typeface="Times New Roman"/>
                <a:cs typeface="Times New Roman"/>
              </a:rPr>
              <a:t>a </a:t>
            </a:r>
            <a:r>
              <a:rPr sz="2400" spc="114" dirty="0">
                <a:latin typeface="Times New Roman"/>
                <a:cs typeface="Times New Roman"/>
              </a:rPr>
              <a:t>mobile </a:t>
            </a:r>
            <a:r>
              <a:rPr sz="2400" spc="180" dirty="0">
                <a:latin typeface="Times New Roman"/>
                <a:cs typeface="Times New Roman"/>
              </a:rPr>
              <a:t>games  </a:t>
            </a:r>
            <a:r>
              <a:rPr sz="2400" spc="95" dirty="0">
                <a:latin typeface="Times New Roman"/>
                <a:cs typeface="Times New Roman"/>
              </a:rPr>
              <a:t>console</a:t>
            </a:r>
            <a:endParaRPr sz="2400">
              <a:latin typeface="Times New Roman"/>
              <a:cs typeface="Times New Roman"/>
            </a:endParaRPr>
          </a:p>
          <a:p>
            <a:pPr>
              <a:lnSpc>
                <a:spcPct val="100000"/>
              </a:lnSpc>
              <a:spcBef>
                <a:spcPts val="49"/>
              </a:spcBef>
              <a:buClr>
                <a:srgbClr val="FD8537"/>
              </a:buClr>
              <a:buFont typeface="Wingdings"/>
              <a:buChar char=""/>
            </a:pPr>
            <a:endParaRPr sz="3500">
              <a:latin typeface="Times New Roman"/>
              <a:cs typeface="Times New Roman"/>
            </a:endParaRPr>
          </a:p>
          <a:p>
            <a:pPr marL="287020" marR="142875" indent="-274320">
              <a:lnSpc>
                <a:spcPct val="100200"/>
              </a:lnSpc>
              <a:buClr>
                <a:srgbClr val="FD8537"/>
              </a:buClr>
              <a:buSzPct val="68750"/>
              <a:buFont typeface="Wingdings"/>
              <a:buChar char=""/>
              <a:tabLst>
                <a:tab pos="287655" algn="l"/>
              </a:tabLst>
            </a:pPr>
            <a:r>
              <a:rPr sz="2400" spc="220" dirty="0">
                <a:latin typeface="Times New Roman"/>
                <a:cs typeface="Times New Roman"/>
              </a:rPr>
              <a:t>In the </a:t>
            </a:r>
            <a:r>
              <a:rPr sz="2400" spc="130" dirty="0">
                <a:latin typeface="Times New Roman"/>
                <a:cs typeface="Times New Roman"/>
              </a:rPr>
              <a:t>world </a:t>
            </a:r>
            <a:r>
              <a:rPr sz="2400" dirty="0">
                <a:latin typeface="Times New Roman"/>
                <a:cs typeface="Times New Roman"/>
              </a:rPr>
              <a:t>of </a:t>
            </a:r>
            <a:r>
              <a:rPr sz="2400" spc="114" dirty="0">
                <a:latin typeface="Times New Roman"/>
                <a:cs typeface="Times New Roman"/>
              </a:rPr>
              <a:t>mobile </a:t>
            </a:r>
            <a:r>
              <a:rPr sz="2400" spc="145" dirty="0">
                <a:latin typeface="Times New Roman"/>
                <a:cs typeface="Times New Roman"/>
              </a:rPr>
              <a:t>computing, </a:t>
            </a:r>
            <a:r>
              <a:rPr sz="2400" spc="175" dirty="0">
                <a:latin typeface="Times New Roman"/>
                <a:cs typeface="Times New Roman"/>
              </a:rPr>
              <a:t>small </a:t>
            </a:r>
            <a:r>
              <a:rPr sz="2400" spc="130" dirty="0">
                <a:latin typeface="Times New Roman"/>
                <a:cs typeface="Times New Roman"/>
              </a:rPr>
              <a:t>is </a:t>
            </a:r>
            <a:r>
              <a:rPr sz="2400" spc="60" dirty="0">
                <a:latin typeface="Times New Roman"/>
                <a:cs typeface="Times New Roman"/>
              </a:rPr>
              <a:t>good  </a:t>
            </a:r>
            <a:r>
              <a:rPr sz="2400" spc="215" dirty="0">
                <a:latin typeface="Times New Roman"/>
                <a:cs typeface="Times New Roman"/>
              </a:rPr>
              <a:t>but</a:t>
            </a:r>
            <a:r>
              <a:rPr sz="2400" spc="65" dirty="0">
                <a:latin typeface="Times New Roman"/>
                <a:cs typeface="Times New Roman"/>
              </a:rPr>
              <a:t> </a:t>
            </a:r>
            <a:r>
              <a:rPr sz="2400" spc="85" dirty="0">
                <a:latin typeface="Times New Roman"/>
                <a:cs typeface="Times New Roman"/>
              </a:rPr>
              <a:t>too</a:t>
            </a:r>
            <a:r>
              <a:rPr sz="2400" spc="65" dirty="0">
                <a:latin typeface="Times New Roman"/>
                <a:cs typeface="Times New Roman"/>
              </a:rPr>
              <a:t> </a:t>
            </a:r>
            <a:r>
              <a:rPr sz="2400" spc="175" dirty="0">
                <a:latin typeface="Times New Roman"/>
                <a:cs typeface="Times New Roman"/>
              </a:rPr>
              <a:t>small</a:t>
            </a:r>
            <a:r>
              <a:rPr sz="2400" spc="60" dirty="0">
                <a:latin typeface="Times New Roman"/>
                <a:cs typeface="Times New Roman"/>
              </a:rPr>
              <a:t> </a:t>
            </a:r>
            <a:r>
              <a:rPr sz="2400" spc="130" dirty="0">
                <a:latin typeface="Times New Roman"/>
                <a:cs typeface="Times New Roman"/>
              </a:rPr>
              <a:t>is</a:t>
            </a:r>
            <a:r>
              <a:rPr sz="2400" spc="45" dirty="0">
                <a:latin typeface="Times New Roman"/>
                <a:cs typeface="Times New Roman"/>
              </a:rPr>
              <a:t> </a:t>
            </a:r>
            <a:r>
              <a:rPr sz="2400" spc="190" dirty="0">
                <a:latin typeface="Times New Roman"/>
                <a:cs typeface="Times New Roman"/>
              </a:rPr>
              <a:t>bad</a:t>
            </a:r>
            <a:r>
              <a:rPr sz="2400" spc="70" dirty="0">
                <a:latin typeface="Times New Roman"/>
                <a:cs typeface="Times New Roman"/>
              </a:rPr>
              <a:t> </a:t>
            </a:r>
            <a:r>
              <a:rPr sz="1800" spc="50" dirty="0">
                <a:latin typeface="Times New Roman"/>
                <a:cs typeface="Times New Roman"/>
              </a:rPr>
              <a:t>(too </a:t>
            </a:r>
            <a:r>
              <a:rPr sz="1800" spc="100" dirty="0">
                <a:latin typeface="Times New Roman"/>
                <a:cs typeface="Times New Roman"/>
              </a:rPr>
              <a:t>easily</a:t>
            </a:r>
            <a:r>
              <a:rPr sz="1800" spc="40" dirty="0">
                <a:latin typeface="Times New Roman"/>
                <a:cs typeface="Times New Roman"/>
              </a:rPr>
              <a:t> </a:t>
            </a:r>
            <a:r>
              <a:rPr sz="1800" spc="85" dirty="0">
                <a:latin typeface="Times New Roman"/>
                <a:cs typeface="Times New Roman"/>
              </a:rPr>
              <a:t>lost,</a:t>
            </a:r>
            <a:r>
              <a:rPr sz="1800" spc="60" dirty="0">
                <a:latin typeface="Times New Roman"/>
                <a:cs typeface="Times New Roman"/>
              </a:rPr>
              <a:t> too</a:t>
            </a:r>
            <a:r>
              <a:rPr sz="1800" spc="50" dirty="0">
                <a:latin typeface="Times New Roman"/>
                <a:cs typeface="Times New Roman"/>
              </a:rPr>
              <a:t> </a:t>
            </a:r>
            <a:r>
              <a:rPr sz="1800" spc="75" dirty="0">
                <a:latin typeface="Times New Roman"/>
                <a:cs typeface="Times New Roman"/>
              </a:rPr>
              <a:t>difficult</a:t>
            </a:r>
            <a:r>
              <a:rPr sz="1800" spc="30" dirty="0">
                <a:latin typeface="Times New Roman"/>
                <a:cs typeface="Times New Roman"/>
              </a:rPr>
              <a:t> </a:t>
            </a:r>
            <a:r>
              <a:rPr sz="1800" spc="95" dirty="0">
                <a:latin typeface="Times New Roman"/>
                <a:cs typeface="Times New Roman"/>
              </a:rPr>
              <a:t>to</a:t>
            </a:r>
            <a:r>
              <a:rPr sz="1800" spc="50" dirty="0">
                <a:latin typeface="Times New Roman"/>
                <a:cs typeface="Times New Roman"/>
              </a:rPr>
              <a:t> </a:t>
            </a:r>
            <a:r>
              <a:rPr sz="1800" spc="120" dirty="0">
                <a:latin typeface="Times New Roman"/>
                <a:cs typeface="Times New Roman"/>
              </a:rPr>
              <a:t>use,</a:t>
            </a:r>
            <a:r>
              <a:rPr sz="1800" spc="50" dirty="0">
                <a:latin typeface="Times New Roman"/>
                <a:cs typeface="Times New Roman"/>
              </a:rPr>
              <a:t> </a:t>
            </a:r>
            <a:r>
              <a:rPr sz="1800" spc="60" dirty="0">
                <a:latin typeface="Times New Roman"/>
                <a:cs typeface="Times New Roman"/>
              </a:rPr>
              <a:t>too  </a:t>
            </a:r>
            <a:r>
              <a:rPr sz="1800" spc="100" dirty="0">
                <a:latin typeface="Times New Roman"/>
                <a:cs typeface="Times New Roman"/>
              </a:rPr>
              <a:t>easily </a:t>
            </a:r>
            <a:r>
              <a:rPr sz="1800" spc="155" dirty="0">
                <a:latin typeface="Times New Roman"/>
                <a:cs typeface="Times New Roman"/>
              </a:rPr>
              <a:t>eaten </a:t>
            </a:r>
            <a:r>
              <a:rPr sz="1800" spc="80" dirty="0">
                <a:latin typeface="Times New Roman"/>
                <a:cs typeface="Times New Roman"/>
              </a:rPr>
              <a:t>by </a:t>
            </a:r>
            <a:r>
              <a:rPr sz="1800" spc="160" dirty="0">
                <a:latin typeface="Times New Roman"/>
                <a:cs typeface="Times New Roman"/>
              </a:rPr>
              <a:t>the</a:t>
            </a:r>
            <a:r>
              <a:rPr sz="1800" spc="-175" dirty="0">
                <a:latin typeface="Times New Roman"/>
                <a:cs typeface="Times New Roman"/>
              </a:rPr>
              <a:t> </a:t>
            </a:r>
            <a:r>
              <a:rPr sz="1800" spc="45" dirty="0">
                <a:latin typeface="Times New Roman"/>
                <a:cs typeface="Times New Roman"/>
              </a:rPr>
              <a:t>dog).</a:t>
            </a:r>
            <a:endParaRPr sz="1800">
              <a:latin typeface="Times New Roman"/>
              <a:cs typeface="Times New Roman"/>
            </a:endParaRPr>
          </a:p>
          <a:p>
            <a:pPr>
              <a:lnSpc>
                <a:spcPct val="100000"/>
              </a:lnSpc>
              <a:buClr>
                <a:srgbClr val="FD8537"/>
              </a:buClr>
              <a:buFont typeface="Wingdings"/>
              <a:buChar char=""/>
            </a:pPr>
            <a:endParaRPr sz="1800">
              <a:latin typeface="Times New Roman"/>
              <a:cs typeface="Times New Roman"/>
            </a:endParaRPr>
          </a:p>
          <a:p>
            <a:pPr marL="287020" indent="-274320">
              <a:lnSpc>
                <a:spcPct val="100000"/>
              </a:lnSpc>
              <a:spcBef>
                <a:spcPts val="1275"/>
              </a:spcBef>
              <a:buClr>
                <a:srgbClr val="FD8537"/>
              </a:buClr>
              <a:buSzPct val="68750"/>
              <a:buFont typeface="Wingdings"/>
              <a:buChar char=""/>
              <a:tabLst>
                <a:tab pos="287655" algn="l"/>
              </a:tabLst>
            </a:pPr>
            <a:r>
              <a:rPr sz="2400" spc="140" dirty="0">
                <a:latin typeface="Times New Roman"/>
                <a:cs typeface="Times New Roman"/>
              </a:rPr>
              <a:t>Ergonomics</a:t>
            </a:r>
            <a:r>
              <a:rPr sz="2400" spc="55" dirty="0">
                <a:latin typeface="Times New Roman"/>
                <a:cs typeface="Times New Roman"/>
              </a:rPr>
              <a:t> </a:t>
            </a:r>
            <a:r>
              <a:rPr sz="2400" spc="175" dirty="0">
                <a:latin typeface="Times New Roman"/>
                <a:cs typeface="Times New Roman"/>
              </a:rPr>
              <a:t>can</a:t>
            </a:r>
            <a:r>
              <a:rPr sz="2400" spc="50" dirty="0">
                <a:latin typeface="Times New Roman"/>
                <a:cs typeface="Times New Roman"/>
              </a:rPr>
              <a:t> </a:t>
            </a:r>
            <a:r>
              <a:rPr sz="2400" spc="235" dirty="0">
                <a:latin typeface="Times New Roman"/>
                <a:cs typeface="Times New Roman"/>
              </a:rPr>
              <a:t>put</a:t>
            </a:r>
            <a:r>
              <a:rPr sz="2400" spc="45" dirty="0">
                <a:latin typeface="Times New Roman"/>
                <a:cs typeface="Times New Roman"/>
              </a:rPr>
              <a:t> </a:t>
            </a:r>
            <a:r>
              <a:rPr sz="2400" spc="210" dirty="0">
                <a:latin typeface="Times New Roman"/>
                <a:cs typeface="Times New Roman"/>
              </a:rPr>
              <a:t>numbers</a:t>
            </a:r>
            <a:r>
              <a:rPr sz="2400" spc="60" dirty="0">
                <a:latin typeface="Times New Roman"/>
                <a:cs typeface="Times New Roman"/>
              </a:rPr>
              <a:t> </a:t>
            </a:r>
            <a:r>
              <a:rPr sz="2400" spc="130" dirty="0">
                <a:latin typeface="Times New Roman"/>
                <a:cs typeface="Times New Roman"/>
              </a:rPr>
              <a:t>on</a:t>
            </a:r>
            <a:r>
              <a:rPr sz="2400" spc="55" dirty="0">
                <a:latin typeface="Times New Roman"/>
                <a:cs typeface="Times New Roman"/>
              </a:rPr>
              <a:t> </a:t>
            </a:r>
            <a:r>
              <a:rPr sz="2400" spc="235" dirty="0">
                <a:latin typeface="Times New Roman"/>
                <a:cs typeface="Times New Roman"/>
              </a:rPr>
              <a:t>what</a:t>
            </a:r>
            <a:r>
              <a:rPr sz="2400" spc="50" dirty="0">
                <a:latin typeface="Times New Roman"/>
                <a:cs typeface="Times New Roman"/>
              </a:rPr>
              <a:t> </a:t>
            </a:r>
            <a:r>
              <a:rPr sz="2400" spc="170" dirty="0">
                <a:latin typeface="Times New Roman"/>
                <a:cs typeface="Times New Roman"/>
              </a:rPr>
              <a:t>constitutes</a:t>
            </a:r>
            <a:endParaRPr sz="2400">
              <a:latin typeface="Times New Roman"/>
              <a:cs typeface="Times New Roman"/>
            </a:endParaRPr>
          </a:p>
          <a:p>
            <a:pPr marL="287020" marR="896619" indent="-21590">
              <a:lnSpc>
                <a:spcPct val="100000"/>
              </a:lnSpc>
              <a:spcBef>
                <a:spcPts val="600"/>
              </a:spcBef>
            </a:pPr>
            <a:r>
              <a:rPr sz="2400" spc="175" dirty="0">
                <a:latin typeface="Times New Roman"/>
                <a:cs typeface="Times New Roman"/>
              </a:rPr>
              <a:t>small</a:t>
            </a:r>
            <a:r>
              <a:rPr sz="2400" spc="50" dirty="0">
                <a:latin typeface="Times New Roman"/>
                <a:cs typeface="Times New Roman"/>
              </a:rPr>
              <a:t> </a:t>
            </a:r>
            <a:r>
              <a:rPr sz="2400" spc="229" dirty="0">
                <a:latin typeface="Times New Roman"/>
                <a:cs typeface="Times New Roman"/>
              </a:rPr>
              <a:t>and</a:t>
            </a:r>
            <a:r>
              <a:rPr sz="2400" spc="55" dirty="0">
                <a:latin typeface="Times New Roman"/>
                <a:cs typeface="Times New Roman"/>
              </a:rPr>
              <a:t> </a:t>
            </a:r>
            <a:r>
              <a:rPr sz="2400" spc="175" dirty="0">
                <a:latin typeface="Times New Roman"/>
                <a:cs typeface="Times New Roman"/>
              </a:rPr>
              <a:t>usable</a:t>
            </a:r>
            <a:r>
              <a:rPr sz="2400" spc="50" dirty="0">
                <a:latin typeface="Times New Roman"/>
                <a:cs typeface="Times New Roman"/>
              </a:rPr>
              <a:t> </a:t>
            </a:r>
            <a:r>
              <a:rPr sz="2400" spc="229" dirty="0">
                <a:latin typeface="Times New Roman"/>
                <a:cs typeface="Times New Roman"/>
              </a:rPr>
              <a:t>and</a:t>
            </a:r>
            <a:r>
              <a:rPr sz="2400" spc="65" dirty="0">
                <a:latin typeface="Times New Roman"/>
                <a:cs typeface="Times New Roman"/>
              </a:rPr>
              <a:t> </a:t>
            </a:r>
            <a:r>
              <a:rPr sz="2400" spc="235" dirty="0">
                <a:latin typeface="Times New Roman"/>
                <a:cs typeface="Times New Roman"/>
              </a:rPr>
              <a:t>what</a:t>
            </a:r>
            <a:r>
              <a:rPr sz="2400" spc="40" dirty="0">
                <a:latin typeface="Times New Roman"/>
                <a:cs typeface="Times New Roman"/>
              </a:rPr>
              <a:t> </a:t>
            </a:r>
            <a:r>
              <a:rPr sz="2400" spc="130" dirty="0">
                <a:latin typeface="Times New Roman"/>
                <a:cs typeface="Times New Roman"/>
              </a:rPr>
              <a:t>is</a:t>
            </a:r>
            <a:r>
              <a:rPr sz="2400" spc="65" dirty="0">
                <a:latin typeface="Times New Roman"/>
                <a:cs typeface="Times New Roman"/>
              </a:rPr>
              <a:t> </a:t>
            </a:r>
            <a:r>
              <a:rPr sz="2400" spc="85" dirty="0">
                <a:latin typeface="Times New Roman"/>
                <a:cs typeface="Times New Roman"/>
              </a:rPr>
              <a:t>too</a:t>
            </a:r>
            <a:r>
              <a:rPr sz="2400" spc="60" dirty="0">
                <a:latin typeface="Times New Roman"/>
                <a:cs typeface="Times New Roman"/>
              </a:rPr>
              <a:t> </a:t>
            </a:r>
            <a:r>
              <a:rPr sz="2400" spc="175" dirty="0">
                <a:latin typeface="Times New Roman"/>
                <a:cs typeface="Times New Roman"/>
              </a:rPr>
              <a:t>small</a:t>
            </a:r>
            <a:r>
              <a:rPr sz="2400" spc="60" dirty="0">
                <a:latin typeface="Times New Roman"/>
                <a:cs typeface="Times New Roman"/>
              </a:rPr>
              <a:t> </a:t>
            </a:r>
            <a:r>
              <a:rPr sz="2400" spc="229" dirty="0">
                <a:latin typeface="Times New Roman"/>
                <a:cs typeface="Times New Roman"/>
              </a:rPr>
              <a:t>and  </a:t>
            </a:r>
            <a:r>
              <a:rPr sz="2400" spc="185" dirty="0">
                <a:latin typeface="Times New Roman"/>
                <a:cs typeface="Times New Roman"/>
              </a:rPr>
              <a:t>unusable.</a:t>
            </a:r>
            <a:endParaRPr sz="2400">
              <a:latin typeface="Times New Roman"/>
              <a:cs typeface="Times New Roman"/>
            </a:endParaRPr>
          </a:p>
          <a:p>
            <a:pPr marL="287020" indent="-274320">
              <a:lnSpc>
                <a:spcPct val="100000"/>
              </a:lnSpc>
              <a:spcBef>
                <a:spcPts val="600"/>
              </a:spcBef>
              <a:buClr>
                <a:srgbClr val="FD8537"/>
              </a:buClr>
              <a:buSzPct val="68750"/>
              <a:buFont typeface="Wingdings"/>
              <a:buChar char=""/>
              <a:tabLst>
                <a:tab pos="287655" algn="l"/>
              </a:tabLst>
            </a:pPr>
            <a:r>
              <a:rPr sz="2400" spc="175" dirty="0">
                <a:latin typeface="Times New Roman"/>
                <a:cs typeface="Times New Roman"/>
              </a:rPr>
              <a:t>One such </a:t>
            </a:r>
            <a:r>
              <a:rPr sz="2400" spc="160" dirty="0">
                <a:latin typeface="Times New Roman"/>
                <a:cs typeface="Times New Roman"/>
              </a:rPr>
              <a:t>example </a:t>
            </a:r>
            <a:r>
              <a:rPr sz="2400" spc="130" dirty="0">
                <a:latin typeface="Times New Roman"/>
                <a:cs typeface="Times New Roman"/>
              </a:rPr>
              <a:t>is </a:t>
            </a:r>
            <a:r>
              <a:rPr sz="2400" spc="210" dirty="0">
                <a:latin typeface="Times New Roman"/>
                <a:cs typeface="Times New Roman"/>
              </a:rPr>
              <a:t>Fitts</a:t>
            </a:r>
            <a:r>
              <a:rPr sz="2400" spc="-380" dirty="0">
                <a:latin typeface="Times New Roman"/>
                <a:cs typeface="Times New Roman"/>
              </a:rPr>
              <a:t> </a:t>
            </a:r>
            <a:r>
              <a:rPr sz="2400" spc="160" dirty="0">
                <a:latin typeface="Times New Roman"/>
                <a:cs typeface="Times New Roman"/>
              </a:rPr>
              <a:t>law</a:t>
            </a:r>
            <a:endParaRPr sz="2400">
              <a:latin typeface="Times New Roman"/>
              <a:cs typeface="Times New Roman"/>
            </a:endParaRPr>
          </a:p>
        </p:txBody>
      </p:sp>
      <p:sp>
        <p:nvSpPr>
          <p:cNvPr id="4" name="object 4"/>
          <p:cNvSpPr txBox="1"/>
          <p:nvPr/>
        </p:nvSpPr>
        <p:spPr>
          <a:xfrm>
            <a:off x="5351779" y="115823"/>
            <a:ext cx="3226435"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5" dirty="0">
                <a:latin typeface="Times New Roman"/>
                <a:cs typeface="Times New Roman"/>
              </a:rPr>
              <a:t> </a:t>
            </a:r>
            <a:r>
              <a:rPr sz="1800" spc="114" dirty="0">
                <a:latin typeface="Times New Roman"/>
                <a:cs typeface="Times New Roman"/>
              </a:rPr>
              <a:t>Physical</a:t>
            </a:r>
            <a:r>
              <a:rPr sz="1800" spc="-25" dirty="0">
                <a:latin typeface="Times New Roman"/>
                <a:cs typeface="Times New Roman"/>
              </a:rPr>
              <a:t> </a:t>
            </a:r>
            <a:r>
              <a:rPr sz="1800" spc="90" dirty="0">
                <a:latin typeface="Times New Roman"/>
                <a:cs typeface="Times New Roman"/>
              </a:rPr>
              <a:t>Differences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Ergonomic Design</a:t>
            </a:r>
          </a:p>
        </p:txBody>
      </p:sp>
      <p:sp>
        <p:nvSpPr>
          <p:cNvPr id="3" name="Text Placeholder 2"/>
          <p:cNvSpPr>
            <a:spLocks noGrp="1"/>
          </p:cNvSpPr>
          <p:nvPr>
            <p:ph type="body" idx="1"/>
          </p:nvPr>
        </p:nvSpPr>
        <p:spPr/>
        <p:txBody>
          <a:bodyPr/>
          <a:lstStyle/>
          <a:p>
            <a:endParaRPr lang="en-US"/>
          </a:p>
        </p:txBody>
      </p:sp>
      <p:pic>
        <p:nvPicPr>
          <p:cNvPr id="5"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071688"/>
            <a:ext cx="57150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812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85" dirty="0">
                <a:latin typeface="Times New Roman"/>
                <a:cs typeface="Times New Roman"/>
              </a:rPr>
              <a:t>F</a:t>
            </a:r>
            <a:r>
              <a:rPr sz="2400" b="0" spc="185" dirty="0">
                <a:latin typeface="Times New Roman"/>
                <a:cs typeface="Times New Roman"/>
              </a:rPr>
              <a:t>ITTS</a:t>
            </a:r>
            <a:r>
              <a:rPr sz="2400" b="0" spc="155" dirty="0">
                <a:latin typeface="Times New Roman"/>
                <a:cs typeface="Times New Roman"/>
              </a:rPr>
              <a:t> </a:t>
            </a:r>
            <a:r>
              <a:rPr b="0" spc="75" dirty="0">
                <a:latin typeface="Times New Roman"/>
                <a:cs typeface="Times New Roman"/>
              </a:rPr>
              <a:t>L</a:t>
            </a:r>
            <a:r>
              <a:rPr sz="2400" b="0" spc="75" dirty="0">
                <a:latin typeface="Times New Roman"/>
                <a:cs typeface="Times New Roman"/>
              </a:rPr>
              <a:t>AW</a:t>
            </a:r>
            <a:endParaRPr sz="2400">
              <a:latin typeface="Times New Roman"/>
              <a:cs typeface="Times New Roman"/>
            </a:endParaRPr>
          </a:p>
        </p:txBody>
      </p:sp>
      <p:sp>
        <p:nvSpPr>
          <p:cNvPr id="3" name="object 3"/>
          <p:cNvSpPr txBox="1"/>
          <p:nvPr/>
        </p:nvSpPr>
        <p:spPr>
          <a:xfrm>
            <a:off x="535940" y="1641602"/>
            <a:ext cx="7212965" cy="1646555"/>
          </a:xfrm>
          <a:prstGeom prst="rect">
            <a:avLst/>
          </a:prstGeom>
        </p:spPr>
        <p:txBody>
          <a:bodyPr vert="horz" wrap="square" lIns="0" tIns="0" rIns="0" bIns="0" rtlCol="0">
            <a:spAutoFit/>
          </a:bodyPr>
          <a:lstStyle/>
          <a:p>
            <a:pPr marL="287020" indent="-274320">
              <a:lnSpc>
                <a:spcPts val="2450"/>
              </a:lnSpc>
              <a:buClr>
                <a:srgbClr val="FD8537"/>
              </a:buClr>
              <a:buSzPct val="68750"/>
              <a:buFont typeface="Wingdings"/>
              <a:buChar char=""/>
              <a:tabLst>
                <a:tab pos="287655" algn="l"/>
              </a:tabLst>
            </a:pPr>
            <a:r>
              <a:rPr sz="2400" spc="170" dirty="0">
                <a:latin typeface="Times New Roman"/>
                <a:cs typeface="Times New Roman"/>
              </a:rPr>
              <a:t>Fitts</a:t>
            </a:r>
            <a:r>
              <a:rPr sz="2400" spc="170" dirty="0">
                <a:latin typeface="Cambria"/>
                <a:cs typeface="Cambria"/>
              </a:rPr>
              <a:t>’ </a:t>
            </a:r>
            <a:r>
              <a:rPr sz="2400" spc="85" dirty="0">
                <a:latin typeface="Cambria"/>
                <a:cs typeface="Cambria"/>
              </a:rPr>
              <a:t>law is </a:t>
            </a:r>
            <a:r>
              <a:rPr sz="2400" spc="160" dirty="0">
                <a:latin typeface="Cambria"/>
                <a:cs typeface="Cambria"/>
              </a:rPr>
              <a:t>a </a:t>
            </a:r>
            <a:r>
              <a:rPr sz="2400" spc="114" dirty="0">
                <a:latin typeface="Cambria"/>
                <a:cs typeface="Cambria"/>
              </a:rPr>
              <a:t>mathematical </a:t>
            </a:r>
            <a:r>
              <a:rPr sz="2400" spc="85" dirty="0">
                <a:latin typeface="Cambria"/>
                <a:cs typeface="Cambria"/>
              </a:rPr>
              <a:t>formula</a:t>
            </a:r>
            <a:r>
              <a:rPr sz="2400" spc="120" dirty="0">
                <a:latin typeface="Cambria"/>
                <a:cs typeface="Cambria"/>
              </a:rPr>
              <a:t> </a:t>
            </a:r>
            <a:r>
              <a:rPr sz="2400" spc="75" dirty="0">
                <a:latin typeface="Cambria"/>
                <a:cs typeface="Cambria"/>
              </a:rPr>
              <a:t>which</a:t>
            </a:r>
            <a:endParaRPr sz="2400">
              <a:latin typeface="Cambria"/>
              <a:cs typeface="Cambria"/>
            </a:endParaRPr>
          </a:p>
          <a:p>
            <a:pPr marL="287020" marR="5080">
              <a:lnSpc>
                <a:spcPts val="2590"/>
              </a:lnSpc>
              <a:spcBef>
                <a:spcPts val="185"/>
              </a:spcBef>
            </a:pPr>
            <a:r>
              <a:rPr sz="2400" spc="190" dirty="0">
                <a:latin typeface="Times New Roman"/>
                <a:cs typeface="Times New Roman"/>
              </a:rPr>
              <a:t>relates</a:t>
            </a:r>
            <a:r>
              <a:rPr sz="2400" spc="55" dirty="0">
                <a:latin typeface="Times New Roman"/>
                <a:cs typeface="Times New Roman"/>
              </a:rPr>
              <a:t> </a:t>
            </a:r>
            <a:r>
              <a:rPr sz="2400" spc="215" dirty="0">
                <a:latin typeface="Times New Roman"/>
                <a:cs typeface="Times New Roman"/>
              </a:rPr>
              <a:t>the</a:t>
            </a:r>
            <a:r>
              <a:rPr sz="2400" spc="60" dirty="0">
                <a:latin typeface="Times New Roman"/>
                <a:cs typeface="Times New Roman"/>
              </a:rPr>
              <a:t> </a:t>
            </a:r>
            <a:r>
              <a:rPr sz="2400" spc="185" dirty="0">
                <a:latin typeface="Times New Roman"/>
                <a:cs typeface="Times New Roman"/>
              </a:rPr>
              <a:t>time</a:t>
            </a:r>
            <a:r>
              <a:rPr sz="2400" spc="50" dirty="0">
                <a:latin typeface="Times New Roman"/>
                <a:cs typeface="Times New Roman"/>
              </a:rPr>
              <a:t> </a:t>
            </a:r>
            <a:r>
              <a:rPr sz="2400" spc="180" dirty="0">
                <a:latin typeface="Times New Roman"/>
                <a:cs typeface="Times New Roman"/>
              </a:rPr>
              <a:t>required</a:t>
            </a:r>
            <a:r>
              <a:rPr sz="2400" spc="25" dirty="0">
                <a:latin typeface="Times New Roman"/>
                <a:cs typeface="Times New Roman"/>
              </a:rPr>
              <a:t> </a:t>
            </a:r>
            <a:r>
              <a:rPr sz="2400" spc="130" dirty="0">
                <a:latin typeface="Times New Roman"/>
                <a:cs typeface="Times New Roman"/>
              </a:rPr>
              <a:t>to</a:t>
            </a:r>
            <a:r>
              <a:rPr sz="2400" spc="60" dirty="0">
                <a:latin typeface="Times New Roman"/>
                <a:cs typeface="Times New Roman"/>
              </a:rPr>
              <a:t> </a:t>
            </a:r>
            <a:r>
              <a:rPr sz="2400" spc="120" dirty="0">
                <a:latin typeface="Times New Roman"/>
                <a:cs typeface="Times New Roman"/>
              </a:rPr>
              <a:t>move</a:t>
            </a:r>
            <a:r>
              <a:rPr sz="2400" spc="50" dirty="0">
                <a:latin typeface="Times New Roman"/>
                <a:cs typeface="Times New Roman"/>
              </a:rPr>
              <a:t> </a:t>
            </a:r>
            <a:r>
              <a:rPr sz="2400" spc="130" dirty="0">
                <a:latin typeface="Times New Roman"/>
                <a:cs typeface="Times New Roman"/>
              </a:rPr>
              <a:t>to</a:t>
            </a:r>
            <a:r>
              <a:rPr sz="2400" spc="60" dirty="0">
                <a:latin typeface="Times New Roman"/>
                <a:cs typeface="Times New Roman"/>
              </a:rPr>
              <a:t> </a:t>
            </a:r>
            <a:r>
              <a:rPr sz="2400" spc="265" dirty="0">
                <a:latin typeface="Times New Roman"/>
                <a:cs typeface="Times New Roman"/>
              </a:rPr>
              <a:t>a</a:t>
            </a:r>
            <a:r>
              <a:rPr sz="2400" spc="60" dirty="0">
                <a:latin typeface="Times New Roman"/>
                <a:cs typeface="Times New Roman"/>
              </a:rPr>
              <a:t> </a:t>
            </a:r>
            <a:r>
              <a:rPr sz="2400" spc="210" dirty="0">
                <a:latin typeface="Times New Roman"/>
                <a:cs typeface="Times New Roman"/>
              </a:rPr>
              <a:t>target</a:t>
            </a:r>
            <a:r>
              <a:rPr sz="2400" spc="65" dirty="0">
                <a:latin typeface="Times New Roman"/>
                <a:cs typeface="Times New Roman"/>
              </a:rPr>
              <a:t> </a:t>
            </a:r>
            <a:r>
              <a:rPr sz="2400" spc="220" dirty="0">
                <a:latin typeface="Times New Roman"/>
                <a:cs typeface="Times New Roman"/>
              </a:rPr>
              <a:t>as</a:t>
            </a:r>
            <a:r>
              <a:rPr sz="2400" spc="70" dirty="0">
                <a:latin typeface="Times New Roman"/>
                <a:cs typeface="Times New Roman"/>
              </a:rPr>
              <a:t> </a:t>
            </a:r>
            <a:r>
              <a:rPr sz="2400" spc="265" dirty="0">
                <a:latin typeface="Times New Roman"/>
                <a:cs typeface="Times New Roman"/>
              </a:rPr>
              <a:t>a  </a:t>
            </a:r>
            <a:r>
              <a:rPr sz="2400" spc="140" dirty="0">
                <a:latin typeface="Times New Roman"/>
                <a:cs typeface="Times New Roman"/>
              </a:rPr>
              <a:t>function</a:t>
            </a:r>
            <a:r>
              <a:rPr sz="2400" spc="50" dirty="0">
                <a:latin typeface="Times New Roman"/>
                <a:cs typeface="Times New Roman"/>
              </a:rPr>
              <a:t> </a:t>
            </a:r>
            <a:r>
              <a:rPr sz="2400" dirty="0">
                <a:latin typeface="Times New Roman"/>
                <a:cs typeface="Times New Roman"/>
              </a:rPr>
              <a:t>of</a:t>
            </a:r>
            <a:r>
              <a:rPr sz="2400" spc="65" dirty="0">
                <a:latin typeface="Times New Roman"/>
                <a:cs typeface="Times New Roman"/>
              </a:rPr>
              <a:t> </a:t>
            </a:r>
            <a:r>
              <a:rPr sz="2400" spc="215" dirty="0">
                <a:latin typeface="Times New Roman"/>
                <a:cs typeface="Times New Roman"/>
              </a:rPr>
              <a:t>the</a:t>
            </a:r>
            <a:r>
              <a:rPr sz="2400" spc="55" dirty="0">
                <a:latin typeface="Times New Roman"/>
                <a:cs typeface="Times New Roman"/>
              </a:rPr>
              <a:t> </a:t>
            </a:r>
            <a:r>
              <a:rPr sz="2400" spc="165" dirty="0">
                <a:latin typeface="Times New Roman"/>
                <a:cs typeface="Times New Roman"/>
              </a:rPr>
              <a:t>distance</a:t>
            </a:r>
            <a:r>
              <a:rPr sz="2400" spc="50" dirty="0">
                <a:latin typeface="Times New Roman"/>
                <a:cs typeface="Times New Roman"/>
              </a:rPr>
              <a:t> </a:t>
            </a:r>
            <a:r>
              <a:rPr sz="2400" spc="130" dirty="0">
                <a:latin typeface="Times New Roman"/>
                <a:cs typeface="Times New Roman"/>
              </a:rPr>
              <a:t>to</a:t>
            </a:r>
            <a:r>
              <a:rPr sz="2400" spc="65" dirty="0">
                <a:latin typeface="Times New Roman"/>
                <a:cs typeface="Times New Roman"/>
              </a:rPr>
              <a:t> </a:t>
            </a:r>
            <a:r>
              <a:rPr sz="2400" spc="215" dirty="0">
                <a:latin typeface="Times New Roman"/>
                <a:cs typeface="Times New Roman"/>
              </a:rPr>
              <a:t>the</a:t>
            </a:r>
            <a:r>
              <a:rPr sz="2400" spc="55" dirty="0">
                <a:latin typeface="Times New Roman"/>
                <a:cs typeface="Times New Roman"/>
              </a:rPr>
              <a:t> </a:t>
            </a:r>
            <a:r>
              <a:rPr sz="2400" spc="210" dirty="0">
                <a:latin typeface="Times New Roman"/>
                <a:cs typeface="Times New Roman"/>
              </a:rPr>
              <a:t>target</a:t>
            </a:r>
            <a:r>
              <a:rPr sz="2400" spc="70" dirty="0">
                <a:latin typeface="Times New Roman"/>
                <a:cs typeface="Times New Roman"/>
              </a:rPr>
              <a:t> </a:t>
            </a:r>
            <a:r>
              <a:rPr sz="2400" spc="229" dirty="0">
                <a:latin typeface="Times New Roman"/>
                <a:cs typeface="Times New Roman"/>
              </a:rPr>
              <a:t>and</a:t>
            </a:r>
            <a:r>
              <a:rPr sz="2400" spc="65" dirty="0">
                <a:latin typeface="Times New Roman"/>
                <a:cs typeface="Times New Roman"/>
              </a:rPr>
              <a:t> </a:t>
            </a:r>
            <a:r>
              <a:rPr sz="2400" spc="215" dirty="0">
                <a:latin typeface="Times New Roman"/>
                <a:cs typeface="Times New Roman"/>
              </a:rPr>
              <a:t>the</a:t>
            </a:r>
            <a:r>
              <a:rPr sz="2400" spc="55" dirty="0">
                <a:latin typeface="Times New Roman"/>
                <a:cs typeface="Times New Roman"/>
              </a:rPr>
              <a:t> </a:t>
            </a:r>
            <a:r>
              <a:rPr sz="2400" spc="120" dirty="0">
                <a:latin typeface="Times New Roman"/>
                <a:cs typeface="Times New Roman"/>
              </a:rPr>
              <a:t>size  </a:t>
            </a:r>
            <a:r>
              <a:rPr sz="2400" dirty="0">
                <a:latin typeface="Times New Roman"/>
                <a:cs typeface="Times New Roman"/>
              </a:rPr>
              <a:t>of </a:t>
            </a:r>
            <a:r>
              <a:rPr sz="2400" spc="215" dirty="0">
                <a:latin typeface="Times New Roman"/>
                <a:cs typeface="Times New Roman"/>
              </a:rPr>
              <a:t>the </a:t>
            </a:r>
            <a:r>
              <a:rPr sz="2400" spc="210" dirty="0">
                <a:latin typeface="Times New Roman"/>
                <a:cs typeface="Times New Roman"/>
              </a:rPr>
              <a:t>target </a:t>
            </a:r>
            <a:r>
              <a:rPr sz="2400" spc="114" dirty="0">
                <a:latin typeface="Times New Roman"/>
                <a:cs typeface="Times New Roman"/>
              </a:rPr>
              <a:t>itself, </a:t>
            </a:r>
            <a:r>
              <a:rPr sz="2400" spc="175" dirty="0">
                <a:latin typeface="Times New Roman"/>
                <a:cs typeface="Times New Roman"/>
              </a:rPr>
              <a:t>say </a:t>
            </a:r>
            <a:r>
              <a:rPr sz="2400" spc="125" dirty="0">
                <a:latin typeface="Times New Roman"/>
                <a:cs typeface="Times New Roman"/>
              </a:rPr>
              <a:t>moving </a:t>
            </a:r>
            <a:r>
              <a:rPr sz="2400" spc="265" dirty="0">
                <a:latin typeface="Times New Roman"/>
                <a:cs typeface="Times New Roman"/>
              </a:rPr>
              <a:t>a </a:t>
            </a:r>
            <a:r>
              <a:rPr sz="2400" spc="165" dirty="0">
                <a:latin typeface="Times New Roman"/>
                <a:cs typeface="Times New Roman"/>
              </a:rPr>
              <a:t>pointer </a:t>
            </a:r>
            <a:r>
              <a:rPr sz="2400" spc="175" dirty="0">
                <a:latin typeface="Times New Roman"/>
                <a:cs typeface="Times New Roman"/>
              </a:rPr>
              <a:t>using </a:t>
            </a:r>
            <a:r>
              <a:rPr sz="2400" spc="265" dirty="0">
                <a:latin typeface="Times New Roman"/>
                <a:cs typeface="Times New Roman"/>
              </a:rPr>
              <a:t>a  </a:t>
            </a:r>
            <a:r>
              <a:rPr sz="2400" spc="165" dirty="0">
                <a:latin typeface="Times New Roman"/>
                <a:cs typeface="Times New Roman"/>
              </a:rPr>
              <a:t>mouse </a:t>
            </a:r>
            <a:r>
              <a:rPr sz="2400" spc="130" dirty="0">
                <a:latin typeface="Times New Roman"/>
                <a:cs typeface="Times New Roman"/>
              </a:rPr>
              <a:t>to </a:t>
            </a:r>
            <a:r>
              <a:rPr sz="2400" spc="265" dirty="0">
                <a:latin typeface="Times New Roman"/>
                <a:cs typeface="Times New Roman"/>
              </a:rPr>
              <a:t>a</a:t>
            </a:r>
            <a:r>
              <a:rPr sz="2400" spc="-320" dirty="0">
                <a:latin typeface="Times New Roman"/>
                <a:cs typeface="Times New Roman"/>
              </a:rPr>
              <a:t> </a:t>
            </a:r>
            <a:r>
              <a:rPr sz="2400" spc="190" dirty="0">
                <a:latin typeface="Times New Roman"/>
                <a:cs typeface="Times New Roman"/>
              </a:rPr>
              <a:t>particular </a:t>
            </a:r>
            <a:r>
              <a:rPr sz="2400" spc="175" dirty="0">
                <a:latin typeface="Times New Roman"/>
                <a:cs typeface="Times New Roman"/>
              </a:rPr>
              <a:t>button.</a:t>
            </a:r>
            <a:endParaRPr sz="2400">
              <a:latin typeface="Times New Roman"/>
              <a:cs typeface="Times New Roman"/>
            </a:endParaRPr>
          </a:p>
        </p:txBody>
      </p:sp>
      <p:sp>
        <p:nvSpPr>
          <p:cNvPr id="4" name="object 4"/>
          <p:cNvSpPr txBox="1"/>
          <p:nvPr/>
        </p:nvSpPr>
        <p:spPr>
          <a:xfrm>
            <a:off x="535940" y="4949697"/>
            <a:ext cx="7085330" cy="1107440"/>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70" dirty="0">
                <a:latin typeface="Times New Roman"/>
                <a:cs typeface="Times New Roman"/>
              </a:rPr>
              <a:t>Fitts</a:t>
            </a:r>
            <a:r>
              <a:rPr sz="2400" spc="170" dirty="0">
                <a:latin typeface="Cambria"/>
                <a:cs typeface="Cambria"/>
              </a:rPr>
              <a:t>’ </a:t>
            </a:r>
            <a:r>
              <a:rPr sz="2400" spc="90" dirty="0">
                <a:latin typeface="Cambria"/>
                <a:cs typeface="Cambria"/>
              </a:rPr>
              <a:t>law </a:t>
            </a:r>
            <a:r>
              <a:rPr sz="2400" spc="50" dirty="0">
                <a:latin typeface="Cambria"/>
                <a:cs typeface="Cambria"/>
              </a:rPr>
              <a:t>describes </a:t>
            </a:r>
            <a:r>
              <a:rPr sz="2400" spc="35" dirty="0">
                <a:latin typeface="Cambria"/>
                <a:cs typeface="Cambria"/>
              </a:rPr>
              <a:t>motor</a:t>
            </a:r>
            <a:r>
              <a:rPr sz="2400" spc="125" dirty="0">
                <a:latin typeface="Cambria"/>
                <a:cs typeface="Cambria"/>
              </a:rPr>
              <a:t> </a:t>
            </a:r>
            <a:r>
              <a:rPr sz="2400" spc="55" dirty="0">
                <a:latin typeface="Cambria"/>
                <a:cs typeface="Cambria"/>
              </a:rPr>
              <a:t>control.</a:t>
            </a:r>
            <a:endParaRPr sz="2400">
              <a:latin typeface="Cambria"/>
              <a:cs typeface="Cambria"/>
            </a:endParaRPr>
          </a:p>
          <a:p>
            <a:pPr marL="287020" marR="5080" indent="-274320">
              <a:lnSpc>
                <a:spcPts val="2590"/>
              </a:lnSpc>
              <a:spcBef>
                <a:spcPts val="640"/>
              </a:spcBef>
              <a:buClr>
                <a:srgbClr val="FD8537"/>
              </a:buClr>
              <a:buSzPct val="68750"/>
              <a:buFont typeface="Wingdings"/>
              <a:buChar char=""/>
              <a:tabLst>
                <a:tab pos="371475" algn="l"/>
              </a:tabLst>
            </a:pPr>
            <a:r>
              <a:rPr sz="2400" spc="175" dirty="0">
                <a:latin typeface="Times New Roman"/>
                <a:cs typeface="Times New Roman"/>
              </a:rPr>
              <a:t>The </a:t>
            </a:r>
            <a:r>
              <a:rPr sz="2400" spc="180" dirty="0">
                <a:latin typeface="Times New Roman"/>
                <a:cs typeface="Times New Roman"/>
              </a:rPr>
              <a:t>smaller </a:t>
            </a:r>
            <a:r>
              <a:rPr sz="2400" spc="215" dirty="0">
                <a:latin typeface="Times New Roman"/>
                <a:cs typeface="Times New Roman"/>
              </a:rPr>
              <a:t>the </a:t>
            </a:r>
            <a:r>
              <a:rPr sz="2400" spc="210" dirty="0">
                <a:latin typeface="Times New Roman"/>
                <a:cs typeface="Times New Roman"/>
              </a:rPr>
              <a:t>target </a:t>
            </a:r>
            <a:r>
              <a:rPr sz="2400" spc="229" dirty="0">
                <a:latin typeface="Times New Roman"/>
                <a:cs typeface="Times New Roman"/>
              </a:rPr>
              <a:t>and </a:t>
            </a:r>
            <a:r>
              <a:rPr sz="2400" spc="215" dirty="0">
                <a:latin typeface="Times New Roman"/>
                <a:cs typeface="Times New Roman"/>
              </a:rPr>
              <a:t>the </a:t>
            </a:r>
            <a:r>
              <a:rPr sz="2400" spc="195" dirty="0">
                <a:latin typeface="Times New Roman"/>
                <a:cs typeface="Times New Roman"/>
              </a:rPr>
              <a:t>greater </a:t>
            </a:r>
            <a:r>
              <a:rPr sz="2400" spc="215" dirty="0">
                <a:latin typeface="Times New Roman"/>
                <a:cs typeface="Times New Roman"/>
              </a:rPr>
              <a:t>the  </a:t>
            </a:r>
            <a:r>
              <a:rPr sz="2400" spc="155" dirty="0">
                <a:latin typeface="Times New Roman"/>
                <a:cs typeface="Times New Roman"/>
              </a:rPr>
              <a:t>distance,</a:t>
            </a:r>
            <a:r>
              <a:rPr sz="2400" spc="50" dirty="0">
                <a:latin typeface="Times New Roman"/>
                <a:cs typeface="Times New Roman"/>
              </a:rPr>
              <a:t> </a:t>
            </a:r>
            <a:r>
              <a:rPr sz="2400" spc="215" dirty="0">
                <a:latin typeface="Times New Roman"/>
                <a:cs typeface="Times New Roman"/>
              </a:rPr>
              <a:t>the</a:t>
            </a:r>
            <a:r>
              <a:rPr sz="2400" spc="65" dirty="0">
                <a:latin typeface="Times New Roman"/>
                <a:cs typeface="Times New Roman"/>
              </a:rPr>
              <a:t> </a:t>
            </a:r>
            <a:r>
              <a:rPr sz="2400" spc="135" dirty="0">
                <a:latin typeface="Times New Roman"/>
                <a:cs typeface="Times New Roman"/>
              </a:rPr>
              <a:t>longer</a:t>
            </a:r>
            <a:r>
              <a:rPr sz="2400" spc="70" dirty="0">
                <a:latin typeface="Times New Roman"/>
                <a:cs typeface="Times New Roman"/>
              </a:rPr>
              <a:t> </a:t>
            </a:r>
            <a:r>
              <a:rPr sz="2400" spc="175" dirty="0">
                <a:latin typeface="Times New Roman"/>
                <a:cs typeface="Times New Roman"/>
              </a:rPr>
              <a:t>it</a:t>
            </a:r>
            <a:r>
              <a:rPr sz="2400" spc="60" dirty="0">
                <a:latin typeface="Times New Roman"/>
                <a:cs typeface="Times New Roman"/>
              </a:rPr>
              <a:t> </a:t>
            </a:r>
            <a:r>
              <a:rPr sz="2400" spc="100" dirty="0">
                <a:latin typeface="Times New Roman"/>
                <a:cs typeface="Times New Roman"/>
              </a:rPr>
              <a:t>will</a:t>
            </a:r>
            <a:r>
              <a:rPr sz="2400" spc="35" dirty="0">
                <a:latin typeface="Times New Roman"/>
                <a:cs typeface="Times New Roman"/>
              </a:rPr>
              <a:t> </a:t>
            </a:r>
            <a:r>
              <a:rPr sz="2400" spc="215" dirty="0">
                <a:latin typeface="Times New Roman"/>
                <a:cs typeface="Times New Roman"/>
              </a:rPr>
              <a:t>take</a:t>
            </a:r>
            <a:r>
              <a:rPr sz="2400" spc="70" dirty="0">
                <a:latin typeface="Times New Roman"/>
                <a:cs typeface="Times New Roman"/>
              </a:rPr>
              <a:t> </a:t>
            </a:r>
            <a:r>
              <a:rPr sz="2400" spc="130" dirty="0">
                <a:latin typeface="Times New Roman"/>
                <a:cs typeface="Times New Roman"/>
              </a:rPr>
              <a:t>to</a:t>
            </a:r>
            <a:r>
              <a:rPr sz="2400" spc="70" dirty="0">
                <a:latin typeface="Times New Roman"/>
                <a:cs typeface="Times New Roman"/>
              </a:rPr>
              <a:t> </a:t>
            </a:r>
            <a:r>
              <a:rPr sz="2400" spc="200" dirty="0">
                <a:latin typeface="Times New Roman"/>
                <a:cs typeface="Times New Roman"/>
              </a:rPr>
              <a:t>hit</a:t>
            </a:r>
            <a:r>
              <a:rPr sz="2400" spc="70" dirty="0">
                <a:latin typeface="Times New Roman"/>
                <a:cs typeface="Times New Roman"/>
              </a:rPr>
              <a:t> </a:t>
            </a:r>
            <a:r>
              <a:rPr sz="2400" spc="215" dirty="0">
                <a:latin typeface="Times New Roman"/>
                <a:cs typeface="Times New Roman"/>
              </a:rPr>
              <a:t>the</a:t>
            </a:r>
            <a:r>
              <a:rPr sz="2400" spc="60" dirty="0">
                <a:latin typeface="Times New Roman"/>
                <a:cs typeface="Times New Roman"/>
              </a:rPr>
              <a:t> </a:t>
            </a:r>
            <a:r>
              <a:rPr sz="2400" spc="185" dirty="0">
                <a:latin typeface="Times New Roman"/>
                <a:cs typeface="Times New Roman"/>
              </a:rPr>
              <a:t>target.</a:t>
            </a:r>
            <a:endParaRPr sz="2400">
              <a:latin typeface="Times New Roman"/>
              <a:cs typeface="Times New Roman"/>
            </a:endParaRPr>
          </a:p>
        </p:txBody>
      </p:sp>
      <p:sp>
        <p:nvSpPr>
          <p:cNvPr id="5" name="object 5"/>
          <p:cNvSpPr txBox="1"/>
          <p:nvPr/>
        </p:nvSpPr>
        <p:spPr>
          <a:xfrm>
            <a:off x="4118228" y="127761"/>
            <a:ext cx="4691380"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5" dirty="0">
                <a:latin typeface="Times New Roman"/>
                <a:cs typeface="Times New Roman"/>
              </a:rPr>
              <a:t> </a:t>
            </a:r>
            <a:r>
              <a:rPr sz="1800" spc="114" dirty="0">
                <a:latin typeface="Times New Roman"/>
                <a:cs typeface="Times New Roman"/>
              </a:rPr>
              <a:t>Physical</a:t>
            </a:r>
            <a:r>
              <a:rPr sz="1800" spc="40" dirty="0">
                <a:latin typeface="Times New Roman"/>
                <a:cs typeface="Times New Roman"/>
              </a:rPr>
              <a:t> </a:t>
            </a:r>
            <a:r>
              <a:rPr sz="1800" spc="90" dirty="0">
                <a:latin typeface="Times New Roman"/>
                <a:cs typeface="Times New Roman"/>
              </a:rPr>
              <a:t>Differences</a:t>
            </a:r>
            <a:r>
              <a:rPr sz="1800" spc="90" dirty="0">
                <a:latin typeface="Wingdings"/>
                <a:cs typeface="Wingdings"/>
              </a:rPr>
              <a:t></a:t>
            </a:r>
            <a:r>
              <a:rPr sz="1800" spc="90" dirty="0">
                <a:latin typeface="Times New Roman"/>
                <a:cs typeface="Times New Roman"/>
              </a:rPr>
              <a:t>Ergonomics</a:t>
            </a:r>
            <a:endParaRPr sz="1800">
              <a:latin typeface="Times New Roman"/>
              <a:cs typeface="Times New Roman"/>
            </a:endParaRPr>
          </a:p>
        </p:txBody>
      </p:sp>
      <p:sp>
        <p:nvSpPr>
          <p:cNvPr id="6" name="object 6"/>
          <p:cNvSpPr/>
          <p:nvPr/>
        </p:nvSpPr>
        <p:spPr>
          <a:xfrm>
            <a:off x="1981200" y="3657600"/>
            <a:ext cx="4785359" cy="10378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1A78-74D5-4043-B016-9364662B8E0F}"/>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D9C58D9C-DDDB-45DE-8CC1-8072FCA139E8}"/>
              </a:ext>
            </a:extLst>
          </p:cNvPr>
          <p:cNvSpPr txBox="1">
            <a:spLocks noChangeArrowheads="1"/>
          </p:cNvSpPr>
          <p:nvPr/>
        </p:nvSpPr>
        <p:spPr>
          <a:xfrm>
            <a:off x="914400" y="1784350"/>
            <a:ext cx="7772400" cy="1938992"/>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90000"/>
              </a:lnSpc>
            </a:pPr>
            <a:r>
              <a:rPr lang="en-US" altLang="en-US" sz="2800" kern="0" dirty="0">
                <a:latin typeface="Verdana" panose="020B0604030504040204" pitchFamily="34" charset="0"/>
              </a:rPr>
              <a:t>Below, time will be the same because the ratio d/s is the same</a:t>
            </a:r>
          </a:p>
          <a:p>
            <a:pPr>
              <a:lnSpc>
                <a:spcPct val="90000"/>
              </a:lnSpc>
            </a:pPr>
            <a:endParaRPr lang="en-US" altLang="en-US" sz="2800" kern="0" dirty="0">
              <a:latin typeface="Verdana" panose="020B0604030504040204" pitchFamily="34" charset="0"/>
            </a:endParaRPr>
          </a:p>
          <a:p>
            <a:pPr>
              <a:lnSpc>
                <a:spcPct val="90000"/>
              </a:lnSpc>
            </a:pPr>
            <a:endParaRPr lang="en-US" altLang="en-US" sz="2800" kern="0" dirty="0">
              <a:latin typeface="Verdana" panose="020B0604030504040204" pitchFamily="34" charset="0"/>
            </a:endParaRPr>
          </a:p>
          <a:p>
            <a:pPr>
              <a:lnSpc>
                <a:spcPct val="90000"/>
              </a:lnSpc>
            </a:pPr>
            <a:endParaRPr lang="en-US" altLang="en-US" sz="2800" kern="0" dirty="0">
              <a:latin typeface="Verdana" panose="020B0604030504040204" pitchFamily="34" charset="0"/>
            </a:endParaRPr>
          </a:p>
        </p:txBody>
      </p:sp>
      <p:grpSp>
        <p:nvGrpSpPr>
          <p:cNvPr id="15" name="Group 14">
            <a:extLst>
              <a:ext uri="{FF2B5EF4-FFF2-40B4-BE49-F238E27FC236}">
                <a16:creationId xmlns:a16="http://schemas.microsoft.com/office/drawing/2014/main" id="{24220501-4413-4154-8FF2-A547ABF6B340}"/>
              </a:ext>
            </a:extLst>
          </p:cNvPr>
          <p:cNvGrpSpPr/>
          <p:nvPr/>
        </p:nvGrpSpPr>
        <p:grpSpPr>
          <a:xfrm>
            <a:off x="352474" y="4284663"/>
            <a:ext cx="7899351" cy="1981200"/>
            <a:chOff x="352474" y="4284663"/>
            <a:chExt cx="7899351" cy="1981200"/>
          </a:xfrm>
        </p:grpSpPr>
        <p:pic>
          <p:nvPicPr>
            <p:cNvPr id="16" name="Picture 6" descr="cursorX2">
              <a:extLst>
                <a:ext uri="{FF2B5EF4-FFF2-40B4-BE49-F238E27FC236}">
                  <a16:creationId xmlns:a16="http://schemas.microsoft.com/office/drawing/2014/main" id="{14C6B989-3D55-44F2-8BE6-C18F06060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0"/>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8">
              <a:extLst>
                <a:ext uri="{FF2B5EF4-FFF2-40B4-BE49-F238E27FC236}">
                  <a16:creationId xmlns:a16="http://schemas.microsoft.com/office/drawing/2014/main" id="{01AB1EB3-5D0C-4F97-AEC0-0E4A3D81CF9B}"/>
                </a:ext>
              </a:extLst>
            </p:cNvPr>
            <p:cNvSpPr>
              <a:spLocks noChangeShapeType="1"/>
            </p:cNvSpPr>
            <p:nvPr/>
          </p:nvSpPr>
          <p:spPr bwMode="auto">
            <a:xfrm flipV="1">
              <a:off x="381000" y="4343400"/>
              <a:ext cx="3505200" cy="990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 name="Group 17">
              <a:extLst>
                <a:ext uri="{FF2B5EF4-FFF2-40B4-BE49-F238E27FC236}">
                  <a16:creationId xmlns:a16="http://schemas.microsoft.com/office/drawing/2014/main" id="{1B2DB896-3B03-419F-A82D-52817AFFD32C}"/>
                </a:ext>
              </a:extLst>
            </p:cNvPr>
            <p:cNvGrpSpPr/>
            <p:nvPr/>
          </p:nvGrpSpPr>
          <p:grpSpPr>
            <a:xfrm>
              <a:off x="352474" y="4284663"/>
              <a:ext cx="7899351" cy="1981200"/>
              <a:chOff x="352474" y="4284663"/>
              <a:chExt cx="7899351" cy="1981200"/>
            </a:xfrm>
          </p:grpSpPr>
          <p:grpSp>
            <p:nvGrpSpPr>
              <p:cNvPr id="19" name="Group 18">
                <a:extLst>
                  <a:ext uri="{FF2B5EF4-FFF2-40B4-BE49-F238E27FC236}">
                    <a16:creationId xmlns:a16="http://schemas.microsoft.com/office/drawing/2014/main" id="{AC060611-FBC0-427C-8AC5-676E58B3494B}"/>
                  </a:ext>
                </a:extLst>
              </p:cNvPr>
              <p:cNvGrpSpPr/>
              <p:nvPr/>
            </p:nvGrpSpPr>
            <p:grpSpPr>
              <a:xfrm>
                <a:off x="352474" y="4284663"/>
                <a:ext cx="7791450" cy="1981200"/>
                <a:chOff x="381000" y="4419600"/>
                <a:chExt cx="7791450" cy="1981200"/>
              </a:xfrm>
            </p:grpSpPr>
            <p:sp>
              <p:nvSpPr>
                <p:cNvPr id="21" name="Rectangle 5">
                  <a:extLst>
                    <a:ext uri="{FF2B5EF4-FFF2-40B4-BE49-F238E27FC236}">
                      <a16:creationId xmlns:a16="http://schemas.microsoft.com/office/drawing/2014/main" id="{BF50F787-81D5-45B7-8CF1-5FBF5E7B6D0A}"/>
                    </a:ext>
                  </a:extLst>
                </p:cNvPr>
                <p:cNvSpPr>
                  <a:spLocks noChangeArrowheads="1"/>
                </p:cNvSpPr>
                <p:nvPr/>
              </p:nvSpPr>
              <p:spPr bwMode="auto">
                <a:xfrm>
                  <a:off x="6804025" y="4724400"/>
                  <a:ext cx="1368425" cy="136842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22" name="Line 7">
                  <a:extLst>
                    <a:ext uri="{FF2B5EF4-FFF2-40B4-BE49-F238E27FC236}">
                      <a16:creationId xmlns:a16="http://schemas.microsoft.com/office/drawing/2014/main" id="{33BE704D-E8FF-4D1F-8BCF-5B1E6866C315}"/>
                    </a:ext>
                  </a:extLst>
                </p:cNvPr>
                <p:cNvSpPr>
                  <a:spLocks noChangeShapeType="1"/>
                </p:cNvSpPr>
                <p:nvPr/>
              </p:nvSpPr>
              <p:spPr bwMode="auto">
                <a:xfrm>
                  <a:off x="381000" y="5334000"/>
                  <a:ext cx="3505200" cy="990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pic>
              <p:nvPicPr>
                <p:cNvPr id="23" name="Picture 9" descr="cursorX2">
                  <a:extLst>
                    <a:ext uri="{FF2B5EF4-FFF2-40B4-BE49-F238E27FC236}">
                      <a16:creationId xmlns:a16="http://schemas.microsoft.com/office/drawing/2014/main" id="{85A8AC83-AAE7-4E72-81C4-949CD15C3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410200"/>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10">
                  <a:extLst>
                    <a:ext uri="{FF2B5EF4-FFF2-40B4-BE49-F238E27FC236}">
                      <a16:creationId xmlns:a16="http://schemas.microsoft.com/office/drawing/2014/main" id="{BE5A24B2-7158-4616-8596-DF61FFE62906}"/>
                    </a:ext>
                  </a:extLst>
                </p:cNvPr>
                <p:cNvSpPr>
                  <a:spLocks noChangeShapeType="1"/>
                </p:cNvSpPr>
                <p:nvPr/>
              </p:nvSpPr>
              <p:spPr bwMode="auto">
                <a:xfrm>
                  <a:off x="4343400" y="5410200"/>
                  <a:ext cx="3505200" cy="990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1">
                  <a:extLst>
                    <a:ext uri="{FF2B5EF4-FFF2-40B4-BE49-F238E27FC236}">
                      <a16:creationId xmlns:a16="http://schemas.microsoft.com/office/drawing/2014/main" id="{12255873-37CF-4CFB-A149-EE7E472CF96A}"/>
                    </a:ext>
                  </a:extLst>
                </p:cNvPr>
                <p:cNvSpPr>
                  <a:spLocks noChangeShapeType="1"/>
                </p:cNvSpPr>
                <p:nvPr/>
              </p:nvSpPr>
              <p:spPr bwMode="auto">
                <a:xfrm flipV="1">
                  <a:off x="4343400" y="4419600"/>
                  <a:ext cx="3505200" cy="990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Text Box 12">
                  <a:extLst>
                    <a:ext uri="{FF2B5EF4-FFF2-40B4-BE49-F238E27FC236}">
                      <a16:creationId xmlns:a16="http://schemas.microsoft.com/office/drawing/2014/main" id="{AC7C6BE2-C95B-4AD0-9832-3FE5422A8AF0}"/>
                    </a:ext>
                  </a:extLst>
                </p:cNvPr>
                <p:cNvSpPr txBox="1">
                  <a:spLocks noChangeArrowheads="1"/>
                </p:cNvSpPr>
                <p:nvPr/>
              </p:nvSpPr>
              <p:spPr bwMode="auto">
                <a:xfrm>
                  <a:off x="2124075" y="51276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a:latin typeface="Helvetica" panose="020B0604020202020204" pitchFamily="34" charset="0"/>
                    </a:rPr>
                    <a:t>Target 1</a:t>
                  </a:r>
                </a:p>
              </p:txBody>
            </p:sp>
            <p:sp>
              <p:nvSpPr>
                <p:cNvPr id="27" name="Rectangle 14">
                  <a:extLst>
                    <a:ext uri="{FF2B5EF4-FFF2-40B4-BE49-F238E27FC236}">
                      <a16:creationId xmlns:a16="http://schemas.microsoft.com/office/drawing/2014/main" id="{1249BACB-2A65-47F2-8346-979A7C751811}"/>
                    </a:ext>
                  </a:extLst>
                </p:cNvPr>
                <p:cNvSpPr>
                  <a:spLocks noChangeArrowheads="1"/>
                </p:cNvSpPr>
                <p:nvPr/>
              </p:nvSpPr>
              <p:spPr bwMode="auto">
                <a:xfrm>
                  <a:off x="1476375" y="5054600"/>
                  <a:ext cx="574675" cy="57626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grpSp>
          <p:sp>
            <p:nvSpPr>
              <p:cNvPr id="20" name="Text Box 13">
                <a:extLst>
                  <a:ext uri="{FF2B5EF4-FFF2-40B4-BE49-F238E27FC236}">
                    <a16:creationId xmlns:a16="http://schemas.microsoft.com/office/drawing/2014/main" id="{DD704A94-DDFF-4767-BD48-28F4A06663E5}"/>
                  </a:ext>
                </a:extLst>
              </p:cNvPr>
              <p:cNvSpPr txBox="1">
                <a:spLocks noChangeArrowheads="1"/>
              </p:cNvSpPr>
              <p:nvPr/>
            </p:nvSpPr>
            <p:spPr bwMode="auto">
              <a:xfrm>
                <a:off x="6804025" y="50466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dirty="0">
                    <a:latin typeface="Helvetica" panose="020B0604020202020204" pitchFamily="34" charset="0"/>
                  </a:rPr>
                  <a:t>Target 2</a:t>
                </a:r>
              </a:p>
            </p:txBody>
          </p:sp>
        </p:grpSp>
      </p:grpSp>
    </p:spTree>
    <p:extLst>
      <p:ext uri="{BB962C8B-B14F-4D97-AF65-F5344CB8AC3E}">
        <p14:creationId xmlns:p14="http://schemas.microsoft.com/office/powerpoint/2010/main" val="250992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Fitts’s</a:t>
            </a:r>
            <a:r>
              <a:rPr lang="en-US" dirty="0"/>
              <a:t> Law</a:t>
            </a:r>
          </a:p>
        </p:txBody>
      </p:sp>
      <p:pic>
        <p:nvPicPr>
          <p:cNvPr id="1026" name="Picture 2" descr="osx vs windows scrollb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126" y="18669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6000690"/>
            <a:ext cx="4572000" cy="400110"/>
          </a:xfrm>
          <a:prstGeom prst="rect">
            <a:avLst/>
          </a:prstGeom>
        </p:spPr>
        <p:txBody>
          <a:bodyPr>
            <a:spAutoFit/>
          </a:bodyPr>
          <a:lstStyle/>
          <a:p>
            <a:r>
              <a:rPr lang="en-US" sz="1000" dirty="0"/>
              <a:t>http://webdesign.tutsplus.com/articles/applying-fitts-law-to-mobile-interface-design--webdesign-6919</a:t>
            </a:r>
          </a:p>
        </p:txBody>
      </p:sp>
    </p:spTree>
    <p:extLst>
      <p:ext uri="{BB962C8B-B14F-4D97-AF65-F5344CB8AC3E}">
        <p14:creationId xmlns:p14="http://schemas.microsoft.com/office/powerpoint/2010/main" val="174729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Fitts’s</a:t>
            </a:r>
            <a:r>
              <a:rPr lang="en-US" dirty="0"/>
              <a:t> Law</a:t>
            </a:r>
          </a:p>
        </p:txBody>
      </p:sp>
      <p:sp>
        <p:nvSpPr>
          <p:cNvPr id="3" name="Text Placeholder 2"/>
          <p:cNvSpPr>
            <a:spLocks noGrp="1"/>
          </p:cNvSpPr>
          <p:nvPr>
            <p:ph type="body" idx="1"/>
          </p:nvPr>
        </p:nvSpPr>
        <p:spPr>
          <a:xfrm>
            <a:off x="535940" y="1641602"/>
            <a:ext cx="8072119" cy="1938992"/>
          </a:xfrm>
        </p:spPr>
        <p:txBody>
          <a:bodyPr/>
          <a:lstStyle/>
          <a:p>
            <a:pPr marL="285750" indent="-285750">
              <a:buFont typeface="Arial" panose="020B0604020202020204" pitchFamily="34" charset="0"/>
              <a:buChar char="•"/>
            </a:pPr>
            <a:r>
              <a:rPr lang="en-US" dirty="0"/>
              <a:t>Most design guidelines as for a minimum button size and distance from other interactive elements.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It’s also important to account for high risk interactive elements that you don’t want the user to accidentally activate.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Those should often be kept further away from heavily used interactive items.</a:t>
            </a:r>
          </a:p>
        </p:txBody>
      </p:sp>
    </p:spTree>
    <p:extLst>
      <p:ext uri="{BB962C8B-B14F-4D97-AF65-F5344CB8AC3E}">
        <p14:creationId xmlns:p14="http://schemas.microsoft.com/office/powerpoint/2010/main" val="490445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6096000" y="1827022"/>
            <a:ext cx="2000250" cy="4171950"/>
          </a:xfrm>
          <a:prstGeom prst="rect">
            <a:avLst/>
          </a:prstGeom>
        </p:spPr>
      </p:pic>
      <p:sp>
        <p:nvSpPr>
          <p:cNvPr id="5" name="TextBox 4"/>
          <p:cNvSpPr txBox="1"/>
          <p:nvPr/>
        </p:nvSpPr>
        <p:spPr>
          <a:xfrm>
            <a:off x="3276600" y="6194057"/>
            <a:ext cx="1898277" cy="369332"/>
          </a:xfrm>
          <a:prstGeom prst="rect">
            <a:avLst/>
          </a:prstGeom>
          <a:noFill/>
        </p:spPr>
        <p:txBody>
          <a:bodyPr wrap="none" rtlCol="0">
            <a:spAutoFit/>
          </a:bodyPr>
          <a:lstStyle/>
          <a:p>
            <a:r>
              <a:rPr lang="en-US" dirty="0" smtClean="0"/>
              <a:t>Using Both  Hands</a:t>
            </a:r>
            <a:endParaRPr lang="en-US" dirty="0"/>
          </a:p>
        </p:txBody>
      </p:sp>
      <p:pic>
        <p:nvPicPr>
          <p:cNvPr id="6" name="Picture 5"/>
          <p:cNvPicPr>
            <a:picLocks noChangeAspect="1"/>
          </p:cNvPicPr>
          <p:nvPr/>
        </p:nvPicPr>
        <p:blipFill>
          <a:blip r:embed="rId3"/>
          <a:stretch>
            <a:fillRect/>
          </a:stretch>
        </p:blipFill>
        <p:spPr>
          <a:xfrm>
            <a:off x="3276600" y="1827022"/>
            <a:ext cx="2000250" cy="4286250"/>
          </a:xfrm>
          <a:prstGeom prst="rect">
            <a:avLst/>
          </a:prstGeom>
        </p:spPr>
      </p:pic>
      <p:sp>
        <p:nvSpPr>
          <p:cNvPr id="7" name="TextBox 6"/>
          <p:cNvSpPr txBox="1"/>
          <p:nvPr/>
        </p:nvSpPr>
        <p:spPr>
          <a:xfrm>
            <a:off x="573136" y="6194057"/>
            <a:ext cx="2026260" cy="369332"/>
          </a:xfrm>
          <a:prstGeom prst="rect">
            <a:avLst/>
          </a:prstGeom>
          <a:noFill/>
        </p:spPr>
        <p:txBody>
          <a:bodyPr wrap="none" rtlCol="0">
            <a:spAutoFit/>
          </a:bodyPr>
          <a:lstStyle/>
          <a:p>
            <a:r>
              <a:rPr lang="en-US" dirty="0" smtClean="0"/>
              <a:t>Left Handed People</a:t>
            </a:r>
            <a:endParaRPr lang="en-US" dirty="0"/>
          </a:p>
        </p:txBody>
      </p:sp>
      <p:pic>
        <p:nvPicPr>
          <p:cNvPr id="8" name="Picture 7"/>
          <p:cNvPicPr>
            <a:picLocks noChangeAspect="1"/>
          </p:cNvPicPr>
          <p:nvPr/>
        </p:nvPicPr>
        <p:blipFill>
          <a:blip r:embed="rId4"/>
          <a:stretch>
            <a:fillRect/>
          </a:stretch>
        </p:blipFill>
        <p:spPr>
          <a:xfrm>
            <a:off x="563304" y="1846687"/>
            <a:ext cx="1990725" cy="4267200"/>
          </a:xfrm>
          <a:prstGeom prst="rect">
            <a:avLst/>
          </a:prstGeom>
        </p:spPr>
      </p:pic>
      <p:sp>
        <p:nvSpPr>
          <p:cNvPr id="9" name="TextBox 8"/>
          <p:cNvSpPr txBox="1"/>
          <p:nvPr/>
        </p:nvSpPr>
        <p:spPr>
          <a:xfrm>
            <a:off x="6096000" y="6171980"/>
            <a:ext cx="2151230" cy="369332"/>
          </a:xfrm>
          <a:prstGeom prst="rect">
            <a:avLst/>
          </a:prstGeom>
          <a:noFill/>
        </p:spPr>
        <p:txBody>
          <a:bodyPr wrap="none" rtlCol="0">
            <a:spAutoFit/>
          </a:bodyPr>
          <a:lstStyle/>
          <a:p>
            <a:r>
              <a:rPr lang="en-US" dirty="0" smtClean="0"/>
              <a:t>Right Handed People</a:t>
            </a:r>
            <a:endParaRPr lang="en-US" dirty="0"/>
          </a:p>
        </p:txBody>
      </p:sp>
    </p:spTree>
    <p:extLst>
      <p:ext uri="{BB962C8B-B14F-4D97-AF65-F5344CB8AC3E}">
        <p14:creationId xmlns:p14="http://schemas.microsoft.com/office/powerpoint/2010/main" val="328781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0" dirty="0"/>
              <a:t>P</a:t>
            </a:r>
            <a:r>
              <a:rPr sz="2400" spc="50" dirty="0"/>
              <a:t>SYCHOLOGICAL</a:t>
            </a:r>
            <a:r>
              <a:rPr sz="2400" spc="185" dirty="0"/>
              <a:t> </a:t>
            </a:r>
            <a:r>
              <a:rPr sz="2400" spc="65" dirty="0"/>
              <a:t>DIFFERENCES</a:t>
            </a:r>
            <a:endParaRPr sz="2400"/>
          </a:p>
        </p:txBody>
      </p:sp>
      <p:sp>
        <p:nvSpPr>
          <p:cNvPr id="3" name="object 3"/>
          <p:cNvSpPr txBox="1"/>
          <p:nvPr/>
        </p:nvSpPr>
        <p:spPr>
          <a:xfrm>
            <a:off x="535940" y="1641602"/>
            <a:ext cx="7280275" cy="4329430"/>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00" dirty="0">
                <a:latin typeface="Times New Roman"/>
                <a:cs typeface="Times New Roman"/>
              </a:rPr>
              <a:t>Psychologically, </a:t>
            </a:r>
            <a:r>
              <a:rPr sz="2400" spc="114" dirty="0">
                <a:latin typeface="Times New Roman"/>
                <a:cs typeface="Times New Roman"/>
              </a:rPr>
              <a:t>people </a:t>
            </a:r>
            <a:r>
              <a:rPr sz="2400" spc="110" dirty="0">
                <a:latin typeface="Times New Roman"/>
                <a:cs typeface="Times New Roman"/>
              </a:rPr>
              <a:t>differ </a:t>
            </a:r>
            <a:r>
              <a:rPr sz="2400" spc="175" dirty="0">
                <a:latin typeface="Times New Roman"/>
                <a:cs typeface="Times New Roman"/>
              </a:rPr>
              <a:t>in </a:t>
            </a:r>
            <a:r>
              <a:rPr sz="2400" spc="270" dirty="0">
                <a:latin typeface="Times New Roman"/>
                <a:cs typeface="Times New Roman"/>
              </a:rPr>
              <a:t>a</a:t>
            </a:r>
            <a:r>
              <a:rPr sz="2400" spc="-355" dirty="0">
                <a:latin typeface="Times New Roman"/>
                <a:cs typeface="Times New Roman"/>
              </a:rPr>
              <a:t> </a:t>
            </a:r>
            <a:r>
              <a:rPr sz="2400" spc="170" dirty="0">
                <a:latin typeface="Times New Roman"/>
                <a:cs typeface="Times New Roman"/>
              </a:rPr>
              <a:t>variety </a:t>
            </a:r>
            <a:r>
              <a:rPr sz="2400" dirty="0">
                <a:latin typeface="Times New Roman"/>
                <a:cs typeface="Times New Roman"/>
              </a:rPr>
              <a:t>of </a:t>
            </a:r>
            <a:r>
              <a:rPr sz="2400" spc="145" dirty="0">
                <a:latin typeface="Times New Roman"/>
                <a:cs typeface="Times New Roman"/>
              </a:rPr>
              <a:t>ways.</a:t>
            </a:r>
            <a:endParaRPr sz="2400">
              <a:latin typeface="Times New Roman"/>
              <a:cs typeface="Times New Roman"/>
            </a:endParaRPr>
          </a:p>
          <a:p>
            <a:pPr marL="287020" marR="185420" indent="-274320" algn="just">
              <a:lnSpc>
                <a:spcPct val="100000"/>
              </a:lnSpc>
              <a:spcBef>
                <a:spcPts val="600"/>
              </a:spcBef>
              <a:buClr>
                <a:srgbClr val="FD8537"/>
              </a:buClr>
              <a:buSzPct val="68750"/>
              <a:buFont typeface="Wingdings"/>
              <a:buChar char=""/>
              <a:tabLst>
                <a:tab pos="287655" algn="l"/>
              </a:tabLst>
            </a:pPr>
            <a:r>
              <a:rPr sz="2400" spc="114" dirty="0">
                <a:latin typeface="Times New Roman"/>
                <a:cs typeface="Times New Roman"/>
              </a:rPr>
              <a:t>people</a:t>
            </a:r>
            <a:r>
              <a:rPr sz="2400" spc="55" dirty="0">
                <a:latin typeface="Times New Roman"/>
                <a:cs typeface="Times New Roman"/>
              </a:rPr>
              <a:t> </a:t>
            </a:r>
            <a:r>
              <a:rPr sz="2400" spc="185" dirty="0">
                <a:latin typeface="Times New Roman"/>
                <a:cs typeface="Times New Roman"/>
              </a:rPr>
              <a:t>with</a:t>
            </a:r>
            <a:r>
              <a:rPr sz="2400" spc="45" dirty="0">
                <a:latin typeface="Times New Roman"/>
                <a:cs typeface="Times New Roman"/>
              </a:rPr>
              <a:t> </a:t>
            </a:r>
            <a:r>
              <a:rPr sz="2400" spc="60" dirty="0">
                <a:latin typeface="Times New Roman"/>
                <a:cs typeface="Times New Roman"/>
              </a:rPr>
              <a:t>good</a:t>
            </a:r>
            <a:r>
              <a:rPr sz="2400" spc="55" dirty="0">
                <a:latin typeface="Times New Roman"/>
                <a:cs typeface="Times New Roman"/>
              </a:rPr>
              <a:t> </a:t>
            </a:r>
            <a:r>
              <a:rPr sz="2400" spc="185" dirty="0">
                <a:latin typeface="Times New Roman"/>
                <a:cs typeface="Times New Roman"/>
              </a:rPr>
              <a:t>spatial</a:t>
            </a:r>
            <a:r>
              <a:rPr sz="2400" spc="45" dirty="0">
                <a:latin typeface="Times New Roman"/>
                <a:cs typeface="Times New Roman"/>
              </a:rPr>
              <a:t> </a:t>
            </a:r>
            <a:r>
              <a:rPr sz="2400" spc="140" dirty="0">
                <a:latin typeface="Times New Roman"/>
                <a:cs typeface="Times New Roman"/>
              </a:rPr>
              <a:t>ability</a:t>
            </a:r>
            <a:r>
              <a:rPr sz="2400" spc="60" dirty="0">
                <a:latin typeface="Times New Roman"/>
                <a:cs typeface="Times New Roman"/>
              </a:rPr>
              <a:t> </a:t>
            </a:r>
            <a:r>
              <a:rPr sz="2400" spc="100" dirty="0">
                <a:latin typeface="Times New Roman"/>
                <a:cs typeface="Times New Roman"/>
              </a:rPr>
              <a:t>will</a:t>
            </a:r>
            <a:r>
              <a:rPr sz="2400" spc="30" dirty="0">
                <a:latin typeface="Times New Roman"/>
                <a:cs typeface="Times New Roman"/>
              </a:rPr>
              <a:t> </a:t>
            </a:r>
            <a:r>
              <a:rPr sz="2400" spc="130" dirty="0">
                <a:latin typeface="Times New Roman"/>
                <a:cs typeface="Times New Roman"/>
              </a:rPr>
              <a:t>find</a:t>
            </a:r>
            <a:r>
              <a:rPr sz="2400" spc="50" dirty="0">
                <a:latin typeface="Times New Roman"/>
                <a:cs typeface="Times New Roman"/>
              </a:rPr>
              <a:t> </a:t>
            </a:r>
            <a:r>
              <a:rPr sz="2400" spc="175" dirty="0">
                <a:latin typeface="Times New Roman"/>
                <a:cs typeface="Times New Roman"/>
              </a:rPr>
              <a:t>it</a:t>
            </a:r>
            <a:r>
              <a:rPr sz="2400" spc="65" dirty="0">
                <a:latin typeface="Times New Roman"/>
                <a:cs typeface="Times New Roman"/>
              </a:rPr>
              <a:t> </a:t>
            </a:r>
            <a:r>
              <a:rPr sz="2400" spc="190" dirty="0">
                <a:latin typeface="Times New Roman"/>
                <a:cs typeface="Times New Roman"/>
              </a:rPr>
              <a:t>much  </a:t>
            </a:r>
            <a:r>
              <a:rPr sz="2400" spc="175" dirty="0">
                <a:latin typeface="Times New Roman"/>
                <a:cs typeface="Times New Roman"/>
              </a:rPr>
              <a:t>easier</a:t>
            </a:r>
            <a:r>
              <a:rPr sz="2400" spc="50" dirty="0">
                <a:latin typeface="Times New Roman"/>
                <a:cs typeface="Times New Roman"/>
              </a:rPr>
              <a:t> </a:t>
            </a:r>
            <a:r>
              <a:rPr sz="2400" spc="130" dirty="0">
                <a:latin typeface="Times New Roman"/>
                <a:cs typeface="Times New Roman"/>
              </a:rPr>
              <a:t>to</a:t>
            </a:r>
            <a:r>
              <a:rPr sz="2400" spc="65" dirty="0">
                <a:latin typeface="Times New Roman"/>
                <a:cs typeface="Times New Roman"/>
              </a:rPr>
              <a:t> </a:t>
            </a:r>
            <a:r>
              <a:rPr sz="2400" spc="130" dirty="0">
                <a:latin typeface="Times New Roman"/>
                <a:cs typeface="Times New Roman"/>
              </a:rPr>
              <a:t>find</a:t>
            </a:r>
            <a:r>
              <a:rPr sz="2400" spc="45" dirty="0">
                <a:latin typeface="Times New Roman"/>
                <a:cs typeface="Times New Roman"/>
              </a:rPr>
              <a:t> </a:t>
            </a:r>
            <a:r>
              <a:rPr sz="2400" spc="200" dirty="0">
                <a:latin typeface="Times New Roman"/>
                <a:cs typeface="Times New Roman"/>
              </a:rPr>
              <a:t>their</a:t>
            </a:r>
            <a:r>
              <a:rPr sz="2400" spc="50" dirty="0">
                <a:latin typeface="Times New Roman"/>
                <a:cs typeface="Times New Roman"/>
              </a:rPr>
              <a:t> </a:t>
            </a:r>
            <a:r>
              <a:rPr sz="2400" spc="160" dirty="0">
                <a:latin typeface="Times New Roman"/>
                <a:cs typeface="Times New Roman"/>
              </a:rPr>
              <a:t>way</a:t>
            </a:r>
            <a:r>
              <a:rPr sz="2400" spc="55" dirty="0">
                <a:latin typeface="Times New Roman"/>
                <a:cs typeface="Times New Roman"/>
              </a:rPr>
              <a:t> </a:t>
            </a:r>
            <a:r>
              <a:rPr sz="2400" spc="200" dirty="0">
                <a:latin typeface="Times New Roman"/>
                <a:cs typeface="Times New Roman"/>
              </a:rPr>
              <a:t>around</a:t>
            </a:r>
            <a:r>
              <a:rPr sz="2400" spc="60" dirty="0">
                <a:latin typeface="Times New Roman"/>
                <a:cs typeface="Times New Roman"/>
              </a:rPr>
              <a:t> </a:t>
            </a:r>
            <a:r>
              <a:rPr sz="2400" spc="229" dirty="0">
                <a:latin typeface="Times New Roman"/>
                <a:cs typeface="Times New Roman"/>
              </a:rPr>
              <a:t>and</a:t>
            </a:r>
            <a:r>
              <a:rPr sz="2400" spc="55" dirty="0">
                <a:latin typeface="Times New Roman"/>
                <a:cs typeface="Times New Roman"/>
              </a:rPr>
              <a:t> </a:t>
            </a:r>
            <a:r>
              <a:rPr sz="2400" spc="200" dirty="0">
                <a:latin typeface="Times New Roman"/>
                <a:cs typeface="Times New Roman"/>
              </a:rPr>
              <a:t>remember</a:t>
            </a:r>
            <a:r>
              <a:rPr sz="2400" spc="60" dirty="0">
                <a:latin typeface="Times New Roman"/>
                <a:cs typeface="Times New Roman"/>
              </a:rPr>
              <a:t> </a:t>
            </a:r>
            <a:r>
              <a:rPr sz="2400" spc="265" dirty="0">
                <a:latin typeface="Times New Roman"/>
                <a:cs typeface="Times New Roman"/>
              </a:rPr>
              <a:t>a  </a:t>
            </a:r>
            <a:r>
              <a:rPr sz="2400" spc="150" dirty="0">
                <a:latin typeface="Times New Roman"/>
                <a:cs typeface="Times New Roman"/>
              </a:rPr>
              <a:t>website </a:t>
            </a:r>
            <a:r>
              <a:rPr sz="2400" spc="260" dirty="0">
                <a:latin typeface="Times New Roman"/>
                <a:cs typeface="Times New Roman"/>
              </a:rPr>
              <a:t>than</a:t>
            </a:r>
            <a:r>
              <a:rPr sz="2400" spc="-355" dirty="0">
                <a:latin typeface="Times New Roman"/>
                <a:cs typeface="Times New Roman"/>
              </a:rPr>
              <a:t> </a:t>
            </a:r>
            <a:r>
              <a:rPr sz="2400" spc="165" dirty="0">
                <a:latin typeface="Times New Roman"/>
                <a:cs typeface="Times New Roman"/>
              </a:rPr>
              <a:t>those </a:t>
            </a:r>
            <a:r>
              <a:rPr sz="2400" spc="185" dirty="0">
                <a:latin typeface="Times New Roman"/>
                <a:cs typeface="Times New Roman"/>
              </a:rPr>
              <a:t>with </a:t>
            </a:r>
            <a:r>
              <a:rPr sz="2400" spc="105" dirty="0">
                <a:latin typeface="Times New Roman"/>
                <a:cs typeface="Times New Roman"/>
              </a:rPr>
              <a:t>poor </a:t>
            </a:r>
            <a:r>
              <a:rPr sz="2400" spc="140" dirty="0">
                <a:latin typeface="Times New Roman"/>
                <a:cs typeface="Times New Roman"/>
              </a:rPr>
              <a:t>ability</a:t>
            </a:r>
            <a:endParaRPr sz="2400">
              <a:latin typeface="Times New Roman"/>
              <a:cs typeface="Times New Roman"/>
            </a:endParaRPr>
          </a:p>
          <a:p>
            <a:pPr marL="287020" marR="686435" indent="-274320">
              <a:lnSpc>
                <a:spcPct val="100000"/>
              </a:lnSpc>
              <a:spcBef>
                <a:spcPts val="600"/>
              </a:spcBef>
              <a:buClr>
                <a:srgbClr val="FD8537"/>
              </a:buClr>
              <a:buSzPct val="68750"/>
              <a:buFont typeface="Wingdings"/>
              <a:buChar char=""/>
              <a:tabLst>
                <a:tab pos="287655" algn="l"/>
              </a:tabLst>
            </a:pPr>
            <a:r>
              <a:rPr sz="2400" spc="160" dirty="0">
                <a:latin typeface="Times New Roman"/>
                <a:cs typeface="Times New Roman"/>
              </a:rPr>
              <a:t>Designers</a:t>
            </a:r>
            <a:r>
              <a:rPr sz="2400" spc="25" dirty="0">
                <a:latin typeface="Times New Roman"/>
                <a:cs typeface="Times New Roman"/>
              </a:rPr>
              <a:t> </a:t>
            </a:r>
            <a:r>
              <a:rPr sz="2400" spc="160" dirty="0">
                <a:latin typeface="Times New Roman"/>
                <a:cs typeface="Times New Roman"/>
              </a:rPr>
              <a:t>should</a:t>
            </a:r>
            <a:r>
              <a:rPr sz="2400" spc="40" dirty="0">
                <a:latin typeface="Times New Roman"/>
                <a:cs typeface="Times New Roman"/>
              </a:rPr>
              <a:t> </a:t>
            </a:r>
            <a:r>
              <a:rPr sz="2400" spc="150" dirty="0">
                <a:latin typeface="Times New Roman"/>
                <a:cs typeface="Times New Roman"/>
              </a:rPr>
              <a:t>design</a:t>
            </a:r>
            <a:r>
              <a:rPr sz="2400" spc="45" dirty="0">
                <a:latin typeface="Times New Roman"/>
                <a:cs typeface="Times New Roman"/>
              </a:rPr>
              <a:t> </a:t>
            </a:r>
            <a:r>
              <a:rPr sz="2400" spc="85" dirty="0">
                <a:latin typeface="Times New Roman"/>
                <a:cs typeface="Times New Roman"/>
              </a:rPr>
              <a:t>for</a:t>
            </a:r>
            <a:r>
              <a:rPr sz="2400" spc="50" dirty="0">
                <a:latin typeface="Times New Roman"/>
                <a:cs typeface="Times New Roman"/>
              </a:rPr>
              <a:t> </a:t>
            </a:r>
            <a:r>
              <a:rPr sz="2400" spc="114" dirty="0">
                <a:latin typeface="Times New Roman"/>
                <a:cs typeface="Times New Roman"/>
              </a:rPr>
              <a:t>people</a:t>
            </a:r>
            <a:r>
              <a:rPr sz="2400" spc="50" dirty="0">
                <a:latin typeface="Times New Roman"/>
                <a:cs typeface="Times New Roman"/>
              </a:rPr>
              <a:t> </a:t>
            </a:r>
            <a:r>
              <a:rPr sz="2400" spc="190" dirty="0">
                <a:latin typeface="Times New Roman"/>
                <a:cs typeface="Times New Roman"/>
              </a:rPr>
              <a:t>with</a:t>
            </a:r>
            <a:r>
              <a:rPr sz="2400" spc="45" dirty="0">
                <a:latin typeface="Times New Roman"/>
                <a:cs typeface="Times New Roman"/>
              </a:rPr>
              <a:t> </a:t>
            </a:r>
            <a:r>
              <a:rPr sz="2400" spc="105" dirty="0">
                <a:latin typeface="Times New Roman"/>
                <a:cs typeface="Times New Roman"/>
              </a:rPr>
              <a:t>poor  </a:t>
            </a:r>
            <a:r>
              <a:rPr sz="2400" spc="140" dirty="0">
                <a:latin typeface="Times New Roman"/>
                <a:cs typeface="Times New Roman"/>
              </a:rPr>
              <a:t>ability </a:t>
            </a:r>
            <a:r>
              <a:rPr sz="2400" spc="105" dirty="0">
                <a:latin typeface="Times New Roman"/>
                <a:cs typeface="Times New Roman"/>
              </a:rPr>
              <a:t>by </a:t>
            </a:r>
            <a:r>
              <a:rPr sz="2400" spc="130" dirty="0">
                <a:latin typeface="Times New Roman"/>
                <a:cs typeface="Times New Roman"/>
              </a:rPr>
              <a:t>providing </a:t>
            </a:r>
            <a:r>
              <a:rPr sz="2400" spc="60" dirty="0">
                <a:latin typeface="Times New Roman"/>
                <a:cs typeface="Times New Roman"/>
              </a:rPr>
              <a:t>good </a:t>
            </a:r>
            <a:r>
              <a:rPr sz="2400" spc="155" dirty="0">
                <a:latin typeface="Times New Roman"/>
                <a:cs typeface="Times New Roman"/>
              </a:rPr>
              <a:t>signage </a:t>
            </a:r>
            <a:r>
              <a:rPr sz="2400" spc="229" dirty="0">
                <a:latin typeface="Times New Roman"/>
                <a:cs typeface="Times New Roman"/>
              </a:rPr>
              <a:t>and </a:t>
            </a:r>
            <a:r>
              <a:rPr sz="2400" spc="150" dirty="0">
                <a:latin typeface="Times New Roman"/>
                <a:cs typeface="Times New Roman"/>
              </a:rPr>
              <a:t>clear  </a:t>
            </a:r>
            <a:r>
              <a:rPr sz="2400" spc="135" dirty="0">
                <a:latin typeface="Times New Roman"/>
                <a:cs typeface="Times New Roman"/>
              </a:rPr>
              <a:t>directions.</a:t>
            </a:r>
            <a:endParaRPr sz="2400">
              <a:latin typeface="Times New Roman"/>
              <a:cs typeface="Times New Roman"/>
            </a:endParaRPr>
          </a:p>
          <a:p>
            <a:pPr marL="287020" indent="-274320">
              <a:lnSpc>
                <a:spcPct val="100000"/>
              </a:lnSpc>
              <a:spcBef>
                <a:spcPts val="600"/>
              </a:spcBef>
              <a:buClr>
                <a:srgbClr val="FD8537"/>
              </a:buClr>
              <a:buSzPct val="68750"/>
              <a:buFont typeface="Wingdings"/>
              <a:buChar char=""/>
              <a:tabLst>
                <a:tab pos="287655" algn="l"/>
              </a:tabLst>
            </a:pPr>
            <a:r>
              <a:rPr sz="2400" spc="185" dirty="0">
                <a:latin typeface="Times New Roman"/>
                <a:cs typeface="Times New Roman"/>
              </a:rPr>
              <a:t>Language </a:t>
            </a:r>
            <a:r>
              <a:rPr sz="2400" spc="125" dirty="0">
                <a:latin typeface="Times New Roman"/>
                <a:cs typeface="Times New Roman"/>
              </a:rPr>
              <a:t>differences </a:t>
            </a:r>
            <a:r>
              <a:rPr sz="2400" spc="220" dirty="0">
                <a:latin typeface="Times New Roman"/>
                <a:cs typeface="Times New Roman"/>
              </a:rPr>
              <a:t>are</a:t>
            </a:r>
            <a:r>
              <a:rPr sz="2400" spc="-355" dirty="0">
                <a:latin typeface="Times New Roman"/>
                <a:cs typeface="Times New Roman"/>
              </a:rPr>
              <a:t> </a:t>
            </a:r>
            <a:r>
              <a:rPr sz="2400" dirty="0">
                <a:latin typeface="Times New Roman"/>
                <a:cs typeface="Times New Roman"/>
              </a:rPr>
              <a:t>of </a:t>
            </a:r>
            <a:r>
              <a:rPr sz="2400" spc="140" dirty="0">
                <a:latin typeface="Times New Roman"/>
                <a:cs typeface="Times New Roman"/>
              </a:rPr>
              <a:t>course crucial </a:t>
            </a:r>
            <a:r>
              <a:rPr sz="2400" spc="125" dirty="0">
                <a:latin typeface="Times New Roman"/>
                <a:cs typeface="Times New Roman"/>
              </a:rPr>
              <a:t>to</a:t>
            </a:r>
            <a:endParaRPr sz="2400">
              <a:latin typeface="Times New Roman"/>
              <a:cs typeface="Times New Roman"/>
            </a:endParaRPr>
          </a:p>
          <a:p>
            <a:pPr marL="287020">
              <a:lnSpc>
                <a:spcPct val="100000"/>
              </a:lnSpc>
            </a:pPr>
            <a:r>
              <a:rPr sz="2400" spc="204" dirty="0">
                <a:latin typeface="Times New Roman"/>
                <a:cs typeface="Times New Roman"/>
              </a:rPr>
              <a:t>understanding</a:t>
            </a:r>
            <a:endParaRPr sz="2400">
              <a:latin typeface="Times New Roman"/>
              <a:cs typeface="Times New Roman"/>
            </a:endParaRPr>
          </a:p>
          <a:p>
            <a:pPr marL="287020" marR="391160" indent="-274320">
              <a:lnSpc>
                <a:spcPct val="100000"/>
              </a:lnSpc>
              <a:spcBef>
                <a:spcPts val="600"/>
              </a:spcBef>
              <a:buClr>
                <a:srgbClr val="FD8537"/>
              </a:buClr>
              <a:buSzPct val="68750"/>
              <a:buFont typeface="Wingdings"/>
              <a:buChar char=""/>
              <a:tabLst>
                <a:tab pos="287655" algn="l"/>
              </a:tabLst>
            </a:pPr>
            <a:r>
              <a:rPr sz="2400" spc="185" dirty="0">
                <a:latin typeface="Times New Roman"/>
                <a:cs typeface="Times New Roman"/>
              </a:rPr>
              <a:t>cultural </a:t>
            </a:r>
            <a:r>
              <a:rPr sz="2400" spc="125" dirty="0">
                <a:latin typeface="Times New Roman"/>
                <a:cs typeface="Times New Roman"/>
              </a:rPr>
              <a:t>differences </a:t>
            </a:r>
            <a:r>
              <a:rPr sz="2400" spc="110" dirty="0">
                <a:latin typeface="Times New Roman"/>
                <a:cs typeface="Times New Roman"/>
              </a:rPr>
              <a:t>affect </a:t>
            </a:r>
            <a:r>
              <a:rPr sz="2400" spc="130" dirty="0">
                <a:latin typeface="Times New Roman"/>
                <a:cs typeface="Times New Roman"/>
              </a:rPr>
              <a:t>how </a:t>
            </a:r>
            <a:r>
              <a:rPr sz="2400" spc="114" dirty="0">
                <a:latin typeface="Times New Roman"/>
                <a:cs typeface="Times New Roman"/>
              </a:rPr>
              <a:t>people</a:t>
            </a:r>
            <a:r>
              <a:rPr sz="2400" spc="-345" dirty="0">
                <a:latin typeface="Times New Roman"/>
                <a:cs typeface="Times New Roman"/>
              </a:rPr>
              <a:t> </a:t>
            </a:r>
            <a:r>
              <a:rPr sz="2400" spc="204" dirty="0">
                <a:latin typeface="Times New Roman"/>
                <a:cs typeface="Times New Roman"/>
              </a:rPr>
              <a:t>interpret  </a:t>
            </a:r>
            <a:r>
              <a:rPr sz="2400" spc="170" dirty="0">
                <a:latin typeface="Times New Roman"/>
                <a:cs typeface="Times New Roman"/>
              </a:rPr>
              <a:t>things.</a:t>
            </a:r>
            <a:endParaRPr sz="2400">
              <a:latin typeface="Times New Roman"/>
              <a:cs typeface="Times New Roman"/>
            </a:endParaRPr>
          </a:p>
        </p:txBody>
      </p:sp>
      <p:sp>
        <p:nvSpPr>
          <p:cNvPr id="4" name="object 4"/>
          <p:cNvSpPr txBox="1"/>
          <p:nvPr/>
        </p:nvSpPr>
        <p:spPr>
          <a:xfrm>
            <a:off x="5036058" y="39623"/>
            <a:ext cx="3749040"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5" dirty="0">
                <a:latin typeface="Times New Roman"/>
                <a:cs typeface="Times New Roman"/>
              </a:rPr>
              <a:t> </a:t>
            </a:r>
            <a:r>
              <a:rPr sz="1800" spc="80" dirty="0">
                <a:latin typeface="Times New Roman"/>
                <a:cs typeface="Times New Roman"/>
              </a:rPr>
              <a:t>Psychological</a:t>
            </a:r>
            <a:r>
              <a:rPr sz="1800" spc="-40" dirty="0">
                <a:latin typeface="Times New Roman"/>
                <a:cs typeface="Times New Roman"/>
              </a:rPr>
              <a:t> </a:t>
            </a:r>
            <a:r>
              <a:rPr sz="1800" spc="90" dirty="0">
                <a:latin typeface="Times New Roman"/>
                <a:cs typeface="Times New Roman"/>
              </a:rPr>
              <a:t>Differences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4786"/>
            <a:ext cx="9448800" cy="5783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3846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Differences</a:t>
            </a:r>
          </a:p>
        </p:txBody>
      </p:sp>
      <p:pic>
        <p:nvPicPr>
          <p:cNvPr id="4" name="Picture 2" descr="Image result for hot and thirsty in des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667" y="1752600"/>
            <a:ext cx="3068588" cy="20335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hot and thirsty in des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898" y="1752601"/>
            <a:ext cx="2726252" cy="2033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7 u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2457" y="2025057"/>
            <a:ext cx="2900490" cy="139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045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F85B69-032C-4BB0-8ED7-7F521F24D49F}"/>
              </a:ext>
            </a:extLst>
          </p:cNvPr>
          <p:cNvPicPr>
            <a:picLocks noChangeAspect="1"/>
          </p:cNvPicPr>
          <p:nvPr/>
        </p:nvPicPr>
        <p:blipFill>
          <a:blip r:embed="rId2"/>
          <a:stretch>
            <a:fillRect/>
          </a:stretch>
        </p:blipFill>
        <p:spPr>
          <a:xfrm>
            <a:off x="1035782" y="1641602"/>
            <a:ext cx="6852838" cy="3463798"/>
          </a:xfrm>
          <a:prstGeom prst="rect">
            <a:avLst/>
          </a:prstGeom>
        </p:spPr>
      </p:pic>
    </p:spTree>
    <p:extLst>
      <p:ext uri="{BB962C8B-B14F-4D97-AF65-F5344CB8AC3E}">
        <p14:creationId xmlns:p14="http://schemas.microsoft.com/office/powerpoint/2010/main" val="1793103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Differences</a:t>
            </a:r>
          </a:p>
        </p:txBody>
      </p:sp>
      <p:pic>
        <p:nvPicPr>
          <p:cNvPr id="4" name="Picture 4" descr="Image result for currency american vs european form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4514258" cy="219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204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0" dirty="0"/>
              <a:t>P</a:t>
            </a:r>
            <a:r>
              <a:rPr sz="2400" spc="50" dirty="0"/>
              <a:t>SYCHOLOGICAL</a:t>
            </a:r>
            <a:r>
              <a:rPr sz="2400" spc="185" dirty="0"/>
              <a:t> </a:t>
            </a:r>
            <a:r>
              <a:rPr sz="2400" spc="65" dirty="0"/>
              <a:t>DIFFERENCES</a:t>
            </a:r>
            <a:endParaRPr sz="2400"/>
          </a:p>
        </p:txBody>
      </p:sp>
      <p:sp>
        <p:nvSpPr>
          <p:cNvPr id="3" name="object 3"/>
          <p:cNvSpPr txBox="1"/>
          <p:nvPr/>
        </p:nvSpPr>
        <p:spPr>
          <a:xfrm>
            <a:off x="535940" y="1641602"/>
            <a:ext cx="7160895" cy="3887470"/>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220" dirty="0">
                <a:latin typeface="Times New Roman"/>
                <a:cs typeface="Times New Roman"/>
              </a:rPr>
              <a:t>In</a:t>
            </a:r>
            <a:r>
              <a:rPr sz="2400" spc="45" dirty="0">
                <a:latin typeface="Times New Roman"/>
                <a:cs typeface="Times New Roman"/>
              </a:rPr>
              <a:t> </a:t>
            </a:r>
            <a:r>
              <a:rPr sz="2400" spc="220" dirty="0">
                <a:latin typeface="Times New Roman"/>
                <a:cs typeface="Times New Roman"/>
              </a:rPr>
              <a:t>the</a:t>
            </a:r>
            <a:r>
              <a:rPr sz="2400" spc="60" dirty="0">
                <a:latin typeface="Times New Roman"/>
                <a:cs typeface="Times New Roman"/>
              </a:rPr>
              <a:t> </a:t>
            </a:r>
            <a:r>
              <a:rPr sz="2400" spc="135" dirty="0">
                <a:latin typeface="Times New Roman"/>
                <a:cs typeface="Times New Roman"/>
              </a:rPr>
              <a:t>USA</a:t>
            </a:r>
            <a:r>
              <a:rPr sz="2400" spc="45" dirty="0">
                <a:latin typeface="Times New Roman"/>
                <a:cs typeface="Times New Roman"/>
              </a:rPr>
              <a:t> </a:t>
            </a:r>
            <a:r>
              <a:rPr sz="2400" spc="270" dirty="0">
                <a:latin typeface="Times New Roman"/>
                <a:cs typeface="Times New Roman"/>
              </a:rPr>
              <a:t>a</a:t>
            </a:r>
            <a:r>
              <a:rPr sz="2400" spc="60" dirty="0">
                <a:latin typeface="Times New Roman"/>
                <a:cs typeface="Times New Roman"/>
              </a:rPr>
              <a:t> </a:t>
            </a:r>
            <a:r>
              <a:rPr sz="2400" spc="140" dirty="0">
                <a:latin typeface="Times New Roman"/>
                <a:cs typeface="Times New Roman"/>
              </a:rPr>
              <a:t>tick</a:t>
            </a:r>
            <a:r>
              <a:rPr sz="2400" spc="50" dirty="0">
                <a:latin typeface="Times New Roman"/>
                <a:cs typeface="Times New Roman"/>
              </a:rPr>
              <a:t> </a:t>
            </a:r>
            <a:r>
              <a:rPr sz="2400" spc="130" dirty="0">
                <a:latin typeface="Times New Roman"/>
                <a:cs typeface="Times New Roman"/>
              </a:rPr>
              <a:t>is</a:t>
            </a:r>
            <a:r>
              <a:rPr sz="2400" spc="45" dirty="0">
                <a:latin typeface="Times New Roman"/>
                <a:cs typeface="Times New Roman"/>
              </a:rPr>
              <a:t> </a:t>
            </a:r>
            <a:r>
              <a:rPr sz="2400" spc="190" dirty="0">
                <a:latin typeface="Times New Roman"/>
                <a:cs typeface="Times New Roman"/>
              </a:rPr>
              <a:t>used</a:t>
            </a:r>
            <a:r>
              <a:rPr sz="2400" spc="50" dirty="0">
                <a:latin typeface="Times New Roman"/>
                <a:cs typeface="Times New Roman"/>
              </a:rPr>
              <a:t> </a:t>
            </a:r>
            <a:r>
              <a:rPr sz="2400" spc="85" dirty="0">
                <a:latin typeface="Times New Roman"/>
                <a:cs typeface="Times New Roman"/>
              </a:rPr>
              <a:t>for</a:t>
            </a:r>
            <a:r>
              <a:rPr sz="2400" spc="45" dirty="0">
                <a:latin typeface="Times New Roman"/>
                <a:cs typeface="Times New Roman"/>
              </a:rPr>
              <a:t> </a:t>
            </a:r>
            <a:r>
              <a:rPr sz="2400" spc="145" dirty="0">
                <a:latin typeface="Times New Roman"/>
                <a:cs typeface="Times New Roman"/>
              </a:rPr>
              <a:t>acceptance</a:t>
            </a:r>
            <a:r>
              <a:rPr sz="2400" spc="40" dirty="0">
                <a:latin typeface="Times New Roman"/>
                <a:cs typeface="Times New Roman"/>
              </a:rPr>
              <a:t> </a:t>
            </a:r>
            <a:r>
              <a:rPr sz="2400" spc="229" dirty="0">
                <a:latin typeface="Times New Roman"/>
                <a:cs typeface="Times New Roman"/>
              </a:rPr>
              <a:t>and</a:t>
            </a:r>
            <a:r>
              <a:rPr sz="2400" spc="60" dirty="0">
                <a:latin typeface="Times New Roman"/>
                <a:cs typeface="Times New Roman"/>
              </a:rPr>
              <a:t> </a:t>
            </a:r>
            <a:r>
              <a:rPr sz="2400" spc="270" dirty="0">
                <a:latin typeface="Times New Roman"/>
                <a:cs typeface="Times New Roman"/>
              </a:rPr>
              <a:t>a</a:t>
            </a:r>
            <a:endParaRPr sz="2400">
              <a:latin typeface="Times New Roman"/>
              <a:cs typeface="Times New Roman"/>
            </a:endParaRPr>
          </a:p>
          <a:p>
            <a:pPr marL="287020">
              <a:lnSpc>
                <a:spcPct val="100000"/>
              </a:lnSpc>
            </a:pPr>
            <a:r>
              <a:rPr sz="2400" spc="125" dirty="0">
                <a:latin typeface="Times New Roman"/>
                <a:cs typeface="Times New Roman"/>
              </a:rPr>
              <a:t>cross </a:t>
            </a:r>
            <a:r>
              <a:rPr sz="2400" spc="85" dirty="0">
                <a:latin typeface="Times New Roman"/>
                <a:cs typeface="Times New Roman"/>
              </a:rPr>
              <a:t>for</a:t>
            </a:r>
            <a:r>
              <a:rPr sz="2400" spc="-100" dirty="0">
                <a:latin typeface="Times New Roman"/>
                <a:cs typeface="Times New Roman"/>
              </a:rPr>
              <a:t> </a:t>
            </a:r>
            <a:r>
              <a:rPr sz="2400" spc="125" dirty="0">
                <a:latin typeface="Times New Roman"/>
                <a:cs typeface="Times New Roman"/>
              </a:rPr>
              <a:t>rejection,</a:t>
            </a:r>
            <a:endParaRPr sz="2400">
              <a:latin typeface="Times New Roman"/>
              <a:cs typeface="Times New Roman"/>
            </a:endParaRPr>
          </a:p>
          <a:p>
            <a:pPr marL="287020" marR="292100" indent="-274320">
              <a:lnSpc>
                <a:spcPct val="100000"/>
              </a:lnSpc>
              <a:spcBef>
                <a:spcPts val="600"/>
              </a:spcBef>
              <a:buClr>
                <a:srgbClr val="FD8537"/>
              </a:buClr>
              <a:buSzPct val="68750"/>
              <a:buFont typeface="Wingdings"/>
              <a:buChar char=""/>
              <a:tabLst>
                <a:tab pos="287655" algn="l"/>
              </a:tabLst>
            </a:pPr>
            <a:r>
              <a:rPr sz="2400" spc="215" dirty="0">
                <a:latin typeface="Times New Roman"/>
                <a:cs typeface="Times New Roman"/>
              </a:rPr>
              <a:t>In</a:t>
            </a:r>
            <a:r>
              <a:rPr sz="2400" spc="60" dirty="0">
                <a:latin typeface="Times New Roman"/>
                <a:cs typeface="Times New Roman"/>
              </a:rPr>
              <a:t> </a:t>
            </a:r>
            <a:r>
              <a:rPr sz="2400" spc="190" dirty="0">
                <a:latin typeface="Times New Roman"/>
                <a:cs typeface="Times New Roman"/>
              </a:rPr>
              <a:t>Britain</a:t>
            </a:r>
            <a:r>
              <a:rPr sz="2400" spc="60" dirty="0">
                <a:latin typeface="Times New Roman"/>
                <a:cs typeface="Times New Roman"/>
              </a:rPr>
              <a:t> </a:t>
            </a:r>
            <a:r>
              <a:rPr sz="2400" spc="265" dirty="0">
                <a:latin typeface="Times New Roman"/>
                <a:cs typeface="Times New Roman"/>
              </a:rPr>
              <a:t>a</a:t>
            </a:r>
            <a:r>
              <a:rPr sz="2400" spc="55" dirty="0">
                <a:latin typeface="Times New Roman"/>
                <a:cs typeface="Times New Roman"/>
              </a:rPr>
              <a:t> </a:t>
            </a:r>
            <a:r>
              <a:rPr sz="2400" spc="140" dirty="0">
                <a:latin typeface="Times New Roman"/>
                <a:cs typeface="Times New Roman"/>
              </a:rPr>
              <a:t>tick</a:t>
            </a:r>
            <a:r>
              <a:rPr sz="2400" spc="50" dirty="0">
                <a:latin typeface="Times New Roman"/>
                <a:cs typeface="Times New Roman"/>
              </a:rPr>
              <a:t> </a:t>
            </a:r>
            <a:r>
              <a:rPr sz="2400" spc="130" dirty="0">
                <a:latin typeface="Times New Roman"/>
                <a:cs typeface="Times New Roman"/>
              </a:rPr>
              <a:t>or</a:t>
            </a:r>
            <a:r>
              <a:rPr sz="2400" spc="65" dirty="0">
                <a:latin typeface="Times New Roman"/>
                <a:cs typeface="Times New Roman"/>
              </a:rPr>
              <a:t> </a:t>
            </a:r>
            <a:r>
              <a:rPr sz="2400" spc="265" dirty="0">
                <a:latin typeface="Times New Roman"/>
                <a:cs typeface="Times New Roman"/>
              </a:rPr>
              <a:t>a</a:t>
            </a:r>
            <a:r>
              <a:rPr sz="2400" spc="55" dirty="0">
                <a:latin typeface="Times New Roman"/>
                <a:cs typeface="Times New Roman"/>
              </a:rPr>
              <a:t> </a:t>
            </a:r>
            <a:r>
              <a:rPr sz="2400" spc="125" dirty="0">
                <a:latin typeface="Times New Roman"/>
                <a:cs typeface="Times New Roman"/>
              </a:rPr>
              <a:t>cross</a:t>
            </a:r>
            <a:r>
              <a:rPr sz="2400" spc="40" dirty="0">
                <a:latin typeface="Times New Roman"/>
                <a:cs typeface="Times New Roman"/>
              </a:rPr>
              <a:t> </a:t>
            </a:r>
            <a:r>
              <a:rPr sz="2400" spc="175" dirty="0">
                <a:latin typeface="Times New Roman"/>
                <a:cs typeface="Times New Roman"/>
              </a:rPr>
              <a:t>can</a:t>
            </a:r>
            <a:r>
              <a:rPr sz="2400" spc="55" dirty="0">
                <a:latin typeface="Times New Roman"/>
                <a:cs typeface="Times New Roman"/>
              </a:rPr>
              <a:t> </a:t>
            </a:r>
            <a:r>
              <a:rPr sz="2400" spc="130" dirty="0">
                <a:latin typeface="Times New Roman"/>
                <a:cs typeface="Times New Roman"/>
              </a:rPr>
              <a:t>be</a:t>
            </a:r>
            <a:r>
              <a:rPr sz="2400" spc="65" dirty="0">
                <a:latin typeface="Times New Roman"/>
                <a:cs typeface="Times New Roman"/>
              </a:rPr>
              <a:t> </a:t>
            </a:r>
            <a:r>
              <a:rPr sz="2400" spc="185" dirty="0">
                <a:latin typeface="Times New Roman"/>
                <a:cs typeface="Times New Roman"/>
              </a:rPr>
              <a:t>used</a:t>
            </a:r>
            <a:r>
              <a:rPr sz="2400" spc="50" dirty="0">
                <a:latin typeface="Times New Roman"/>
                <a:cs typeface="Times New Roman"/>
              </a:rPr>
              <a:t> </a:t>
            </a:r>
            <a:r>
              <a:rPr sz="2400" spc="130" dirty="0">
                <a:latin typeface="Times New Roman"/>
                <a:cs typeface="Times New Roman"/>
              </a:rPr>
              <a:t>to</a:t>
            </a:r>
            <a:r>
              <a:rPr sz="2400" spc="65" dirty="0">
                <a:latin typeface="Times New Roman"/>
                <a:cs typeface="Times New Roman"/>
              </a:rPr>
              <a:t> </a:t>
            </a:r>
            <a:r>
              <a:rPr sz="2400" spc="145" dirty="0">
                <a:latin typeface="Times New Roman"/>
                <a:cs typeface="Times New Roman"/>
              </a:rPr>
              <a:t>show  acceptance</a:t>
            </a:r>
            <a:r>
              <a:rPr sz="2400" spc="50" dirty="0">
                <a:latin typeface="Times New Roman"/>
                <a:cs typeface="Times New Roman"/>
              </a:rPr>
              <a:t> </a:t>
            </a:r>
            <a:r>
              <a:rPr sz="2400" spc="70" dirty="0">
                <a:latin typeface="Times New Roman"/>
                <a:cs typeface="Times New Roman"/>
              </a:rPr>
              <a:t>(e.g.</a:t>
            </a:r>
            <a:r>
              <a:rPr sz="2400" spc="40" dirty="0">
                <a:latin typeface="Times New Roman"/>
                <a:cs typeface="Times New Roman"/>
              </a:rPr>
              <a:t> </a:t>
            </a:r>
            <a:r>
              <a:rPr sz="2400" spc="265" dirty="0">
                <a:latin typeface="Times New Roman"/>
                <a:cs typeface="Times New Roman"/>
              </a:rPr>
              <a:t>a</a:t>
            </a:r>
            <a:r>
              <a:rPr sz="2400" spc="60" dirty="0">
                <a:latin typeface="Times New Roman"/>
                <a:cs typeface="Times New Roman"/>
              </a:rPr>
              <a:t> </a:t>
            </a:r>
            <a:r>
              <a:rPr sz="2400" spc="125" dirty="0">
                <a:latin typeface="Times New Roman"/>
                <a:cs typeface="Times New Roman"/>
              </a:rPr>
              <a:t>cross</a:t>
            </a:r>
            <a:r>
              <a:rPr sz="2400" spc="35" dirty="0">
                <a:latin typeface="Times New Roman"/>
                <a:cs typeface="Times New Roman"/>
              </a:rPr>
              <a:t> </a:t>
            </a:r>
            <a:r>
              <a:rPr sz="2400" spc="130" dirty="0">
                <a:latin typeface="Times New Roman"/>
                <a:cs typeface="Times New Roman"/>
              </a:rPr>
              <a:t>on</a:t>
            </a:r>
            <a:r>
              <a:rPr sz="2400" spc="50" dirty="0">
                <a:latin typeface="Times New Roman"/>
                <a:cs typeface="Times New Roman"/>
              </a:rPr>
              <a:t> </a:t>
            </a:r>
            <a:r>
              <a:rPr sz="2400" spc="265" dirty="0">
                <a:latin typeface="Times New Roman"/>
                <a:cs typeface="Times New Roman"/>
              </a:rPr>
              <a:t>a</a:t>
            </a:r>
            <a:r>
              <a:rPr sz="2400" spc="60" dirty="0">
                <a:latin typeface="Times New Roman"/>
                <a:cs typeface="Times New Roman"/>
              </a:rPr>
              <a:t> </a:t>
            </a:r>
            <a:r>
              <a:rPr sz="2400" spc="125" dirty="0">
                <a:latin typeface="Times New Roman"/>
                <a:cs typeface="Times New Roman"/>
              </a:rPr>
              <a:t>voting</a:t>
            </a:r>
            <a:r>
              <a:rPr sz="2400" spc="55" dirty="0">
                <a:latin typeface="Times New Roman"/>
                <a:cs typeface="Times New Roman"/>
              </a:rPr>
              <a:t> </a:t>
            </a:r>
            <a:r>
              <a:rPr sz="2400" spc="150" dirty="0">
                <a:latin typeface="Times New Roman"/>
                <a:cs typeface="Times New Roman"/>
              </a:rPr>
              <a:t>paper).</a:t>
            </a:r>
            <a:endParaRPr sz="2400">
              <a:latin typeface="Times New Roman"/>
              <a:cs typeface="Times New Roman"/>
            </a:endParaRPr>
          </a:p>
          <a:p>
            <a:pPr marL="287020" marR="14604" indent="-274320">
              <a:lnSpc>
                <a:spcPct val="100000"/>
              </a:lnSpc>
              <a:spcBef>
                <a:spcPts val="600"/>
              </a:spcBef>
              <a:buClr>
                <a:srgbClr val="FD8537"/>
              </a:buClr>
              <a:buSzPct val="68750"/>
              <a:buFont typeface="Wingdings"/>
              <a:buChar char=""/>
              <a:tabLst>
                <a:tab pos="287655" algn="l"/>
              </a:tabLst>
            </a:pPr>
            <a:r>
              <a:rPr sz="2400" spc="195" dirty="0">
                <a:latin typeface="Times New Roman"/>
                <a:cs typeface="Times New Roman"/>
              </a:rPr>
              <a:t>Care </a:t>
            </a:r>
            <a:r>
              <a:rPr sz="2400" spc="240" dirty="0">
                <a:latin typeface="Times New Roman"/>
                <a:cs typeface="Times New Roman"/>
              </a:rPr>
              <a:t>must </a:t>
            </a:r>
            <a:r>
              <a:rPr sz="2400" spc="130" dirty="0">
                <a:latin typeface="Times New Roman"/>
                <a:cs typeface="Times New Roman"/>
              </a:rPr>
              <a:t>be </a:t>
            </a:r>
            <a:r>
              <a:rPr sz="2400" spc="225" dirty="0">
                <a:latin typeface="Times New Roman"/>
                <a:cs typeface="Times New Roman"/>
              </a:rPr>
              <a:t>taken </a:t>
            </a:r>
            <a:r>
              <a:rPr sz="2400" spc="200" dirty="0">
                <a:latin typeface="Times New Roman"/>
                <a:cs typeface="Times New Roman"/>
              </a:rPr>
              <a:t>when </a:t>
            </a:r>
            <a:r>
              <a:rPr sz="2400" spc="150" dirty="0">
                <a:latin typeface="Times New Roman"/>
                <a:cs typeface="Times New Roman"/>
              </a:rPr>
              <a:t>designing </a:t>
            </a:r>
            <a:r>
              <a:rPr sz="2400" spc="105" dirty="0">
                <a:latin typeface="Times New Roman"/>
                <a:cs typeface="Times New Roman"/>
              </a:rPr>
              <a:t>icons </a:t>
            </a:r>
            <a:r>
              <a:rPr sz="2400" spc="260" dirty="0">
                <a:latin typeface="Times New Roman"/>
                <a:cs typeface="Times New Roman"/>
              </a:rPr>
              <a:t>that  </a:t>
            </a:r>
            <a:r>
              <a:rPr sz="2400" spc="90" dirty="0">
                <a:latin typeface="Cambria"/>
                <a:cs typeface="Cambria"/>
              </a:rPr>
              <a:t>they </a:t>
            </a:r>
            <a:r>
              <a:rPr sz="2400" spc="35" dirty="0">
                <a:latin typeface="Cambria"/>
                <a:cs typeface="Cambria"/>
              </a:rPr>
              <a:t>don’t </a:t>
            </a:r>
            <a:r>
              <a:rPr sz="2400" spc="95" dirty="0">
                <a:latin typeface="Cambria"/>
                <a:cs typeface="Cambria"/>
              </a:rPr>
              <a:t>have </a:t>
            </a:r>
            <a:r>
              <a:rPr sz="2400" spc="160" dirty="0">
                <a:latin typeface="Cambria"/>
                <a:cs typeface="Cambria"/>
              </a:rPr>
              <a:t>a </a:t>
            </a:r>
            <a:r>
              <a:rPr sz="2400" spc="90" dirty="0">
                <a:latin typeface="Cambria"/>
                <a:cs typeface="Cambria"/>
              </a:rPr>
              <a:t>negative </a:t>
            </a:r>
            <a:r>
              <a:rPr sz="2400" spc="110" dirty="0">
                <a:latin typeface="Cambria"/>
                <a:cs typeface="Cambria"/>
              </a:rPr>
              <a:t>meaning </a:t>
            </a:r>
            <a:r>
              <a:rPr sz="2400" spc="105" dirty="0">
                <a:latin typeface="Cambria"/>
                <a:cs typeface="Cambria"/>
              </a:rPr>
              <a:t>in </a:t>
            </a:r>
            <a:r>
              <a:rPr sz="2400" spc="95" dirty="0">
                <a:latin typeface="Cambria"/>
                <a:cs typeface="Cambria"/>
              </a:rPr>
              <a:t>the </a:t>
            </a:r>
            <a:r>
              <a:rPr sz="2400" spc="100" dirty="0">
                <a:latin typeface="Cambria"/>
                <a:cs typeface="Cambria"/>
              </a:rPr>
              <a:t>target  </a:t>
            </a:r>
            <a:r>
              <a:rPr sz="2400" spc="165" dirty="0">
                <a:latin typeface="Times New Roman"/>
                <a:cs typeface="Times New Roman"/>
              </a:rPr>
              <a:t>culture.</a:t>
            </a:r>
            <a:endParaRPr sz="2400">
              <a:latin typeface="Times New Roman"/>
              <a:cs typeface="Times New Roman"/>
            </a:endParaRPr>
          </a:p>
          <a:p>
            <a:pPr marL="287020" marR="5080" indent="-274320">
              <a:lnSpc>
                <a:spcPct val="100000"/>
              </a:lnSpc>
              <a:spcBef>
                <a:spcPts val="600"/>
              </a:spcBef>
              <a:buClr>
                <a:srgbClr val="FD8537"/>
              </a:buClr>
              <a:buSzPct val="68750"/>
              <a:buFont typeface="Wingdings"/>
              <a:buChar char=""/>
              <a:tabLst>
                <a:tab pos="287655" algn="l"/>
              </a:tabLst>
            </a:pPr>
            <a:r>
              <a:rPr sz="2400" spc="130" dirty="0">
                <a:latin typeface="Times New Roman"/>
                <a:cs typeface="Times New Roman"/>
              </a:rPr>
              <a:t>People</a:t>
            </a:r>
            <a:r>
              <a:rPr sz="2400" spc="55" dirty="0">
                <a:latin typeface="Times New Roman"/>
                <a:cs typeface="Times New Roman"/>
              </a:rPr>
              <a:t> </a:t>
            </a:r>
            <a:r>
              <a:rPr sz="2400" spc="175" dirty="0">
                <a:latin typeface="Times New Roman"/>
                <a:cs typeface="Times New Roman"/>
              </a:rPr>
              <a:t>can</a:t>
            </a:r>
            <a:r>
              <a:rPr sz="2400" spc="55" dirty="0">
                <a:latin typeface="Times New Roman"/>
                <a:cs typeface="Times New Roman"/>
              </a:rPr>
              <a:t> </a:t>
            </a:r>
            <a:r>
              <a:rPr sz="2400" spc="185" dirty="0">
                <a:latin typeface="Times New Roman"/>
                <a:cs typeface="Times New Roman"/>
              </a:rPr>
              <a:t>have</a:t>
            </a:r>
            <a:r>
              <a:rPr sz="2400" spc="65" dirty="0">
                <a:latin typeface="Times New Roman"/>
                <a:cs typeface="Times New Roman"/>
              </a:rPr>
              <a:t> </a:t>
            </a:r>
            <a:r>
              <a:rPr sz="2400" spc="145" dirty="0">
                <a:latin typeface="Times New Roman"/>
                <a:cs typeface="Times New Roman"/>
              </a:rPr>
              <a:t>different</a:t>
            </a:r>
            <a:r>
              <a:rPr sz="2400" spc="35" dirty="0">
                <a:latin typeface="Times New Roman"/>
                <a:cs typeface="Times New Roman"/>
              </a:rPr>
              <a:t> </a:t>
            </a:r>
            <a:r>
              <a:rPr sz="2400" spc="140" dirty="0">
                <a:latin typeface="Times New Roman"/>
                <a:cs typeface="Times New Roman"/>
              </a:rPr>
              <a:t>abilities</a:t>
            </a:r>
            <a:r>
              <a:rPr sz="2400" spc="55" dirty="0">
                <a:latin typeface="Times New Roman"/>
                <a:cs typeface="Times New Roman"/>
              </a:rPr>
              <a:t> </a:t>
            </a:r>
            <a:r>
              <a:rPr sz="2400" spc="200" dirty="0">
                <a:latin typeface="Times New Roman"/>
                <a:cs typeface="Times New Roman"/>
              </a:rPr>
              <a:t>when</a:t>
            </a:r>
            <a:r>
              <a:rPr sz="2400" spc="45" dirty="0">
                <a:latin typeface="Times New Roman"/>
                <a:cs typeface="Times New Roman"/>
              </a:rPr>
              <a:t> </a:t>
            </a:r>
            <a:r>
              <a:rPr sz="2400" spc="175" dirty="0">
                <a:latin typeface="Times New Roman"/>
                <a:cs typeface="Times New Roman"/>
              </a:rPr>
              <a:t>it</a:t>
            </a:r>
            <a:r>
              <a:rPr sz="2400" spc="65" dirty="0">
                <a:latin typeface="Times New Roman"/>
                <a:cs typeface="Times New Roman"/>
              </a:rPr>
              <a:t> </a:t>
            </a:r>
            <a:r>
              <a:rPr sz="2400" spc="114" dirty="0">
                <a:latin typeface="Times New Roman"/>
                <a:cs typeface="Times New Roman"/>
              </a:rPr>
              <a:t>comes  </a:t>
            </a:r>
            <a:r>
              <a:rPr sz="2400" spc="130" dirty="0">
                <a:latin typeface="Times New Roman"/>
                <a:cs typeface="Times New Roman"/>
              </a:rPr>
              <a:t>to </a:t>
            </a:r>
            <a:r>
              <a:rPr sz="2400" spc="165" dirty="0">
                <a:latin typeface="Times New Roman"/>
                <a:cs typeface="Times New Roman"/>
              </a:rPr>
              <a:t>memory </a:t>
            </a:r>
            <a:r>
              <a:rPr sz="2400" spc="229" dirty="0">
                <a:latin typeface="Times New Roman"/>
                <a:cs typeface="Times New Roman"/>
              </a:rPr>
              <a:t>and </a:t>
            </a:r>
            <a:r>
              <a:rPr sz="2400" spc="195" dirty="0">
                <a:latin typeface="Times New Roman"/>
                <a:cs typeface="Times New Roman"/>
              </a:rPr>
              <a:t>attention </a:t>
            </a:r>
            <a:r>
              <a:rPr sz="2400" spc="229" dirty="0">
                <a:latin typeface="Times New Roman"/>
                <a:cs typeface="Times New Roman"/>
              </a:rPr>
              <a:t>and </a:t>
            </a:r>
            <a:r>
              <a:rPr sz="2400" spc="190" dirty="0">
                <a:latin typeface="Times New Roman"/>
                <a:cs typeface="Times New Roman"/>
              </a:rPr>
              <a:t>theses </a:t>
            </a:r>
            <a:r>
              <a:rPr sz="2400" spc="175" dirty="0">
                <a:latin typeface="Times New Roman"/>
                <a:cs typeface="Times New Roman"/>
              </a:rPr>
              <a:t>can </a:t>
            </a:r>
            <a:r>
              <a:rPr sz="2400" spc="165" dirty="0">
                <a:latin typeface="Times New Roman"/>
                <a:cs typeface="Times New Roman"/>
              </a:rPr>
              <a:t>change  </a:t>
            </a:r>
            <a:r>
              <a:rPr sz="2400" spc="185" dirty="0">
                <a:latin typeface="Times New Roman"/>
                <a:cs typeface="Times New Roman"/>
              </a:rPr>
              <a:t>with</a:t>
            </a:r>
            <a:r>
              <a:rPr sz="2400" spc="-30" dirty="0">
                <a:latin typeface="Times New Roman"/>
                <a:cs typeface="Times New Roman"/>
              </a:rPr>
              <a:t> </a:t>
            </a:r>
            <a:r>
              <a:rPr sz="2400" spc="165" dirty="0">
                <a:latin typeface="Times New Roman"/>
                <a:cs typeface="Times New Roman"/>
              </a:rPr>
              <a:t>circumstances</a:t>
            </a:r>
            <a:endParaRPr sz="2400">
              <a:latin typeface="Times New Roman"/>
              <a:cs typeface="Times New Roman"/>
            </a:endParaRPr>
          </a:p>
        </p:txBody>
      </p:sp>
      <p:sp>
        <p:nvSpPr>
          <p:cNvPr id="4" name="object 4"/>
          <p:cNvSpPr txBox="1"/>
          <p:nvPr/>
        </p:nvSpPr>
        <p:spPr>
          <a:xfrm>
            <a:off x="5036058" y="203961"/>
            <a:ext cx="3749040"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5" dirty="0">
                <a:latin typeface="Times New Roman"/>
                <a:cs typeface="Times New Roman"/>
              </a:rPr>
              <a:t> </a:t>
            </a:r>
            <a:r>
              <a:rPr sz="1800" spc="80" dirty="0">
                <a:latin typeface="Times New Roman"/>
                <a:cs typeface="Times New Roman"/>
              </a:rPr>
              <a:t>Psychological</a:t>
            </a:r>
            <a:r>
              <a:rPr sz="1800" spc="-40" dirty="0">
                <a:latin typeface="Times New Roman"/>
                <a:cs typeface="Times New Roman"/>
              </a:rPr>
              <a:t> </a:t>
            </a:r>
            <a:r>
              <a:rPr sz="1800" spc="90" dirty="0">
                <a:latin typeface="Times New Roman"/>
                <a:cs typeface="Times New Roman"/>
              </a:rPr>
              <a:t>Differences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30" dirty="0">
                <a:latin typeface="Times New Roman"/>
                <a:cs typeface="Times New Roman"/>
              </a:rPr>
              <a:t>S</a:t>
            </a:r>
            <a:r>
              <a:rPr sz="2400" b="0" spc="130" dirty="0">
                <a:latin typeface="Times New Roman"/>
                <a:cs typeface="Times New Roman"/>
              </a:rPr>
              <a:t>OCIAL</a:t>
            </a:r>
            <a:r>
              <a:rPr sz="2400" b="0" spc="195" dirty="0">
                <a:latin typeface="Times New Roman"/>
                <a:cs typeface="Times New Roman"/>
              </a:rPr>
              <a:t> </a:t>
            </a:r>
            <a:r>
              <a:rPr sz="2400" b="0" spc="200" dirty="0">
                <a:latin typeface="Times New Roman"/>
                <a:cs typeface="Times New Roman"/>
              </a:rPr>
              <a:t>DIFFERENCES</a:t>
            </a:r>
            <a:endParaRPr sz="2400">
              <a:latin typeface="Times New Roman"/>
              <a:cs typeface="Times New Roman"/>
            </a:endParaRPr>
          </a:p>
        </p:txBody>
      </p:sp>
      <p:sp>
        <p:nvSpPr>
          <p:cNvPr id="3" name="object 3"/>
          <p:cNvSpPr txBox="1"/>
          <p:nvPr/>
        </p:nvSpPr>
        <p:spPr>
          <a:xfrm>
            <a:off x="535940" y="1720850"/>
            <a:ext cx="7266305" cy="3451860"/>
          </a:xfrm>
          <a:prstGeom prst="rect">
            <a:avLst/>
          </a:prstGeom>
        </p:spPr>
        <p:txBody>
          <a:bodyPr vert="horz" wrap="square" lIns="0" tIns="0" rIns="0" bIns="0" rtlCol="0">
            <a:spAutoFit/>
          </a:bodyPr>
          <a:lstStyle/>
          <a:p>
            <a:pPr marL="287020" marR="591820" indent="-274320">
              <a:lnSpc>
                <a:spcPct val="100000"/>
              </a:lnSpc>
              <a:buClr>
                <a:srgbClr val="FD8537"/>
              </a:buClr>
              <a:buSzPct val="68750"/>
              <a:buFont typeface="Wingdings"/>
              <a:buChar char=""/>
              <a:tabLst>
                <a:tab pos="287655" algn="l"/>
              </a:tabLst>
            </a:pPr>
            <a:r>
              <a:rPr sz="2400" spc="130" dirty="0">
                <a:latin typeface="Times New Roman"/>
                <a:cs typeface="Times New Roman"/>
              </a:rPr>
              <a:t>People </a:t>
            </a:r>
            <a:r>
              <a:rPr sz="2400" spc="220" dirty="0">
                <a:latin typeface="Times New Roman"/>
                <a:cs typeface="Times New Roman"/>
              </a:rPr>
              <a:t>make </a:t>
            </a:r>
            <a:r>
              <a:rPr sz="2400" spc="190" dirty="0">
                <a:latin typeface="Times New Roman"/>
                <a:cs typeface="Times New Roman"/>
              </a:rPr>
              <a:t>use </a:t>
            </a:r>
            <a:r>
              <a:rPr sz="2400" dirty="0">
                <a:latin typeface="Times New Roman"/>
                <a:cs typeface="Times New Roman"/>
              </a:rPr>
              <a:t>of </a:t>
            </a:r>
            <a:r>
              <a:rPr sz="2400" spc="165" dirty="0">
                <a:latin typeface="Times New Roman"/>
                <a:cs typeface="Times New Roman"/>
              </a:rPr>
              <a:t>systems, </a:t>
            </a:r>
            <a:r>
              <a:rPr sz="2400" spc="160" dirty="0">
                <a:latin typeface="Times New Roman"/>
                <a:cs typeface="Times New Roman"/>
              </a:rPr>
              <a:t>products </a:t>
            </a:r>
            <a:r>
              <a:rPr sz="2400" spc="229" dirty="0">
                <a:latin typeface="Times New Roman"/>
                <a:cs typeface="Times New Roman"/>
              </a:rPr>
              <a:t>and  </a:t>
            </a:r>
            <a:r>
              <a:rPr sz="2400" spc="130" dirty="0">
                <a:latin typeface="Times New Roman"/>
                <a:cs typeface="Times New Roman"/>
              </a:rPr>
              <a:t>services </a:t>
            </a:r>
            <a:r>
              <a:rPr sz="2400" spc="85" dirty="0">
                <a:latin typeface="Times New Roman"/>
                <a:cs typeface="Times New Roman"/>
              </a:rPr>
              <a:t>for </a:t>
            </a:r>
            <a:r>
              <a:rPr sz="2400" spc="140" dirty="0">
                <a:latin typeface="Times New Roman"/>
                <a:cs typeface="Times New Roman"/>
              </a:rPr>
              <a:t>very </a:t>
            </a:r>
            <a:r>
              <a:rPr sz="2400" spc="145" dirty="0">
                <a:latin typeface="Times New Roman"/>
                <a:cs typeface="Times New Roman"/>
              </a:rPr>
              <a:t>different </a:t>
            </a:r>
            <a:r>
              <a:rPr sz="2400" spc="165" dirty="0">
                <a:latin typeface="Times New Roman"/>
                <a:cs typeface="Times New Roman"/>
              </a:rPr>
              <a:t>reasons. </a:t>
            </a:r>
            <a:r>
              <a:rPr sz="2400" spc="155" dirty="0">
                <a:latin typeface="Times New Roman"/>
                <a:cs typeface="Times New Roman"/>
              </a:rPr>
              <a:t>They</a:t>
            </a:r>
            <a:r>
              <a:rPr sz="2400" spc="-330" dirty="0">
                <a:latin typeface="Times New Roman"/>
                <a:cs typeface="Times New Roman"/>
              </a:rPr>
              <a:t> </a:t>
            </a:r>
            <a:r>
              <a:rPr sz="2400" spc="185" dirty="0">
                <a:latin typeface="Times New Roman"/>
                <a:cs typeface="Times New Roman"/>
              </a:rPr>
              <a:t>have  </a:t>
            </a:r>
            <a:r>
              <a:rPr sz="2400" spc="145" dirty="0">
                <a:latin typeface="Times New Roman"/>
                <a:cs typeface="Times New Roman"/>
              </a:rPr>
              <a:t>different </a:t>
            </a:r>
            <a:r>
              <a:rPr sz="2400" spc="120" dirty="0">
                <a:latin typeface="Times New Roman"/>
                <a:cs typeface="Times New Roman"/>
              </a:rPr>
              <a:t>goals </a:t>
            </a:r>
            <a:r>
              <a:rPr sz="2400" spc="175" dirty="0">
                <a:latin typeface="Times New Roman"/>
                <a:cs typeface="Times New Roman"/>
              </a:rPr>
              <a:t>in using</a:t>
            </a:r>
            <a:r>
              <a:rPr sz="2400" spc="-260" dirty="0">
                <a:latin typeface="Times New Roman"/>
                <a:cs typeface="Times New Roman"/>
              </a:rPr>
              <a:t> </a:t>
            </a:r>
            <a:r>
              <a:rPr sz="2400" spc="165" dirty="0">
                <a:latin typeface="Times New Roman"/>
                <a:cs typeface="Times New Roman"/>
              </a:rPr>
              <a:t>systems.</a:t>
            </a:r>
            <a:endParaRPr sz="2400" dirty="0">
              <a:latin typeface="Times New Roman"/>
              <a:cs typeface="Times New Roman"/>
            </a:endParaRPr>
          </a:p>
          <a:p>
            <a:pPr marL="287020" indent="-274320">
              <a:lnSpc>
                <a:spcPct val="100000"/>
              </a:lnSpc>
              <a:spcBef>
                <a:spcPts val="600"/>
              </a:spcBef>
              <a:buClr>
                <a:srgbClr val="FD8537"/>
              </a:buClr>
              <a:buSzPct val="68750"/>
              <a:buFont typeface="Wingdings"/>
              <a:buChar char=""/>
              <a:tabLst>
                <a:tab pos="287655" algn="l"/>
              </a:tabLst>
            </a:pPr>
            <a:r>
              <a:rPr sz="2400" spc="155" dirty="0">
                <a:latin typeface="Times New Roman"/>
                <a:cs typeface="Times New Roman"/>
              </a:rPr>
              <a:t>They </a:t>
            </a:r>
            <a:r>
              <a:rPr sz="2400" spc="185" dirty="0">
                <a:latin typeface="Times New Roman"/>
                <a:cs typeface="Times New Roman"/>
              </a:rPr>
              <a:t>have </a:t>
            </a:r>
            <a:r>
              <a:rPr sz="2400" spc="145" dirty="0">
                <a:latin typeface="Times New Roman"/>
                <a:cs typeface="Times New Roman"/>
              </a:rPr>
              <a:t>different </a:t>
            </a:r>
            <a:r>
              <a:rPr sz="2400" spc="155" dirty="0">
                <a:latin typeface="Times New Roman"/>
                <a:cs typeface="Times New Roman"/>
              </a:rPr>
              <a:t>motivations </a:t>
            </a:r>
            <a:r>
              <a:rPr sz="2400" spc="85" dirty="0">
                <a:latin typeface="Times New Roman"/>
                <a:cs typeface="Times New Roman"/>
              </a:rPr>
              <a:t>for</a:t>
            </a:r>
            <a:r>
              <a:rPr sz="2400" spc="-370" dirty="0">
                <a:latin typeface="Times New Roman"/>
                <a:cs typeface="Times New Roman"/>
              </a:rPr>
              <a:t> </a:t>
            </a:r>
            <a:r>
              <a:rPr lang="en-US" sz="2400" spc="-370" dirty="0">
                <a:latin typeface="Times New Roman"/>
                <a:cs typeface="Times New Roman"/>
              </a:rPr>
              <a:t> </a:t>
            </a:r>
            <a:r>
              <a:rPr sz="2400" spc="175" dirty="0">
                <a:latin typeface="Times New Roman"/>
                <a:cs typeface="Times New Roman"/>
              </a:rPr>
              <a:t>using</a:t>
            </a:r>
            <a:endParaRPr sz="2400" dirty="0">
              <a:latin typeface="Times New Roman"/>
              <a:cs typeface="Times New Roman"/>
            </a:endParaRPr>
          </a:p>
          <a:p>
            <a:pPr marL="287020">
              <a:lnSpc>
                <a:spcPct val="100000"/>
              </a:lnSpc>
            </a:pPr>
            <a:r>
              <a:rPr sz="2400" spc="170" dirty="0">
                <a:latin typeface="Times New Roman"/>
                <a:cs typeface="Times New Roman"/>
              </a:rPr>
              <a:t>systems.</a:t>
            </a:r>
            <a:endParaRPr sz="2400" dirty="0">
              <a:latin typeface="Times New Roman"/>
              <a:cs typeface="Times New Roman"/>
            </a:endParaRPr>
          </a:p>
          <a:p>
            <a:pPr marL="287020" marR="5080" indent="-274320">
              <a:lnSpc>
                <a:spcPct val="100000"/>
              </a:lnSpc>
              <a:spcBef>
                <a:spcPts val="600"/>
              </a:spcBef>
              <a:buClr>
                <a:srgbClr val="FD8537"/>
              </a:buClr>
              <a:buSzPct val="68750"/>
              <a:buFont typeface="Wingdings"/>
              <a:buChar char=""/>
              <a:tabLst>
                <a:tab pos="287655" algn="l"/>
              </a:tabLst>
            </a:pPr>
            <a:r>
              <a:rPr sz="2400" spc="140" dirty="0">
                <a:latin typeface="Times New Roman"/>
                <a:cs typeface="Times New Roman"/>
              </a:rPr>
              <a:t>Some </a:t>
            </a:r>
            <a:r>
              <a:rPr sz="2400" spc="114" dirty="0">
                <a:latin typeface="Times New Roman"/>
                <a:cs typeface="Times New Roman"/>
              </a:rPr>
              <a:t>people </a:t>
            </a:r>
            <a:r>
              <a:rPr sz="2400" spc="100" dirty="0">
                <a:latin typeface="Times New Roman"/>
                <a:cs typeface="Times New Roman"/>
              </a:rPr>
              <a:t>will </a:t>
            </a:r>
            <a:r>
              <a:rPr sz="2400" spc="130" dirty="0">
                <a:latin typeface="Times New Roman"/>
                <a:cs typeface="Times New Roman"/>
              </a:rPr>
              <a:t>be </a:t>
            </a:r>
            <a:r>
              <a:rPr sz="2400" spc="140" dirty="0">
                <a:latin typeface="Times New Roman"/>
                <a:cs typeface="Times New Roman"/>
              </a:rPr>
              <a:t>very </a:t>
            </a:r>
            <a:r>
              <a:rPr sz="2400" spc="190" dirty="0">
                <a:latin typeface="Times New Roman"/>
                <a:cs typeface="Times New Roman"/>
              </a:rPr>
              <a:t>interested </a:t>
            </a:r>
            <a:r>
              <a:rPr sz="2400" spc="175" dirty="0">
                <a:latin typeface="Times New Roman"/>
                <a:cs typeface="Times New Roman"/>
              </a:rPr>
              <a:t>in </a:t>
            </a:r>
            <a:r>
              <a:rPr sz="2400" spc="265" dirty="0">
                <a:latin typeface="Times New Roman"/>
                <a:cs typeface="Times New Roman"/>
              </a:rPr>
              <a:t>a  </a:t>
            </a:r>
            <a:r>
              <a:rPr sz="2400" spc="190" dirty="0">
                <a:latin typeface="Times New Roman"/>
                <a:cs typeface="Times New Roman"/>
              </a:rPr>
              <a:t>particular </a:t>
            </a:r>
            <a:r>
              <a:rPr sz="2400" spc="165" dirty="0">
                <a:latin typeface="Times New Roman"/>
                <a:cs typeface="Times New Roman"/>
              </a:rPr>
              <a:t>system, </a:t>
            </a:r>
            <a:r>
              <a:rPr sz="2400" spc="185" dirty="0">
                <a:latin typeface="Times New Roman"/>
                <a:cs typeface="Times New Roman"/>
              </a:rPr>
              <a:t>others </a:t>
            </a:r>
            <a:r>
              <a:rPr sz="2400" spc="100" dirty="0">
                <a:latin typeface="Times New Roman"/>
                <a:cs typeface="Times New Roman"/>
              </a:rPr>
              <a:t>will </a:t>
            </a:r>
            <a:r>
              <a:rPr sz="2400" spc="185" dirty="0">
                <a:latin typeface="Times New Roman"/>
                <a:cs typeface="Times New Roman"/>
              </a:rPr>
              <a:t>just </a:t>
            </a:r>
            <a:r>
              <a:rPr sz="2400" spc="229" dirty="0">
                <a:latin typeface="Times New Roman"/>
                <a:cs typeface="Times New Roman"/>
              </a:rPr>
              <a:t>want </a:t>
            </a:r>
            <a:r>
              <a:rPr sz="2400" spc="130" dirty="0">
                <a:latin typeface="Times New Roman"/>
                <a:cs typeface="Times New Roman"/>
              </a:rPr>
              <a:t>to </a:t>
            </a:r>
            <a:r>
              <a:rPr sz="2400" spc="160" dirty="0">
                <a:latin typeface="Times New Roman"/>
                <a:cs typeface="Times New Roman"/>
              </a:rPr>
              <a:t>get </a:t>
            </a:r>
            <a:r>
              <a:rPr sz="2400" spc="265" dirty="0">
                <a:latin typeface="Times New Roman"/>
                <a:cs typeface="Times New Roman"/>
              </a:rPr>
              <a:t>a  </a:t>
            </a:r>
            <a:r>
              <a:rPr sz="2400" spc="155" dirty="0">
                <a:latin typeface="Times New Roman"/>
                <a:cs typeface="Times New Roman"/>
              </a:rPr>
              <a:t>simple </a:t>
            </a:r>
            <a:r>
              <a:rPr sz="2400" spc="229" dirty="0">
                <a:latin typeface="Times New Roman"/>
                <a:cs typeface="Times New Roman"/>
              </a:rPr>
              <a:t>task</a:t>
            </a:r>
            <a:r>
              <a:rPr sz="2400" spc="-335" dirty="0">
                <a:latin typeface="Times New Roman"/>
                <a:cs typeface="Times New Roman"/>
              </a:rPr>
              <a:t> </a:t>
            </a:r>
            <a:r>
              <a:rPr sz="2400" spc="130" dirty="0">
                <a:latin typeface="Times New Roman"/>
                <a:cs typeface="Times New Roman"/>
              </a:rPr>
              <a:t>completed. </a:t>
            </a:r>
            <a:r>
              <a:rPr sz="2400" spc="165" dirty="0">
                <a:latin typeface="Times New Roman"/>
                <a:cs typeface="Times New Roman"/>
              </a:rPr>
              <a:t>These </a:t>
            </a:r>
            <a:r>
              <a:rPr sz="2400" spc="155" dirty="0">
                <a:latin typeface="Times New Roman"/>
                <a:cs typeface="Times New Roman"/>
              </a:rPr>
              <a:t>motivations </a:t>
            </a:r>
            <a:r>
              <a:rPr sz="2400" spc="165" dirty="0">
                <a:latin typeface="Times New Roman"/>
                <a:cs typeface="Times New Roman"/>
              </a:rPr>
              <a:t>change  </a:t>
            </a:r>
            <a:r>
              <a:rPr sz="2400" spc="265" dirty="0">
                <a:latin typeface="Times New Roman"/>
                <a:cs typeface="Times New Roman"/>
              </a:rPr>
              <a:t>at </a:t>
            </a:r>
            <a:r>
              <a:rPr sz="2400" spc="145" dirty="0">
                <a:latin typeface="Times New Roman"/>
                <a:cs typeface="Times New Roman"/>
              </a:rPr>
              <a:t>different</a:t>
            </a:r>
            <a:r>
              <a:rPr sz="2400" spc="-220" dirty="0">
                <a:latin typeface="Times New Roman"/>
                <a:cs typeface="Times New Roman"/>
              </a:rPr>
              <a:t> </a:t>
            </a:r>
            <a:r>
              <a:rPr sz="2400" spc="160" dirty="0">
                <a:latin typeface="Times New Roman"/>
                <a:cs typeface="Times New Roman"/>
              </a:rPr>
              <a:t>times.</a:t>
            </a:r>
            <a:endParaRPr sz="2400" dirty="0">
              <a:latin typeface="Times New Roman"/>
              <a:cs typeface="Times New Roman"/>
            </a:endParaRPr>
          </a:p>
        </p:txBody>
      </p:sp>
      <p:sp>
        <p:nvSpPr>
          <p:cNvPr id="4" name="object 4"/>
          <p:cNvSpPr txBox="1"/>
          <p:nvPr/>
        </p:nvSpPr>
        <p:spPr>
          <a:xfrm>
            <a:off x="5871209" y="39623"/>
            <a:ext cx="2963545"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5" dirty="0">
                <a:latin typeface="Times New Roman"/>
                <a:cs typeface="Times New Roman"/>
              </a:rPr>
              <a:t> </a:t>
            </a:r>
            <a:r>
              <a:rPr sz="1800" spc="75" dirty="0">
                <a:latin typeface="Times New Roman"/>
                <a:cs typeface="Times New Roman"/>
              </a:rPr>
              <a:t>Social</a:t>
            </a:r>
            <a:r>
              <a:rPr sz="1800" spc="-15" dirty="0">
                <a:latin typeface="Times New Roman"/>
                <a:cs typeface="Times New Roman"/>
              </a:rPr>
              <a:t> </a:t>
            </a:r>
            <a:r>
              <a:rPr sz="1800" spc="90" dirty="0">
                <a:latin typeface="Times New Roman"/>
                <a:cs typeface="Times New Roman"/>
              </a:rPr>
              <a:t>Differences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30" dirty="0">
                <a:latin typeface="Times New Roman"/>
                <a:cs typeface="Times New Roman"/>
              </a:rPr>
              <a:t>S</a:t>
            </a:r>
            <a:r>
              <a:rPr sz="2400" b="0" spc="130" dirty="0">
                <a:latin typeface="Times New Roman"/>
                <a:cs typeface="Times New Roman"/>
              </a:rPr>
              <a:t>OCIAL</a:t>
            </a:r>
            <a:r>
              <a:rPr sz="2400" b="0" spc="170" dirty="0">
                <a:latin typeface="Times New Roman"/>
                <a:cs typeface="Times New Roman"/>
              </a:rPr>
              <a:t> </a:t>
            </a:r>
            <a:r>
              <a:rPr b="0" spc="204" dirty="0">
                <a:latin typeface="Times New Roman"/>
                <a:cs typeface="Times New Roman"/>
              </a:rPr>
              <a:t>D</a:t>
            </a:r>
            <a:r>
              <a:rPr sz="2400" b="0" spc="204" dirty="0">
                <a:latin typeface="Times New Roman"/>
                <a:cs typeface="Times New Roman"/>
              </a:rPr>
              <a:t>IFFERENCES</a:t>
            </a:r>
            <a:endParaRPr sz="2400">
              <a:latin typeface="Times New Roman"/>
              <a:cs typeface="Times New Roman"/>
            </a:endParaRPr>
          </a:p>
        </p:txBody>
      </p:sp>
      <p:sp>
        <p:nvSpPr>
          <p:cNvPr id="3" name="object 3"/>
          <p:cNvSpPr txBox="1"/>
          <p:nvPr/>
        </p:nvSpPr>
        <p:spPr>
          <a:xfrm>
            <a:off x="535940" y="1641602"/>
            <a:ext cx="7148830" cy="2347595"/>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45" dirty="0">
                <a:latin typeface="Times New Roman"/>
                <a:cs typeface="Times New Roman"/>
              </a:rPr>
              <a:t>Designing </a:t>
            </a:r>
            <a:r>
              <a:rPr sz="2400" spc="85" dirty="0">
                <a:latin typeface="Times New Roman"/>
                <a:cs typeface="Times New Roman"/>
              </a:rPr>
              <a:t>for </a:t>
            </a:r>
            <a:r>
              <a:rPr sz="2400" spc="140" dirty="0">
                <a:latin typeface="Times New Roman"/>
                <a:cs typeface="Times New Roman"/>
              </a:rPr>
              <a:t>homogeneous </a:t>
            </a:r>
            <a:r>
              <a:rPr sz="2400" spc="155" dirty="0">
                <a:latin typeface="Times New Roman"/>
                <a:cs typeface="Times New Roman"/>
              </a:rPr>
              <a:t>groups </a:t>
            </a:r>
            <a:r>
              <a:rPr sz="2400" dirty="0">
                <a:latin typeface="Times New Roman"/>
                <a:cs typeface="Times New Roman"/>
              </a:rPr>
              <a:t>of </a:t>
            </a:r>
            <a:r>
              <a:rPr sz="2400" spc="114" dirty="0">
                <a:latin typeface="Times New Roman"/>
                <a:cs typeface="Times New Roman"/>
              </a:rPr>
              <a:t>people</a:t>
            </a:r>
            <a:r>
              <a:rPr sz="2400" spc="-200" dirty="0">
                <a:latin typeface="Times New Roman"/>
                <a:cs typeface="Times New Roman"/>
              </a:rPr>
              <a:t> </a:t>
            </a:r>
            <a:r>
              <a:rPr sz="2400" spc="135" dirty="0">
                <a:latin typeface="Cambria"/>
                <a:cs typeface="Cambria"/>
              </a:rPr>
              <a:t>–</a:t>
            </a:r>
            <a:endParaRPr sz="2400">
              <a:latin typeface="Cambria"/>
              <a:cs typeface="Cambria"/>
            </a:endParaRPr>
          </a:p>
          <a:p>
            <a:pPr marL="287020">
              <a:lnSpc>
                <a:spcPct val="100000"/>
              </a:lnSpc>
            </a:pPr>
            <a:r>
              <a:rPr sz="2400" spc="155" dirty="0">
                <a:latin typeface="Times New Roman"/>
                <a:cs typeface="Times New Roman"/>
              </a:rPr>
              <a:t>groups </a:t>
            </a:r>
            <a:r>
              <a:rPr sz="2400" spc="130" dirty="0">
                <a:latin typeface="Times New Roman"/>
                <a:cs typeface="Times New Roman"/>
              </a:rPr>
              <a:t>from </a:t>
            </a:r>
            <a:r>
              <a:rPr sz="2400" spc="145" dirty="0">
                <a:latin typeface="Times New Roman"/>
                <a:cs typeface="Times New Roman"/>
              </a:rPr>
              <a:t>designing </a:t>
            </a:r>
            <a:r>
              <a:rPr sz="2400" spc="85" dirty="0">
                <a:latin typeface="Times New Roman"/>
                <a:cs typeface="Times New Roman"/>
              </a:rPr>
              <a:t>for </a:t>
            </a:r>
            <a:r>
              <a:rPr sz="2400" spc="160" dirty="0">
                <a:latin typeface="Times New Roman"/>
                <a:cs typeface="Times New Roman"/>
              </a:rPr>
              <a:t>heterogeneous</a:t>
            </a:r>
            <a:r>
              <a:rPr sz="2400" spc="-200" dirty="0">
                <a:latin typeface="Times New Roman"/>
                <a:cs typeface="Times New Roman"/>
              </a:rPr>
              <a:t> </a:t>
            </a:r>
            <a:r>
              <a:rPr sz="2400" spc="140" dirty="0">
                <a:latin typeface="Times New Roman"/>
                <a:cs typeface="Times New Roman"/>
              </a:rPr>
              <a:t>groups.</a:t>
            </a:r>
            <a:endParaRPr sz="2400">
              <a:latin typeface="Times New Roman"/>
              <a:cs typeface="Times New Roman"/>
            </a:endParaRPr>
          </a:p>
          <a:p>
            <a:pPr marL="287020" marR="51435" indent="-274320">
              <a:lnSpc>
                <a:spcPct val="100000"/>
              </a:lnSpc>
              <a:spcBef>
                <a:spcPts val="600"/>
              </a:spcBef>
              <a:buClr>
                <a:srgbClr val="FD8537"/>
              </a:buClr>
              <a:buSzPct val="68750"/>
              <a:buFont typeface="Wingdings"/>
              <a:buChar char=""/>
              <a:tabLst>
                <a:tab pos="287655" algn="l"/>
              </a:tabLst>
            </a:pPr>
            <a:r>
              <a:rPr sz="2400" spc="150" dirty="0">
                <a:latin typeface="Times New Roman"/>
                <a:cs typeface="Times New Roman"/>
              </a:rPr>
              <a:t>Websites </a:t>
            </a:r>
            <a:r>
              <a:rPr sz="2400" spc="180" dirty="0">
                <a:latin typeface="Times New Roman"/>
                <a:cs typeface="Times New Roman"/>
              </a:rPr>
              <a:t>have </a:t>
            </a:r>
            <a:r>
              <a:rPr sz="2400" spc="130" dirty="0">
                <a:latin typeface="Times New Roman"/>
                <a:cs typeface="Times New Roman"/>
              </a:rPr>
              <a:t>to </a:t>
            </a:r>
            <a:r>
              <a:rPr sz="2400" spc="185" dirty="0">
                <a:latin typeface="Times New Roman"/>
                <a:cs typeface="Times New Roman"/>
              </a:rPr>
              <a:t>cater </a:t>
            </a:r>
            <a:r>
              <a:rPr sz="2400" spc="85" dirty="0">
                <a:latin typeface="Times New Roman"/>
                <a:cs typeface="Times New Roman"/>
              </a:rPr>
              <a:t>for </a:t>
            </a:r>
            <a:r>
              <a:rPr sz="2400" spc="160" dirty="0">
                <a:latin typeface="Times New Roman"/>
                <a:cs typeface="Times New Roman"/>
              </a:rPr>
              <a:t>heterogeneous</a:t>
            </a:r>
            <a:r>
              <a:rPr sz="2400" spc="-370" dirty="0">
                <a:latin typeface="Times New Roman"/>
                <a:cs typeface="Times New Roman"/>
              </a:rPr>
              <a:t> </a:t>
            </a:r>
            <a:r>
              <a:rPr sz="2400" spc="155" dirty="0">
                <a:latin typeface="Times New Roman"/>
                <a:cs typeface="Times New Roman"/>
              </a:rPr>
              <a:t>groups  </a:t>
            </a:r>
            <a:r>
              <a:rPr sz="2400" spc="229" dirty="0">
                <a:latin typeface="Times New Roman"/>
                <a:cs typeface="Times New Roman"/>
              </a:rPr>
              <a:t>and</a:t>
            </a:r>
            <a:r>
              <a:rPr sz="2400" spc="55" dirty="0">
                <a:latin typeface="Times New Roman"/>
                <a:cs typeface="Times New Roman"/>
              </a:rPr>
              <a:t> </a:t>
            </a:r>
            <a:r>
              <a:rPr sz="2400" spc="185" dirty="0">
                <a:latin typeface="Times New Roman"/>
                <a:cs typeface="Times New Roman"/>
              </a:rPr>
              <a:t>have</a:t>
            </a:r>
            <a:r>
              <a:rPr sz="2400" spc="65" dirty="0">
                <a:latin typeface="Times New Roman"/>
                <a:cs typeface="Times New Roman"/>
              </a:rPr>
              <a:t> </a:t>
            </a:r>
            <a:r>
              <a:rPr sz="2400" spc="190" dirty="0">
                <a:latin typeface="Times New Roman"/>
                <a:cs typeface="Times New Roman"/>
              </a:rPr>
              <a:t>particular</a:t>
            </a:r>
            <a:r>
              <a:rPr sz="2400" spc="40" dirty="0">
                <a:latin typeface="Times New Roman"/>
                <a:cs typeface="Times New Roman"/>
              </a:rPr>
              <a:t> </a:t>
            </a:r>
            <a:r>
              <a:rPr sz="2400" spc="150" dirty="0">
                <a:latin typeface="Times New Roman"/>
                <a:cs typeface="Times New Roman"/>
              </a:rPr>
              <a:t>design</a:t>
            </a:r>
            <a:r>
              <a:rPr sz="2400" spc="40" dirty="0">
                <a:latin typeface="Times New Roman"/>
                <a:cs typeface="Times New Roman"/>
              </a:rPr>
              <a:t> </a:t>
            </a:r>
            <a:r>
              <a:rPr sz="2400" spc="135" dirty="0">
                <a:latin typeface="Times New Roman"/>
                <a:cs typeface="Times New Roman"/>
              </a:rPr>
              <a:t>concerns</a:t>
            </a:r>
            <a:r>
              <a:rPr sz="2400" spc="50" dirty="0">
                <a:latin typeface="Times New Roman"/>
                <a:cs typeface="Times New Roman"/>
              </a:rPr>
              <a:t> </a:t>
            </a:r>
            <a:r>
              <a:rPr sz="2400" spc="220" dirty="0">
                <a:latin typeface="Times New Roman"/>
                <a:cs typeface="Times New Roman"/>
              </a:rPr>
              <a:t>as</a:t>
            </a:r>
            <a:r>
              <a:rPr sz="2400" spc="65" dirty="0">
                <a:latin typeface="Times New Roman"/>
                <a:cs typeface="Times New Roman"/>
              </a:rPr>
              <a:t> </a:t>
            </a:r>
            <a:r>
              <a:rPr sz="2400" spc="265" dirty="0">
                <a:latin typeface="Times New Roman"/>
                <a:cs typeface="Times New Roman"/>
              </a:rPr>
              <a:t>a</a:t>
            </a:r>
            <a:r>
              <a:rPr sz="2400" spc="55" dirty="0">
                <a:latin typeface="Times New Roman"/>
                <a:cs typeface="Times New Roman"/>
              </a:rPr>
              <a:t> </a:t>
            </a:r>
            <a:r>
              <a:rPr sz="2400" spc="180" dirty="0">
                <a:latin typeface="Times New Roman"/>
                <a:cs typeface="Times New Roman"/>
              </a:rPr>
              <a:t>result.</a:t>
            </a:r>
            <a:endParaRPr sz="2400">
              <a:latin typeface="Times New Roman"/>
              <a:cs typeface="Times New Roman"/>
            </a:endParaRPr>
          </a:p>
          <a:p>
            <a:pPr marL="287020" indent="-274320">
              <a:lnSpc>
                <a:spcPct val="100000"/>
              </a:lnSpc>
              <a:spcBef>
                <a:spcPts val="600"/>
              </a:spcBef>
              <a:buClr>
                <a:srgbClr val="FD8537"/>
              </a:buClr>
              <a:buSzPct val="68750"/>
              <a:buFont typeface="Wingdings"/>
              <a:buChar char=""/>
              <a:tabLst>
                <a:tab pos="287655" algn="l"/>
              </a:tabLst>
            </a:pPr>
            <a:r>
              <a:rPr sz="2400" spc="235" dirty="0">
                <a:latin typeface="Cambria"/>
                <a:cs typeface="Cambria"/>
              </a:rPr>
              <a:t>A </a:t>
            </a:r>
            <a:r>
              <a:rPr sz="2400" spc="55" dirty="0">
                <a:latin typeface="Cambria"/>
                <a:cs typeface="Cambria"/>
              </a:rPr>
              <a:t>company’s </a:t>
            </a:r>
            <a:r>
              <a:rPr sz="2400" spc="110" dirty="0">
                <a:latin typeface="Cambria"/>
                <a:cs typeface="Cambria"/>
              </a:rPr>
              <a:t>intranet, </a:t>
            </a:r>
            <a:r>
              <a:rPr sz="2400" spc="55" dirty="0">
                <a:latin typeface="Cambria"/>
                <a:cs typeface="Cambria"/>
              </a:rPr>
              <a:t>however, </a:t>
            </a:r>
            <a:r>
              <a:rPr sz="2400" spc="100" dirty="0">
                <a:latin typeface="Cambria"/>
                <a:cs typeface="Cambria"/>
              </a:rPr>
              <a:t>can </a:t>
            </a:r>
            <a:r>
              <a:rPr sz="2400" spc="25" dirty="0">
                <a:latin typeface="Cambria"/>
                <a:cs typeface="Cambria"/>
              </a:rPr>
              <a:t>be</a:t>
            </a:r>
            <a:r>
              <a:rPr sz="2400" spc="220" dirty="0">
                <a:latin typeface="Cambria"/>
                <a:cs typeface="Cambria"/>
              </a:rPr>
              <a:t> </a:t>
            </a:r>
            <a:r>
              <a:rPr sz="2400" spc="65" dirty="0">
                <a:latin typeface="Cambria"/>
                <a:cs typeface="Cambria"/>
              </a:rPr>
              <a:t>designed</a:t>
            </a:r>
            <a:endParaRPr sz="2400">
              <a:latin typeface="Cambria"/>
              <a:cs typeface="Cambria"/>
            </a:endParaRPr>
          </a:p>
          <a:p>
            <a:pPr marL="287020">
              <a:lnSpc>
                <a:spcPct val="100000"/>
              </a:lnSpc>
            </a:pPr>
            <a:r>
              <a:rPr sz="2400" spc="130" dirty="0">
                <a:latin typeface="Times New Roman"/>
                <a:cs typeface="Times New Roman"/>
              </a:rPr>
              <a:t>to</a:t>
            </a:r>
            <a:r>
              <a:rPr sz="2400" spc="60" dirty="0">
                <a:latin typeface="Times New Roman"/>
                <a:cs typeface="Times New Roman"/>
              </a:rPr>
              <a:t> </a:t>
            </a:r>
            <a:r>
              <a:rPr sz="2400" spc="195" dirty="0">
                <a:latin typeface="Times New Roman"/>
                <a:cs typeface="Times New Roman"/>
              </a:rPr>
              <a:t>meet</a:t>
            </a:r>
            <a:r>
              <a:rPr sz="2400" spc="60" dirty="0">
                <a:latin typeface="Times New Roman"/>
                <a:cs typeface="Times New Roman"/>
              </a:rPr>
              <a:t> </a:t>
            </a:r>
            <a:r>
              <a:rPr sz="2400" spc="215" dirty="0">
                <a:latin typeface="Times New Roman"/>
                <a:cs typeface="Times New Roman"/>
              </a:rPr>
              <a:t>the</a:t>
            </a:r>
            <a:r>
              <a:rPr sz="2400" spc="60" dirty="0">
                <a:latin typeface="Times New Roman"/>
                <a:cs typeface="Times New Roman"/>
              </a:rPr>
              <a:t> </a:t>
            </a:r>
            <a:r>
              <a:rPr sz="2400" spc="190" dirty="0">
                <a:latin typeface="Times New Roman"/>
                <a:cs typeface="Times New Roman"/>
              </a:rPr>
              <a:t>particular</a:t>
            </a:r>
            <a:r>
              <a:rPr sz="2400" spc="40" dirty="0">
                <a:latin typeface="Times New Roman"/>
                <a:cs typeface="Times New Roman"/>
              </a:rPr>
              <a:t> </a:t>
            </a:r>
            <a:r>
              <a:rPr sz="2400" spc="175" dirty="0">
                <a:latin typeface="Times New Roman"/>
                <a:cs typeface="Times New Roman"/>
              </a:rPr>
              <a:t>needs</a:t>
            </a:r>
            <a:r>
              <a:rPr sz="2400" spc="55" dirty="0">
                <a:latin typeface="Times New Roman"/>
                <a:cs typeface="Times New Roman"/>
              </a:rPr>
              <a:t> </a:t>
            </a:r>
            <a:r>
              <a:rPr sz="2400" dirty="0">
                <a:latin typeface="Times New Roman"/>
                <a:cs typeface="Times New Roman"/>
              </a:rPr>
              <a:t>of</a:t>
            </a:r>
            <a:r>
              <a:rPr sz="2400" spc="60" dirty="0">
                <a:latin typeface="Times New Roman"/>
                <a:cs typeface="Times New Roman"/>
              </a:rPr>
              <a:t> </a:t>
            </a:r>
            <a:r>
              <a:rPr sz="2400" spc="190" dirty="0">
                <a:latin typeface="Times New Roman"/>
                <a:cs typeface="Times New Roman"/>
              </a:rPr>
              <a:t>particular</a:t>
            </a:r>
            <a:r>
              <a:rPr sz="2400" spc="40" dirty="0">
                <a:latin typeface="Times New Roman"/>
                <a:cs typeface="Times New Roman"/>
              </a:rPr>
              <a:t> </a:t>
            </a:r>
            <a:r>
              <a:rPr sz="2400" spc="110" dirty="0">
                <a:latin typeface="Times New Roman"/>
                <a:cs typeface="Times New Roman"/>
              </a:rPr>
              <a:t>people</a:t>
            </a:r>
            <a:endParaRPr sz="2400">
              <a:latin typeface="Times New Roman"/>
              <a:cs typeface="Times New Roman"/>
            </a:endParaRPr>
          </a:p>
        </p:txBody>
      </p:sp>
      <p:sp>
        <p:nvSpPr>
          <p:cNvPr id="4" name="object 4"/>
          <p:cNvSpPr txBox="1"/>
          <p:nvPr/>
        </p:nvSpPr>
        <p:spPr>
          <a:xfrm>
            <a:off x="5871209" y="39623"/>
            <a:ext cx="2963545"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5" dirty="0">
                <a:latin typeface="Times New Roman"/>
                <a:cs typeface="Times New Roman"/>
              </a:rPr>
              <a:t> </a:t>
            </a:r>
            <a:r>
              <a:rPr sz="1800" spc="75" dirty="0">
                <a:latin typeface="Times New Roman"/>
                <a:cs typeface="Times New Roman"/>
              </a:rPr>
              <a:t>Social</a:t>
            </a:r>
            <a:r>
              <a:rPr sz="1800" spc="-15" dirty="0">
                <a:latin typeface="Times New Roman"/>
                <a:cs typeface="Times New Roman"/>
              </a:rPr>
              <a:t> </a:t>
            </a:r>
            <a:r>
              <a:rPr sz="1800" spc="90" dirty="0">
                <a:latin typeface="Times New Roman"/>
                <a:cs typeface="Times New Roman"/>
              </a:rPr>
              <a:t>Differences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70" dirty="0">
                <a:latin typeface="Times New Roman"/>
                <a:cs typeface="Times New Roman"/>
              </a:rPr>
              <a:t>ACTIVITIES</a:t>
            </a:r>
          </a:p>
        </p:txBody>
      </p:sp>
      <p:sp>
        <p:nvSpPr>
          <p:cNvPr id="3" name="object 3"/>
          <p:cNvSpPr txBox="1"/>
          <p:nvPr/>
        </p:nvSpPr>
        <p:spPr>
          <a:xfrm>
            <a:off x="535940" y="1641602"/>
            <a:ext cx="7138670" cy="1463675"/>
          </a:xfrm>
          <a:prstGeom prst="rect">
            <a:avLst/>
          </a:prstGeom>
        </p:spPr>
        <p:txBody>
          <a:bodyPr vert="horz" wrap="square" lIns="0" tIns="0" rIns="0" bIns="0" rtlCol="0">
            <a:spAutoFit/>
          </a:bodyPr>
          <a:lstStyle/>
          <a:p>
            <a:pPr marL="287020" marR="5080" indent="-274320">
              <a:lnSpc>
                <a:spcPct val="100000"/>
              </a:lnSpc>
              <a:buClr>
                <a:srgbClr val="FD8537"/>
              </a:buClr>
              <a:buSzPct val="68750"/>
              <a:buFont typeface="Wingdings"/>
              <a:buChar char=""/>
              <a:tabLst>
                <a:tab pos="287655" algn="l"/>
              </a:tabLst>
            </a:pPr>
            <a:r>
              <a:rPr sz="2400" spc="175" dirty="0">
                <a:latin typeface="Times New Roman"/>
                <a:cs typeface="Times New Roman"/>
              </a:rPr>
              <a:t>The</a:t>
            </a:r>
            <a:r>
              <a:rPr sz="2400" spc="55" dirty="0">
                <a:latin typeface="Times New Roman"/>
                <a:cs typeface="Times New Roman"/>
              </a:rPr>
              <a:t> </a:t>
            </a:r>
            <a:r>
              <a:rPr sz="2400" spc="229" dirty="0">
                <a:latin typeface="Times New Roman"/>
                <a:cs typeface="Times New Roman"/>
              </a:rPr>
              <a:t>term</a:t>
            </a:r>
            <a:r>
              <a:rPr sz="2400" spc="65" dirty="0">
                <a:latin typeface="Times New Roman"/>
                <a:cs typeface="Times New Roman"/>
              </a:rPr>
              <a:t> </a:t>
            </a:r>
            <a:r>
              <a:rPr sz="2400" spc="130" dirty="0">
                <a:latin typeface="Times New Roman"/>
                <a:cs typeface="Times New Roman"/>
              </a:rPr>
              <a:t>is</a:t>
            </a:r>
            <a:r>
              <a:rPr sz="2400" spc="55" dirty="0">
                <a:latin typeface="Times New Roman"/>
                <a:cs typeface="Times New Roman"/>
              </a:rPr>
              <a:t> </a:t>
            </a:r>
            <a:r>
              <a:rPr sz="2400" spc="190" dirty="0">
                <a:latin typeface="Times New Roman"/>
                <a:cs typeface="Times New Roman"/>
              </a:rPr>
              <a:t>used</a:t>
            </a:r>
            <a:r>
              <a:rPr sz="2400" spc="45" dirty="0">
                <a:latin typeface="Times New Roman"/>
                <a:cs typeface="Times New Roman"/>
              </a:rPr>
              <a:t> </a:t>
            </a:r>
            <a:r>
              <a:rPr sz="2400" spc="85" dirty="0">
                <a:latin typeface="Times New Roman"/>
                <a:cs typeface="Times New Roman"/>
              </a:rPr>
              <a:t>for</a:t>
            </a:r>
            <a:r>
              <a:rPr sz="2400" spc="65" dirty="0">
                <a:latin typeface="Times New Roman"/>
                <a:cs typeface="Times New Roman"/>
              </a:rPr>
              <a:t> </a:t>
            </a:r>
            <a:r>
              <a:rPr sz="2400" spc="140" dirty="0">
                <a:latin typeface="Times New Roman"/>
                <a:cs typeface="Times New Roman"/>
              </a:rPr>
              <a:t>very</a:t>
            </a:r>
            <a:r>
              <a:rPr sz="2400" spc="50" dirty="0">
                <a:latin typeface="Times New Roman"/>
                <a:cs typeface="Times New Roman"/>
              </a:rPr>
              <a:t> </a:t>
            </a:r>
            <a:r>
              <a:rPr sz="2400" spc="155" dirty="0">
                <a:latin typeface="Times New Roman"/>
                <a:cs typeface="Times New Roman"/>
              </a:rPr>
              <a:t>simple</a:t>
            </a:r>
            <a:r>
              <a:rPr sz="2400" spc="45" dirty="0">
                <a:latin typeface="Times New Roman"/>
                <a:cs typeface="Times New Roman"/>
              </a:rPr>
              <a:t> </a:t>
            </a:r>
            <a:r>
              <a:rPr sz="2400" spc="215" dirty="0">
                <a:latin typeface="Times New Roman"/>
                <a:cs typeface="Times New Roman"/>
              </a:rPr>
              <a:t>tasks</a:t>
            </a:r>
            <a:r>
              <a:rPr sz="2400" spc="65" dirty="0">
                <a:latin typeface="Times New Roman"/>
                <a:cs typeface="Times New Roman"/>
              </a:rPr>
              <a:t> </a:t>
            </a:r>
            <a:r>
              <a:rPr sz="2400" spc="220" dirty="0">
                <a:latin typeface="Times New Roman"/>
                <a:cs typeface="Times New Roman"/>
              </a:rPr>
              <a:t>as</a:t>
            </a:r>
            <a:r>
              <a:rPr sz="2400" spc="60" dirty="0">
                <a:latin typeface="Times New Roman"/>
                <a:cs typeface="Times New Roman"/>
              </a:rPr>
              <a:t> </a:t>
            </a:r>
            <a:r>
              <a:rPr sz="2400" spc="110" dirty="0">
                <a:latin typeface="Times New Roman"/>
                <a:cs typeface="Times New Roman"/>
              </a:rPr>
              <a:t>well</a:t>
            </a:r>
            <a:r>
              <a:rPr sz="2400" spc="35" dirty="0">
                <a:latin typeface="Times New Roman"/>
                <a:cs typeface="Times New Roman"/>
              </a:rPr>
              <a:t> </a:t>
            </a:r>
            <a:r>
              <a:rPr sz="2400" spc="215" dirty="0">
                <a:latin typeface="Times New Roman"/>
                <a:cs typeface="Times New Roman"/>
              </a:rPr>
              <a:t>as  </a:t>
            </a:r>
            <a:r>
              <a:rPr sz="2400" spc="145" dirty="0">
                <a:latin typeface="Times New Roman"/>
                <a:cs typeface="Times New Roman"/>
              </a:rPr>
              <a:t>highly </a:t>
            </a:r>
            <a:r>
              <a:rPr sz="2400" spc="100" dirty="0">
                <a:latin typeface="Times New Roman"/>
                <a:cs typeface="Times New Roman"/>
              </a:rPr>
              <a:t>complex, </a:t>
            </a:r>
            <a:r>
              <a:rPr sz="2400" spc="165" dirty="0">
                <a:latin typeface="Times New Roman"/>
                <a:cs typeface="Times New Roman"/>
              </a:rPr>
              <a:t>lengthy </a:t>
            </a:r>
            <a:r>
              <a:rPr sz="2400" spc="135" dirty="0">
                <a:latin typeface="Times New Roman"/>
                <a:cs typeface="Times New Roman"/>
              </a:rPr>
              <a:t>activities, </a:t>
            </a:r>
            <a:r>
              <a:rPr sz="2400" spc="85" dirty="0">
                <a:latin typeface="Times New Roman"/>
                <a:cs typeface="Times New Roman"/>
              </a:rPr>
              <a:t>so </a:t>
            </a:r>
            <a:r>
              <a:rPr sz="2400" spc="160" dirty="0">
                <a:latin typeface="Times New Roman"/>
                <a:cs typeface="Times New Roman"/>
              </a:rPr>
              <a:t>designers  </a:t>
            </a:r>
            <a:r>
              <a:rPr sz="2400" spc="175" dirty="0">
                <a:latin typeface="Times New Roman"/>
                <a:cs typeface="Times New Roman"/>
              </a:rPr>
              <a:t>need </a:t>
            </a:r>
            <a:r>
              <a:rPr sz="2400" spc="130" dirty="0">
                <a:latin typeface="Times New Roman"/>
                <a:cs typeface="Times New Roman"/>
              </a:rPr>
              <a:t>to be </a:t>
            </a:r>
            <a:r>
              <a:rPr sz="2400" spc="145" dirty="0">
                <a:latin typeface="Times New Roman"/>
                <a:cs typeface="Times New Roman"/>
              </a:rPr>
              <a:t>careful </a:t>
            </a:r>
            <a:r>
              <a:rPr sz="2400" spc="200" dirty="0">
                <a:latin typeface="Times New Roman"/>
                <a:cs typeface="Times New Roman"/>
              </a:rPr>
              <a:t>when </a:t>
            </a:r>
            <a:r>
              <a:rPr sz="2400" spc="140" dirty="0">
                <a:latin typeface="Times New Roman"/>
                <a:cs typeface="Times New Roman"/>
              </a:rPr>
              <a:t>considering </a:t>
            </a:r>
            <a:r>
              <a:rPr sz="2400" spc="215" dirty="0">
                <a:latin typeface="Times New Roman"/>
                <a:cs typeface="Times New Roman"/>
              </a:rPr>
              <a:t>the  </a:t>
            </a:r>
            <a:r>
              <a:rPr sz="2400" spc="165" dirty="0">
                <a:latin typeface="Times New Roman"/>
                <a:cs typeface="Times New Roman"/>
              </a:rPr>
              <a:t>characteristics </a:t>
            </a:r>
            <a:r>
              <a:rPr sz="2400" dirty="0">
                <a:latin typeface="Times New Roman"/>
                <a:cs typeface="Times New Roman"/>
              </a:rPr>
              <a:t>of</a:t>
            </a:r>
            <a:r>
              <a:rPr sz="2400" spc="-70" dirty="0">
                <a:latin typeface="Times New Roman"/>
                <a:cs typeface="Times New Roman"/>
              </a:rPr>
              <a:t> </a:t>
            </a:r>
            <a:r>
              <a:rPr sz="2400" spc="130" dirty="0">
                <a:latin typeface="Times New Roman"/>
                <a:cs typeface="Times New Roman"/>
              </a:rPr>
              <a:t>activities.</a:t>
            </a:r>
            <a:endParaRPr sz="2400">
              <a:latin typeface="Times New Roman"/>
              <a:cs typeface="Times New Roman"/>
            </a:endParaRPr>
          </a:p>
        </p:txBody>
      </p:sp>
      <p:sp>
        <p:nvSpPr>
          <p:cNvPr id="4" name="object 4"/>
          <p:cNvSpPr txBox="1"/>
          <p:nvPr/>
        </p:nvSpPr>
        <p:spPr>
          <a:xfrm>
            <a:off x="6434709" y="39623"/>
            <a:ext cx="2078355"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70" dirty="0">
                <a:latin typeface="Times New Roman"/>
                <a:cs typeface="Times New Roman"/>
              </a:rPr>
              <a:t> </a:t>
            </a:r>
            <a:r>
              <a:rPr sz="1800" spc="85" dirty="0">
                <a:latin typeface="Times New Roman"/>
                <a:cs typeface="Times New Roman"/>
              </a:rPr>
              <a:t>Activities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25" dirty="0">
                <a:latin typeface="Times New Roman"/>
                <a:cs typeface="Times New Roman"/>
              </a:rPr>
              <a:t>A</a:t>
            </a:r>
            <a:r>
              <a:rPr sz="2400" b="0" spc="125" dirty="0">
                <a:latin typeface="Times New Roman"/>
                <a:cs typeface="Times New Roman"/>
              </a:rPr>
              <a:t>CTIVITIES</a:t>
            </a:r>
            <a:endParaRPr sz="2400">
              <a:latin typeface="Times New Roman"/>
              <a:cs typeface="Times New Roman"/>
            </a:endParaRPr>
          </a:p>
        </p:txBody>
      </p:sp>
      <p:sp>
        <p:nvSpPr>
          <p:cNvPr id="3" name="object 3"/>
          <p:cNvSpPr txBox="1"/>
          <p:nvPr/>
        </p:nvSpPr>
        <p:spPr>
          <a:xfrm>
            <a:off x="535940" y="1641602"/>
            <a:ext cx="6055995" cy="1558290"/>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60" dirty="0">
                <a:latin typeface="Times New Roman"/>
                <a:cs typeface="Times New Roman"/>
              </a:rPr>
              <a:t>Designers </a:t>
            </a:r>
            <a:r>
              <a:rPr sz="2400" spc="175" dirty="0">
                <a:latin typeface="Times New Roman"/>
                <a:cs typeface="Times New Roman"/>
              </a:rPr>
              <a:t>need </a:t>
            </a:r>
            <a:r>
              <a:rPr sz="2400" spc="130" dirty="0">
                <a:latin typeface="Times New Roman"/>
                <a:cs typeface="Times New Roman"/>
              </a:rPr>
              <a:t>to</a:t>
            </a:r>
            <a:r>
              <a:rPr sz="2400" spc="-240" dirty="0">
                <a:latin typeface="Times New Roman"/>
                <a:cs typeface="Times New Roman"/>
              </a:rPr>
              <a:t> </a:t>
            </a:r>
            <a:r>
              <a:rPr sz="2400" spc="140" dirty="0">
                <a:latin typeface="Times New Roman"/>
                <a:cs typeface="Times New Roman"/>
              </a:rPr>
              <a:t>consider</a:t>
            </a:r>
            <a:endParaRPr sz="2400">
              <a:latin typeface="Times New Roman"/>
              <a:cs typeface="Times New Roman"/>
            </a:endParaRPr>
          </a:p>
          <a:p>
            <a:pPr marL="378460">
              <a:lnSpc>
                <a:spcPct val="100000"/>
              </a:lnSpc>
              <a:spcBef>
                <a:spcPts val="505"/>
              </a:spcBef>
              <a:tabLst>
                <a:tab pos="652780" algn="l"/>
              </a:tabLst>
            </a:pPr>
            <a:r>
              <a:rPr sz="1650" spc="-720" dirty="0">
                <a:solidFill>
                  <a:srgbClr val="FD8537"/>
                </a:solidFill>
                <a:latin typeface="Wingdings"/>
                <a:cs typeface="Wingdings"/>
              </a:rPr>
              <a:t></a:t>
            </a:r>
            <a:r>
              <a:rPr sz="1650" spc="-720" dirty="0">
                <a:solidFill>
                  <a:srgbClr val="FD8537"/>
                </a:solidFill>
                <a:latin typeface="Times New Roman"/>
                <a:cs typeface="Times New Roman"/>
              </a:rPr>
              <a:t>	</a:t>
            </a:r>
            <a:r>
              <a:rPr sz="2100" b="1" u="heavy" spc="15" dirty="0">
                <a:latin typeface="Georgia"/>
                <a:cs typeface="Georgia"/>
              </a:rPr>
              <a:t>overall </a:t>
            </a:r>
            <a:r>
              <a:rPr sz="2100" b="1" i="1" u="heavy" spc="-60" dirty="0">
                <a:latin typeface="Georgia"/>
                <a:cs typeface="Georgia"/>
              </a:rPr>
              <a:t>purpose </a:t>
            </a:r>
            <a:r>
              <a:rPr sz="2100" b="1" u="heavy" spc="-35" dirty="0">
                <a:latin typeface="Georgia"/>
                <a:cs typeface="Georgia"/>
              </a:rPr>
              <a:t>of </a:t>
            </a:r>
            <a:r>
              <a:rPr sz="2100" b="1" u="heavy" spc="25" dirty="0">
                <a:latin typeface="Georgia"/>
                <a:cs typeface="Georgia"/>
              </a:rPr>
              <a:t>the</a:t>
            </a:r>
            <a:r>
              <a:rPr sz="2100" b="1" u="heavy" spc="315" dirty="0">
                <a:latin typeface="Georgia"/>
                <a:cs typeface="Georgia"/>
              </a:rPr>
              <a:t> </a:t>
            </a:r>
            <a:r>
              <a:rPr sz="2100" b="1" u="heavy" spc="55" dirty="0">
                <a:latin typeface="Georgia"/>
                <a:cs typeface="Georgia"/>
              </a:rPr>
              <a:t>activity</a:t>
            </a:r>
            <a:endParaRPr sz="2100">
              <a:latin typeface="Georgia"/>
              <a:cs typeface="Georgia"/>
            </a:endParaRPr>
          </a:p>
          <a:p>
            <a:pPr marL="287020" marR="5080" indent="-274320">
              <a:lnSpc>
                <a:spcPct val="100000"/>
              </a:lnSpc>
              <a:spcBef>
                <a:spcPts val="600"/>
              </a:spcBef>
              <a:buClr>
                <a:srgbClr val="FD8537"/>
              </a:buClr>
              <a:buSzPct val="68750"/>
              <a:buFont typeface="Wingdings"/>
              <a:buChar char=""/>
              <a:tabLst>
                <a:tab pos="287655" algn="l"/>
              </a:tabLst>
            </a:pPr>
            <a:r>
              <a:rPr sz="2400" spc="175" dirty="0">
                <a:latin typeface="Times New Roman"/>
                <a:cs typeface="Times New Roman"/>
              </a:rPr>
              <a:t>The</a:t>
            </a:r>
            <a:r>
              <a:rPr sz="2400" spc="40" dirty="0">
                <a:latin typeface="Times New Roman"/>
                <a:cs typeface="Times New Roman"/>
              </a:rPr>
              <a:t> </a:t>
            </a:r>
            <a:r>
              <a:rPr sz="2400" spc="120" dirty="0">
                <a:latin typeface="Times New Roman"/>
                <a:cs typeface="Times New Roman"/>
              </a:rPr>
              <a:t>above</a:t>
            </a:r>
            <a:r>
              <a:rPr sz="2400" spc="70" dirty="0">
                <a:latin typeface="Times New Roman"/>
                <a:cs typeface="Times New Roman"/>
              </a:rPr>
              <a:t> </a:t>
            </a:r>
            <a:r>
              <a:rPr sz="2400" spc="155" dirty="0">
                <a:latin typeface="Times New Roman"/>
                <a:cs typeface="Times New Roman"/>
              </a:rPr>
              <a:t>point</a:t>
            </a:r>
            <a:r>
              <a:rPr sz="2400" spc="40" dirty="0">
                <a:latin typeface="Times New Roman"/>
                <a:cs typeface="Times New Roman"/>
              </a:rPr>
              <a:t> </a:t>
            </a:r>
            <a:r>
              <a:rPr sz="2400" spc="130" dirty="0">
                <a:latin typeface="Times New Roman"/>
                <a:cs typeface="Times New Roman"/>
              </a:rPr>
              <a:t>is</a:t>
            </a:r>
            <a:r>
              <a:rPr sz="2400" spc="55" dirty="0">
                <a:latin typeface="Times New Roman"/>
                <a:cs typeface="Times New Roman"/>
              </a:rPr>
              <a:t> </a:t>
            </a:r>
            <a:r>
              <a:rPr sz="2400" spc="215" dirty="0">
                <a:latin typeface="Times New Roman"/>
                <a:cs typeface="Times New Roman"/>
              </a:rPr>
              <a:t>the</a:t>
            </a:r>
            <a:r>
              <a:rPr sz="2400" spc="45" dirty="0">
                <a:latin typeface="Times New Roman"/>
                <a:cs typeface="Times New Roman"/>
              </a:rPr>
              <a:t> </a:t>
            </a:r>
            <a:r>
              <a:rPr sz="2400" spc="170" dirty="0">
                <a:latin typeface="Times New Roman"/>
                <a:cs typeface="Times New Roman"/>
              </a:rPr>
              <a:t>most</a:t>
            </a:r>
            <a:r>
              <a:rPr sz="2400" spc="65" dirty="0">
                <a:latin typeface="Times New Roman"/>
                <a:cs typeface="Times New Roman"/>
              </a:rPr>
              <a:t> </a:t>
            </a:r>
            <a:r>
              <a:rPr sz="2400" spc="140" dirty="0">
                <a:latin typeface="Times New Roman"/>
                <a:cs typeface="Times New Roman"/>
              </a:rPr>
              <a:t>crucial</a:t>
            </a:r>
            <a:r>
              <a:rPr sz="2400" spc="15" dirty="0">
                <a:latin typeface="Times New Roman"/>
                <a:cs typeface="Times New Roman"/>
              </a:rPr>
              <a:t> </a:t>
            </a:r>
            <a:r>
              <a:rPr sz="2400" spc="200" dirty="0">
                <a:latin typeface="Times New Roman"/>
                <a:cs typeface="Times New Roman"/>
              </a:rPr>
              <a:t>when  </a:t>
            </a:r>
            <a:r>
              <a:rPr sz="2400" spc="140" dirty="0">
                <a:latin typeface="Times New Roman"/>
                <a:cs typeface="Times New Roman"/>
              </a:rPr>
              <a:t>considering</a:t>
            </a:r>
            <a:r>
              <a:rPr sz="2400" spc="-35" dirty="0">
                <a:latin typeface="Times New Roman"/>
                <a:cs typeface="Times New Roman"/>
              </a:rPr>
              <a:t> </a:t>
            </a:r>
            <a:r>
              <a:rPr sz="2400" spc="140" dirty="0">
                <a:latin typeface="Times New Roman"/>
                <a:cs typeface="Times New Roman"/>
              </a:rPr>
              <a:t>activities</a:t>
            </a:r>
            <a:endParaRPr sz="2400">
              <a:latin typeface="Times New Roman"/>
              <a:cs typeface="Times New Roman"/>
            </a:endParaRPr>
          </a:p>
        </p:txBody>
      </p:sp>
      <p:sp>
        <p:nvSpPr>
          <p:cNvPr id="4" name="object 4"/>
          <p:cNvSpPr txBox="1"/>
          <p:nvPr/>
        </p:nvSpPr>
        <p:spPr>
          <a:xfrm>
            <a:off x="6434709" y="39623"/>
            <a:ext cx="2078355"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70" dirty="0">
                <a:latin typeface="Times New Roman"/>
                <a:cs typeface="Times New Roman"/>
              </a:rPr>
              <a:t> </a:t>
            </a:r>
            <a:r>
              <a:rPr sz="1800" spc="85" dirty="0">
                <a:latin typeface="Times New Roman"/>
                <a:cs typeface="Times New Roman"/>
              </a:rPr>
              <a:t>Activities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25" dirty="0">
                <a:latin typeface="Times New Roman"/>
                <a:cs typeface="Times New Roman"/>
              </a:rPr>
              <a:t>A</a:t>
            </a:r>
            <a:r>
              <a:rPr sz="2400" b="0" spc="125" dirty="0">
                <a:latin typeface="Times New Roman"/>
                <a:cs typeface="Times New Roman"/>
              </a:rPr>
              <a:t>CTIVITIES</a:t>
            </a:r>
            <a:endParaRPr sz="2400">
              <a:latin typeface="Times New Roman"/>
              <a:cs typeface="Times New Roman"/>
            </a:endParaRPr>
          </a:p>
        </p:txBody>
      </p:sp>
      <p:sp>
        <p:nvSpPr>
          <p:cNvPr id="3" name="object 3"/>
          <p:cNvSpPr txBox="1"/>
          <p:nvPr/>
        </p:nvSpPr>
        <p:spPr>
          <a:xfrm>
            <a:off x="535940" y="1641602"/>
            <a:ext cx="7272655" cy="4665345"/>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30" dirty="0">
                <a:latin typeface="Times New Roman"/>
                <a:cs typeface="Times New Roman"/>
              </a:rPr>
              <a:t>After</a:t>
            </a:r>
            <a:r>
              <a:rPr sz="2400" spc="55" dirty="0">
                <a:latin typeface="Times New Roman"/>
                <a:cs typeface="Times New Roman"/>
              </a:rPr>
              <a:t> </a:t>
            </a:r>
            <a:r>
              <a:rPr sz="2400" spc="220" dirty="0">
                <a:latin typeface="Times New Roman"/>
                <a:cs typeface="Times New Roman"/>
              </a:rPr>
              <a:t>the</a:t>
            </a:r>
            <a:r>
              <a:rPr sz="2400" spc="60" dirty="0">
                <a:latin typeface="Times New Roman"/>
                <a:cs typeface="Times New Roman"/>
              </a:rPr>
              <a:t> </a:t>
            </a:r>
            <a:r>
              <a:rPr sz="2400" spc="130" dirty="0">
                <a:latin typeface="Times New Roman"/>
                <a:cs typeface="Times New Roman"/>
              </a:rPr>
              <a:t>overall</a:t>
            </a:r>
            <a:r>
              <a:rPr sz="2400" spc="35" dirty="0">
                <a:latin typeface="Times New Roman"/>
                <a:cs typeface="Times New Roman"/>
              </a:rPr>
              <a:t> </a:t>
            </a:r>
            <a:r>
              <a:rPr sz="2400" spc="165" dirty="0">
                <a:latin typeface="Times New Roman"/>
                <a:cs typeface="Times New Roman"/>
              </a:rPr>
              <a:t>purpose</a:t>
            </a:r>
            <a:r>
              <a:rPr sz="2400" spc="50" dirty="0">
                <a:latin typeface="Times New Roman"/>
                <a:cs typeface="Times New Roman"/>
              </a:rPr>
              <a:t> </a:t>
            </a:r>
            <a:r>
              <a:rPr sz="2400" spc="220" dirty="0">
                <a:latin typeface="Times New Roman"/>
                <a:cs typeface="Times New Roman"/>
              </a:rPr>
              <a:t>the</a:t>
            </a:r>
            <a:r>
              <a:rPr sz="2400" spc="50" dirty="0">
                <a:latin typeface="Times New Roman"/>
                <a:cs typeface="Times New Roman"/>
              </a:rPr>
              <a:t> </a:t>
            </a:r>
            <a:r>
              <a:rPr sz="2400" spc="85" dirty="0">
                <a:latin typeface="Times New Roman"/>
                <a:cs typeface="Times New Roman"/>
              </a:rPr>
              <a:t>following</a:t>
            </a:r>
            <a:r>
              <a:rPr sz="2400" spc="25" dirty="0">
                <a:latin typeface="Times New Roman"/>
                <a:cs typeface="Times New Roman"/>
              </a:rPr>
              <a:t> </a:t>
            </a:r>
            <a:r>
              <a:rPr sz="2400" spc="220" dirty="0">
                <a:latin typeface="Times New Roman"/>
                <a:cs typeface="Times New Roman"/>
              </a:rPr>
              <a:t>ten</a:t>
            </a:r>
            <a:r>
              <a:rPr sz="2400" spc="50" dirty="0">
                <a:latin typeface="Times New Roman"/>
                <a:cs typeface="Times New Roman"/>
              </a:rPr>
              <a:t> </a:t>
            </a:r>
            <a:r>
              <a:rPr sz="2400" spc="155" dirty="0">
                <a:latin typeface="Times New Roman"/>
                <a:cs typeface="Times New Roman"/>
              </a:rPr>
              <a:t>points</a:t>
            </a:r>
            <a:endParaRPr sz="2400">
              <a:latin typeface="Times New Roman"/>
              <a:cs typeface="Times New Roman"/>
            </a:endParaRPr>
          </a:p>
          <a:p>
            <a:pPr marL="287020">
              <a:lnSpc>
                <a:spcPct val="100000"/>
              </a:lnSpc>
            </a:pPr>
            <a:r>
              <a:rPr sz="2400" spc="175" dirty="0">
                <a:latin typeface="Times New Roman"/>
                <a:cs typeface="Times New Roman"/>
              </a:rPr>
              <a:t>need </a:t>
            </a:r>
            <a:r>
              <a:rPr sz="2400" spc="130" dirty="0">
                <a:latin typeface="Times New Roman"/>
                <a:cs typeface="Times New Roman"/>
              </a:rPr>
              <a:t>to be </a:t>
            </a:r>
            <a:r>
              <a:rPr sz="2400" spc="140" dirty="0">
                <a:latin typeface="Times New Roman"/>
                <a:cs typeface="Times New Roman"/>
              </a:rPr>
              <a:t>considered </a:t>
            </a:r>
            <a:r>
              <a:rPr sz="2400" spc="105" dirty="0">
                <a:latin typeface="Times New Roman"/>
                <a:cs typeface="Times New Roman"/>
              </a:rPr>
              <a:t>by </a:t>
            </a:r>
            <a:r>
              <a:rPr sz="2400" spc="215" dirty="0">
                <a:latin typeface="Times New Roman"/>
                <a:cs typeface="Times New Roman"/>
              </a:rPr>
              <a:t>the</a:t>
            </a:r>
            <a:r>
              <a:rPr sz="2400" spc="-370" dirty="0">
                <a:latin typeface="Times New Roman"/>
                <a:cs typeface="Times New Roman"/>
              </a:rPr>
              <a:t> </a:t>
            </a:r>
            <a:r>
              <a:rPr sz="2400" spc="160" dirty="0">
                <a:latin typeface="Times New Roman"/>
                <a:cs typeface="Times New Roman"/>
              </a:rPr>
              <a:t>designer</a:t>
            </a:r>
            <a:endParaRPr sz="2400">
              <a:latin typeface="Times New Roman"/>
              <a:cs typeface="Times New Roman"/>
            </a:endParaRPr>
          </a:p>
          <a:p>
            <a:pPr marL="652780" marR="353695" lvl="1" indent="-274320">
              <a:lnSpc>
                <a:spcPct val="100000"/>
              </a:lnSpc>
              <a:spcBef>
                <a:spcPts val="500"/>
              </a:spcBef>
              <a:buClr>
                <a:srgbClr val="FD8537"/>
              </a:buClr>
              <a:buSzPct val="78571"/>
              <a:buFont typeface="Wingdings"/>
              <a:buChar char=""/>
              <a:tabLst>
                <a:tab pos="653415" algn="l"/>
              </a:tabLst>
            </a:pPr>
            <a:r>
              <a:rPr sz="2100" spc="114" dirty="0">
                <a:latin typeface="Times New Roman"/>
                <a:cs typeface="Times New Roman"/>
              </a:rPr>
              <a:t>how</a:t>
            </a:r>
            <a:r>
              <a:rPr sz="2100" spc="50" dirty="0">
                <a:latin typeface="Times New Roman"/>
                <a:cs typeface="Times New Roman"/>
              </a:rPr>
              <a:t> </a:t>
            </a:r>
            <a:r>
              <a:rPr sz="2100" spc="170" dirty="0">
                <a:latin typeface="Times New Roman"/>
                <a:cs typeface="Times New Roman"/>
              </a:rPr>
              <a:t>regular</a:t>
            </a:r>
            <a:r>
              <a:rPr sz="2100" spc="55" dirty="0">
                <a:latin typeface="Times New Roman"/>
                <a:cs typeface="Times New Roman"/>
              </a:rPr>
              <a:t> </a:t>
            </a:r>
            <a:r>
              <a:rPr sz="2100" spc="114" dirty="0">
                <a:latin typeface="Times New Roman"/>
                <a:cs typeface="Times New Roman"/>
              </a:rPr>
              <a:t>or</a:t>
            </a:r>
            <a:r>
              <a:rPr sz="2100" spc="60" dirty="0">
                <a:latin typeface="Times New Roman"/>
                <a:cs typeface="Times New Roman"/>
              </a:rPr>
              <a:t> </a:t>
            </a:r>
            <a:r>
              <a:rPr sz="2100" spc="160" dirty="0">
                <a:latin typeface="Times New Roman"/>
                <a:cs typeface="Times New Roman"/>
              </a:rPr>
              <a:t>infrequent</a:t>
            </a:r>
            <a:r>
              <a:rPr sz="2100" spc="50" dirty="0">
                <a:latin typeface="Times New Roman"/>
                <a:cs typeface="Times New Roman"/>
              </a:rPr>
              <a:t> </a:t>
            </a:r>
            <a:r>
              <a:rPr sz="2100" spc="120" dirty="0">
                <a:latin typeface="Times New Roman"/>
                <a:cs typeface="Times New Roman"/>
              </a:rPr>
              <a:t>activities</a:t>
            </a:r>
            <a:r>
              <a:rPr sz="2100" spc="55" dirty="0">
                <a:latin typeface="Times New Roman"/>
                <a:cs typeface="Times New Roman"/>
              </a:rPr>
              <a:t> </a:t>
            </a:r>
            <a:r>
              <a:rPr sz="2100" spc="160" dirty="0">
                <a:latin typeface="Times New Roman"/>
                <a:cs typeface="Times New Roman"/>
              </a:rPr>
              <a:t>are.</a:t>
            </a:r>
            <a:r>
              <a:rPr sz="2100" spc="60" dirty="0">
                <a:latin typeface="Times New Roman"/>
                <a:cs typeface="Times New Roman"/>
              </a:rPr>
              <a:t> </a:t>
            </a:r>
            <a:r>
              <a:rPr sz="2100" spc="150" dirty="0">
                <a:latin typeface="Times New Roman"/>
                <a:cs typeface="Times New Roman"/>
              </a:rPr>
              <a:t>(making</a:t>
            </a:r>
            <a:r>
              <a:rPr sz="2100" spc="45" dirty="0">
                <a:latin typeface="Times New Roman"/>
                <a:cs typeface="Times New Roman"/>
              </a:rPr>
              <a:t> </a:t>
            </a:r>
            <a:r>
              <a:rPr sz="2100" spc="235" dirty="0">
                <a:latin typeface="Times New Roman"/>
                <a:cs typeface="Times New Roman"/>
              </a:rPr>
              <a:t>a  </a:t>
            </a:r>
            <a:r>
              <a:rPr sz="2100" spc="140" dirty="0">
                <a:latin typeface="Times New Roman"/>
                <a:cs typeface="Times New Roman"/>
              </a:rPr>
              <a:t>phone </a:t>
            </a:r>
            <a:r>
              <a:rPr sz="2100" spc="95" dirty="0">
                <a:latin typeface="Times New Roman"/>
                <a:cs typeface="Times New Roman"/>
              </a:rPr>
              <a:t>call </a:t>
            </a:r>
            <a:r>
              <a:rPr sz="2100" spc="114" dirty="0">
                <a:latin typeface="Times New Roman"/>
                <a:cs typeface="Times New Roman"/>
              </a:rPr>
              <a:t>vs </a:t>
            </a:r>
            <a:r>
              <a:rPr sz="2100" spc="145" dirty="0">
                <a:latin typeface="Times New Roman"/>
                <a:cs typeface="Times New Roman"/>
              </a:rPr>
              <a:t>changing</a:t>
            </a:r>
            <a:r>
              <a:rPr sz="2100" spc="-160" dirty="0">
                <a:latin typeface="Times New Roman"/>
                <a:cs typeface="Times New Roman"/>
              </a:rPr>
              <a:t> </a:t>
            </a:r>
            <a:r>
              <a:rPr sz="2100" spc="150" dirty="0">
                <a:latin typeface="Times New Roman"/>
                <a:cs typeface="Times New Roman"/>
              </a:rPr>
              <a:t>battery)</a:t>
            </a:r>
            <a:endParaRPr sz="2100">
              <a:latin typeface="Times New Roman"/>
              <a:cs typeface="Times New Roman"/>
            </a:endParaRPr>
          </a:p>
          <a:p>
            <a:pPr marL="652780" lvl="1" indent="-274320">
              <a:lnSpc>
                <a:spcPct val="100000"/>
              </a:lnSpc>
              <a:spcBef>
                <a:spcPts val="500"/>
              </a:spcBef>
              <a:buClr>
                <a:srgbClr val="FD8537"/>
              </a:buClr>
              <a:buSzPct val="78571"/>
              <a:buFont typeface="Wingdings"/>
              <a:buChar char=""/>
              <a:tabLst>
                <a:tab pos="653415" algn="l"/>
              </a:tabLst>
            </a:pPr>
            <a:r>
              <a:rPr sz="2100" spc="160" dirty="0">
                <a:latin typeface="Times New Roman"/>
                <a:cs typeface="Times New Roman"/>
              </a:rPr>
              <a:t>time</a:t>
            </a:r>
            <a:r>
              <a:rPr sz="2100" spc="50" dirty="0">
                <a:latin typeface="Times New Roman"/>
                <a:cs typeface="Times New Roman"/>
              </a:rPr>
              <a:t> </a:t>
            </a:r>
            <a:r>
              <a:rPr sz="2100" spc="160" dirty="0">
                <a:latin typeface="Times New Roman"/>
                <a:cs typeface="Times New Roman"/>
              </a:rPr>
              <a:t>pressures,</a:t>
            </a:r>
            <a:r>
              <a:rPr sz="2100" spc="55" dirty="0">
                <a:latin typeface="Times New Roman"/>
                <a:cs typeface="Times New Roman"/>
              </a:rPr>
              <a:t> </a:t>
            </a:r>
            <a:r>
              <a:rPr sz="2100" spc="170" dirty="0">
                <a:latin typeface="Times New Roman"/>
                <a:cs typeface="Times New Roman"/>
              </a:rPr>
              <a:t>peaks</a:t>
            </a:r>
            <a:r>
              <a:rPr sz="2100" spc="45" dirty="0">
                <a:latin typeface="Times New Roman"/>
                <a:cs typeface="Times New Roman"/>
              </a:rPr>
              <a:t> </a:t>
            </a:r>
            <a:r>
              <a:rPr sz="2100" spc="204" dirty="0">
                <a:latin typeface="Times New Roman"/>
                <a:cs typeface="Times New Roman"/>
              </a:rPr>
              <a:t>and</a:t>
            </a:r>
            <a:r>
              <a:rPr sz="2100" spc="40" dirty="0">
                <a:latin typeface="Times New Roman"/>
                <a:cs typeface="Times New Roman"/>
              </a:rPr>
              <a:t> </a:t>
            </a:r>
            <a:r>
              <a:rPr sz="2100" spc="165" dirty="0">
                <a:latin typeface="Times New Roman"/>
                <a:cs typeface="Times New Roman"/>
              </a:rPr>
              <a:t>troughs</a:t>
            </a:r>
            <a:r>
              <a:rPr sz="2100" spc="45" dirty="0">
                <a:latin typeface="Times New Roman"/>
                <a:cs typeface="Times New Roman"/>
              </a:rPr>
              <a:t> </a:t>
            </a:r>
            <a:r>
              <a:rPr sz="2100" dirty="0">
                <a:latin typeface="Times New Roman"/>
                <a:cs typeface="Times New Roman"/>
              </a:rPr>
              <a:t>of</a:t>
            </a:r>
            <a:r>
              <a:rPr sz="2100" spc="40" dirty="0">
                <a:latin typeface="Times New Roman"/>
                <a:cs typeface="Times New Roman"/>
              </a:rPr>
              <a:t> </a:t>
            </a:r>
            <a:r>
              <a:rPr sz="2100" spc="125" dirty="0">
                <a:latin typeface="Times New Roman"/>
                <a:cs typeface="Times New Roman"/>
              </a:rPr>
              <a:t>working.</a:t>
            </a:r>
            <a:endParaRPr sz="2100">
              <a:latin typeface="Times New Roman"/>
              <a:cs typeface="Times New Roman"/>
            </a:endParaRPr>
          </a:p>
          <a:p>
            <a:pPr marL="927100" marR="605155" lvl="2" indent="-182880">
              <a:lnSpc>
                <a:spcPct val="100000"/>
              </a:lnSpc>
              <a:spcBef>
                <a:spcPts val="445"/>
              </a:spcBef>
              <a:buClr>
                <a:srgbClr val="DF752E"/>
              </a:buClr>
              <a:buSzPct val="58333"/>
              <a:buFont typeface="Wingdings"/>
              <a:buChar char=""/>
              <a:tabLst>
                <a:tab pos="927735" algn="l"/>
              </a:tabLst>
            </a:pPr>
            <a:r>
              <a:rPr sz="1800" dirty="0">
                <a:latin typeface="Times New Roman"/>
                <a:cs typeface="Times New Roman"/>
              </a:rPr>
              <a:t>A</a:t>
            </a:r>
            <a:r>
              <a:rPr sz="1800" spc="50" dirty="0">
                <a:latin typeface="Times New Roman"/>
                <a:cs typeface="Times New Roman"/>
              </a:rPr>
              <a:t> </a:t>
            </a:r>
            <a:r>
              <a:rPr sz="1800" spc="110" dirty="0">
                <a:latin typeface="Times New Roman"/>
                <a:cs typeface="Times New Roman"/>
              </a:rPr>
              <a:t>design</a:t>
            </a:r>
            <a:r>
              <a:rPr sz="1800" spc="55" dirty="0">
                <a:latin typeface="Times New Roman"/>
                <a:cs typeface="Times New Roman"/>
              </a:rPr>
              <a:t> </a:t>
            </a:r>
            <a:r>
              <a:rPr sz="1800" spc="195" dirty="0">
                <a:latin typeface="Times New Roman"/>
                <a:cs typeface="Times New Roman"/>
              </a:rPr>
              <a:t>that</a:t>
            </a:r>
            <a:r>
              <a:rPr sz="1800" spc="45" dirty="0">
                <a:latin typeface="Times New Roman"/>
                <a:cs typeface="Times New Roman"/>
              </a:rPr>
              <a:t> </a:t>
            </a:r>
            <a:r>
              <a:rPr sz="1800" spc="120" dirty="0">
                <a:latin typeface="Times New Roman"/>
                <a:cs typeface="Times New Roman"/>
              </a:rPr>
              <a:t>works</a:t>
            </a:r>
            <a:r>
              <a:rPr sz="1800" spc="35" dirty="0">
                <a:latin typeface="Times New Roman"/>
                <a:cs typeface="Times New Roman"/>
              </a:rPr>
              <a:t> </a:t>
            </a:r>
            <a:r>
              <a:rPr sz="1800" spc="80" dirty="0">
                <a:latin typeface="Times New Roman"/>
                <a:cs typeface="Times New Roman"/>
              </a:rPr>
              <a:t>well</a:t>
            </a:r>
            <a:r>
              <a:rPr sz="1800" spc="35" dirty="0">
                <a:latin typeface="Times New Roman"/>
                <a:cs typeface="Times New Roman"/>
              </a:rPr>
              <a:t> </a:t>
            </a:r>
            <a:r>
              <a:rPr sz="1800" spc="150" dirty="0">
                <a:latin typeface="Times New Roman"/>
                <a:cs typeface="Times New Roman"/>
              </a:rPr>
              <a:t>when</a:t>
            </a:r>
            <a:r>
              <a:rPr sz="1800" spc="50" dirty="0">
                <a:latin typeface="Times New Roman"/>
                <a:cs typeface="Times New Roman"/>
              </a:rPr>
              <a:t> </a:t>
            </a:r>
            <a:r>
              <a:rPr sz="1800" spc="140" dirty="0">
                <a:latin typeface="Times New Roman"/>
                <a:cs typeface="Times New Roman"/>
              </a:rPr>
              <a:t>things</a:t>
            </a:r>
            <a:r>
              <a:rPr sz="1800" spc="35" dirty="0">
                <a:latin typeface="Times New Roman"/>
                <a:cs typeface="Times New Roman"/>
              </a:rPr>
              <a:t> </a:t>
            </a:r>
            <a:r>
              <a:rPr sz="1800" spc="160" dirty="0">
                <a:latin typeface="Times New Roman"/>
                <a:cs typeface="Times New Roman"/>
              </a:rPr>
              <a:t>are</a:t>
            </a:r>
            <a:r>
              <a:rPr sz="1800" spc="50" dirty="0">
                <a:latin typeface="Times New Roman"/>
                <a:cs typeface="Times New Roman"/>
              </a:rPr>
              <a:t> </a:t>
            </a:r>
            <a:r>
              <a:rPr sz="1800" spc="125" dirty="0">
                <a:latin typeface="Times New Roman"/>
                <a:cs typeface="Times New Roman"/>
              </a:rPr>
              <a:t>quiet</a:t>
            </a:r>
            <a:r>
              <a:rPr sz="1800" spc="50" dirty="0">
                <a:latin typeface="Times New Roman"/>
                <a:cs typeface="Times New Roman"/>
              </a:rPr>
              <a:t> </a:t>
            </a:r>
            <a:r>
              <a:rPr sz="1800" spc="130" dirty="0">
                <a:latin typeface="Times New Roman"/>
                <a:cs typeface="Times New Roman"/>
              </a:rPr>
              <a:t>can</a:t>
            </a:r>
            <a:r>
              <a:rPr sz="1800" spc="45" dirty="0">
                <a:latin typeface="Times New Roman"/>
                <a:cs typeface="Times New Roman"/>
              </a:rPr>
              <a:t> </a:t>
            </a:r>
            <a:r>
              <a:rPr sz="1800" spc="95" dirty="0">
                <a:latin typeface="Times New Roman"/>
                <a:cs typeface="Times New Roman"/>
              </a:rPr>
              <a:t>be  </a:t>
            </a:r>
            <a:r>
              <a:rPr sz="1800" spc="105" dirty="0">
                <a:latin typeface="Times New Roman"/>
                <a:cs typeface="Times New Roman"/>
              </a:rPr>
              <a:t>awful </a:t>
            </a:r>
            <a:r>
              <a:rPr sz="1800" spc="150" dirty="0">
                <a:latin typeface="Times New Roman"/>
                <a:cs typeface="Times New Roman"/>
              </a:rPr>
              <a:t>when </a:t>
            </a:r>
            <a:r>
              <a:rPr sz="1800" spc="140" dirty="0">
                <a:latin typeface="Times New Roman"/>
                <a:cs typeface="Times New Roman"/>
              </a:rPr>
              <a:t>things </a:t>
            </a:r>
            <a:r>
              <a:rPr sz="1800" spc="160" dirty="0">
                <a:latin typeface="Times New Roman"/>
                <a:cs typeface="Times New Roman"/>
              </a:rPr>
              <a:t>are </a:t>
            </a:r>
            <a:r>
              <a:rPr sz="1800" spc="105" dirty="0">
                <a:latin typeface="Times New Roman"/>
                <a:cs typeface="Times New Roman"/>
              </a:rPr>
              <a:t>busy. </a:t>
            </a:r>
            <a:r>
              <a:rPr sz="1800" spc="100" dirty="0">
                <a:latin typeface="Times New Roman"/>
                <a:cs typeface="Times New Roman"/>
              </a:rPr>
              <a:t>(buying </a:t>
            </a:r>
            <a:r>
              <a:rPr sz="1800" spc="200" dirty="0">
                <a:latin typeface="Times New Roman"/>
                <a:cs typeface="Times New Roman"/>
              </a:rPr>
              <a:t>a </a:t>
            </a:r>
            <a:r>
              <a:rPr sz="1800" spc="120" dirty="0">
                <a:latin typeface="Times New Roman"/>
                <a:cs typeface="Times New Roman"/>
              </a:rPr>
              <a:t>ticket </a:t>
            </a:r>
            <a:r>
              <a:rPr sz="1800" spc="100" dirty="0">
                <a:latin typeface="Times New Roman"/>
                <a:cs typeface="Times New Roman"/>
              </a:rPr>
              <a:t>from </a:t>
            </a:r>
            <a:r>
              <a:rPr sz="1800" spc="200" dirty="0">
                <a:latin typeface="Times New Roman"/>
                <a:cs typeface="Times New Roman"/>
              </a:rPr>
              <a:t>a  </a:t>
            </a:r>
            <a:r>
              <a:rPr sz="1800" spc="135" dirty="0">
                <a:latin typeface="Times New Roman"/>
                <a:cs typeface="Times New Roman"/>
              </a:rPr>
              <a:t>machine</a:t>
            </a:r>
            <a:r>
              <a:rPr sz="1800" spc="30" dirty="0">
                <a:latin typeface="Times New Roman"/>
                <a:cs typeface="Times New Roman"/>
              </a:rPr>
              <a:t> </a:t>
            </a:r>
            <a:r>
              <a:rPr sz="1800" spc="150" dirty="0">
                <a:latin typeface="Times New Roman"/>
                <a:cs typeface="Times New Roman"/>
              </a:rPr>
              <a:t>when</a:t>
            </a:r>
            <a:r>
              <a:rPr sz="1800" spc="40" dirty="0">
                <a:latin typeface="Times New Roman"/>
                <a:cs typeface="Times New Roman"/>
              </a:rPr>
              <a:t> </a:t>
            </a:r>
            <a:r>
              <a:rPr sz="1800" spc="155" dirty="0">
                <a:latin typeface="Times New Roman"/>
                <a:cs typeface="Times New Roman"/>
              </a:rPr>
              <a:t>there</a:t>
            </a:r>
            <a:r>
              <a:rPr sz="1800" spc="30" dirty="0">
                <a:latin typeface="Times New Roman"/>
                <a:cs typeface="Times New Roman"/>
              </a:rPr>
              <a:t> </a:t>
            </a:r>
            <a:r>
              <a:rPr sz="1800" spc="95" dirty="0">
                <a:latin typeface="Times New Roman"/>
                <a:cs typeface="Times New Roman"/>
              </a:rPr>
              <a:t>is</a:t>
            </a:r>
            <a:r>
              <a:rPr sz="1800" spc="45" dirty="0">
                <a:latin typeface="Times New Roman"/>
                <a:cs typeface="Times New Roman"/>
              </a:rPr>
              <a:t> </a:t>
            </a:r>
            <a:r>
              <a:rPr sz="1800" spc="200" dirty="0">
                <a:latin typeface="Times New Roman"/>
                <a:cs typeface="Times New Roman"/>
              </a:rPr>
              <a:t>a</a:t>
            </a:r>
            <a:r>
              <a:rPr sz="1800" spc="40" dirty="0">
                <a:latin typeface="Times New Roman"/>
                <a:cs typeface="Times New Roman"/>
              </a:rPr>
              <a:t> </a:t>
            </a:r>
            <a:r>
              <a:rPr sz="1800" spc="114" dirty="0">
                <a:latin typeface="Times New Roman"/>
                <a:cs typeface="Times New Roman"/>
              </a:rPr>
              <a:t>queue)</a:t>
            </a:r>
            <a:endParaRPr sz="1800">
              <a:latin typeface="Times New Roman"/>
              <a:cs typeface="Times New Roman"/>
            </a:endParaRPr>
          </a:p>
          <a:p>
            <a:pPr marL="652780" marR="5080" lvl="1" indent="-274320">
              <a:lnSpc>
                <a:spcPct val="100000"/>
              </a:lnSpc>
              <a:spcBef>
                <a:spcPts val="490"/>
              </a:spcBef>
              <a:buClr>
                <a:srgbClr val="FD8537"/>
              </a:buClr>
              <a:buSzPct val="78571"/>
              <a:buFont typeface="Wingdings"/>
              <a:buChar char=""/>
              <a:tabLst>
                <a:tab pos="653415" algn="l"/>
              </a:tabLst>
            </a:pPr>
            <a:r>
              <a:rPr sz="2100" spc="125" dirty="0">
                <a:latin typeface="Times New Roman"/>
                <a:cs typeface="Times New Roman"/>
              </a:rPr>
              <a:t>Some</a:t>
            </a:r>
            <a:r>
              <a:rPr sz="2100" spc="50" dirty="0">
                <a:latin typeface="Times New Roman"/>
                <a:cs typeface="Times New Roman"/>
              </a:rPr>
              <a:t> </a:t>
            </a:r>
            <a:r>
              <a:rPr sz="2100" spc="125" dirty="0">
                <a:latin typeface="Times New Roman"/>
                <a:cs typeface="Times New Roman"/>
              </a:rPr>
              <a:t>activities</a:t>
            </a:r>
            <a:r>
              <a:rPr sz="2100" spc="50" dirty="0">
                <a:latin typeface="Times New Roman"/>
                <a:cs typeface="Times New Roman"/>
              </a:rPr>
              <a:t> </a:t>
            </a:r>
            <a:r>
              <a:rPr sz="2100" spc="85" dirty="0">
                <a:latin typeface="Times New Roman"/>
                <a:cs typeface="Times New Roman"/>
              </a:rPr>
              <a:t>will</a:t>
            </a:r>
            <a:r>
              <a:rPr sz="2100" spc="60" dirty="0">
                <a:latin typeface="Times New Roman"/>
                <a:cs typeface="Times New Roman"/>
              </a:rPr>
              <a:t> </a:t>
            </a:r>
            <a:r>
              <a:rPr sz="2100" spc="190" dirty="0">
                <a:latin typeface="Times New Roman"/>
                <a:cs typeface="Times New Roman"/>
              </a:rPr>
              <a:t>take</a:t>
            </a:r>
            <a:r>
              <a:rPr sz="2100" spc="55" dirty="0">
                <a:latin typeface="Times New Roman"/>
                <a:cs typeface="Times New Roman"/>
              </a:rPr>
              <a:t> </a:t>
            </a:r>
            <a:r>
              <a:rPr sz="2100" spc="114" dirty="0">
                <a:latin typeface="Times New Roman"/>
                <a:cs typeface="Times New Roman"/>
              </a:rPr>
              <a:t>place</a:t>
            </a:r>
            <a:r>
              <a:rPr sz="2100" spc="55" dirty="0">
                <a:latin typeface="Times New Roman"/>
                <a:cs typeface="Times New Roman"/>
              </a:rPr>
              <a:t> </a:t>
            </a:r>
            <a:r>
              <a:rPr sz="2100" spc="190" dirty="0">
                <a:latin typeface="Times New Roman"/>
                <a:cs typeface="Times New Roman"/>
              </a:rPr>
              <a:t>as</a:t>
            </a:r>
            <a:r>
              <a:rPr sz="2100" spc="50" dirty="0">
                <a:latin typeface="Times New Roman"/>
                <a:cs typeface="Times New Roman"/>
              </a:rPr>
              <a:t> </a:t>
            </a:r>
            <a:r>
              <a:rPr sz="2100" spc="235" dirty="0">
                <a:latin typeface="Times New Roman"/>
                <a:cs typeface="Times New Roman"/>
              </a:rPr>
              <a:t>a</a:t>
            </a:r>
            <a:r>
              <a:rPr sz="2100" spc="50" dirty="0">
                <a:latin typeface="Times New Roman"/>
                <a:cs typeface="Times New Roman"/>
              </a:rPr>
              <a:t> </a:t>
            </a:r>
            <a:r>
              <a:rPr sz="2100" spc="110" dirty="0">
                <a:latin typeface="Times New Roman"/>
                <a:cs typeface="Times New Roman"/>
              </a:rPr>
              <a:t>single,</a:t>
            </a:r>
            <a:r>
              <a:rPr sz="2100" spc="55" dirty="0">
                <a:latin typeface="Times New Roman"/>
                <a:cs typeface="Times New Roman"/>
              </a:rPr>
              <a:t> </a:t>
            </a:r>
            <a:r>
              <a:rPr sz="2100" spc="135" dirty="0">
                <a:latin typeface="Times New Roman"/>
                <a:cs typeface="Times New Roman"/>
              </a:rPr>
              <a:t>continuous  </a:t>
            </a:r>
            <a:r>
              <a:rPr sz="2100" spc="170" dirty="0">
                <a:latin typeface="Times New Roman"/>
                <a:cs typeface="Times New Roman"/>
              </a:rPr>
              <a:t>set </a:t>
            </a:r>
            <a:r>
              <a:rPr sz="2100" dirty="0">
                <a:latin typeface="Times New Roman"/>
                <a:cs typeface="Times New Roman"/>
              </a:rPr>
              <a:t>of </a:t>
            </a:r>
            <a:r>
              <a:rPr sz="2100" spc="130" dirty="0">
                <a:latin typeface="Times New Roman"/>
                <a:cs typeface="Times New Roman"/>
              </a:rPr>
              <a:t>actions </a:t>
            </a:r>
            <a:r>
              <a:rPr sz="2100" spc="170" dirty="0">
                <a:latin typeface="Times New Roman"/>
                <a:cs typeface="Times New Roman"/>
              </a:rPr>
              <a:t>whereas </a:t>
            </a:r>
            <a:r>
              <a:rPr sz="2100" spc="155" dirty="0">
                <a:latin typeface="Times New Roman"/>
                <a:cs typeface="Times New Roman"/>
              </a:rPr>
              <a:t>others </a:t>
            </a:r>
            <a:r>
              <a:rPr sz="2100" spc="190" dirty="0">
                <a:latin typeface="Times New Roman"/>
                <a:cs typeface="Times New Roman"/>
              </a:rPr>
              <a:t>are </a:t>
            </a:r>
            <a:r>
              <a:rPr sz="2100" spc="145" dirty="0">
                <a:latin typeface="Times New Roman"/>
                <a:cs typeface="Times New Roman"/>
              </a:rPr>
              <a:t>more </a:t>
            </a:r>
            <a:r>
              <a:rPr sz="2100" spc="105" dirty="0">
                <a:latin typeface="Times New Roman"/>
                <a:cs typeface="Times New Roman"/>
              </a:rPr>
              <a:t>likely </a:t>
            </a:r>
            <a:r>
              <a:rPr sz="2100" spc="114" dirty="0">
                <a:latin typeface="Times New Roman"/>
                <a:cs typeface="Times New Roman"/>
              </a:rPr>
              <a:t>to </a:t>
            </a:r>
            <a:r>
              <a:rPr sz="2100" spc="110" dirty="0">
                <a:latin typeface="Times New Roman"/>
                <a:cs typeface="Times New Roman"/>
              </a:rPr>
              <a:t>be  </a:t>
            </a:r>
            <a:r>
              <a:rPr sz="2100" spc="170" dirty="0">
                <a:latin typeface="Times New Roman"/>
                <a:cs typeface="Times New Roman"/>
              </a:rPr>
              <a:t>interrupted.</a:t>
            </a:r>
            <a:endParaRPr sz="2100">
              <a:latin typeface="Times New Roman"/>
              <a:cs typeface="Times New Roman"/>
            </a:endParaRPr>
          </a:p>
          <a:p>
            <a:pPr marL="927100" marR="583565" lvl="2" indent="-182880">
              <a:lnSpc>
                <a:spcPct val="100000"/>
              </a:lnSpc>
              <a:spcBef>
                <a:spcPts val="440"/>
              </a:spcBef>
              <a:buClr>
                <a:srgbClr val="DF752E"/>
              </a:buClr>
              <a:buSzPct val="58333"/>
              <a:buFont typeface="Wingdings"/>
              <a:buChar char=""/>
              <a:tabLst>
                <a:tab pos="927735" algn="l"/>
              </a:tabLst>
            </a:pPr>
            <a:r>
              <a:rPr sz="1800" spc="160" dirty="0">
                <a:latin typeface="Times New Roman"/>
                <a:cs typeface="Times New Roman"/>
              </a:rPr>
              <a:t>It</a:t>
            </a:r>
            <a:r>
              <a:rPr sz="1800" spc="45" dirty="0">
                <a:latin typeface="Times New Roman"/>
                <a:cs typeface="Times New Roman"/>
              </a:rPr>
              <a:t> </a:t>
            </a:r>
            <a:r>
              <a:rPr sz="1800" spc="95" dirty="0">
                <a:latin typeface="Times New Roman"/>
                <a:cs typeface="Times New Roman"/>
              </a:rPr>
              <a:t>is</a:t>
            </a:r>
            <a:r>
              <a:rPr sz="1800" spc="50" dirty="0">
                <a:latin typeface="Times New Roman"/>
                <a:cs typeface="Times New Roman"/>
              </a:rPr>
              <a:t> </a:t>
            </a:r>
            <a:r>
              <a:rPr sz="1800" spc="150" dirty="0">
                <a:latin typeface="Times New Roman"/>
                <a:cs typeface="Times New Roman"/>
              </a:rPr>
              <a:t>important</a:t>
            </a:r>
            <a:r>
              <a:rPr sz="1800" spc="40" dirty="0">
                <a:latin typeface="Times New Roman"/>
                <a:cs typeface="Times New Roman"/>
              </a:rPr>
              <a:t> </a:t>
            </a:r>
            <a:r>
              <a:rPr sz="1800" spc="170" dirty="0">
                <a:latin typeface="Times New Roman"/>
                <a:cs typeface="Times New Roman"/>
              </a:rPr>
              <a:t>then</a:t>
            </a:r>
            <a:r>
              <a:rPr sz="1800" spc="50" dirty="0">
                <a:latin typeface="Times New Roman"/>
                <a:cs typeface="Times New Roman"/>
              </a:rPr>
              <a:t> </a:t>
            </a:r>
            <a:r>
              <a:rPr sz="1800" spc="95" dirty="0">
                <a:latin typeface="Times New Roman"/>
                <a:cs typeface="Times New Roman"/>
              </a:rPr>
              <a:t>to</a:t>
            </a:r>
            <a:r>
              <a:rPr sz="1800" spc="45" dirty="0">
                <a:latin typeface="Times New Roman"/>
                <a:cs typeface="Times New Roman"/>
              </a:rPr>
              <a:t> </a:t>
            </a:r>
            <a:r>
              <a:rPr sz="1800" spc="155" dirty="0">
                <a:latin typeface="Times New Roman"/>
                <a:cs typeface="Times New Roman"/>
              </a:rPr>
              <a:t>ensure</a:t>
            </a:r>
            <a:r>
              <a:rPr sz="1800" spc="35" dirty="0">
                <a:latin typeface="Times New Roman"/>
                <a:cs typeface="Times New Roman"/>
              </a:rPr>
              <a:t> </a:t>
            </a:r>
            <a:r>
              <a:rPr sz="1800" spc="195" dirty="0">
                <a:latin typeface="Times New Roman"/>
                <a:cs typeface="Times New Roman"/>
              </a:rPr>
              <a:t>that</a:t>
            </a:r>
            <a:r>
              <a:rPr sz="1800" spc="50" dirty="0">
                <a:latin typeface="Times New Roman"/>
                <a:cs typeface="Times New Roman"/>
              </a:rPr>
              <a:t> </a:t>
            </a:r>
            <a:r>
              <a:rPr sz="1800" spc="85" dirty="0">
                <a:latin typeface="Times New Roman"/>
                <a:cs typeface="Times New Roman"/>
              </a:rPr>
              <a:t>people</a:t>
            </a:r>
            <a:r>
              <a:rPr sz="1800" spc="45" dirty="0">
                <a:latin typeface="Times New Roman"/>
                <a:cs typeface="Times New Roman"/>
              </a:rPr>
              <a:t> </a:t>
            </a:r>
            <a:r>
              <a:rPr sz="1800" spc="60" dirty="0">
                <a:latin typeface="Times New Roman"/>
                <a:cs typeface="Times New Roman"/>
              </a:rPr>
              <a:t>do</a:t>
            </a:r>
            <a:r>
              <a:rPr sz="1800" spc="45" dirty="0">
                <a:latin typeface="Times New Roman"/>
                <a:cs typeface="Times New Roman"/>
              </a:rPr>
              <a:t> </a:t>
            </a:r>
            <a:r>
              <a:rPr sz="1800" spc="130" dirty="0">
                <a:latin typeface="Times New Roman"/>
                <a:cs typeface="Times New Roman"/>
              </a:rPr>
              <a:t>not</a:t>
            </a:r>
            <a:r>
              <a:rPr sz="1800" spc="40" dirty="0">
                <a:latin typeface="Times New Roman"/>
                <a:cs typeface="Times New Roman"/>
              </a:rPr>
              <a:t> </a:t>
            </a:r>
            <a:r>
              <a:rPr sz="1800" spc="160" dirty="0">
                <a:latin typeface="Times New Roman"/>
                <a:cs typeface="Times New Roman"/>
              </a:rPr>
              <a:t>make  </a:t>
            </a:r>
            <a:r>
              <a:rPr sz="1800" spc="145" dirty="0">
                <a:latin typeface="Times New Roman"/>
                <a:cs typeface="Times New Roman"/>
              </a:rPr>
              <a:t>mistakes </a:t>
            </a:r>
            <a:r>
              <a:rPr sz="1800" spc="95" dirty="0">
                <a:latin typeface="Times New Roman"/>
                <a:cs typeface="Times New Roman"/>
              </a:rPr>
              <a:t>or </a:t>
            </a:r>
            <a:r>
              <a:rPr sz="1800" spc="105" dirty="0">
                <a:latin typeface="Times New Roman"/>
                <a:cs typeface="Times New Roman"/>
              </a:rPr>
              <a:t>leave </a:t>
            </a:r>
            <a:r>
              <a:rPr sz="1800" spc="150" dirty="0">
                <a:latin typeface="Times New Roman"/>
                <a:cs typeface="Times New Roman"/>
              </a:rPr>
              <a:t>important</a:t>
            </a:r>
            <a:r>
              <a:rPr sz="1800" spc="-270" dirty="0">
                <a:latin typeface="Times New Roman"/>
                <a:cs typeface="Times New Roman"/>
              </a:rPr>
              <a:t> </a:t>
            </a:r>
            <a:r>
              <a:rPr sz="1800" spc="130" dirty="0">
                <a:latin typeface="Times New Roman"/>
                <a:cs typeface="Times New Roman"/>
              </a:rPr>
              <a:t>steps out </a:t>
            </a:r>
            <a:r>
              <a:rPr sz="1800" dirty="0">
                <a:latin typeface="Times New Roman"/>
                <a:cs typeface="Times New Roman"/>
              </a:rPr>
              <a:t>of </a:t>
            </a:r>
            <a:r>
              <a:rPr sz="1800" spc="105" dirty="0">
                <a:latin typeface="Times New Roman"/>
                <a:cs typeface="Times New Roman"/>
              </a:rPr>
              <a:t>some </a:t>
            </a:r>
            <a:r>
              <a:rPr sz="1800" spc="100" dirty="0">
                <a:latin typeface="Times New Roman"/>
                <a:cs typeface="Times New Roman"/>
              </a:rPr>
              <a:t>activity</a:t>
            </a:r>
            <a:endParaRPr sz="1800">
              <a:latin typeface="Times New Roman"/>
              <a:cs typeface="Times New Roman"/>
            </a:endParaRPr>
          </a:p>
          <a:p>
            <a:pPr marL="927100" lvl="2" indent="-182880">
              <a:lnSpc>
                <a:spcPct val="100000"/>
              </a:lnSpc>
              <a:spcBef>
                <a:spcPts val="430"/>
              </a:spcBef>
              <a:buClr>
                <a:srgbClr val="DF752E"/>
              </a:buClr>
              <a:buSzPct val="58333"/>
              <a:buFont typeface="Wingdings"/>
              <a:buChar char=""/>
              <a:tabLst>
                <a:tab pos="927735" algn="l"/>
              </a:tabLst>
            </a:pPr>
            <a:r>
              <a:rPr sz="1800" spc="114" dirty="0">
                <a:latin typeface="Times New Roman"/>
                <a:cs typeface="Times New Roman"/>
              </a:rPr>
              <a:t>They</a:t>
            </a:r>
            <a:r>
              <a:rPr sz="1800" spc="40" dirty="0">
                <a:latin typeface="Times New Roman"/>
                <a:cs typeface="Times New Roman"/>
              </a:rPr>
              <a:t> </a:t>
            </a:r>
            <a:r>
              <a:rPr sz="1800" spc="120" dirty="0">
                <a:latin typeface="Times New Roman"/>
                <a:cs typeface="Times New Roman"/>
              </a:rPr>
              <a:t>should</a:t>
            </a:r>
            <a:r>
              <a:rPr sz="1800" spc="45" dirty="0">
                <a:latin typeface="Times New Roman"/>
                <a:cs typeface="Times New Roman"/>
              </a:rPr>
              <a:t> </a:t>
            </a:r>
            <a:r>
              <a:rPr sz="1800" spc="95" dirty="0">
                <a:latin typeface="Times New Roman"/>
                <a:cs typeface="Times New Roman"/>
              </a:rPr>
              <a:t>be</a:t>
            </a:r>
            <a:r>
              <a:rPr sz="1800" spc="45" dirty="0">
                <a:latin typeface="Times New Roman"/>
                <a:cs typeface="Times New Roman"/>
              </a:rPr>
              <a:t> </a:t>
            </a:r>
            <a:r>
              <a:rPr sz="1800" spc="110" dirty="0">
                <a:latin typeface="Times New Roman"/>
                <a:cs typeface="Times New Roman"/>
              </a:rPr>
              <a:t>able</a:t>
            </a:r>
            <a:r>
              <a:rPr sz="1800" spc="45" dirty="0">
                <a:latin typeface="Times New Roman"/>
                <a:cs typeface="Times New Roman"/>
              </a:rPr>
              <a:t> </a:t>
            </a:r>
            <a:r>
              <a:rPr sz="1800" spc="95" dirty="0">
                <a:latin typeface="Times New Roman"/>
                <a:cs typeface="Times New Roman"/>
              </a:rPr>
              <a:t>to</a:t>
            </a:r>
            <a:r>
              <a:rPr sz="1800" spc="45" dirty="0">
                <a:latin typeface="Times New Roman"/>
                <a:cs typeface="Times New Roman"/>
              </a:rPr>
              <a:t> </a:t>
            </a:r>
            <a:r>
              <a:rPr sz="1800" spc="100" dirty="0">
                <a:latin typeface="Times New Roman"/>
                <a:cs typeface="Times New Roman"/>
              </a:rPr>
              <a:t>find</a:t>
            </a:r>
            <a:r>
              <a:rPr sz="1800" spc="45" dirty="0">
                <a:latin typeface="Times New Roman"/>
                <a:cs typeface="Times New Roman"/>
              </a:rPr>
              <a:t> </a:t>
            </a:r>
            <a:r>
              <a:rPr sz="1800" spc="145" dirty="0">
                <a:latin typeface="Times New Roman"/>
                <a:cs typeface="Times New Roman"/>
              </a:rPr>
              <a:t>their</a:t>
            </a:r>
            <a:r>
              <a:rPr sz="1800" spc="40" dirty="0">
                <a:latin typeface="Times New Roman"/>
                <a:cs typeface="Times New Roman"/>
              </a:rPr>
              <a:t> </a:t>
            </a:r>
            <a:r>
              <a:rPr sz="1800" spc="95" dirty="0">
                <a:latin typeface="Times New Roman"/>
                <a:cs typeface="Times New Roman"/>
              </a:rPr>
              <a:t>place</a:t>
            </a:r>
            <a:r>
              <a:rPr sz="1800" spc="50" dirty="0">
                <a:latin typeface="Times New Roman"/>
                <a:cs typeface="Times New Roman"/>
              </a:rPr>
              <a:t> </a:t>
            </a:r>
            <a:r>
              <a:rPr sz="1800" spc="140" dirty="0">
                <a:latin typeface="Times New Roman"/>
                <a:cs typeface="Times New Roman"/>
              </a:rPr>
              <a:t>again</a:t>
            </a:r>
            <a:endParaRPr sz="1800">
              <a:latin typeface="Times New Roman"/>
              <a:cs typeface="Times New Roman"/>
            </a:endParaRPr>
          </a:p>
        </p:txBody>
      </p:sp>
      <p:sp>
        <p:nvSpPr>
          <p:cNvPr id="4" name="object 4"/>
          <p:cNvSpPr txBox="1"/>
          <p:nvPr/>
        </p:nvSpPr>
        <p:spPr>
          <a:xfrm>
            <a:off x="6434709" y="39623"/>
            <a:ext cx="2078355" cy="28511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 </a:t>
            </a:r>
            <a:r>
              <a:rPr sz="1800" spc="-5" dirty="0">
                <a:latin typeface="Wingdings"/>
                <a:cs typeface="Wingdings"/>
              </a:rPr>
              <a:t></a:t>
            </a:r>
            <a:r>
              <a:rPr sz="1800" spc="-70" dirty="0">
                <a:latin typeface="Times New Roman"/>
                <a:cs typeface="Times New Roman"/>
              </a:rPr>
              <a:t> </a:t>
            </a:r>
            <a:r>
              <a:rPr sz="1800" spc="85" dirty="0">
                <a:latin typeface="Times New Roman"/>
                <a:cs typeface="Times New Roman"/>
              </a:rPr>
              <a:t>Activities</a:t>
            </a:r>
            <a:endParaRPr sz="1800">
              <a:latin typeface="Times New Roman"/>
              <a:cs typeface="Times New Roman"/>
            </a:endParaRPr>
          </a:p>
        </p:txBody>
      </p:sp>
      <p:sp>
        <p:nvSpPr>
          <p:cNvPr id="5" name="object 5"/>
          <p:cNvSpPr/>
          <p:nvPr/>
        </p:nvSpPr>
        <p:spPr>
          <a:xfrm>
            <a:off x="7620000" y="1752600"/>
            <a:ext cx="457200" cy="4724400"/>
          </a:xfrm>
          <a:custGeom>
            <a:avLst/>
            <a:gdLst/>
            <a:ahLst/>
            <a:cxnLst/>
            <a:rect l="l" t="t" r="r" b="b"/>
            <a:pathLst>
              <a:path w="457200" h="4724400">
                <a:moveTo>
                  <a:pt x="0" y="0"/>
                </a:moveTo>
                <a:lnTo>
                  <a:pt x="72249" y="1938"/>
                </a:lnTo>
                <a:lnTo>
                  <a:pt x="135002" y="7339"/>
                </a:lnTo>
                <a:lnTo>
                  <a:pt x="184489" y="15581"/>
                </a:lnTo>
                <a:lnTo>
                  <a:pt x="228600" y="38100"/>
                </a:lnTo>
                <a:lnTo>
                  <a:pt x="228600" y="2324100"/>
                </a:lnTo>
                <a:lnTo>
                  <a:pt x="240255" y="2336157"/>
                </a:lnTo>
                <a:lnTo>
                  <a:pt x="272710" y="2346618"/>
                </a:lnTo>
                <a:lnTo>
                  <a:pt x="322197" y="2354860"/>
                </a:lnTo>
                <a:lnTo>
                  <a:pt x="384950" y="2360261"/>
                </a:lnTo>
                <a:lnTo>
                  <a:pt x="457200" y="2362200"/>
                </a:lnTo>
                <a:lnTo>
                  <a:pt x="384950" y="2364138"/>
                </a:lnTo>
                <a:lnTo>
                  <a:pt x="322197" y="2369539"/>
                </a:lnTo>
                <a:lnTo>
                  <a:pt x="272710" y="2377781"/>
                </a:lnTo>
                <a:lnTo>
                  <a:pt x="240255" y="2388242"/>
                </a:lnTo>
                <a:lnTo>
                  <a:pt x="228600" y="2400300"/>
                </a:lnTo>
                <a:lnTo>
                  <a:pt x="228600" y="4686300"/>
                </a:lnTo>
                <a:lnTo>
                  <a:pt x="216944" y="4698343"/>
                </a:lnTo>
                <a:lnTo>
                  <a:pt x="184489" y="4708802"/>
                </a:lnTo>
                <a:lnTo>
                  <a:pt x="135002" y="4717049"/>
                </a:lnTo>
                <a:lnTo>
                  <a:pt x="72249" y="4722457"/>
                </a:lnTo>
                <a:lnTo>
                  <a:pt x="0" y="4724400"/>
                </a:lnTo>
              </a:path>
            </a:pathLst>
          </a:custGeom>
          <a:ln w="12192">
            <a:solidFill>
              <a:srgbClr val="FF6903"/>
            </a:solidFill>
          </a:ln>
        </p:spPr>
        <p:txBody>
          <a:bodyPr wrap="square" lIns="0" tIns="0" rIns="0" bIns="0" rtlCol="0"/>
          <a:lstStyle/>
          <a:p>
            <a:endParaRPr/>
          </a:p>
        </p:txBody>
      </p:sp>
      <p:sp>
        <p:nvSpPr>
          <p:cNvPr id="6" name="object 6"/>
          <p:cNvSpPr txBox="1"/>
          <p:nvPr/>
        </p:nvSpPr>
        <p:spPr>
          <a:xfrm>
            <a:off x="8169671" y="3538854"/>
            <a:ext cx="254000" cy="1042035"/>
          </a:xfrm>
          <a:prstGeom prst="rect">
            <a:avLst/>
          </a:prstGeom>
        </p:spPr>
        <p:txBody>
          <a:bodyPr vert="vert" wrap="square" lIns="0" tIns="0" rIns="0" bIns="0" rtlCol="0">
            <a:spAutoFit/>
          </a:bodyPr>
          <a:lstStyle/>
          <a:p>
            <a:pPr marL="12700">
              <a:lnSpc>
                <a:spcPts val="1935"/>
              </a:lnSpc>
            </a:pPr>
            <a:r>
              <a:rPr sz="1800" dirty="0">
                <a:latin typeface="Times New Roman"/>
                <a:cs typeface="Times New Roman"/>
              </a:rPr>
              <a:t>Temporal</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25" dirty="0">
                <a:latin typeface="Times New Roman"/>
                <a:cs typeface="Times New Roman"/>
              </a:rPr>
              <a:t>A</a:t>
            </a:r>
            <a:r>
              <a:rPr sz="2400" b="0" spc="125" dirty="0">
                <a:latin typeface="Times New Roman"/>
                <a:cs typeface="Times New Roman"/>
              </a:rPr>
              <a:t>CTIVITIES</a:t>
            </a:r>
            <a:endParaRPr sz="2400">
              <a:latin typeface="Times New Roman"/>
              <a:cs typeface="Times New Roman"/>
            </a:endParaRPr>
          </a:p>
        </p:txBody>
      </p:sp>
      <p:sp>
        <p:nvSpPr>
          <p:cNvPr id="3" name="object 3"/>
          <p:cNvSpPr txBox="1"/>
          <p:nvPr/>
        </p:nvSpPr>
        <p:spPr>
          <a:xfrm>
            <a:off x="902004" y="1609597"/>
            <a:ext cx="6881495" cy="4541520"/>
          </a:xfrm>
          <a:prstGeom prst="rect">
            <a:avLst/>
          </a:prstGeom>
        </p:spPr>
        <p:txBody>
          <a:bodyPr vert="horz" wrap="square" lIns="0" tIns="0" rIns="0" bIns="0" rtlCol="0">
            <a:spAutoFit/>
          </a:bodyPr>
          <a:lstStyle/>
          <a:p>
            <a:pPr marL="287020" indent="-274320">
              <a:lnSpc>
                <a:spcPts val="2395"/>
              </a:lnSpc>
              <a:buClr>
                <a:srgbClr val="FD8537"/>
              </a:buClr>
              <a:buSzPct val="78571"/>
              <a:buFont typeface="Wingdings"/>
              <a:buChar char=""/>
              <a:tabLst>
                <a:tab pos="287020" algn="l"/>
              </a:tabLst>
            </a:pPr>
            <a:r>
              <a:rPr sz="2100" spc="155" dirty="0">
                <a:latin typeface="Times New Roman"/>
                <a:cs typeface="Times New Roman"/>
              </a:rPr>
              <a:t>The</a:t>
            </a:r>
            <a:r>
              <a:rPr sz="2100" spc="50" dirty="0">
                <a:latin typeface="Times New Roman"/>
                <a:cs typeface="Times New Roman"/>
              </a:rPr>
              <a:t> </a:t>
            </a:r>
            <a:r>
              <a:rPr sz="2100" spc="145" dirty="0">
                <a:latin typeface="Times New Roman"/>
                <a:cs typeface="Times New Roman"/>
              </a:rPr>
              <a:t>response</a:t>
            </a:r>
            <a:r>
              <a:rPr sz="2100" spc="55" dirty="0">
                <a:latin typeface="Times New Roman"/>
                <a:cs typeface="Times New Roman"/>
              </a:rPr>
              <a:t> </a:t>
            </a:r>
            <a:r>
              <a:rPr sz="2100" spc="160" dirty="0">
                <a:latin typeface="Times New Roman"/>
                <a:cs typeface="Times New Roman"/>
              </a:rPr>
              <a:t>time</a:t>
            </a:r>
            <a:r>
              <a:rPr sz="2100" spc="35" dirty="0">
                <a:latin typeface="Times New Roman"/>
                <a:cs typeface="Times New Roman"/>
              </a:rPr>
              <a:t> </a:t>
            </a:r>
            <a:r>
              <a:rPr sz="2100" spc="145" dirty="0">
                <a:latin typeface="Times New Roman"/>
                <a:cs typeface="Times New Roman"/>
              </a:rPr>
              <a:t>needed</a:t>
            </a:r>
            <a:r>
              <a:rPr sz="2100" spc="40" dirty="0">
                <a:latin typeface="Times New Roman"/>
                <a:cs typeface="Times New Roman"/>
              </a:rPr>
              <a:t> </a:t>
            </a:r>
            <a:r>
              <a:rPr sz="2100" spc="114" dirty="0">
                <a:latin typeface="Times New Roman"/>
                <a:cs typeface="Times New Roman"/>
              </a:rPr>
              <a:t>from</a:t>
            </a:r>
            <a:r>
              <a:rPr sz="2100" spc="50" dirty="0">
                <a:latin typeface="Times New Roman"/>
                <a:cs typeface="Times New Roman"/>
              </a:rPr>
              <a:t> </a:t>
            </a:r>
            <a:r>
              <a:rPr sz="2100" spc="190" dirty="0">
                <a:latin typeface="Times New Roman"/>
                <a:cs typeface="Times New Roman"/>
              </a:rPr>
              <a:t>the</a:t>
            </a:r>
            <a:r>
              <a:rPr sz="2100" spc="60" dirty="0">
                <a:latin typeface="Times New Roman"/>
                <a:cs typeface="Times New Roman"/>
              </a:rPr>
              <a:t> </a:t>
            </a:r>
            <a:r>
              <a:rPr sz="2100" spc="160" dirty="0">
                <a:latin typeface="Times New Roman"/>
                <a:cs typeface="Times New Roman"/>
              </a:rPr>
              <a:t>system</a:t>
            </a:r>
            <a:r>
              <a:rPr sz="2100" spc="40" dirty="0">
                <a:latin typeface="Times New Roman"/>
                <a:cs typeface="Times New Roman"/>
              </a:rPr>
              <a:t> </a:t>
            </a:r>
            <a:r>
              <a:rPr sz="2100" spc="210" dirty="0">
                <a:latin typeface="Times New Roman"/>
                <a:cs typeface="Times New Roman"/>
              </a:rPr>
              <a:t>must</a:t>
            </a:r>
            <a:r>
              <a:rPr sz="2100" spc="60" dirty="0">
                <a:latin typeface="Times New Roman"/>
                <a:cs typeface="Times New Roman"/>
              </a:rPr>
              <a:t> </a:t>
            </a:r>
            <a:r>
              <a:rPr sz="2100" spc="110" dirty="0">
                <a:latin typeface="Times New Roman"/>
                <a:cs typeface="Times New Roman"/>
              </a:rPr>
              <a:t>be</a:t>
            </a:r>
            <a:endParaRPr sz="2100">
              <a:latin typeface="Times New Roman"/>
              <a:cs typeface="Times New Roman"/>
            </a:endParaRPr>
          </a:p>
          <a:p>
            <a:pPr marL="286385">
              <a:lnSpc>
                <a:spcPts val="2395"/>
              </a:lnSpc>
            </a:pPr>
            <a:r>
              <a:rPr sz="2100" spc="120" dirty="0">
                <a:latin typeface="Times New Roman"/>
                <a:cs typeface="Times New Roman"/>
              </a:rPr>
              <a:t>considered</a:t>
            </a:r>
            <a:endParaRPr sz="2100">
              <a:latin typeface="Times New Roman"/>
              <a:cs typeface="Times New Roman"/>
            </a:endParaRPr>
          </a:p>
          <a:p>
            <a:pPr marL="560705" marR="5080" lvl="1" indent="-182880">
              <a:lnSpc>
                <a:spcPts val="1939"/>
              </a:lnSpc>
              <a:spcBef>
                <a:spcPts val="475"/>
              </a:spcBef>
              <a:buClr>
                <a:srgbClr val="85200F"/>
              </a:buClr>
              <a:buSzPct val="58333"/>
              <a:buFont typeface="Wingdings"/>
              <a:buChar char=""/>
              <a:tabLst>
                <a:tab pos="561340" algn="l"/>
              </a:tabLst>
            </a:pPr>
            <a:r>
              <a:rPr sz="1800" spc="60" dirty="0">
                <a:latin typeface="Times New Roman"/>
                <a:cs typeface="Times New Roman"/>
              </a:rPr>
              <a:t>If </a:t>
            </a:r>
            <a:r>
              <a:rPr sz="1800" spc="200" dirty="0">
                <a:latin typeface="Times New Roman"/>
                <a:cs typeface="Times New Roman"/>
              </a:rPr>
              <a:t>a </a:t>
            </a:r>
            <a:r>
              <a:rPr sz="1800" spc="110" dirty="0">
                <a:latin typeface="Times New Roman"/>
                <a:cs typeface="Times New Roman"/>
              </a:rPr>
              <a:t>website </a:t>
            </a:r>
            <a:r>
              <a:rPr sz="1800" spc="155" dirty="0">
                <a:latin typeface="Times New Roman"/>
                <a:cs typeface="Times New Roman"/>
              </a:rPr>
              <a:t>takes </a:t>
            </a:r>
            <a:r>
              <a:rPr sz="1800" spc="95" dirty="0">
                <a:latin typeface="Times New Roman"/>
                <a:cs typeface="Times New Roman"/>
              </a:rPr>
              <a:t>two </a:t>
            </a:r>
            <a:r>
              <a:rPr sz="1800" spc="150" dirty="0">
                <a:latin typeface="Times New Roman"/>
                <a:cs typeface="Times New Roman"/>
              </a:rPr>
              <a:t>minutes </a:t>
            </a:r>
            <a:r>
              <a:rPr sz="1800" spc="95" dirty="0">
                <a:latin typeface="Times New Roman"/>
                <a:cs typeface="Times New Roman"/>
              </a:rPr>
              <a:t>to </a:t>
            </a:r>
            <a:r>
              <a:rPr sz="1800" spc="100" dirty="0">
                <a:latin typeface="Times New Roman"/>
                <a:cs typeface="Times New Roman"/>
              </a:rPr>
              <a:t>deliver </a:t>
            </a:r>
            <a:r>
              <a:rPr sz="1800" spc="200" dirty="0">
                <a:latin typeface="Times New Roman"/>
                <a:cs typeface="Times New Roman"/>
              </a:rPr>
              <a:t>a </a:t>
            </a:r>
            <a:r>
              <a:rPr sz="1800" spc="125" dirty="0">
                <a:latin typeface="Times New Roman"/>
                <a:cs typeface="Times New Roman"/>
              </a:rPr>
              <a:t>response </a:t>
            </a:r>
            <a:r>
              <a:rPr sz="1800" spc="150" dirty="0">
                <a:latin typeface="Times New Roman"/>
                <a:cs typeface="Times New Roman"/>
              </a:rPr>
              <a:t>when  </a:t>
            </a:r>
            <a:r>
              <a:rPr sz="1800" spc="160" dirty="0">
                <a:latin typeface="Times New Roman"/>
                <a:cs typeface="Times New Roman"/>
              </a:rPr>
              <a:t>the </a:t>
            </a:r>
            <a:r>
              <a:rPr sz="1800" spc="130" dirty="0">
                <a:latin typeface="Times New Roman"/>
                <a:cs typeface="Times New Roman"/>
              </a:rPr>
              <a:t>server </a:t>
            </a:r>
            <a:r>
              <a:rPr sz="1800" spc="90" dirty="0">
                <a:latin typeface="Times New Roman"/>
                <a:cs typeface="Times New Roman"/>
              </a:rPr>
              <a:t>is </a:t>
            </a:r>
            <a:r>
              <a:rPr sz="1800" spc="105" dirty="0">
                <a:latin typeface="Times New Roman"/>
                <a:cs typeface="Times New Roman"/>
              </a:rPr>
              <a:t>busy, </a:t>
            </a:r>
            <a:r>
              <a:rPr sz="1800" spc="195" dirty="0">
                <a:latin typeface="Times New Roman"/>
                <a:cs typeface="Times New Roman"/>
              </a:rPr>
              <a:t>that </a:t>
            </a:r>
            <a:r>
              <a:rPr sz="1800" spc="150" dirty="0">
                <a:latin typeface="Times New Roman"/>
                <a:cs typeface="Times New Roman"/>
              </a:rPr>
              <a:t>may </a:t>
            </a:r>
            <a:r>
              <a:rPr sz="1800" spc="95" dirty="0">
                <a:latin typeface="Times New Roman"/>
                <a:cs typeface="Times New Roman"/>
              </a:rPr>
              <a:t>be </a:t>
            </a:r>
            <a:r>
              <a:rPr sz="1800" spc="145" dirty="0">
                <a:latin typeface="Times New Roman"/>
                <a:cs typeface="Times New Roman"/>
              </a:rPr>
              <a:t>frustrating </a:t>
            </a:r>
            <a:r>
              <a:rPr sz="1800" spc="65" dirty="0">
                <a:latin typeface="Times New Roman"/>
                <a:cs typeface="Times New Roman"/>
              </a:rPr>
              <a:t>for </a:t>
            </a:r>
            <a:r>
              <a:rPr sz="1800" spc="200" dirty="0">
                <a:latin typeface="Times New Roman"/>
                <a:cs typeface="Times New Roman"/>
              </a:rPr>
              <a:t>a </a:t>
            </a:r>
            <a:r>
              <a:rPr sz="1800" spc="145" dirty="0">
                <a:latin typeface="Times New Roman"/>
                <a:cs typeface="Times New Roman"/>
              </a:rPr>
              <a:t>normal  </a:t>
            </a:r>
            <a:r>
              <a:rPr sz="1800" spc="125" dirty="0">
                <a:latin typeface="Times New Roman"/>
                <a:cs typeface="Times New Roman"/>
              </a:rPr>
              <a:t>query</a:t>
            </a:r>
            <a:r>
              <a:rPr sz="1800" spc="50" dirty="0">
                <a:latin typeface="Times New Roman"/>
                <a:cs typeface="Times New Roman"/>
              </a:rPr>
              <a:t> </a:t>
            </a:r>
            <a:r>
              <a:rPr sz="1800" spc="160" dirty="0">
                <a:latin typeface="Times New Roman"/>
                <a:cs typeface="Times New Roman"/>
              </a:rPr>
              <a:t>but</a:t>
            </a:r>
            <a:r>
              <a:rPr sz="1800" spc="55" dirty="0">
                <a:latin typeface="Times New Roman"/>
                <a:cs typeface="Times New Roman"/>
              </a:rPr>
              <a:t> </a:t>
            </a:r>
            <a:r>
              <a:rPr sz="1800" spc="130" dirty="0">
                <a:latin typeface="Times New Roman"/>
                <a:cs typeface="Times New Roman"/>
              </a:rPr>
              <a:t>it</a:t>
            </a:r>
            <a:r>
              <a:rPr sz="1800" spc="35" dirty="0">
                <a:latin typeface="Times New Roman"/>
                <a:cs typeface="Times New Roman"/>
              </a:rPr>
              <a:t> </a:t>
            </a:r>
            <a:r>
              <a:rPr sz="1800" spc="80" dirty="0">
                <a:latin typeface="Times New Roman"/>
                <a:cs typeface="Times New Roman"/>
              </a:rPr>
              <a:t>could</a:t>
            </a:r>
            <a:r>
              <a:rPr sz="1800" spc="55" dirty="0">
                <a:latin typeface="Times New Roman"/>
                <a:cs typeface="Times New Roman"/>
              </a:rPr>
              <a:t> </a:t>
            </a:r>
            <a:r>
              <a:rPr sz="1800" spc="95" dirty="0">
                <a:latin typeface="Times New Roman"/>
                <a:cs typeface="Times New Roman"/>
              </a:rPr>
              <a:t>be</a:t>
            </a:r>
            <a:r>
              <a:rPr sz="1800" spc="55" dirty="0">
                <a:latin typeface="Times New Roman"/>
                <a:cs typeface="Times New Roman"/>
              </a:rPr>
              <a:t> </a:t>
            </a:r>
            <a:r>
              <a:rPr sz="1800" spc="95" dirty="0">
                <a:latin typeface="Times New Roman"/>
                <a:cs typeface="Times New Roman"/>
              </a:rPr>
              <a:t>critical</a:t>
            </a:r>
            <a:r>
              <a:rPr sz="1800" spc="40" dirty="0">
                <a:latin typeface="Times New Roman"/>
                <a:cs typeface="Times New Roman"/>
              </a:rPr>
              <a:t> </a:t>
            </a:r>
            <a:r>
              <a:rPr sz="1800" spc="30" dirty="0">
                <a:latin typeface="Times New Roman"/>
                <a:cs typeface="Times New Roman"/>
              </a:rPr>
              <a:t>if</a:t>
            </a:r>
            <a:r>
              <a:rPr sz="1800" spc="40" dirty="0">
                <a:latin typeface="Times New Roman"/>
                <a:cs typeface="Times New Roman"/>
              </a:rPr>
              <a:t> </a:t>
            </a:r>
            <a:r>
              <a:rPr sz="1800" spc="160" dirty="0">
                <a:latin typeface="Times New Roman"/>
                <a:cs typeface="Times New Roman"/>
              </a:rPr>
              <a:t>the</a:t>
            </a:r>
            <a:r>
              <a:rPr sz="1800" spc="55" dirty="0">
                <a:latin typeface="Times New Roman"/>
                <a:cs typeface="Times New Roman"/>
              </a:rPr>
              <a:t> </a:t>
            </a:r>
            <a:r>
              <a:rPr sz="1800" spc="114" dirty="0">
                <a:latin typeface="Times New Roman"/>
                <a:cs typeface="Times New Roman"/>
              </a:rPr>
              <a:t>information</a:t>
            </a:r>
            <a:r>
              <a:rPr sz="1800" spc="55" dirty="0">
                <a:latin typeface="Times New Roman"/>
                <a:cs typeface="Times New Roman"/>
              </a:rPr>
              <a:t> </a:t>
            </a:r>
            <a:r>
              <a:rPr sz="1800" spc="90" dirty="0">
                <a:latin typeface="Times New Roman"/>
                <a:cs typeface="Times New Roman"/>
              </a:rPr>
              <a:t>is</a:t>
            </a:r>
            <a:r>
              <a:rPr sz="1800" spc="60" dirty="0">
                <a:latin typeface="Times New Roman"/>
                <a:cs typeface="Times New Roman"/>
              </a:rPr>
              <a:t> </a:t>
            </a:r>
            <a:r>
              <a:rPr sz="1800" spc="125" dirty="0">
                <a:latin typeface="Times New Roman"/>
                <a:cs typeface="Times New Roman"/>
              </a:rPr>
              <a:t>needed</a:t>
            </a:r>
            <a:r>
              <a:rPr sz="1800" spc="55" dirty="0">
                <a:latin typeface="Times New Roman"/>
                <a:cs typeface="Times New Roman"/>
              </a:rPr>
              <a:t> </a:t>
            </a:r>
            <a:r>
              <a:rPr sz="1800" spc="65" dirty="0">
                <a:latin typeface="Times New Roman"/>
                <a:cs typeface="Times New Roman"/>
              </a:rPr>
              <a:t>for  </a:t>
            </a:r>
            <a:r>
              <a:rPr sz="1800" spc="105" dirty="0">
                <a:latin typeface="Times New Roman"/>
                <a:cs typeface="Times New Roman"/>
              </a:rPr>
              <a:t>some</a:t>
            </a:r>
            <a:r>
              <a:rPr sz="1800" dirty="0">
                <a:latin typeface="Times New Roman"/>
                <a:cs typeface="Times New Roman"/>
              </a:rPr>
              <a:t> </a:t>
            </a:r>
            <a:r>
              <a:rPr sz="1800" spc="105" dirty="0">
                <a:latin typeface="Times New Roman"/>
                <a:cs typeface="Times New Roman"/>
              </a:rPr>
              <a:t>emergency.</a:t>
            </a:r>
            <a:endParaRPr sz="1800">
              <a:latin typeface="Times New Roman"/>
              <a:cs typeface="Times New Roman"/>
            </a:endParaRPr>
          </a:p>
          <a:p>
            <a:pPr marL="287020" indent="-274320">
              <a:lnSpc>
                <a:spcPct val="100000"/>
              </a:lnSpc>
              <a:spcBef>
                <a:spcPts val="210"/>
              </a:spcBef>
              <a:buClr>
                <a:srgbClr val="85200F"/>
              </a:buClr>
              <a:buSzPct val="78571"/>
              <a:buFont typeface="Wingdings"/>
              <a:buChar char=""/>
              <a:tabLst>
                <a:tab pos="287020" algn="l"/>
              </a:tabLst>
            </a:pPr>
            <a:r>
              <a:rPr sz="2100" spc="90" dirty="0">
                <a:latin typeface="Times New Roman"/>
                <a:cs typeface="Times New Roman"/>
              </a:rPr>
              <a:t>Activity </a:t>
            </a:r>
            <a:r>
              <a:rPr sz="2100" spc="85" dirty="0">
                <a:latin typeface="Times New Roman"/>
                <a:cs typeface="Times New Roman"/>
              </a:rPr>
              <a:t>will </a:t>
            </a:r>
            <a:r>
              <a:rPr sz="2100" spc="114" dirty="0">
                <a:latin typeface="Times New Roman"/>
                <a:cs typeface="Times New Roman"/>
              </a:rPr>
              <a:t>be </a:t>
            </a:r>
            <a:r>
              <a:rPr sz="2100" spc="135" dirty="0">
                <a:latin typeface="Times New Roman"/>
                <a:cs typeface="Times New Roman"/>
              </a:rPr>
              <a:t>performed </a:t>
            </a:r>
            <a:r>
              <a:rPr sz="2100" spc="130" dirty="0">
                <a:latin typeface="Times New Roman"/>
                <a:cs typeface="Times New Roman"/>
              </a:rPr>
              <a:t>alone </a:t>
            </a:r>
            <a:r>
              <a:rPr sz="2100" spc="114" dirty="0">
                <a:latin typeface="Times New Roman"/>
                <a:cs typeface="Times New Roman"/>
              </a:rPr>
              <a:t>or </a:t>
            </a:r>
            <a:r>
              <a:rPr sz="2100" spc="165" dirty="0">
                <a:latin typeface="Times New Roman"/>
                <a:cs typeface="Times New Roman"/>
              </a:rPr>
              <a:t>with</a:t>
            </a:r>
            <a:r>
              <a:rPr sz="2100" spc="-275" dirty="0">
                <a:latin typeface="Times New Roman"/>
                <a:cs typeface="Times New Roman"/>
              </a:rPr>
              <a:t> </a:t>
            </a:r>
            <a:r>
              <a:rPr sz="2100" spc="160" dirty="0">
                <a:latin typeface="Times New Roman"/>
                <a:cs typeface="Times New Roman"/>
              </a:rPr>
              <a:t>others</a:t>
            </a:r>
            <a:endParaRPr sz="2100">
              <a:latin typeface="Times New Roman"/>
              <a:cs typeface="Times New Roman"/>
            </a:endParaRPr>
          </a:p>
          <a:p>
            <a:pPr marL="560705" marR="628650" lvl="1" indent="-182880">
              <a:lnSpc>
                <a:spcPts val="1939"/>
              </a:lnSpc>
              <a:spcBef>
                <a:spcPts val="475"/>
              </a:spcBef>
              <a:buClr>
                <a:srgbClr val="DF752E"/>
              </a:buClr>
              <a:buSzPct val="58333"/>
              <a:buFont typeface="Wingdings"/>
              <a:buChar char=""/>
              <a:tabLst>
                <a:tab pos="561340" algn="l"/>
              </a:tabLst>
            </a:pPr>
            <a:r>
              <a:rPr sz="1800" spc="130" dirty="0">
                <a:latin typeface="Times New Roman"/>
                <a:cs typeface="Times New Roman"/>
              </a:rPr>
              <a:t>Issues </a:t>
            </a:r>
            <a:r>
              <a:rPr sz="1800" dirty="0">
                <a:latin typeface="Times New Roman"/>
                <a:cs typeface="Times New Roman"/>
              </a:rPr>
              <a:t>of </a:t>
            </a:r>
            <a:r>
              <a:rPr sz="1800" spc="145" dirty="0">
                <a:latin typeface="Times New Roman"/>
                <a:cs typeface="Times New Roman"/>
              </a:rPr>
              <a:t>awareness </a:t>
            </a:r>
            <a:r>
              <a:rPr sz="1800" dirty="0">
                <a:latin typeface="Times New Roman"/>
                <a:cs typeface="Times New Roman"/>
              </a:rPr>
              <a:t>of </a:t>
            </a:r>
            <a:r>
              <a:rPr sz="1800" spc="135" dirty="0">
                <a:latin typeface="Times New Roman"/>
                <a:cs typeface="Times New Roman"/>
              </a:rPr>
              <a:t>others </a:t>
            </a:r>
            <a:r>
              <a:rPr sz="1800" spc="175" dirty="0">
                <a:latin typeface="Times New Roman"/>
                <a:cs typeface="Times New Roman"/>
              </a:rPr>
              <a:t>and </a:t>
            </a:r>
            <a:r>
              <a:rPr sz="1800" spc="114" dirty="0">
                <a:latin typeface="Times New Roman"/>
                <a:cs typeface="Times New Roman"/>
              </a:rPr>
              <a:t>communication</a:t>
            </a:r>
            <a:r>
              <a:rPr sz="1800" spc="-190" dirty="0">
                <a:latin typeface="Times New Roman"/>
                <a:cs typeface="Times New Roman"/>
              </a:rPr>
              <a:t> </a:t>
            </a:r>
            <a:r>
              <a:rPr sz="1800" spc="170" dirty="0">
                <a:latin typeface="Times New Roman"/>
                <a:cs typeface="Times New Roman"/>
              </a:rPr>
              <a:t>and  </a:t>
            </a:r>
            <a:r>
              <a:rPr sz="1800" spc="100" dirty="0">
                <a:latin typeface="Times New Roman"/>
                <a:cs typeface="Times New Roman"/>
              </a:rPr>
              <a:t>coordination </a:t>
            </a:r>
            <a:r>
              <a:rPr sz="1800" spc="170" dirty="0">
                <a:latin typeface="Times New Roman"/>
                <a:cs typeface="Times New Roman"/>
              </a:rPr>
              <a:t>then </a:t>
            </a:r>
            <a:r>
              <a:rPr sz="1800" spc="75" dirty="0">
                <a:latin typeface="Times New Roman"/>
                <a:cs typeface="Times New Roman"/>
              </a:rPr>
              <a:t>become</a:t>
            </a:r>
            <a:r>
              <a:rPr sz="1800" spc="-130" dirty="0">
                <a:latin typeface="Times New Roman"/>
                <a:cs typeface="Times New Roman"/>
              </a:rPr>
              <a:t> </a:t>
            </a:r>
            <a:r>
              <a:rPr sz="1800" spc="150" dirty="0">
                <a:latin typeface="Times New Roman"/>
                <a:cs typeface="Times New Roman"/>
              </a:rPr>
              <a:t>important</a:t>
            </a:r>
            <a:endParaRPr sz="1800">
              <a:latin typeface="Times New Roman"/>
              <a:cs typeface="Times New Roman"/>
            </a:endParaRPr>
          </a:p>
          <a:p>
            <a:pPr marL="287020" marR="146685" indent="-274320">
              <a:lnSpc>
                <a:spcPts val="2270"/>
              </a:lnSpc>
              <a:spcBef>
                <a:spcPts val="495"/>
              </a:spcBef>
              <a:buClr>
                <a:srgbClr val="FD8537"/>
              </a:buClr>
              <a:buSzPct val="78571"/>
              <a:buFont typeface="Wingdings"/>
              <a:buChar char=""/>
              <a:tabLst>
                <a:tab pos="287020" algn="l"/>
              </a:tabLst>
            </a:pPr>
            <a:r>
              <a:rPr sz="2100" spc="95" dirty="0">
                <a:latin typeface="Times New Roman"/>
                <a:cs typeface="Times New Roman"/>
              </a:rPr>
              <a:t>Well-defined </a:t>
            </a:r>
            <a:r>
              <a:rPr sz="2100" spc="190" dirty="0">
                <a:latin typeface="Times New Roman"/>
                <a:cs typeface="Times New Roman"/>
              </a:rPr>
              <a:t>tasks </a:t>
            </a:r>
            <a:r>
              <a:rPr sz="2100" spc="155" dirty="0">
                <a:latin typeface="Times New Roman"/>
                <a:cs typeface="Times New Roman"/>
              </a:rPr>
              <a:t>need </a:t>
            </a:r>
            <a:r>
              <a:rPr sz="2100" spc="125" dirty="0">
                <a:latin typeface="Times New Roman"/>
                <a:cs typeface="Times New Roman"/>
              </a:rPr>
              <a:t>different </a:t>
            </a:r>
            <a:r>
              <a:rPr sz="2100" spc="130" dirty="0">
                <a:latin typeface="Times New Roman"/>
                <a:cs typeface="Times New Roman"/>
              </a:rPr>
              <a:t>designs </a:t>
            </a:r>
            <a:r>
              <a:rPr sz="2100" spc="114" dirty="0">
                <a:latin typeface="Times New Roman"/>
                <a:cs typeface="Times New Roman"/>
              </a:rPr>
              <a:t>from</a:t>
            </a:r>
            <a:r>
              <a:rPr sz="2100" spc="-320" dirty="0">
                <a:latin typeface="Times New Roman"/>
                <a:cs typeface="Times New Roman"/>
              </a:rPr>
              <a:t> </a:t>
            </a:r>
            <a:r>
              <a:rPr sz="2100" spc="145" dirty="0">
                <a:latin typeface="Times New Roman"/>
                <a:cs typeface="Times New Roman"/>
              </a:rPr>
              <a:t>more  </a:t>
            </a:r>
            <a:r>
              <a:rPr sz="2100" spc="140" dirty="0">
                <a:latin typeface="Times New Roman"/>
                <a:cs typeface="Times New Roman"/>
              </a:rPr>
              <a:t>vague</a:t>
            </a:r>
            <a:r>
              <a:rPr sz="2100" spc="-10" dirty="0">
                <a:latin typeface="Times New Roman"/>
                <a:cs typeface="Times New Roman"/>
              </a:rPr>
              <a:t> </a:t>
            </a:r>
            <a:r>
              <a:rPr sz="2100" spc="190" dirty="0">
                <a:latin typeface="Times New Roman"/>
                <a:cs typeface="Times New Roman"/>
              </a:rPr>
              <a:t>tasks</a:t>
            </a:r>
            <a:endParaRPr sz="2100">
              <a:latin typeface="Times New Roman"/>
              <a:cs typeface="Times New Roman"/>
            </a:endParaRPr>
          </a:p>
          <a:p>
            <a:pPr marL="560705" lvl="1" indent="-182880">
              <a:lnSpc>
                <a:spcPts val="2055"/>
              </a:lnSpc>
              <a:spcBef>
                <a:spcPts val="195"/>
              </a:spcBef>
              <a:buClr>
                <a:srgbClr val="DF752E"/>
              </a:buClr>
              <a:buSzPct val="58333"/>
              <a:buFont typeface="Wingdings"/>
              <a:buChar char=""/>
              <a:tabLst>
                <a:tab pos="561340" algn="l"/>
              </a:tabLst>
            </a:pPr>
            <a:r>
              <a:rPr sz="1800" spc="65" dirty="0">
                <a:latin typeface="Times New Roman"/>
                <a:cs typeface="Times New Roman"/>
              </a:rPr>
              <a:t>If</a:t>
            </a:r>
            <a:r>
              <a:rPr sz="1800" spc="55" dirty="0">
                <a:latin typeface="Times New Roman"/>
                <a:cs typeface="Times New Roman"/>
              </a:rPr>
              <a:t> </a:t>
            </a:r>
            <a:r>
              <a:rPr sz="1800" spc="200" dirty="0">
                <a:latin typeface="Times New Roman"/>
                <a:cs typeface="Times New Roman"/>
              </a:rPr>
              <a:t>a</a:t>
            </a:r>
            <a:r>
              <a:rPr sz="1800" spc="55" dirty="0">
                <a:latin typeface="Times New Roman"/>
                <a:cs typeface="Times New Roman"/>
              </a:rPr>
              <a:t> </a:t>
            </a:r>
            <a:r>
              <a:rPr sz="1800" spc="165" dirty="0">
                <a:latin typeface="Times New Roman"/>
                <a:cs typeface="Times New Roman"/>
              </a:rPr>
              <a:t>task</a:t>
            </a:r>
            <a:r>
              <a:rPr sz="1800" spc="65" dirty="0">
                <a:latin typeface="Times New Roman"/>
                <a:cs typeface="Times New Roman"/>
              </a:rPr>
              <a:t> </a:t>
            </a:r>
            <a:r>
              <a:rPr sz="1800" spc="100" dirty="0">
                <a:latin typeface="Times New Roman"/>
                <a:cs typeface="Times New Roman"/>
              </a:rPr>
              <a:t>or</a:t>
            </a:r>
            <a:r>
              <a:rPr sz="1800" spc="45" dirty="0">
                <a:latin typeface="Times New Roman"/>
                <a:cs typeface="Times New Roman"/>
              </a:rPr>
              <a:t> </a:t>
            </a:r>
            <a:r>
              <a:rPr sz="1800" spc="105" dirty="0">
                <a:latin typeface="Times New Roman"/>
                <a:cs typeface="Times New Roman"/>
              </a:rPr>
              <a:t>activity</a:t>
            </a:r>
            <a:r>
              <a:rPr sz="1800" spc="55" dirty="0">
                <a:latin typeface="Times New Roman"/>
                <a:cs typeface="Times New Roman"/>
              </a:rPr>
              <a:t> </a:t>
            </a:r>
            <a:r>
              <a:rPr sz="1800" spc="95" dirty="0">
                <a:latin typeface="Times New Roman"/>
                <a:cs typeface="Times New Roman"/>
              </a:rPr>
              <a:t>is</a:t>
            </a:r>
            <a:r>
              <a:rPr sz="1800" spc="45" dirty="0">
                <a:latin typeface="Times New Roman"/>
                <a:cs typeface="Times New Roman"/>
              </a:rPr>
              <a:t> </a:t>
            </a:r>
            <a:r>
              <a:rPr sz="1800" spc="80" dirty="0">
                <a:latin typeface="Times New Roman"/>
                <a:cs typeface="Times New Roman"/>
              </a:rPr>
              <a:t>well</a:t>
            </a:r>
            <a:r>
              <a:rPr sz="1800" spc="40" dirty="0">
                <a:latin typeface="Times New Roman"/>
                <a:cs typeface="Times New Roman"/>
              </a:rPr>
              <a:t> </a:t>
            </a:r>
            <a:r>
              <a:rPr sz="1800" spc="100" dirty="0">
                <a:latin typeface="Times New Roman"/>
                <a:cs typeface="Times New Roman"/>
              </a:rPr>
              <a:t>defined</a:t>
            </a:r>
            <a:r>
              <a:rPr sz="1800" spc="50" dirty="0">
                <a:latin typeface="Times New Roman"/>
                <a:cs typeface="Times New Roman"/>
              </a:rPr>
              <a:t> </a:t>
            </a:r>
            <a:r>
              <a:rPr sz="1800" spc="130" dirty="0">
                <a:latin typeface="Times New Roman"/>
                <a:cs typeface="Times New Roman"/>
              </a:rPr>
              <a:t>it</a:t>
            </a:r>
            <a:r>
              <a:rPr sz="1800" spc="45" dirty="0">
                <a:latin typeface="Times New Roman"/>
                <a:cs typeface="Times New Roman"/>
              </a:rPr>
              <a:t> </a:t>
            </a:r>
            <a:r>
              <a:rPr sz="1800" spc="130" dirty="0">
                <a:latin typeface="Times New Roman"/>
                <a:cs typeface="Times New Roman"/>
              </a:rPr>
              <a:t>can</a:t>
            </a:r>
            <a:r>
              <a:rPr sz="1800" spc="45" dirty="0">
                <a:latin typeface="Times New Roman"/>
                <a:cs typeface="Times New Roman"/>
              </a:rPr>
              <a:t> </a:t>
            </a:r>
            <a:r>
              <a:rPr sz="1800" spc="95" dirty="0">
                <a:latin typeface="Times New Roman"/>
                <a:cs typeface="Times New Roman"/>
              </a:rPr>
              <a:t>be</a:t>
            </a:r>
            <a:r>
              <a:rPr sz="1800" spc="55" dirty="0">
                <a:latin typeface="Times New Roman"/>
                <a:cs typeface="Times New Roman"/>
              </a:rPr>
              <a:t> </a:t>
            </a:r>
            <a:r>
              <a:rPr sz="1800" spc="95" dirty="0">
                <a:latin typeface="Times New Roman"/>
                <a:cs typeface="Times New Roman"/>
              </a:rPr>
              <a:t>accomplished</a:t>
            </a:r>
            <a:endParaRPr sz="1800">
              <a:latin typeface="Times New Roman"/>
              <a:cs typeface="Times New Roman"/>
            </a:endParaRPr>
          </a:p>
          <a:p>
            <a:pPr marL="560705">
              <a:lnSpc>
                <a:spcPts val="2055"/>
              </a:lnSpc>
            </a:pPr>
            <a:r>
              <a:rPr sz="1800" spc="140" dirty="0">
                <a:latin typeface="Times New Roman"/>
                <a:cs typeface="Times New Roman"/>
              </a:rPr>
              <a:t>with </a:t>
            </a:r>
            <a:r>
              <a:rPr sz="1800" spc="200" dirty="0">
                <a:latin typeface="Times New Roman"/>
                <a:cs typeface="Times New Roman"/>
              </a:rPr>
              <a:t>a </a:t>
            </a:r>
            <a:r>
              <a:rPr sz="1800" spc="110" dirty="0">
                <a:latin typeface="Times New Roman"/>
                <a:cs typeface="Times New Roman"/>
              </a:rPr>
              <a:t>simple </a:t>
            </a:r>
            <a:r>
              <a:rPr sz="1800" spc="100" dirty="0">
                <a:latin typeface="Times New Roman"/>
                <a:cs typeface="Times New Roman"/>
              </a:rPr>
              <a:t>step-by-step</a:t>
            </a:r>
            <a:r>
              <a:rPr sz="1800" spc="-225" dirty="0">
                <a:latin typeface="Times New Roman"/>
                <a:cs typeface="Times New Roman"/>
              </a:rPr>
              <a:t> </a:t>
            </a:r>
            <a:r>
              <a:rPr sz="1800" spc="110" dirty="0">
                <a:latin typeface="Times New Roman"/>
                <a:cs typeface="Times New Roman"/>
              </a:rPr>
              <a:t>design</a:t>
            </a:r>
            <a:endParaRPr sz="1800">
              <a:latin typeface="Times New Roman"/>
              <a:cs typeface="Times New Roman"/>
            </a:endParaRPr>
          </a:p>
          <a:p>
            <a:pPr marL="560705" marR="440055" lvl="1" indent="-182880">
              <a:lnSpc>
                <a:spcPts val="1939"/>
              </a:lnSpc>
              <a:spcBef>
                <a:spcPts val="459"/>
              </a:spcBef>
              <a:buClr>
                <a:srgbClr val="DF752E"/>
              </a:buClr>
              <a:buSzPct val="58333"/>
              <a:buFont typeface="Wingdings"/>
              <a:buChar char=""/>
              <a:tabLst>
                <a:tab pos="561340" algn="l"/>
              </a:tabLst>
            </a:pPr>
            <a:r>
              <a:rPr sz="1800" dirty="0">
                <a:latin typeface="Times New Roman"/>
                <a:cs typeface="Times New Roman"/>
              </a:rPr>
              <a:t>A </a:t>
            </a:r>
            <a:r>
              <a:rPr sz="1800" spc="120" dirty="0">
                <a:latin typeface="Times New Roman"/>
                <a:cs typeface="Times New Roman"/>
              </a:rPr>
              <a:t>vague </a:t>
            </a:r>
            <a:r>
              <a:rPr sz="1800" spc="100" dirty="0">
                <a:latin typeface="Times New Roman"/>
                <a:cs typeface="Times New Roman"/>
              </a:rPr>
              <a:t>activity </a:t>
            </a:r>
            <a:r>
              <a:rPr sz="1800" spc="160" dirty="0">
                <a:latin typeface="Times New Roman"/>
                <a:cs typeface="Times New Roman"/>
              </a:rPr>
              <a:t>means </a:t>
            </a:r>
            <a:r>
              <a:rPr sz="1800" spc="195" dirty="0">
                <a:latin typeface="Times New Roman"/>
                <a:cs typeface="Times New Roman"/>
              </a:rPr>
              <a:t>that </a:t>
            </a:r>
            <a:r>
              <a:rPr sz="1800" spc="85" dirty="0">
                <a:latin typeface="Times New Roman"/>
                <a:cs typeface="Times New Roman"/>
              </a:rPr>
              <a:t>people </a:t>
            </a:r>
            <a:r>
              <a:rPr sz="1800" spc="140" dirty="0">
                <a:latin typeface="Times New Roman"/>
                <a:cs typeface="Times New Roman"/>
              </a:rPr>
              <a:t>have </a:t>
            </a:r>
            <a:r>
              <a:rPr sz="1800" spc="95" dirty="0">
                <a:latin typeface="Times New Roman"/>
                <a:cs typeface="Times New Roman"/>
              </a:rPr>
              <a:t>to be </a:t>
            </a:r>
            <a:r>
              <a:rPr sz="1800" spc="110" dirty="0">
                <a:latin typeface="Times New Roman"/>
                <a:cs typeface="Times New Roman"/>
              </a:rPr>
              <a:t>able </a:t>
            </a:r>
            <a:r>
              <a:rPr sz="1800" spc="95" dirty="0">
                <a:latin typeface="Times New Roman"/>
                <a:cs typeface="Times New Roman"/>
              </a:rPr>
              <a:t>to  </a:t>
            </a:r>
            <a:r>
              <a:rPr sz="1800" spc="100" dirty="0">
                <a:latin typeface="Times New Roman"/>
                <a:cs typeface="Times New Roman"/>
              </a:rPr>
              <a:t>browse </a:t>
            </a:r>
            <a:r>
              <a:rPr sz="1800" spc="135" dirty="0">
                <a:latin typeface="Times New Roman"/>
                <a:cs typeface="Times New Roman"/>
              </a:rPr>
              <a:t>around, </a:t>
            </a:r>
            <a:r>
              <a:rPr sz="1800" spc="105" dirty="0">
                <a:latin typeface="Times New Roman"/>
                <a:cs typeface="Times New Roman"/>
              </a:rPr>
              <a:t>see different </a:t>
            </a:r>
            <a:r>
              <a:rPr sz="1800" spc="120" dirty="0">
                <a:latin typeface="Times New Roman"/>
                <a:cs typeface="Times New Roman"/>
              </a:rPr>
              <a:t>types </a:t>
            </a:r>
            <a:r>
              <a:rPr sz="1800" dirty="0">
                <a:latin typeface="Times New Roman"/>
                <a:cs typeface="Times New Roman"/>
              </a:rPr>
              <a:t>of </a:t>
            </a:r>
            <a:r>
              <a:rPr sz="1800" spc="110" dirty="0">
                <a:latin typeface="Times New Roman"/>
                <a:cs typeface="Times New Roman"/>
              </a:rPr>
              <a:t>information,</a:t>
            </a:r>
            <a:r>
              <a:rPr sz="1800" spc="-165" dirty="0">
                <a:latin typeface="Times New Roman"/>
                <a:cs typeface="Times New Roman"/>
              </a:rPr>
              <a:t> </a:t>
            </a:r>
            <a:r>
              <a:rPr sz="1800" spc="85" dirty="0">
                <a:latin typeface="Times New Roman"/>
                <a:cs typeface="Times New Roman"/>
              </a:rPr>
              <a:t>move  </a:t>
            </a:r>
            <a:r>
              <a:rPr sz="1800" spc="100" dirty="0">
                <a:latin typeface="Times New Roman"/>
                <a:cs typeface="Times New Roman"/>
              </a:rPr>
              <a:t>from</a:t>
            </a:r>
            <a:r>
              <a:rPr sz="1800" spc="40" dirty="0">
                <a:latin typeface="Times New Roman"/>
                <a:cs typeface="Times New Roman"/>
              </a:rPr>
              <a:t> </a:t>
            </a:r>
            <a:r>
              <a:rPr sz="1800" spc="100" dirty="0">
                <a:latin typeface="Times New Roman"/>
                <a:cs typeface="Times New Roman"/>
              </a:rPr>
              <a:t>one</a:t>
            </a:r>
            <a:r>
              <a:rPr sz="1800" spc="40" dirty="0">
                <a:latin typeface="Times New Roman"/>
                <a:cs typeface="Times New Roman"/>
              </a:rPr>
              <a:t> </a:t>
            </a:r>
            <a:r>
              <a:rPr sz="1800" spc="140" dirty="0">
                <a:latin typeface="Times New Roman"/>
                <a:cs typeface="Times New Roman"/>
              </a:rPr>
              <a:t>thing</a:t>
            </a:r>
            <a:r>
              <a:rPr sz="1800" spc="20" dirty="0">
                <a:latin typeface="Times New Roman"/>
                <a:cs typeface="Times New Roman"/>
              </a:rPr>
              <a:t> </a:t>
            </a:r>
            <a:r>
              <a:rPr sz="1800" spc="95" dirty="0">
                <a:latin typeface="Times New Roman"/>
                <a:cs typeface="Times New Roman"/>
              </a:rPr>
              <a:t>to</a:t>
            </a:r>
            <a:r>
              <a:rPr sz="1800" spc="40" dirty="0">
                <a:latin typeface="Times New Roman"/>
                <a:cs typeface="Times New Roman"/>
              </a:rPr>
              <a:t> </a:t>
            </a:r>
            <a:r>
              <a:rPr sz="1800" spc="155" dirty="0">
                <a:latin typeface="Times New Roman"/>
                <a:cs typeface="Times New Roman"/>
              </a:rPr>
              <a:t>another</a:t>
            </a:r>
            <a:r>
              <a:rPr sz="1800" spc="45" dirty="0">
                <a:latin typeface="Times New Roman"/>
                <a:cs typeface="Times New Roman"/>
              </a:rPr>
              <a:t> </a:t>
            </a:r>
            <a:r>
              <a:rPr sz="1800" spc="175" dirty="0">
                <a:latin typeface="Times New Roman"/>
                <a:cs typeface="Times New Roman"/>
              </a:rPr>
              <a:t>and</a:t>
            </a:r>
            <a:r>
              <a:rPr sz="1800" spc="40" dirty="0">
                <a:latin typeface="Times New Roman"/>
                <a:cs typeface="Times New Roman"/>
              </a:rPr>
              <a:t> </a:t>
            </a:r>
            <a:r>
              <a:rPr sz="1800" spc="60" dirty="0">
                <a:latin typeface="Times New Roman"/>
                <a:cs typeface="Times New Roman"/>
              </a:rPr>
              <a:t>so</a:t>
            </a:r>
            <a:r>
              <a:rPr sz="1800" spc="40" dirty="0">
                <a:latin typeface="Times New Roman"/>
                <a:cs typeface="Times New Roman"/>
              </a:rPr>
              <a:t> </a:t>
            </a:r>
            <a:r>
              <a:rPr sz="1800" spc="80" dirty="0">
                <a:latin typeface="Times New Roman"/>
                <a:cs typeface="Times New Roman"/>
              </a:rPr>
              <a:t>on.</a:t>
            </a:r>
            <a:endParaRPr sz="1800">
              <a:latin typeface="Times New Roman"/>
              <a:cs typeface="Times New Roman"/>
            </a:endParaRPr>
          </a:p>
        </p:txBody>
      </p:sp>
      <p:sp>
        <p:nvSpPr>
          <p:cNvPr id="4" name="object 4"/>
          <p:cNvSpPr/>
          <p:nvPr/>
        </p:nvSpPr>
        <p:spPr>
          <a:xfrm>
            <a:off x="7772400" y="1676400"/>
            <a:ext cx="381000" cy="1524000"/>
          </a:xfrm>
          <a:custGeom>
            <a:avLst/>
            <a:gdLst/>
            <a:ahLst/>
            <a:cxnLst/>
            <a:rect l="l" t="t" r="r" b="b"/>
            <a:pathLst>
              <a:path w="381000" h="1524000">
                <a:moveTo>
                  <a:pt x="0" y="0"/>
                </a:moveTo>
                <a:lnTo>
                  <a:pt x="74128" y="2496"/>
                </a:lnTo>
                <a:lnTo>
                  <a:pt x="134683" y="9302"/>
                </a:lnTo>
                <a:lnTo>
                  <a:pt x="175521" y="19395"/>
                </a:lnTo>
                <a:lnTo>
                  <a:pt x="190500" y="31750"/>
                </a:lnTo>
                <a:lnTo>
                  <a:pt x="190500" y="730250"/>
                </a:lnTo>
                <a:lnTo>
                  <a:pt x="205478" y="742604"/>
                </a:lnTo>
                <a:lnTo>
                  <a:pt x="246316" y="752697"/>
                </a:lnTo>
                <a:lnTo>
                  <a:pt x="306871" y="759503"/>
                </a:lnTo>
                <a:lnTo>
                  <a:pt x="381000" y="762000"/>
                </a:lnTo>
                <a:lnTo>
                  <a:pt x="306871" y="764496"/>
                </a:lnTo>
                <a:lnTo>
                  <a:pt x="246316" y="771302"/>
                </a:lnTo>
                <a:lnTo>
                  <a:pt x="205478" y="781395"/>
                </a:lnTo>
                <a:lnTo>
                  <a:pt x="190500" y="793750"/>
                </a:lnTo>
                <a:lnTo>
                  <a:pt x="190500" y="1492250"/>
                </a:lnTo>
                <a:lnTo>
                  <a:pt x="175521" y="1504604"/>
                </a:lnTo>
                <a:lnTo>
                  <a:pt x="134683" y="1514697"/>
                </a:lnTo>
                <a:lnTo>
                  <a:pt x="74128" y="1521503"/>
                </a:lnTo>
                <a:lnTo>
                  <a:pt x="0" y="1524000"/>
                </a:lnTo>
              </a:path>
            </a:pathLst>
          </a:custGeom>
          <a:ln w="12192">
            <a:solidFill>
              <a:srgbClr val="FF6903"/>
            </a:solidFill>
          </a:ln>
        </p:spPr>
        <p:txBody>
          <a:bodyPr wrap="square" lIns="0" tIns="0" rIns="0" bIns="0" rtlCol="0"/>
          <a:lstStyle/>
          <a:p>
            <a:endParaRPr/>
          </a:p>
        </p:txBody>
      </p:sp>
      <p:sp>
        <p:nvSpPr>
          <p:cNvPr id="5" name="object 5"/>
          <p:cNvSpPr txBox="1"/>
          <p:nvPr/>
        </p:nvSpPr>
        <p:spPr>
          <a:xfrm>
            <a:off x="8245871" y="1862073"/>
            <a:ext cx="254000" cy="1041400"/>
          </a:xfrm>
          <a:prstGeom prst="rect">
            <a:avLst/>
          </a:prstGeom>
        </p:spPr>
        <p:txBody>
          <a:bodyPr vert="vert" wrap="square" lIns="0" tIns="0" rIns="0" bIns="0" rtlCol="0">
            <a:spAutoFit/>
          </a:bodyPr>
          <a:lstStyle/>
          <a:p>
            <a:pPr marL="12700">
              <a:lnSpc>
                <a:spcPts val="1935"/>
              </a:lnSpc>
            </a:pPr>
            <a:r>
              <a:rPr sz="1800" dirty="0">
                <a:latin typeface="Times New Roman"/>
                <a:cs typeface="Times New Roman"/>
              </a:rPr>
              <a:t>Tem</a:t>
            </a:r>
            <a:r>
              <a:rPr sz="1800" spc="-10" dirty="0">
                <a:latin typeface="Times New Roman"/>
                <a:cs typeface="Times New Roman"/>
              </a:rPr>
              <a:t>p</a:t>
            </a:r>
            <a:r>
              <a:rPr sz="1800" dirty="0">
                <a:latin typeface="Times New Roman"/>
                <a:cs typeface="Times New Roman"/>
              </a:rPr>
              <a:t>oral</a:t>
            </a:r>
            <a:endParaRPr sz="1800">
              <a:latin typeface="Times New Roman"/>
              <a:cs typeface="Times New Roman"/>
            </a:endParaRPr>
          </a:p>
        </p:txBody>
      </p:sp>
      <p:sp>
        <p:nvSpPr>
          <p:cNvPr id="6" name="object 6"/>
          <p:cNvSpPr/>
          <p:nvPr/>
        </p:nvSpPr>
        <p:spPr>
          <a:xfrm>
            <a:off x="7772400" y="3352800"/>
            <a:ext cx="381000" cy="1219200"/>
          </a:xfrm>
          <a:custGeom>
            <a:avLst/>
            <a:gdLst/>
            <a:ahLst/>
            <a:cxnLst/>
            <a:rect l="l" t="t" r="r" b="b"/>
            <a:pathLst>
              <a:path w="381000" h="1219200">
                <a:moveTo>
                  <a:pt x="0" y="0"/>
                </a:moveTo>
                <a:lnTo>
                  <a:pt x="74128" y="2496"/>
                </a:lnTo>
                <a:lnTo>
                  <a:pt x="134683" y="9302"/>
                </a:lnTo>
                <a:lnTo>
                  <a:pt x="175521" y="19395"/>
                </a:lnTo>
                <a:lnTo>
                  <a:pt x="190500" y="31750"/>
                </a:lnTo>
                <a:lnTo>
                  <a:pt x="190500" y="577850"/>
                </a:lnTo>
                <a:lnTo>
                  <a:pt x="205478" y="590204"/>
                </a:lnTo>
                <a:lnTo>
                  <a:pt x="246316" y="600297"/>
                </a:lnTo>
                <a:lnTo>
                  <a:pt x="306871" y="607103"/>
                </a:lnTo>
                <a:lnTo>
                  <a:pt x="381000" y="609600"/>
                </a:lnTo>
                <a:lnTo>
                  <a:pt x="306871" y="612096"/>
                </a:lnTo>
                <a:lnTo>
                  <a:pt x="246316" y="618902"/>
                </a:lnTo>
                <a:lnTo>
                  <a:pt x="205478" y="628995"/>
                </a:lnTo>
                <a:lnTo>
                  <a:pt x="190500" y="641350"/>
                </a:lnTo>
                <a:lnTo>
                  <a:pt x="190500" y="1187450"/>
                </a:lnTo>
                <a:lnTo>
                  <a:pt x="175521" y="1199804"/>
                </a:lnTo>
                <a:lnTo>
                  <a:pt x="134683" y="1209897"/>
                </a:lnTo>
                <a:lnTo>
                  <a:pt x="74128" y="1216703"/>
                </a:lnTo>
                <a:lnTo>
                  <a:pt x="0" y="1219200"/>
                </a:lnTo>
              </a:path>
            </a:pathLst>
          </a:custGeom>
          <a:ln w="12192">
            <a:solidFill>
              <a:srgbClr val="FF6903"/>
            </a:solidFill>
          </a:ln>
        </p:spPr>
        <p:txBody>
          <a:bodyPr wrap="square" lIns="0" tIns="0" rIns="0" bIns="0" rtlCol="0"/>
          <a:lstStyle/>
          <a:p>
            <a:endParaRPr/>
          </a:p>
        </p:txBody>
      </p:sp>
      <p:sp>
        <p:nvSpPr>
          <p:cNvPr id="7" name="object 7"/>
          <p:cNvSpPr txBox="1"/>
          <p:nvPr/>
        </p:nvSpPr>
        <p:spPr>
          <a:xfrm>
            <a:off x="8322071" y="3234054"/>
            <a:ext cx="254000" cy="1307465"/>
          </a:xfrm>
          <a:prstGeom prst="rect">
            <a:avLst/>
          </a:prstGeom>
        </p:spPr>
        <p:txBody>
          <a:bodyPr vert="vert" wrap="square" lIns="0" tIns="0" rIns="0" bIns="0" rtlCol="0">
            <a:spAutoFit/>
          </a:bodyPr>
          <a:lstStyle/>
          <a:p>
            <a:pPr marL="12700">
              <a:lnSpc>
                <a:spcPts val="1935"/>
              </a:lnSpc>
            </a:pPr>
            <a:r>
              <a:rPr sz="1800" spc="-5" dirty="0">
                <a:latin typeface="Times New Roman"/>
                <a:cs typeface="Times New Roman"/>
              </a:rPr>
              <a:t>Coopera</a:t>
            </a:r>
            <a:r>
              <a:rPr sz="1800" spc="-10" dirty="0">
                <a:latin typeface="Times New Roman"/>
                <a:cs typeface="Times New Roman"/>
              </a:rPr>
              <a:t>t</a:t>
            </a:r>
            <a:r>
              <a:rPr sz="1800" dirty="0">
                <a:latin typeface="Times New Roman"/>
                <a:cs typeface="Times New Roman"/>
              </a:rPr>
              <a:t>ion</a:t>
            </a:r>
            <a:endParaRPr sz="1800">
              <a:latin typeface="Times New Roman"/>
              <a:cs typeface="Times New Roman"/>
            </a:endParaRPr>
          </a:p>
        </p:txBody>
      </p:sp>
      <p:sp>
        <p:nvSpPr>
          <p:cNvPr id="8" name="object 8"/>
          <p:cNvSpPr/>
          <p:nvPr/>
        </p:nvSpPr>
        <p:spPr>
          <a:xfrm>
            <a:off x="7543800" y="4800600"/>
            <a:ext cx="381000" cy="1219200"/>
          </a:xfrm>
          <a:custGeom>
            <a:avLst/>
            <a:gdLst/>
            <a:ahLst/>
            <a:cxnLst/>
            <a:rect l="l" t="t" r="r" b="b"/>
            <a:pathLst>
              <a:path w="381000" h="1219200">
                <a:moveTo>
                  <a:pt x="0" y="0"/>
                </a:moveTo>
                <a:lnTo>
                  <a:pt x="74128" y="2496"/>
                </a:lnTo>
                <a:lnTo>
                  <a:pt x="134683" y="9302"/>
                </a:lnTo>
                <a:lnTo>
                  <a:pt x="175521" y="19395"/>
                </a:lnTo>
                <a:lnTo>
                  <a:pt x="190500" y="31750"/>
                </a:lnTo>
                <a:lnTo>
                  <a:pt x="190500" y="577850"/>
                </a:lnTo>
                <a:lnTo>
                  <a:pt x="205478" y="590204"/>
                </a:lnTo>
                <a:lnTo>
                  <a:pt x="246316" y="600297"/>
                </a:lnTo>
                <a:lnTo>
                  <a:pt x="306871" y="607103"/>
                </a:lnTo>
                <a:lnTo>
                  <a:pt x="381000" y="609600"/>
                </a:lnTo>
                <a:lnTo>
                  <a:pt x="306871" y="612096"/>
                </a:lnTo>
                <a:lnTo>
                  <a:pt x="246316" y="618902"/>
                </a:lnTo>
                <a:lnTo>
                  <a:pt x="205478" y="628995"/>
                </a:lnTo>
                <a:lnTo>
                  <a:pt x="190500" y="641350"/>
                </a:lnTo>
                <a:lnTo>
                  <a:pt x="190500" y="1187450"/>
                </a:lnTo>
                <a:lnTo>
                  <a:pt x="175521" y="1199810"/>
                </a:lnTo>
                <a:lnTo>
                  <a:pt x="134683" y="1209902"/>
                </a:lnTo>
                <a:lnTo>
                  <a:pt x="74128" y="1216705"/>
                </a:lnTo>
                <a:lnTo>
                  <a:pt x="0" y="1219200"/>
                </a:lnTo>
              </a:path>
            </a:pathLst>
          </a:custGeom>
          <a:ln w="12192">
            <a:solidFill>
              <a:srgbClr val="FF6903"/>
            </a:solidFill>
          </a:ln>
        </p:spPr>
        <p:txBody>
          <a:bodyPr wrap="square" lIns="0" tIns="0" rIns="0" bIns="0" rtlCol="0"/>
          <a:lstStyle/>
          <a:p>
            <a:endParaRPr/>
          </a:p>
        </p:txBody>
      </p:sp>
      <p:sp>
        <p:nvSpPr>
          <p:cNvPr id="9" name="object 9"/>
          <p:cNvSpPr txBox="1"/>
          <p:nvPr/>
        </p:nvSpPr>
        <p:spPr>
          <a:xfrm>
            <a:off x="8093416" y="4682109"/>
            <a:ext cx="254635" cy="1230630"/>
          </a:xfrm>
          <a:prstGeom prst="rect">
            <a:avLst/>
          </a:prstGeom>
        </p:spPr>
        <p:txBody>
          <a:bodyPr vert="vert" wrap="square" lIns="0" tIns="0" rIns="0" bIns="0" rtlCol="0">
            <a:spAutoFit/>
          </a:bodyPr>
          <a:lstStyle/>
          <a:p>
            <a:pPr marL="12700">
              <a:lnSpc>
                <a:spcPts val="1939"/>
              </a:lnSpc>
            </a:pPr>
            <a:r>
              <a:rPr sz="1800" spc="-5" dirty="0">
                <a:latin typeface="Times New Roman"/>
                <a:cs typeface="Times New Roman"/>
              </a:rPr>
              <a:t>C</a:t>
            </a:r>
            <a:r>
              <a:rPr sz="1800" spc="-10" dirty="0">
                <a:latin typeface="Times New Roman"/>
                <a:cs typeface="Times New Roman"/>
              </a:rPr>
              <a:t>om</a:t>
            </a:r>
            <a:r>
              <a:rPr sz="1800" spc="-5" dirty="0">
                <a:latin typeface="Times New Roman"/>
                <a:cs typeface="Times New Roman"/>
              </a:rPr>
              <a:t>p</a:t>
            </a:r>
            <a:r>
              <a:rPr sz="1800" spc="-10" dirty="0">
                <a:latin typeface="Times New Roman"/>
                <a:cs typeface="Times New Roman"/>
              </a:rPr>
              <a:t>l</a:t>
            </a:r>
            <a:r>
              <a:rPr sz="1800" dirty="0">
                <a:latin typeface="Times New Roman"/>
                <a:cs typeface="Times New Roman"/>
              </a:rPr>
              <a:t>exi</a:t>
            </a:r>
            <a:r>
              <a:rPr sz="1800" spc="-10" dirty="0">
                <a:latin typeface="Times New Roman"/>
                <a:cs typeface="Times New Roman"/>
              </a:rPr>
              <a:t>t</a:t>
            </a:r>
            <a:r>
              <a:rPr sz="1800" dirty="0">
                <a:latin typeface="Times New Roman"/>
                <a:cs typeface="Times New Roman"/>
              </a:rPr>
              <a:t>y</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881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25" dirty="0">
                <a:latin typeface="Times New Roman"/>
                <a:cs typeface="Times New Roman"/>
              </a:rPr>
              <a:t>A</a:t>
            </a:r>
            <a:r>
              <a:rPr sz="2400" b="0" spc="125" dirty="0">
                <a:latin typeface="Times New Roman"/>
                <a:cs typeface="Times New Roman"/>
              </a:rPr>
              <a:t>CTIVITIES</a:t>
            </a:r>
            <a:endParaRPr sz="2400">
              <a:latin typeface="Times New Roman"/>
              <a:cs typeface="Times New Roman"/>
            </a:endParaRPr>
          </a:p>
        </p:txBody>
      </p:sp>
      <p:sp>
        <p:nvSpPr>
          <p:cNvPr id="3" name="object 3"/>
          <p:cNvSpPr txBox="1"/>
          <p:nvPr/>
        </p:nvSpPr>
        <p:spPr>
          <a:xfrm>
            <a:off x="902004" y="1609597"/>
            <a:ext cx="6936740" cy="4404360"/>
          </a:xfrm>
          <a:prstGeom prst="rect">
            <a:avLst/>
          </a:prstGeom>
        </p:spPr>
        <p:txBody>
          <a:bodyPr vert="horz" wrap="square" lIns="0" tIns="0" rIns="0" bIns="0" rtlCol="0">
            <a:spAutoFit/>
          </a:bodyPr>
          <a:lstStyle/>
          <a:p>
            <a:pPr marL="287020" indent="-274320">
              <a:lnSpc>
                <a:spcPct val="100000"/>
              </a:lnSpc>
              <a:buClr>
                <a:srgbClr val="FD8537"/>
              </a:buClr>
              <a:buSzPct val="78571"/>
              <a:buFont typeface="Wingdings"/>
              <a:buChar char=""/>
              <a:tabLst>
                <a:tab pos="287020" algn="l"/>
              </a:tabLst>
            </a:pPr>
            <a:r>
              <a:rPr sz="2100" spc="150" dirty="0">
                <a:latin typeface="Times New Roman"/>
                <a:cs typeface="Times New Roman"/>
              </a:rPr>
              <a:t>Is </a:t>
            </a:r>
            <a:r>
              <a:rPr sz="2100" spc="229" dirty="0">
                <a:latin typeface="Times New Roman"/>
                <a:cs typeface="Times New Roman"/>
              </a:rPr>
              <a:t>an </a:t>
            </a:r>
            <a:r>
              <a:rPr sz="2100" spc="120" dirty="0">
                <a:latin typeface="Times New Roman"/>
                <a:cs typeface="Times New Roman"/>
              </a:rPr>
              <a:t>activity </a:t>
            </a:r>
            <a:r>
              <a:rPr sz="2100" spc="135" dirty="0">
                <a:latin typeface="Times New Roman"/>
                <a:cs typeface="Times New Roman"/>
              </a:rPr>
              <a:t>safety</a:t>
            </a:r>
            <a:r>
              <a:rPr sz="2100" spc="-330" dirty="0">
                <a:latin typeface="Times New Roman"/>
                <a:cs typeface="Times New Roman"/>
              </a:rPr>
              <a:t> </a:t>
            </a:r>
            <a:r>
              <a:rPr sz="2100" spc="114" dirty="0">
                <a:latin typeface="Times New Roman"/>
                <a:cs typeface="Times New Roman"/>
              </a:rPr>
              <a:t>critical</a:t>
            </a:r>
            <a:endParaRPr sz="2100">
              <a:latin typeface="Times New Roman"/>
              <a:cs typeface="Times New Roman"/>
            </a:endParaRPr>
          </a:p>
          <a:p>
            <a:pPr marL="560705" marR="38735" lvl="1" indent="-182880">
              <a:lnSpc>
                <a:spcPts val="1939"/>
              </a:lnSpc>
              <a:spcBef>
                <a:spcPts val="480"/>
              </a:spcBef>
              <a:buClr>
                <a:srgbClr val="DF752E"/>
              </a:buClr>
              <a:buSzPct val="58333"/>
              <a:buFont typeface="Wingdings"/>
              <a:buChar char=""/>
              <a:tabLst>
                <a:tab pos="561340" algn="l"/>
              </a:tabLst>
            </a:pPr>
            <a:r>
              <a:rPr sz="1800" spc="140" dirty="0">
                <a:latin typeface="Times New Roman"/>
                <a:cs typeface="Times New Roman"/>
              </a:rPr>
              <a:t>where</a:t>
            </a:r>
            <a:r>
              <a:rPr sz="1800" spc="55" dirty="0">
                <a:latin typeface="Times New Roman"/>
                <a:cs typeface="Times New Roman"/>
              </a:rPr>
              <a:t> </a:t>
            </a:r>
            <a:r>
              <a:rPr sz="1800" spc="110" dirty="0">
                <a:latin typeface="Times New Roman"/>
                <a:cs typeface="Times New Roman"/>
              </a:rPr>
              <a:t>safety</a:t>
            </a:r>
            <a:r>
              <a:rPr sz="1800" spc="55" dirty="0">
                <a:latin typeface="Times New Roman"/>
                <a:cs typeface="Times New Roman"/>
              </a:rPr>
              <a:t> </a:t>
            </a:r>
            <a:r>
              <a:rPr sz="1800" spc="95" dirty="0">
                <a:latin typeface="Times New Roman"/>
                <a:cs typeface="Times New Roman"/>
              </a:rPr>
              <a:t>is</a:t>
            </a:r>
            <a:r>
              <a:rPr sz="1800" spc="55" dirty="0">
                <a:latin typeface="Times New Roman"/>
                <a:cs typeface="Times New Roman"/>
              </a:rPr>
              <a:t> </a:t>
            </a:r>
            <a:r>
              <a:rPr sz="1800" spc="85" dirty="0">
                <a:latin typeface="Times New Roman"/>
                <a:cs typeface="Times New Roman"/>
              </a:rPr>
              <a:t>involved</a:t>
            </a:r>
            <a:r>
              <a:rPr sz="1800" spc="30" dirty="0">
                <a:latin typeface="Times New Roman"/>
                <a:cs typeface="Times New Roman"/>
              </a:rPr>
              <a:t> </a:t>
            </a:r>
            <a:r>
              <a:rPr sz="1800" spc="120" dirty="0">
                <a:latin typeface="Times New Roman"/>
                <a:cs typeface="Times New Roman"/>
              </a:rPr>
              <a:t>designers</a:t>
            </a:r>
            <a:r>
              <a:rPr sz="1800" spc="55" dirty="0">
                <a:latin typeface="Times New Roman"/>
                <a:cs typeface="Times New Roman"/>
              </a:rPr>
              <a:t> </a:t>
            </a:r>
            <a:r>
              <a:rPr sz="1800" spc="175" dirty="0">
                <a:latin typeface="Times New Roman"/>
                <a:cs typeface="Times New Roman"/>
              </a:rPr>
              <a:t>must</a:t>
            </a:r>
            <a:r>
              <a:rPr sz="1800" spc="60" dirty="0">
                <a:latin typeface="Times New Roman"/>
                <a:cs typeface="Times New Roman"/>
              </a:rPr>
              <a:t> </a:t>
            </a:r>
            <a:r>
              <a:rPr sz="1800" spc="125" dirty="0">
                <a:latin typeface="Times New Roman"/>
                <a:cs typeface="Times New Roman"/>
              </a:rPr>
              <a:t>pay</a:t>
            </a:r>
            <a:r>
              <a:rPr sz="1800" spc="55" dirty="0">
                <a:latin typeface="Times New Roman"/>
                <a:cs typeface="Times New Roman"/>
              </a:rPr>
              <a:t> </a:t>
            </a:r>
            <a:r>
              <a:rPr sz="1800" spc="105" dirty="0">
                <a:latin typeface="Times New Roman"/>
                <a:cs typeface="Times New Roman"/>
              </a:rPr>
              <a:t>every</a:t>
            </a:r>
            <a:r>
              <a:rPr sz="1800" spc="40" dirty="0">
                <a:latin typeface="Times New Roman"/>
                <a:cs typeface="Times New Roman"/>
              </a:rPr>
              <a:t> </a:t>
            </a:r>
            <a:r>
              <a:rPr sz="1800" spc="145" dirty="0">
                <a:latin typeface="Times New Roman"/>
                <a:cs typeface="Times New Roman"/>
              </a:rPr>
              <a:t>attention  </a:t>
            </a:r>
            <a:r>
              <a:rPr sz="1800" spc="95" dirty="0">
                <a:latin typeface="Times New Roman"/>
                <a:cs typeface="Times New Roman"/>
              </a:rPr>
              <a:t>to</a:t>
            </a:r>
            <a:r>
              <a:rPr sz="1800" spc="45" dirty="0">
                <a:latin typeface="Times New Roman"/>
                <a:cs typeface="Times New Roman"/>
              </a:rPr>
              <a:t> </a:t>
            </a:r>
            <a:r>
              <a:rPr sz="1800" spc="145" dirty="0">
                <a:latin typeface="Times New Roman"/>
                <a:cs typeface="Times New Roman"/>
              </a:rPr>
              <a:t>ensuring</a:t>
            </a:r>
            <a:r>
              <a:rPr sz="1800" spc="30" dirty="0">
                <a:latin typeface="Times New Roman"/>
                <a:cs typeface="Times New Roman"/>
              </a:rPr>
              <a:t> </a:t>
            </a:r>
            <a:r>
              <a:rPr sz="1800" spc="195" dirty="0">
                <a:latin typeface="Times New Roman"/>
                <a:cs typeface="Times New Roman"/>
              </a:rPr>
              <a:t>that</a:t>
            </a:r>
            <a:r>
              <a:rPr sz="1800" spc="50" dirty="0">
                <a:latin typeface="Times New Roman"/>
                <a:cs typeface="Times New Roman"/>
              </a:rPr>
              <a:t> </a:t>
            </a:r>
            <a:r>
              <a:rPr sz="1800" spc="145" dirty="0">
                <a:latin typeface="Times New Roman"/>
                <a:cs typeface="Times New Roman"/>
              </a:rPr>
              <a:t>mistakes</a:t>
            </a:r>
            <a:r>
              <a:rPr sz="1800" spc="50" dirty="0">
                <a:latin typeface="Times New Roman"/>
                <a:cs typeface="Times New Roman"/>
              </a:rPr>
              <a:t> </a:t>
            </a:r>
            <a:r>
              <a:rPr sz="1800" spc="60" dirty="0">
                <a:latin typeface="Times New Roman"/>
                <a:cs typeface="Times New Roman"/>
              </a:rPr>
              <a:t>do</a:t>
            </a:r>
            <a:r>
              <a:rPr sz="1800" spc="45" dirty="0">
                <a:latin typeface="Times New Roman"/>
                <a:cs typeface="Times New Roman"/>
              </a:rPr>
              <a:t> </a:t>
            </a:r>
            <a:r>
              <a:rPr sz="1800" spc="135" dirty="0">
                <a:latin typeface="Times New Roman"/>
                <a:cs typeface="Times New Roman"/>
              </a:rPr>
              <a:t>not</a:t>
            </a:r>
            <a:r>
              <a:rPr sz="1800" spc="45" dirty="0">
                <a:latin typeface="Times New Roman"/>
                <a:cs typeface="Times New Roman"/>
              </a:rPr>
              <a:t> </a:t>
            </a:r>
            <a:r>
              <a:rPr sz="1800" spc="140" dirty="0">
                <a:latin typeface="Times New Roman"/>
                <a:cs typeface="Times New Roman"/>
              </a:rPr>
              <a:t>have</a:t>
            </a:r>
            <a:r>
              <a:rPr sz="1800" spc="40" dirty="0">
                <a:latin typeface="Times New Roman"/>
                <a:cs typeface="Times New Roman"/>
              </a:rPr>
              <a:t> </a:t>
            </a:r>
            <a:r>
              <a:rPr sz="1800" spc="200" dirty="0">
                <a:latin typeface="Times New Roman"/>
                <a:cs typeface="Times New Roman"/>
              </a:rPr>
              <a:t>a</a:t>
            </a:r>
            <a:r>
              <a:rPr sz="1800" spc="35" dirty="0">
                <a:latin typeface="Times New Roman"/>
                <a:cs typeface="Times New Roman"/>
              </a:rPr>
              <a:t> </a:t>
            </a:r>
            <a:r>
              <a:rPr sz="1800" spc="114" dirty="0">
                <a:latin typeface="Times New Roman"/>
                <a:cs typeface="Times New Roman"/>
              </a:rPr>
              <a:t>serious</a:t>
            </a:r>
            <a:r>
              <a:rPr sz="1800" spc="40" dirty="0">
                <a:latin typeface="Times New Roman"/>
                <a:cs typeface="Times New Roman"/>
              </a:rPr>
              <a:t> </a:t>
            </a:r>
            <a:r>
              <a:rPr sz="1800" spc="65" dirty="0">
                <a:latin typeface="Times New Roman"/>
                <a:cs typeface="Times New Roman"/>
              </a:rPr>
              <a:t>effect</a:t>
            </a:r>
            <a:endParaRPr sz="1800">
              <a:latin typeface="Times New Roman"/>
              <a:cs typeface="Times New Roman"/>
            </a:endParaRPr>
          </a:p>
          <a:p>
            <a:pPr marL="287020" marR="5080" indent="-274320">
              <a:lnSpc>
                <a:spcPts val="2270"/>
              </a:lnSpc>
              <a:spcBef>
                <a:spcPts val="495"/>
              </a:spcBef>
              <a:buClr>
                <a:srgbClr val="FD8537"/>
              </a:buClr>
              <a:buSzPct val="78571"/>
              <a:buFont typeface="Wingdings"/>
              <a:buChar char=""/>
              <a:tabLst>
                <a:tab pos="287020" algn="l"/>
              </a:tabLst>
            </a:pPr>
            <a:r>
              <a:rPr sz="2100" spc="190" dirty="0">
                <a:latin typeface="Times New Roman"/>
                <a:cs typeface="Times New Roman"/>
              </a:rPr>
              <a:t>In </a:t>
            </a:r>
            <a:r>
              <a:rPr sz="2100" spc="140" dirty="0">
                <a:latin typeface="Times New Roman"/>
                <a:cs typeface="Times New Roman"/>
              </a:rPr>
              <a:t>general, </a:t>
            </a:r>
            <a:r>
              <a:rPr sz="2100" spc="150" dirty="0">
                <a:latin typeface="Times New Roman"/>
                <a:cs typeface="Times New Roman"/>
              </a:rPr>
              <a:t>it </a:t>
            </a:r>
            <a:r>
              <a:rPr sz="2100" spc="114" dirty="0">
                <a:latin typeface="Times New Roman"/>
                <a:cs typeface="Times New Roman"/>
              </a:rPr>
              <a:t>is </a:t>
            </a:r>
            <a:r>
              <a:rPr sz="2100" spc="135" dirty="0">
                <a:latin typeface="Times New Roman"/>
                <a:cs typeface="Times New Roman"/>
              </a:rPr>
              <a:t>vital </a:t>
            </a:r>
            <a:r>
              <a:rPr sz="2100" spc="75" dirty="0">
                <a:latin typeface="Times New Roman"/>
                <a:cs typeface="Times New Roman"/>
              </a:rPr>
              <a:t>for </a:t>
            </a:r>
            <a:r>
              <a:rPr sz="2100" spc="140" dirty="0">
                <a:latin typeface="Times New Roman"/>
                <a:cs typeface="Times New Roman"/>
              </a:rPr>
              <a:t>designers </a:t>
            </a:r>
            <a:r>
              <a:rPr sz="2100" spc="110" dirty="0">
                <a:latin typeface="Times New Roman"/>
                <a:cs typeface="Times New Roman"/>
              </a:rPr>
              <a:t>to </a:t>
            </a:r>
            <a:r>
              <a:rPr sz="2100" spc="190" dirty="0">
                <a:latin typeface="Times New Roman"/>
                <a:cs typeface="Times New Roman"/>
              </a:rPr>
              <a:t>think </a:t>
            </a:r>
            <a:r>
              <a:rPr sz="2100" spc="160" dirty="0">
                <a:latin typeface="Times New Roman"/>
                <a:cs typeface="Times New Roman"/>
              </a:rPr>
              <a:t>about  </a:t>
            </a:r>
            <a:r>
              <a:rPr sz="2100" spc="200" dirty="0">
                <a:latin typeface="Times New Roman"/>
                <a:cs typeface="Times New Roman"/>
              </a:rPr>
              <a:t>what</a:t>
            </a:r>
            <a:r>
              <a:rPr sz="2100" spc="50" dirty="0">
                <a:latin typeface="Times New Roman"/>
                <a:cs typeface="Times New Roman"/>
              </a:rPr>
              <a:t> </a:t>
            </a:r>
            <a:r>
              <a:rPr sz="2100" spc="180" dirty="0">
                <a:latin typeface="Times New Roman"/>
                <a:cs typeface="Times New Roman"/>
              </a:rPr>
              <a:t>happens</a:t>
            </a:r>
            <a:r>
              <a:rPr sz="2100" spc="55" dirty="0">
                <a:latin typeface="Times New Roman"/>
                <a:cs typeface="Times New Roman"/>
              </a:rPr>
              <a:t> </a:t>
            </a:r>
            <a:r>
              <a:rPr sz="2100" spc="175" dirty="0">
                <a:latin typeface="Times New Roman"/>
                <a:cs typeface="Times New Roman"/>
              </a:rPr>
              <a:t>when</a:t>
            </a:r>
            <a:r>
              <a:rPr sz="2100" spc="65" dirty="0">
                <a:latin typeface="Times New Roman"/>
                <a:cs typeface="Times New Roman"/>
              </a:rPr>
              <a:t> </a:t>
            </a:r>
            <a:r>
              <a:rPr sz="2100" spc="100" dirty="0">
                <a:latin typeface="Times New Roman"/>
                <a:cs typeface="Times New Roman"/>
              </a:rPr>
              <a:t>people</a:t>
            </a:r>
            <a:r>
              <a:rPr sz="2100" spc="50" dirty="0">
                <a:latin typeface="Times New Roman"/>
                <a:cs typeface="Times New Roman"/>
              </a:rPr>
              <a:t> </a:t>
            </a:r>
            <a:r>
              <a:rPr sz="2100" spc="190" dirty="0">
                <a:latin typeface="Times New Roman"/>
                <a:cs typeface="Times New Roman"/>
              </a:rPr>
              <a:t>make</a:t>
            </a:r>
            <a:r>
              <a:rPr sz="2100" spc="40" dirty="0">
                <a:latin typeface="Times New Roman"/>
                <a:cs typeface="Times New Roman"/>
              </a:rPr>
              <a:t> </a:t>
            </a:r>
            <a:r>
              <a:rPr sz="2100" spc="170" dirty="0">
                <a:latin typeface="Times New Roman"/>
                <a:cs typeface="Times New Roman"/>
              </a:rPr>
              <a:t>mistakes</a:t>
            </a:r>
            <a:r>
              <a:rPr sz="2100" spc="45" dirty="0">
                <a:latin typeface="Times New Roman"/>
                <a:cs typeface="Times New Roman"/>
              </a:rPr>
              <a:t> </a:t>
            </a:r>
            <a:r>
              <a:rPr sz="2100" spc="200" dirty="0">
                <a:latin typeface="Times New Roman"/>
                <a:cs typeface="Times New Roman"/>
              </a:rPr>
              <a:t>and</a:t>
            </a:r>
            <a:r>
              <a:rPr sz="2100" spc="60" dirty="0">
                <a:latin typeface="Times New Roman"/>
                <a:cs typeface="Times New Roman"/>
              </a:rPr>
              <a:t> </a:t>
            </a:r>
            <a:r>
              <a:rPr sz="2100" spc="160" dirty="0">
                <a:latin typeface="Times New Roman"/>
                <a:cs typeface="Times New Roman"/>
              </a:rPr>
              <a:t>errors  </a:t>
            </a:r>
            <a:r>
              <a:rPr sz="2100" spc="200" dirty="0">
                <a:latin typeface="Times New Roman"/>
                <a:cs typeface="Times New Roman"/>
              </a:rPr>
              <a:t>and </a:t>
            </a:r>
            <a:r>
              <a:rPr sz="2100" spc="110" dirty="0">
                <a:latin typeface="Times New Roman"/>
                <a:cs typeface="Times New Roman"/>
              </a:rPr>
              <a:t>to </a:t>
            </a:r>
            <a:r>
              <a:rPr sz="2100" spc="130" dirty="0">
                <a:latin typeface="Times New Roman"/>
                <a:cs typeface="Times New Roman"/>
              </a:rPr>
              <a:t>design </a:t>
            </a:r>
            <a:r>
              <a:rPr sz="2100" spc="75" dirty="0">
                <a:latin typeface="Times New Roman"/>
                <a:cs typeface="Times New Roman"/>
              </a:rPr>
              <a:t>for </a:t>
            </a:r>
            <a:r>
              <a:rPr sz="2100" spc="155" dirty="0">
                <a:latin typeface="Times New Roman"/>
                <a:cs typeface="Times New Roman"/>
              </a:rPr>
              <a:t>such</a:t>
            </a:r>
            <a:r>
              <a:rPr sz="2100" spc="-254" dirty="0">
                <a:latin typeface="Times New Roman"/>
                <a:cs typeface="Times New Roman"/>
              </a:rPr>
              <a:t> </a:t>
            </a:r>
            <a:r>
              <a:rPr sz="2100" spc="140" dirty="0">
                <a:latin typeface="Times New Roman"/>
                <a:cs typeface="Times New Roman"/>
              </a:rPr>
              <a:t>circumstances.</a:t>
            </a:r>
            <a:endParaRPr sz="2100">
              <a:latin typeface="Times New Roman"/>
              <a:cs typeface="Times New Roman"/>
            </a:endParaRPr>
          </a:p>
          <a:p>
            <a:pPr marL="287020" indent="-274320">
              <a:lnSpc>
                <a:spcPct val="100000"/>
              </a:lnSpc>
              <a:spcBef>
                <a:spcPts val="220"/>
              </a:spcBef>
              <a:buClr>
                <a:srgbClr val="FD8537"/>
              </a:buClr>
              <a:buSzPct val="78571"/>
              <a:buFont typeface="Wingdings"/>
              <a:buChar char=""/>
              <a:tabLst>
                <a:tab pos="287020" algn="l"/>
              </a:tabLst>
            </a:pPr>
            <a:r>
              <a:rPr sz="2100" spc="200" dirty="0">
                <a:latin typeface="Times New Roman"/>
                <a:cs typeface="Times New Roman"/>
              </a:rPr>
              <a:t>Data</a:t>
            </a:r>
            <a:r>
              <a:rPr sz="2100" spc="10" dirty="0">
                <a:latin typeface="Times New Roman"/>
                <a:cs typeface="Times New Roman"/>
              </a:rPr>
              <a:t> </a:t>
            </a:r>
            <a:r>
              <a:rPr sz="2100" spc="170" dirty="0">
                <a:latin typeface="Times New Roman"/>
                <a:cs typeface="Times New Roman"/>
              </a:rPr>
              <a:t>requirements</a:t>
            </a:r>
            <a:endParaRPr sz="2100">
              <a:latin typeface="Times New Roman"/>
              <a:cs typeface="Times New Roman"/>
            </a:endParaRPr>
          </a:p>
          <a:p>
            <a:pPr marL="560705" marR="45720" lvl="1" indent="-182880">
              <a:lnSpc>
                <a:spcPts val="1939"/>
              </a:lnSpc>
              <a:spcBef>
                <a:spcPts val="475"/>
              </a:spcBef>
              <a:buClr>
                <a:srgbClr val="DF752E"/>
              </a:buClr>
              <a:buSzPct val="58333"/>
              <a:buFont typeface="Wingdings"/>
              <a:buChar char=""/>
              <a:tabLst>
                <a:tab pos="561340" algn="l"/>
              </a:tabLst>
            </a:pPr>
            <a:r>
              <a:rPr sz="1800" spc="60" dirty="0">
                <a:latin typeface="Times New Roman"/>
                <a:cs typeface="Times New Roman"/>
              </a:rPr>
              <a:t>If</a:t>
            </a:r>
            <a:r>
              <a:rPr sz="1800" spc="45" dirty="0">
                <a:latin typeface="Times New Roman"/>
                <a:cs typeface="Times New Roman"/>
              </a:rPr>
              <a:t> </a:t>
            </a:r>
            <a:r>
              <a:rPr sz="1800" spc="125" dirty="0">
                <a:latin typeface="Times New Roman"/>
                <a:cs typeface="Times New Roman"/>
              </a:rPr>
              <a:t>large</a:t>
            </a:r>
            <a:r>
              <a:rPr sz="1800" spc="35" dirty="0">
                <a:latin typeface="Times New Roman"/>
                <a:cs typeface="Times New Roman"/>
              </a:rPr>
              <a:t> </a:t>
            </a:r>
            <a:r>
              <a:rPr sz="1800" spc="160" dirty="0">
                <a:latin typeface="Times New Roman"/>
                <a:cs typeface="Times New Roman"/>
              </a:rPr>
              <a:t>amounts</a:t>
            </a:r>
            <a:r>
              <a:rPr sz="1800" spc="50" dirty="0">
                <a:latin typeface="Times New Roman"/>
                <a:cs typeface="Times New Roman"/>
              </a:rPr>
              <a:t> </a:t>
            </a:r>
            <a:r>
              <a:rPr sz="1800" dirty="0">
                <a:latin typeface="Times New Roman"/>
                <a:cs typeface="Times New Roman"/>
              </a:rPr>
              <a:t>of</a:t>
            </a:r>
            <a:r>
              <a:rPr sz="1800" spc="35" dirty="0">
                <a:latin typeface="Times New Roman"/>
                <a:cs typeface="Times New Roman"/>
              </a:rPr>
              <a:t> </a:t>
            </a:r>
            <a:r>
              <a:rPr sz="1800" spc="175" dirty="0">
                <a:latin typeface="Times New Roman"/>
                <a:cs typeface="Times New Roman"/>
              </a:rPr>
              <a:t>data</a:t>
            </a:r>
            <a:r>
              <a:rPr sz="1800" spc="50" dirty="0">
                <a:latin typeface="Times New Roman"/>
                <a:cs typeface="Times New Roman"/>
              </a:rPr>
              <a:t> </a:t>
            </a:r>
            <a:r>
              <a:rPr sz="1800" spc="130" dirty="0">
                <a:latin typeface="Times New Roman"/>
                <a:cs typeface="Times New Roman"/>
              </a:rPr>
              <a:t>need</a:t>
            </a:r>
            <a:r>
              <a:rPr sz="1800" spc="45" dirty="0">
                <a:latin typeface="Times New Roman"/>
                <a:cs typeface="Times New Roman"/>
              </a:rPr>
              <a:t> </a:t>
            </a:r>
            <a:r>
              <a:rPr sz="1800" spc="95" dirty="0">
                <a:latin typeface="Times New Roman"/>
                <a:cs typeface="Times New Roman"/>
              </a:rPr>
              <a:t>to</a:t>
            </a:r>
            <a:r>
              <a:rPr sz="1800" spc="45" dirty="0">
                <a:latin typeface="Times New Roman"/>
                <a:cs typeface="Times New Roman"/>
              </a:rPr>
              <a:t> </a:t>
            </a:r>
            <a:r>
              <a:rPr sz="1800" spc="95" dirty="0">
                <a:latin typeface="Times New Roman"/>
                <a:cs typeface="Times New Roman"/>
              </a:rPr>
              <a:t>be</a:t>
            </a:r>
            <a:r>
              <a:rPr sz="1800" spc="45" dirty="0">
                <a:latin typeface="Times New Roman"/>
                <a:cs typeface="Times New Roman"/>
              </a:rPr>
              <a:t> </a:t>
            </a:r>
            <a:r>
              <a:rPr sz="1800" spc="145" dirty="0">
                <a:latin typeface="Times New Roman"/>
                <a:cs typeface="Times New Roman"/>
              </a:rPr>
              <a:t>entered</a:t>
            </a:r>
            <a:r>
              <a:rPr sz="1800" spc="45" dirty="0">
                <a:latin typeface="Times New Roman"/>
                <a:cs typeface="Times New Roman"/>
              </a:rPr>
              <a:t> </a:t>
            </a:r>
            <a:r>
              <a:rPr sz="1800" spc="170" dirty="0">
                <a:latin typeface="Times New Roman"/>
                <a:cs typeface="Times New Roman"/>
              </a:rPr>
              <a:t>then</a:t>
            </a:r>
            <a:r>
              <a:rPr sz="1800" spc="40" dirty="0">
                <a:latin typeface="Times New Roman"/>
                <a:cs typeface="Times New Roman"/>
              </a:rPr>
              <a:t> </a:t>
            </a:r>
            <a:r>
              <a:rPr sz="1800" spc="200" dirty="0">
                <a:latin typeface="Times New Roman"/>
                <a:cs typeface="Times New Roman"/>
              </a:rPr>
              <a:t>a</a:t>
            </a:r>
            <a:r>
              <a:rPr sz="1800" spc="45" dirty="0">
                <a:latin typeface="Times New Roman"/>
                <a:cs typeface="Times New Roman"/>
              </a:rPr>
              <a:t> </a:t>
            </a:r>
            <a:r>
              <a:rPr sz="1800" spc="120" dirty="0">
                <a:latin typeface="Times New Roman"/>
                <a:cs typeface="Times New Roman"/>
              </a:rPr>
              <a:t>keyboard  </a:t>
            </a:r>
            <a:r>
              <a:rPr sz="1800" spc="95" dirty="0">
                <a:latin typeface="Times New Roman"/>
                <a:cs typeface="Times New Roman"/>
              </a:rPr>
              <a:t>is </a:t>
            </a:r>
            <a:r>
              <a:rPr sz="1800" spc="200" dirty="0">
                <a:latin typeface="Times New Roman"/>
                <a:cs typeface="Times New Roman"/>
              </a:rPr>
              <a:t>a </a:t>
            </a:r>
            <a:r>
              <a:rPr sz="1800" spc="50" dirty="0">
                <a:latin typeface="Times New Roman"/>
                <a:cs typeface="Times New Roman"/>
              </a:rPr>
              <a:t>good</a:t>
            </a:r>
            <a:r>
              <a:rPr sz="1800" spc="-229" dirty="0">
                <a:latin typeface="Times New Roman"/>
                <a:cs typeface="Times New Roman"/>
              </a:rPr>
              <a:t> </a:t>
            </a:r>
            <a:r>
              <a:rPr sz="1800" spc="60" dirty="0">
                <a:latin typeface="Times New Roman"/>
                <a:cs typeface="Times New Roman"/>
              </a:rPr>
              <a:t>choice</a:t>
            </a:r>
            <a:endParaRPr sz="1800">
              <a:latin typeface="Times New Roman"/>
              <a:cs typeface="Times New Roman"/>
            </a:endParaRPr>
          </a:p>
          <a:p>
            <a:pPr marL="560705" marR="158115" lvl="1" indent="-182880">
              <a:lnSpc>
                <a:spcPts val="1939"/>
              </a:lnSpc>
              <a:spcBef>
                <a:spcPts val="434"/>
              </a:spcBef>
              <a:buClr>
                <a:srgbClr val="DF752E"/>
              </a:buClr>
              <a:buSzPct val="58333"/>
              <a:buFont typeface="Wingdings"/>
              <a:buChar char=""/>
              <a:tabLst>
                <a:tab pos="561340" algn="l"/>
              </a:tabLst>
            </a:pPr>
            <a:r>
              <a:rPr sz="1800" spc="110" dirty="0">
                <a:latin typeface="Times New Roman"/>
                <a:cs typeface="Times New Roman"/>
              </a:rPr>
              <a:t>However </a:t>
            </a:r>
            <a:r>
              <a:rPr sz="1800" spc="140" dirty="0">
                <a:latin typeface="Times New Roman"/>
                <a:cs typeface="Times New Roman"/>
              </a:rPr>
              <a:t>other </a:t>
            </a:r>
            <a:r>
              <a:rPr sz="1800" spc="100" dirty="0">
                <a:latin typeface="Times New Roman"/>
                <a:cs typeface="Times New Roman"/>
              </a:rPr>
              <a:t>options </a:t>
            </a:r>
            <a:r>
              <a:rPr sz="1800" spc="130" dirty="0">
                <a:latin typeface="Times New Roman"/>
                <a:cs typeface="Times New Roman"/>
              </a:rPr>
              <a:t>can </a:t>
            </a:r>
            <a:r>
              <a:rPr sz="1800" spc="95" dirty="0">
                <a:latin typeface="Times New Roman"/>
                <a:cs typeface="Times New Roman"/>
              </a:rPr>
              <a:t>be </a:t>
            </a:r>
            <a:r>
              <a:rPr sz="1800" spc="105" dirty="0">
                <a:latin typeface="Times New Roman"/>
                <a:cs typeface="Times New Roman"/>
              </a:rPr>
              <a:t>considered </a:t>
            </a:r>
            <a:r>
              <a:rPr sz="1800" spc="150" dirty="0">
                <a:latin typeface="Times New Roman"/>
                <a:cs typeface="Times New Roman"/>
              </a:rPr>
              <a:t>when </a:t>
            </a:r>
            <a:r>
              <a:rPr sz="1800" spc="175" dirty="0">
                <a:latin typeface="Times New Roman"/>
                <a:cs typeface="Times New Roman"/>
              </a:rPr>
              <a:t>data </a:t>
            </a:r>
            <a:r>
              <a:rPr sz="1800" spc="160" dirty="0">
                <a:latin typeface="Times New Roman"/>
                <a:cs typeface="Times New Roman"/>
              </a:rPr>
              <a:t>input  </a:t>
            </a:r>
            <a:r>
              <a:rPr sz="1800" spc="150" dirty="0">
                <a:latin typeface="Times New Roman"/>
                <a:cs typeface="Times New Roman"/>
              </a:rPr>
              <a:t>requirement</a:t>
            </a:r>
            <a:r>
              <a:rPr sz="1800" spc="30" dirty="0">
                <a:latin typeface="Times New Roman"/>
                <a:cs typeface="Times New Roman"/>
              </a:rPr>
              <a:t> </a:t>
            </a:r>
            <a:r>
              <a:rPr sz="1800" spc="95" dirty="0">
                <a:latin typeface="Times New Roman"/>
                <a:cs typeface="Times New Roman"/>
              </a:rPr>
              <a:t>is</a:t>
            </a:r>
            <a:r>
              <a:rPr sz="1800" spc="50" dirty="0">
                <a:latin typeface="Times New Roman"/>
                <a:cs typeface="Times New Roman"/>
              </a:rPr>
              <a:t> </a:t>
            </a:r>
            <a:r>
              <a:rPr sz="1800" spc="130" dirty="0">
                <a:latin typeface="Times New Roman"/>
                <a:cs typeface="Times New Roman"/>
              </a:rPr>
              <a:t>not</a:t>
            </a:r>
            <a:r>
              <a:rPr sz="1800" spc="35" dirty="0">
                <a:latin typeface="Times New Roman"/>
                <a:cs typeface="Times New Roman"/>
              </a:rPr>
              <a:t> </a:t>
            </a:r>
            <a:r>
              <a:rPr sz="1800" spc="195" dirty="0">
                <a:latin typeface="Times New Roman"/>
                <a:cs typeface="Times New Roman"/>
              </a:rPr>
              <a:t>that</a:t>
            </a:r>
            <a:r>
              <a:rPr sz="1800" spc="50" dirty="0">
                <a:latin typeface="Times New Roman"/>
                <a:cs typeface="Times New Roman"/>
              </a:rPr>
              <a:t> </a:t>
            </a:r>
            <a:r>
              <a:rPr sz="1800" spc="130" dirty="0">
                <a:latin typeface="Times New Roman"/>
                <a:cs typeface="Times New Roman"/>
              </a:rPr>
              <a:t>high</a:t>
            </a:r>
            <a:r>
              <a:rPr sz="1800" spc="25" dirty="0">
                <a:latin typeface="Times New Roman"/>
                <a:cs typeface="Times New Roman"/>
              </a:rPr>
              <a:t> </a:t>
            </a:r>
            <a:r>
              <a:rPr sz="1800" spc="130" dirty="0">
                <a:latin typeface="Times New Roman"/>
                <a:cs typeface="Times New Roman"/>
              </a:rPr>
              <a:t>such</a:t>
            </a:r>
            <a:r>
              <a:rPr sz="1800" spc="45" dirty="0">
                <a:latin typeface="Times New Roman"/>
                <a:cs typeface="Times New Roman"/>
              </a:rPr>
              <a:t> </a:t>
            </a:r>
            <a:r>
              <a:rPr sz="1800" spc="160" dirty="0">
                <a:latin typeface="Times New Roman"/>
                <a:cs typeface="Times New Roman"/>
              </a:rPr>
              <a:t>as</a:t>
            </a:r>
            <a:r>
              <a:rPr sz="1800" spc="50" dirty="0">
                <a:latin typeface="Times New Roman"/>
                <a:cs typeface="Times New Roman"/>
              </a:rPr>
              <a:t> </a:t>
            </a:r>
            <a:r>
              <a:rPr sz="1800" spc="200" dirty="0">
                <a:latin typeface="Times New Roman"/>
                <a:cs typeface="Times New Roman"/>
              </a:rPr>
              <a:t>a</a:t>
            </a:r>
            <a:r>
              <a:rPr sz="1800" spc="45" dirty="0">
                <a:latin typeface="Times New Roman"/>
                <a:cs typeface="Times New Roman"/>
              </a:rPr>
              <a:t> </a:t>
            </a:r>
            <a:r>
              <a:rPr sz="1800" spc="160" dirty="0">
                <a:latin typeface="Times New Roman"/>
                <a:cs typeface="Times New Roman"/>
              </a:rPr>
              <a:t>bar</a:t>
            </a:r>
            <a:r>
              <a:rPr sz="1800" spc="45" dirty="0">
                <a:latin typeface="Times New Roman"/>
                <a:cs typeface="Times New Roman"/>
              </a:rPr>
              <a:t> </a:t>
            </a:r>
            <a:r>
              <a:rPr sz="1800" spc="60" dirty="0">
                <a:latin typeface="Times New Roman"/>
                <a:cs typeface="Times New Roman"/>
              </a:rPr>
              <a:t>code</a:t>
            </a:r>
            <a:r>
              <a:rPr sz="1800" spc="45" dirty="0">
                <a:latin typeface="Times New Roman"/>
                <a:cs typeface="Times New Roman"/>
              </a:rPr>
              <a:t> </a:t>
            </a:r>
            <a:r>
              <a:rPr sz="1800" spc="155" dirty="0">
                <a:latin typeface="Times New Roman"/>
                <a:cs typeface="Times New Roman"/>
              </a:rPr>
              <a:t>reader</a:t>
            </a:r>
            <a:r>
              <a:rPr sz="1800" spc="45" dirty="0">
                <a:latin typeface="Times New Roman"/>
                <a:cs typeface="Times New Roman"/>
              </a:rPr>
              <a:t> </a:t>
            </a:r>
            <a:r>
              <a:rPr sz="1800" spc="125" dirty="0">
                <a:latin typeface="Times New Roman"/>
                <a:cs typeface="Times New Roman"/>
              </a:rPr>
              <a:t>in</a:t>
            </a:r>
            <a:r>
              <a:rPr sz="1800" spc="50" dirty="0">
                <a:latin typeface="Times New Roman"/>
                <a:cs typeface="Times New Roman"/>
              </a:rPr>
              <a:t> </a:t>
            </a:r>
            <a:r>
              <a:rPr sz="1800" spc="200" dirty="0">
                <a:latin typeface="Times New Roman"/>
                <a:cs typeface="Times New Roman"/>
              </a:rPr>
              <a:t>a  </a:t>
            </a:r>
            <a:r>
              <a:rPr sz="1800" spc="125" dirty="0">
                <a:latin typeface="Times New Roman"/>
                <a:cs typeface="Times New Roman"/>
              </a:rPr>
              <a:t>library</a:t>
            </a:r>
            <a:endParaRPr sz="1800">
              <a:latin typeface="Times New Roman"/>
              <a:cs typeface="Times New Roman"/>
            </a:endParaRPr>
          </a:p>
          <a:p>
            <a:pPr marL="287020" indent="-274320">
              <a:lnSpc>
                <a:spcPct val="100000"/>
              </a:lnSpc>
              <a:spcBef>
                <a:spcPts val="215"/>
              </a:spcBef>
              <a:buClr>
                <a:srgbClr val="FD8537"/>
              </a:buClr>
              <a:buSzPct val="78571"/>
              <a:buFont typeface="Wingdings"/>
              <a:buChar char=""/>
              <a:tabLst>
                <a:tab pos="287020" algn="l"/>
              </a:tabLst>
            </a:pPr>
            <a:r>
              <a:rPr sz="2100" spc="140" dirty="0">
                <a:latin typeface="Times New Roman"/>
                <a:cs typeface="Times New Roman"/>
              </a:rPr>
              <a:t>Media </a:t>
            </a:r>
            <a:r>
              <a:rPr sz="2100" spc="229" dirty="0">
                <a:latin typeface="Times New Roman"/>
                <a:cs typeface="Times New Roman"/>
              </a:rPr>
              <a:t>that an</a:t>
            </a:r>
            <a:r>
              <a:rPr sz="2100" spc="-325" dirty="0">
                <a:latin typeface="Times New Roman"/>
                <a:cs typeface="Times New Roman"/>
              </a:rPr>
              <a:t> </a:t>
            </a:r>
            <a:r>
              <a:rPr sz="2100" spc="120" dirty="0">
                <a:latin typeface="Times New Roman"/>
                <a:cs typeface="Times New Roman"/>
              </a:rPr>
              <a:t>activity </a:t>
            </a:r>
            <a:r>
              <a:rPr sz="2100" spc="155" dirty="0">
                <a:latin typeface="Times New Roman"/>
                <a:cs typeface="Times New Roman"/>
              </a:rPr>
              <a:t>requires</a:t>
            </a:r>
            <a:endParaRPr sz="2100">
              <a:latin typeface="Times New Roman"/>
              <a:cs typeface="Times New Roman"/>
            </a:endParaRPr>
          </a:p>
          <a:p>
            <a:pPr marL="560705" marR="189865" lvl="1" indent="-182880">
              <a:lnSpc>
                <a:spcPts val="1939"/>
              </a:lnSpc>
              <a:spcBef>
                <a:spcPts val="475"/>
              </a:spcBef>
              <a:buClr>
                <a:srgbClr val="DF752E"/>
              </a:buClr>
              <a:buSzPct val="58333"/>
              <a:buFont typeface="Wingdings"/>
              <a:buChar char=""/>
              <a:tabLst>
                <a:tab pos="561340" algn="l"/>
              </a:tabLst>
            </a:pPr>
            <a:r>
              <a:rPr sz="1800" dirty="0">
                <a:latin typeface="Times New Roman"/>
                <a:cs typeface="Times New Roman"/>
              </a:rPr>
              <a:t>A</a:t>
            </a:r>
            <a:r>
              <a:rPr sz="1800" spc="50" dirty="0">
                <a:latin typeface="Times New Roman"/>
                <a:cs typeface="Times New Roman"/>
              </a:rPr>
              <a:t> </a:t>
            </a:r>
            <a:r>
              <a:rPr sz="1800" spc="110" dirty="0">
                <a:latin typeface="Times New Roman"/>
                <a:cs typeface="Times New Roman"/>
              </a:rPr>
              <a:t>simple</a:t>
            </a:r>
            <a:r>
              <a:rPr sz="1800" spc="60" dirty="0">
                <a:latin typeface="Times New Roman"/>
                <a:cs typeface="Times New Roman"/>
              </a:rPr>
              <a:t> </a:t>
            </a:r>
            <a:r>
              <a:rPr sz="1800" spc="95" dirty="0">
                <a:latin typeface="Times New Roman"/>
                <a:cs typeface="Times New Roman"/>
              </a:rPr>
              <a:t>two</a:t>
            </a:r>
            <a:r>
              <a:rPr sz="1800" spc="50" dirty="0">
                <a:latin typeface="Times New Roman"/>
                <a:cs typeface="Times New Roman"/>
              </a:rPr>
              <a:t> </a:t>
            </a:r>
            <a:r>
              <a:rPr sz="1800" spc="120" dirty="0">
                <a:latin typeface="Times New Roman"/>
                <a:cs typeface="Times New Roman"/>
              </a:rPr>
              <a:t>tone</a:t>
            </a:r>
            <a:r>
              <a:rPr sz="1800" spc="50" dirty="0">
                <a:latin typeface="Times New Roman"/>
                <a:cs typeface="Times New Roman"/>
              </a:rPr>
              <a:t> </a:t>
            </a:r>
            <a:r>
              <a:rPr sz="1800" spc="105" dirty="0">
                <a:latin typeface="Times New Roman"/>
                <a:cs typeface="Times New Roman"/>
              </a:rPr>
              <a:t>display</a:t>
            </a:r>
            <a:r>
              <a:rPr sz="1800" spc="65" dirty="0">
                <a:latin typeface="Times New Roman"/>
                <a:cs typeface="Times New Roman"/>
              </a:rPr>
              <a:t> </a:t>
            </a:r>
            <a:r>
              <a:rPr sz="1800" dirty="0">
                <a:latin typeface="Times New Roman"/>
                <a:cs typeface="Times New Roman"/>
              </a:rPr>
              <a:t>of</a:t>
            </a:r>
            <a:r>
              <a:rPr sz="1800" spc="50" dirty="0">
                <a:latin typeface="Times New Roman"/>
                <a:cs typeface="Times New Roman"/>
              </a:rPr>
              <a:t> </a:t>
            </a:r>
            <a:r>
              <a:rPr sz="1800" spc="135" dirty="0">
                <a:latin typeface="Times New Roman"/>
                <a:cs typeface="Times New Roman"/>
              </a:rPr>
              <a:t>numeric</a:t>
            </a:r>
            <a:r>
              <a:rPr sz="1800" spc="35" dirty="0">
                <a:latin typeface="Times New Roman"/>
                <a:cs typeface="Times New Roman"/>
              </a:rPr>
              <a:t> </a:t>
            </a:r>
            <a:r>
              <a:rPr sz="1800" spc="175" dirty="0">
                <a:latin typeface="Times New Roman"/>
                <a:cs typeface="Times New Roman"/>
              </a:rPr>
              <a:t>data</a:t>
            </a:r>
            <a:r>
              <a:rPr sz="1800" spc="55" dirty="0">
                <a:latin typeface="Times New Roman"/>
                <a:cs typeface="Times New Roman"/>
              </a:rPr>
              <a:t> </a:t>
            </a:r>
            <a:r>
              <a:rPr sz="1800" spc="150" dirty="0">
                <a:latin typeface="Times New Roman"/>
                <a:cs typeface="Times New Roman"/>
              </a:rPr>
              <a:t>demands</a:t>
            </a:r>
            <a:r>
              <a:rPr sz="1800" spc="65" dirty="0">
                <a:latin typeface="Times New Roman"/>
                <a:cs typeface="Times New Roman"/>
              </a:rPr>
              <a:t> </a:t>
            </a:r>
            <a:r>
              <a:rPr sz="1800" spc="200" dirty="0">
                <a:latin typeface="Times New Roman"/>
                <a:cs typeface="Times New Roman"/>
              </a:rPr>
              <a:t>a</a:t>
            </a:r>
            <a:r>
              <a:rPr sz="1800" spc="50" dirty="0">
                <a:latin typeface="Times New Roman"/>
                <a:cs typeface="Times New Roman"/>
              </a:rPr>
              <a:t> </a:t>
            </a:r>
            <a:r>
              <a:rPr sz="1800" spc="105" dirty="0">
                <a:latin typeface="Times New Roman"/>
                <a:cs typeface="Times New Roman"/>
              </a:rPr>
              <a:t>very  different</a:t>
            </a:r>
            <a:r>
              <a:rPr sz="1800" spc="40" dirty="0">
                <a:latin typeface="Times New Roman"/>
                <a:cs typeface="Times New Roman"/>
              </a:rPr>
              <a:t> </a:t>
            </a:r>
            <a:r>
              <a:rPr sz="1800" spc="110" dirty="0">
                <a:latin typeface="Times New Roman"/>
                <a:cs typeface="Times New Roman"/>
              </a:rPr>
              <a:t>design</a:t>
            </a:r>
            <a:r>
              <a:rPr sz="1800" spc="35" dirty="0">
                <a:latin typeface="Times New Roman"/>
                <a:cs typeface="Times New Roman"/>
              </a:rPr>
              <a:t> </a:t>
            </a:r>
            <a:r>
              <a:rPr sz="1800" spc="100" dirty="0">
                <a:latin typeface="Times New Roman"/>
                <a:cs typeface="Times New Roman"/>
              </a:rPr>
              <a:t>from</a:t>
            </a:r>
            <a:r>
              <a:rPr sz="1800" spc="40" dirty="0">
                <a:latin typeface="Times New Roman"/>
                <a:cs typeface="Times New Roman"/>
              </a:rPr>
              <a:t> </a:t>
            </a:r>
            <a:r>
              <a:rPr sz="1800" spc="200" dirty="0">
                <a:latin typeface="Times New Roman"/>
                <a:cs typeface="Times New Roman"/>
              </a:rPr>
              <a:t>a</a:t>
            </a:r>
            <a:r>
              <a:rPr sz="1800" spc="30" dirty="0">
                <a:latin typeface="Times New Roman"/>
                <a:cs typeface="Times New Roman"/>
              </a:rPr>
              <a:t> </a:t>
            </a:r>
            <a:r>
              <a:rPr sz="1800" spc="90" dirty="0">
                <a:latin typeface="Times New Roman"/>
                <a:cs typeface="Times New Roman"/>
              </a:rPr>
              <a:t>full-motion</a:t>
            </a:r>
            <a:r>
              <a:rPr sz="1800" spc="30" dirty="0">
                <a:latin typeface="Times New Roman"/>
                <a:cs typeface="Times New Roman"/>
              </a:rPr>
              <a:t> </a:t>
            </a:r>
            <a:r>
              <a:rPr sz="1800" spc="140" dirty="0">
                <a:latin typeface="Times New Roman"/>
                <a:cs typeface="Times New Roman"/>
              </a:rPr>
              <a:t>multimedia</a:t>
            </a:r>
            <a:r>
              <a:rPr sz="1800" spc="45" dirty="0">
                <a:latin typeface="Times New Roman"/>
                <a:cs typeface="Times New Roman"/>
              </a:rPr>
              <a:t> </a:t>
            </a:r>
            <a:r>
              <a:rPr sz="1800" spc="100" dirty="0">
                <a:latin typeface="Times New Roman"/>
                <a:cs typeface="Times New Roman"/>
              </a:rPr>
              <a:t>display.</a:t>
            </a:r>
            <a:endParaRPr sz="1800">
              <a:latin typeface="Times New Roman"/>
              <a:cs typeface="Times New Roman"/>
            </a:endParaRPr>
          </a:p>
        </p:txBody>
      </p:sp>
      <p:sp>
        <p:nvSpPr>
          <p:cNvPr id="4" name="object 4"/>
          <p:cNvSpPr/>
          <p:nvPr/>
        </p:nvSpPr>
        <p:spPr>
          <a:xfrm>
            <a:off x="7848600" y="1676400"/>
            <a:ext cx="381000" cy="1905000"/>
          </a:xfrm>
          <a:custGeom>
            <a:avLst/>
            <a:gdLst/>
            <a:ahLst/>
            <a:cxnLst/>
            <a:rect l="l" t="t" r="r" b="b"/>
            <a:pathLst>
              <a:path w="381000" h="1905000">
                <a:moveTo>
                  <a:pt x="0" y="0"/>
                </a:moveTo>
                <a:lnTo>
                  <a:pt x="74128" y="2496"/>
                </a:lnTo>
                <a:lnTo>
                  <a:pt x="134683" y="9302"/>
                </a:lnTo>
                <a:lnTo>
                  <a:pt x="175521" y="19395"/>
                </a:lnTo>
                <a:lnTo>
                  <a:pt x="190500" y="31750"/>
                </a:lnTo>
                <a:lnTo>
                  <a:pt x="190500" y="920750"/>
                </a:lnTo>
                <a:lnTo>
                  <a:pt x="205478" y="933104"/>
                </a:lnTo>
                <a:lnTo>
                  <a:pt x="246316" y="943197"/>
                </a:lnTo>
                <a:lnTo>
                  <a:pt x="306871" y="950003"/>
                </a:lnTo>
                <a:lnTo>
                  <a:pt x="381000" y="952500"/>
                </a:lnTo>
                <a:lnTo>
                  <a:pt x="306871" y="954996"/>
                </a:lnTo>
                <a:lnTo>
                  <a:pt x="246316" y="961802"/>
                </a:lnTo>
                <a:lnTo>
                  <a:pt x="205478" y="971895"/>
                </a:lnTo>
                <a:lnTo>
                  <a:pt x="190500" y="984250"/>
                </a:lnTo>
                <a:lnTo>
                  <a:pt x="190500" y="1873250"/>
                </a:lnTo>
                <a:lnTo>
                  <a:pt x="175521" y="1885604"/>
                </a:lnTo>
                <a:lnTo>
                  <a:pt x="134683" y="1895697"/>
                </a:lnTo>
                <a:lnTo>
                  <a:pt x="74128" y="1902503"/>
                </a:lnTo>
                <a:lnTo>
                  <a:pt x="0" y="1905000"/>
                </a:lnTo>
              </a:path>
            </a:pathLst>
          </a:custGeom>
          <a:ln w="12192">
            <a:solidFill>
              <a:srgbClr val="FF6903"/>
            </a:solidFill>
          </a:ln>
        </p:spPr>
        <p:txBody>
          <a:bodyPr wrap="square" lIns="0" tIns="0" rIns="0" bIns="0" rtlCol="0"/>
          <a:lstStyle/>
          <a:p>
            <a:endParaRPr/>
          </a:p>
        </p:txBody>
      </p:sp>
      <p:sp>
        <p:nvSpPr>
          <p:cNvPr id="5" name="object 5"/>
          <p:cNvSpPr txBox="1"/>
          <p:nvPr/>
        </p:nvSpPr>
        <p:spPr>
          <a:xfrm>
            <a:off x="8349757" y="1938273"/>
            <a:ext cx="254000" cy="1560830"/>
          </a:xfrm>
          <a:prstGeom prst="rect">
            <a:avLst/>
          </a:prstGeom>
        </p:spPr>
        <p:txBody>
          <a:bodyPr vert="vert" wrap="square" lIns="0" tIns="0" rIns="0" bIns="0" rtlCol="0">
            <a:spAutoFit/>
          </a:bodyPr>
          <a:lstStyle/>
          <a:p>
            <a:pPr marL="12700">
              <a:lnSpc>
                <a:spcPts val="1935"/>
              </a:lnSpc>
            </a:pPr>
            <a:r>
              <a:rPr sz="1800" spc="-10" dirty="0">
                <a:latin typeface="Times New Roman"/>
                <a:cs typeface="Times New Roman"/>
              </a:rPr>
              <a:t>S</a:t>
            </a:r>
            <a:r>
              <a:rPr sz="1800" spc="-5" dirty="0">
                <a:latin typeface="Times New Roman"/>
                <a:cs typeface="Times New Roman"/>
              </a:rPr>
              <a:t>afe</a:t>
            </a:r>
            <a:r>
              <a:rPr sz="1800" spc="-10" dirty="0">
                <a:latin typeface="Times New Roman"/>
                <a:cs typeface="Times New Roman"/>
              </a:rPr>
              <a:t>t</a:t>
            </a:r>
            <a:r>
              <a:rPr sz="1800" dirty="0">
                <a:latin typeface="Times New Roman"/>
                <a:cs typeface="Times New Roman"/>
              </a:rPr>
              <a:t>y</a:t>
            </a:r>
            <a:r>
              <a:rPr sz="1800" spc="50" dirty="0">
                <a:latin typeface="Times New Roman"/>
                <a:cs typeface="Times New Roman"/>
              </a:rPr>
              <a:t> </a:t>
            </a:r>
            <a:r>
              <a:rPr sz="1800" spc="-5" dirty="0">
                <a:latin typeface="Times New Roman"/>
                <a:cs typeface="Times New Roman"/>
              </a:rPr>
              <a:t>Criti</a:t>
            </a:r>
            <a:r>
              <a:rPr sz="1800" dirty="0">
                <a:latin typeface="Times New Roman"/>
                <a:cs typeface="Times New Roman"/>
              </a:rPr>
              <a:t>cal</a:t>
            </a:r>
            <a:endParaRPr sz="1800">
              <a:latin typeface="Times New Roman"/>
              <a:cs typeface="Times New Roman"/>
            </a:endParaRPr>
          </a:p>
        </p:txBody>
      </p:sp>
      <p:sp>
        <p:nvSpPr>
          <p:cNvPr id="6" name="object 6"/>
          <p:cNvSpPr/>
          <p:nvPr/>
        </p:nvSpPr>
        <p:spPr>
          <a:xfrm>
            <a:off x="7668768" y="3733800"/>
            <a:ext cx="381000" cy="2362200"/>
          </a:xfrm>
          <a:custGeom>
            <a:avLst/>
            <a:gdLst/>
            <a:ahLst/>
            <a:cxnLst/>
            <a:rect l="l" t="t" r="r" b="b"/>
            <a:pathLst>
              <a:path w="381000" h="2362200">
                <a:moveTo>
                  <a:pt x="0" y="0"/>
                </a:moveTo>
                <a:lnTo>
                  <a:pt x="74128" y="2496"/>
                </a:lnTo>
                <a:lnTo>
                  <a:pt x="134683" y="9302"/>
                </a:lnTo>
                <a:lnTo>
                  <a:pt x="175521" y="19395"/>
                </a:lnTo>
                <a:lnTo>
                  <a:pt x="190500" y="31750"/>
                </a:lnTo>
                <a:lnTo>
                  <a:pt x="190500" y="1149350"/>
                </a:lnTo>
                <a:lnTo>
                  <a:pt x="205478" y="1161704"/>
                </a:lnTo>
                <a:lnTo>
                  <a:pt x="246316" y="1171797"/>
                </a:lnTo>
                <a:lnTo>
                  <a:pt x="306871" y="1178603"/>
                </a:lnTo>
                <a:lnTo>
                  <a:pt x="381000" y="1181100"/>
                </a:lnTo>
                <a:lnTo>
                  <a:pt x="306871" y="1183596"/>
                </a:lnTo>
                <a:lnTo>
                  <a:pt x="246316" y="1190402"/>
                </a:lnTo>
                <a:lnTo>
                  <a:pt x="205478" y="1200495"/>
                </a:lnTo>
                <a:lnTo>
                  <a:pt x="190500" y="1212850"/>
                </a:lnTo>
                <a:lnTo>
                  <a:pt x="190500" y="2330450"/>
                </a:lnTo>
                <a:lnTo>
                  <a:pt x="175521" y="2342810"/>
                </a:lnTo>
                <a:lnTo>
                  <a:pt x="134683" y="2352902"/>
                </a:lnTo>
                <a:lnTo>
                  <a:pt x="74128" y="2359705"/>
                </a:lnTo>
                <a:lnTo>
                  <a:pt x="0" y="2362200"/>
                </a:lnTo>
              </a:path>
            </a:pathLst>
          </a:custGeom>
          <a:ln w="12192">
            <a:solidFill>
              <a:srgbClr val="FF6903"/>
            </a:solidFill>
          </a:ln>
        </p:spPr>
        <p:txBody>
          <a:bodyPr wrap="square" lIns="0" tIns="0" rIns="0" bIns="0" rtlCol="0"/>
          <a:lstStyle/>
          <a:p>
            <a:endParaRPr/>
          </a:p>
        </p:txBody>
      </p:sp>
      <p:sp>
        <p:nvSpPr>
          <p:cNvPr id="7" name="object 7"/>
          <p:cNvSpPr txBox="1"/>
          <p:nvPr/>
        </p:nvSpPr>
        <p:spPr>
          <a:xfrm>
            <a:off x="8169671" y="3996309"/>
            <a:ext cx="254000" cy="1950720"/>
          </a:xfrm>
          <a:prstGeom prst="rect">
            <a:avLst/>
          </a:prstGeom>
        </p:spPr>
        <p:txBody>
          <a:bodyPr vert="vert" wrap="square" lIns="0" tIns="0" rIns="0" bIns="0" rtlCol="0">
            <a:spAutoFit/>
          </a:bodyPr>
          <a:lstStyle/>
          <a:p>
            <a:pPr marL="12700">
              <a:lnSpc>
                <a:spcPts val="1935"/>
              </a:lnSpc>
            </a:pPr>
            <a:r>
              <a:rPr sz="1800" dirty="0">
                <a:latin typeface="Times New Roman"/>
                <a:cs typeface="Times New Roman"/>
              </a:rPr>
              <a:t>N</a:t>
            </a:r>
            <a:r>
              <a:rPr sz="1800" spc="-10" dirty="0">
                <a:latin typeface="Times New Roman"/>
                <a:cs typeface="Times New Roman"/>
              </a:rPr>
              <a:t>a</a:t>
            </a:r>
            <a:r>
              <a:rPr sz="1800" spc="-5" dirty="0">
                <a:latin typeface="Times New Roman"/>
                <a:cs typeface="Times New Roman"/>
              </a:rPr>
              <a:t>tur</a:t>
            </a:r>
            <a:r>
              <a:rPr sz="1800" dirty="0">
                <a:latin typeface="Times New Roman"/>
                <a:cs typeface="Times New Roman"/>
              </a:rPr>
              <a:t>e</a:t>
            </a:r>
            <a:r>
              <a:rPr sz="1800" spc="55" dirty="0">
                <a:latin typeface="Times New Roman"/>
                <a:cs typeface="Times New Roman"/>
              </a:rPr>
              <a:t> </a:t>
            </a:r>
            <a:r>
              <a:rPr sz="1800" dirty="0">
                <a:latin typeface="Times New Roman"/>
                <a:cs typeface="Times New Roman"/>
              </a:rPr>
              <a:t>of</a:t>
            </a:r>
            <a:r>
              <a:rPr sz="1800" spc="40" dirty="0">
                <a:latin typeface="Times New Roman"/>
                <a:cs typeface="Times New Roman"/>
              </a:rPr>
              <a:t> </a:t>
            </a:r>
            <a:r>
              <a:rPr sz="1800" spc="-5" dirty="0">
                <a:latin typeface="Times New Roman"/>
                <a:cs typeface="Times New Roman"/>
              </a:rPr>
              <a:t>Content</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25" dirty="0">
                <a:latin typeface="Times New Roman"/>
                <a:cs typeface="Times New Roman"/>
              </a:rPr>
              <a:t>A</a:t>
            </a:r>
            <a:r>
              <a:rPr sz="2400" b="0" spc="125" dirty="0">
                <a:latin typeface="Times New Roman"/>
                <a:cs typeface="Times New Roman"/>
              </a:rPr>
              <a:t>CTIVITIES</a:t>
            </a:r>
            <a:endParaRPr sz="2400">
              <a:latin typeface="Times New Roman"/>
              <a:cs typeface="Times New Roman"/>
            </a:endParaRPr>
          </a:p>
        </p:txBody>
      </p:sp>
      <p:sp>
        <p:nvSpPr>
          <p:cNvPr id="3" name="object 3"/>
          <p:cNvSpPr txBox="1"/>
          <p:nvPr/>
        </p:nvSpPr>
        <p:spPr>
          <a:xfrm>
            <a:off x="535940" y="1640078"/>
            <a:ext cx="6609715" cy="1097915"/>
          </a:xfrm>
          <a:prstGeom prst="rect">
            <a:avLst/>
          </a:prstGeom>
        </p:spPr>
        <p:txBody>
          <a:bodyPr vert="horz" wrap="square" lIns="0" tIns="0" rIns="0" bIns="0" rtlCol="0">
            <a:spAutoFit/>
          </a:bodyPr>
          <a:lstStyle/>
          <a:p>
            <a:pPr marL="287020" marR="5080" indent="-274320" algn="just">
              <a:lnSpc>
                <a:spcPct val="100000"/>
              </a:lnSpc>
              <a:buClr>
                <a:srgbClr val="FD8537"/>
              </a:buClr>
              <a:buSzPct val="68750"/>
              <a:buFont typeface="Wingdings"/>
              <a:buChar char=""/>
              <a:tabLst>
                <a:tab pos="287655" algn="l"/>
              </a:tabLst>
            </a:pPr>
            <a:r>
              <a:rPr sz="2400" i="1" spc="70" dirty="0">
                <a:latin typeface="Georgia"/>
                <a:cs typeface="Georgia"/>
              </a:rPr>
              <a:t>List </a:t>
            </a:r>
            <a:r>
              <a:rPr sz="2400" i="1" spc="15" dirty="0">
                <a:latin typeface="Georgia"/>
                <a:cs typeface="Georgia"/>
              </a:rPr>
              <a:t>the </a:t>
            </a:r>
            <a:r>
              <a:rPr sz="2400" i="1" spc="35" dirty="0">
                <a:latin typeface="Georgia"/>
                <a:cs typeface="Georgia"/>
              </a:rPr>
              <a:t>main </a:t>
            </a:r>
            <a:r>
              <a:rPr sz="2400" i="1" spc="5" dirty="0">
                <a:latin typeface="Georgia"/>
                <a:cs typeface="Georgia"/>
              </a:rPr>
              <a:t>characteristics </a:t>
            </a:r>
            <a:r>
              <a:rPr sz="2400" i="1" spc="-40" dirty="0">
                <a:latin typeface="Georgia"/>
                <a:cs typeface="Georgia"/>
              </a:rPr>
              <a:t>of </a:t>
            </a:r>
            <a:r>
              <a:rPr sz="2400" i="1" spc="15" dirty="0">
                <a:latin typeface="Georgia"/>
                <a:cs typeface="Georgia"/>
              </a:rPr>
              <a:t>the </a:t>
            </a:r>
            <a:r>
              <a:rPr sz="2400" i="1" spc="-10" dirty="0">
                <a:latin typeface="Georgia"/>
                <a:cs typeface="Georgia"/>
              </a:rPr>
              <a:t>activity </a:t>
            </a:r>
            <a:r>
              <a:rPr sz="2400" i="1" spc="-40" dirty="0">
                <a:latin typeface="Georgia"/>
                <a:cs typeface="Georgia"/>
              </a:rPr>
              <a:t>of  </a:t>
            </a:r>
            <a:r>
              <a:rPr sz="2400" i="1" spc="20" dirty="0">
                <a:latin typeface="Georgia"/>
                <a:cs typeface="Georgia"/>
              </a:rPr>
              <a:t>sending an </a:t>
            </a:r>
            <a:r>
              <a:rPr sz="2400" i="1" spc="10" dirty="0">
                <a:latin typeface="Georgia"/>
                <a:cs typeface="Georgia"/>
              </a:rPr>
              <a:t>e-mail. </a:t>
            </a:r>
            <a:r>
              <a:rPr sz="2400" i="1" spc="30" dirty="0">
                <a:latin typeface="Georgia"/>
                <a:cs typeface="Georgia"/>
              </a:rPr>
              <a:t>Use </a:t>
            </a:r>
            <a:r>
              <a:rPr sz="2400" i="1" spc="15" dirty="0">
                <a:latin typeface="Georgia"/>
                <a:cs typeface="Georgia"/>
              </a:rPr>
              <a:t>the </a:t>
            </a:r>
            <a:r>
              <a:rPr sz="2400" i="1" spc="80" dirty="0">
                <a:latin typeface="Georgia"/>
                <a:cs typeface="Georgia"/>
              </a:rPr>
              <a:t>10 </a:t>
            </a:r>
            <a:r>
              <a:rPr sz="2400" i="1" spc="10" dirty="0">
                <a:latin typeface="Georgia"/>
                <a:cs typeface="Georgia"/>
              </a:rPr>
              <a:t>points </a:t>
            </a:r>
            <a:r>
              <a:rPr sz="2400" i="1" spc="-45" dirty="0">
                <a:latin typeface="Georgia"/>
                <a:cs typeface="Georgia"/>
              </a:rPr>
              <a:t>above to  </a:t>
            </a:r>
            <a:r>
              <a:rPr sz="2400" i="1" spc="15" dirty="0">
                <a:latin typeface="Georgia"/>
                <a:cs typeface="Georgia"/>
              </a:rPr>
              <a:t>guide</a:t>
            </a:r>
            <a:r>
              <a:rPr sz="2400" i="1" spc="-5" dirty="0">
                <a:latin typeface="Georgia"/>
                <a:cs typeface="Georgia"/>
              </a:rPr>
              <a:t> </a:t>
            </a:r>
            <a:r>
              <a:rPr sz="2400" i="1" spc="-35" dirty="0">
                <a:latin typeface="Georgia"/>
                <a:cs typeface="Georgia"/>
              </a:rPr>
              <a:t>you.</a:t>
            </a:r>
            <a:endParaRPr sz="2400">
              <a:latin typeface="Georgia"/>
              <a:cs typeface="Georgi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Designing a ticket machine</a:t>
            </a:r>
          </a:p>
        </p:txBody>
      </p:sp>
      <p:pic>
        <p:nvPicPr>
          <p:cNvPr id="4" name="Content Placeholder 3"/>
          <p:cNvPicPr>
            <a:picLocks noGrp="1" noChangeAspect="1"/>
          </p:cNvPicPr>
          <p:nvPr>
            <p:ph idx="1"/>
          </p:nvPr>
        </p:nvPicPr>
        <p:blipFill>
          <a:blip r:embed="rId2"/>
          <a:stretch>
            <a:fillRect/>
          </a:stretch>
        </p:blipFill>
        <p:spPr>
          <a:xfrm>
            <a:off x="457200" y="2242566"/>
            <a:ext cx="7568120" cy="3758184"/>
          </a:xfrm>
          <a:prstGeom prst="rect">
            <a:avLst/>
          </a:prstGeom>
        </p:spPr>
      </p:pic>
    </p:spTree>
    <p:extLst>
      <p:ext uri="{BB962C8B-B14F-4D97-AF65-F5344CB8AC3E}">
        <p14:creationId xmlns:p14="http://schemas.microsoft.com/office/powerpoint/2010/main" val="426063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70" dirty="0">
                <a:latin typeface="Times New Roman"/>
                <a:cs typeface="Times New Roman"/>
              </a:rPr>
              <a:t>C</a:t>
            </a:r>
            <a:r>
              <a:rPr sz="2400" b="0" spc="140" dirty="0">
                <a:latin typeface="Times New Roman"/>
                <a:cs typeface="Times New Roman"/>
              </a:rPr>
              <a:t>ONTEXT</a:t>
            </a:r>
            <a:endParaRPr sz="2400" dirty="0">
              <a:latin typeface="Times New Roman"/>
              <a:cs typeface="Times New Roman"/>
            </a:endParaRPr>
          </a:p>
        </p:txBody>
      </p:sp>
      <p:sp>
        <p:nvSpPr>
          <p:cNvPr id="3" name="object 3"/>
          <p:cNvSpPr txBox="1"/>
          <p:nvPr/>
        </p:nvSpPr>
        <p:spPr>
          <a:xfrm>
            <a:off x="535940" y="1641602"/>
            <a:ext cx="7245984" cy="2141612"/>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14" dirty="0">
                <a:latin typeface="Times New Roman"/>
                <a:cs typeface="Times New Roman"/>
              </a:rPr>
              <a:t>Activities</a:t>
            </a:r>
            <a:r>
              <a:rPr sz="2400" spc="45" dirty="0">
                <a:latin typeface="Times New Roman"/>
                <a:cs typeface="Times New Roman"/>
              </a:rPr>
              <a:t> </a:t>
            </a:r>
            <a:r>
              <a:rPr sz="2400" spc="165" dirty="0">
                <a:latin typeface="Times New Roman"/>
                <a:cs typeface="Times New Roman"/>
              </a:rPr>
              <a:t>always</a:t>
            </a:r>
            <a:r>
              <a:rPr sz="2400" spc="60" dirty="0">
                <a:latin typeface="Times New Roman"/>
                <a:cs typeface="Times New Roman"/>
              </a:rPr>
              <a:t> </a:t>
            </a:r>
            <a:r>
              <a:rPr sz="2400" spc="210" dirty="0">
                <a:latin typeface="Times New Roman"/>
                <a:cs typeface="Times New Roman"/>
              </a:rPr>
              <a:t>happen</a:t>
            </a:r>
            <a:r>
              <a:rPr sz="2400" spc="50" dirty="0">
                <a:latin typeface="Times New Roman"/>
                <a:cs typeface="Times New Roman"/>
              </a:rPr>
              <a:t> </a:t>
            </a:r>
            <a:r>
              <a:rPr sz="2400" spc="175" dirty="0">
                <a:latin typeface="Times New Roman"/>
                <a:cs typeface="Times New Roman"/>
              </a:rPr>
              <a:t>in</a:t>
            </a:r>
            <a:r>
              <a:rPr sz="2400" spc="35" dirty="0">
                <a:latin typeface="Times New Roman"/>
                <a:cs typeface="Times New Roman"/>
              </a:rPr>
              <a:t> </a:t>
            </a:r>
            <a:r>
              <a:rPr sz="2400" spc="270" dirty="0">
                <a:latin typeface="Times New Roman"/>
                <a:cs typeface="Times New Roman"/>
              </a:rPr>
              <a:t>a</a:t>
            </a:r>
            <a:r>
              <a:rPr sz="2400" spc="60" dirty="0">
                <a:latin typeface="Times New Roman"/>
                <a:cs typeface="Times New Roman"/>
              </a:rPr>
              <a:t> </a:t>
            </a:r>
            <a:r>
              <a:rPr sz="2400" spc="135" dirty="0">
                <a:latin typeface="Times New Roman"/>
                <a:cs typeface="Times New Roman"/>
              </a:rPr>
              <a:t>context,</a:t>
            </a:r>
            <a:r>
              <a:rPr sz="2400" spc="45" dirty="0">
                <a:latin typeface="Times New Roman"/>
                <a:cs typeface="Times New Roman"/>
              </a:rPr>
              <a:t> </a:t>
            </a:r>
            <a:r>
              <a:rPr sz="2400" spc="85" dirty="0">
                <a:latin typeface="Times New Roman"/>
                <a:cs typeface="Times New Roman"/>
              </a:rPr>
              <a:t>so</a:t>
            </a:r>
            <a:r>
              <a:rPr sz="2400" spc="60" dirty="0">
                <a:latin typeface="Times New Roman"/>
                <a:cs typeface="Times New Roman"/>
              </a:rPr>
              <a:t> </a:t>
            </a:r>
            <a:r>
              <a:rPr sz="2400" spc="210" dirty="0">
                <a:latin typeface="Times New Roman"/>
                <a:cs typeface="Times New Roman"/>
              </a:rPr>
              <a:t>there</a:t>
            </a:r>
            <a:r>
              <a:rPr sz="2400" spc="50" dirty="0">
                <a:latin typeface="Times New Roman"/>
                <a:cs typeface="Times New Roman"/>
              </a:rPr>
              <a:t> </a:t>
            </a:r>
            <a:r>
              <a:rPr sz="2400" spc="130" dirty="0">
                <a:latin typeface="Times New Roman"/>
                <a:cs typeface="Times New Roman"/>
              </a:rPr>
              <a:t>is</a:t>
            </a:r>
            <a:endParaRPr sz="2400" dirty="0">
              <a:latin typeface="Times New Roman"/>
              <a:cs typeface="Times New Roman"/>
            </a:endParaRPr>
          </a:p>
          <a:p>
            <a:pPr marL="287020">
              <a:lnSpc>
                <a:spcPct val="100000"/>
              </a:lnSpc>
            </a:pPr>
            <a:r>
              <a:rPr sz="2400" spc="265" dirty="0">
                <a:latin typeface="Times New Roman"/>
                <a:cs typeface="Times New Roman"/>
              </a:rPr>
              <a:t>a</a:t>
            </a:r>
            <a:r>
              <a:rPr sz="2400" spc="60" dirty="0">
                <a:latin typeface="Times New Roman"/>
                <a:cs typeface="Times New Roman"/>
              </a:rPr>
              <a:t> </a:t>
            </a:r>
            <a:r>
              <a:rPr sz="2400" spc="175" dirty="0">
                <a:latin typeface="Times New Roman"/>
                <a:cs typeface="Times New Roman"/>
              </a:rPr>
              <a:t>need</a:t>
            </a:r>
            <a:r>
              <a:rPr sz="2400" spc="40" dirty="0">
                <a:latin typeface="Times New Roman"/>
                <a:cs typeface="Times New Roman"/>
              </a:rPr>
              <a:t> </a:t>
            </a:r>
            <a:r>
              <a:rPr sz="2400" spc="130" dirty="0">
                <a:latin typeface="Times New Roman"/>
                <a:cs typeface="Times New Roman"/>
              </a:rPr>
              <a:t>to</a:t>
            </a:r>
            <a:r>
              <a:rPr sz="2400" spc="60" dirty="0">
                <a:latin typeface="Times New Roman"/>
                <a:cs typeface="Times New Roman"/>
              </a:rPr>
              <a:t> </a:t>
            </a:r>
            <a:r>
              <a:rPr sz="2400" spc="165" dirty="0">
                <a:latin typeface="Times New Roman"/>
                <a:cs typeface="Times New Roman"/>
              </a:rPr>
              <a:t>analyze</a:t>
            </a:r>
            <a:r>
              <a:rPr sz="2400" spc="50" dirty="0">
                <a:latin typeface="Times New Roman"/>
                <a:cs typeface="Times New Roman"/>
              </a:rPr>
              <a:t> </a:t>
            </a:r>
            <a:r>
              <a:rPr sz="2400" spc="215" dirty="0">
                <a:latin typeface="Times New Roman"/>
                <a:cs typeface="Times New Roman"/>
              </a:rPr>
              <a:t>the</a:t>
            </a:r>
            <a:r>
              <a:rPr sz="2400" spc="60" dirty="0">
                <a:latin typeface="Times New Roman"/>
                <a:cs typeface="Times New Roman"/>
              </a:rPr>
              <a:t> </a:t>
            </a:r>
            <a:r>
              <a:rPr sz="2400" spc="130" dirty="0">
                <a:latin typeface="Times New Roman"/>
                <a:cs typeface="Times New Roman"/>
              </a:rPr>
              <a:t>two</a:t>
            </a:r>
            <a:r>
              <a:rPr sz="2400" spc="45" dirty="0">
                <a:latin typeface="Times New Roman"/>
                <a:cs typeface="Times New Roman"/>
              </a:rPr>
              <a:t> </a:t>
            </a:r>
            <a:r>
              <a:rPr sz="2400" spc="160" dirty="0">
                <a:latin typeface="Times New Roman"/>
                <a:cs typeface="Times New Roman"/>
              </a:rPr>
              <a:t>together.</a:t>
            </a:r>
            <a:endParaRPr sz="2400" dirty="0">
              <a:latin typeface="Times New Roman"/>
              <a:cs typeface="Times New Roman"/>
            </a:endParaRPr>
          </a:p>
          <a:p>
            <a:pPr marL="378460">
              <a:lnSpc>
                <a:spcPct val="100000"/>
              </a:lnSpc>
              <a:spcBef>
                <a:spcPts val="500"/>
              </a:spcBef>
              <a:tabLst>
                <a:tab pos="652780" algn="l"/>
              </a:tabLst>
            </a:pPr>
            <a:r>
              <a:rPr sz="1650" spc="-720" dirty="0">
                <a:solidFill>
                  <a:srgbClr val="FD8537"/>
                </a:solidFill>
                <a:latin typeface="Wingdings"/>
                <a:cs typeface="Wingdings"/>
              </a:rPr>
              <a:t></a:t>
            </a:r>
            <a:r>
              <a:rPr sz="1650" spc="-720" dirty="0">
                <a:solidFill>
                  <a:srgbClr val="FD8537"/>
                </a:solidFill>
                <a:latin typeface="Times New Roman"/>
                <a:cs typeface="Times New Roman"/>
              </a:rPr>
              <a:t>	</a:t>
            </a:r>
            <a:r>
              <a:rPr sz="2100" spc="90" dirty="0">
                <a:latin typeface="Times New Roman"/>
                <a:cs typeface="Times New Roman"/>
              </a:rPr>
              <a:t>ATMs </a:t>
            </a:r>
            <a:r>
              <a:rPr sz="2100" spc="155" dirty="0">
                <a:latin typeface="Times New Roman"/>
                <a:cs typeface="Times New Roman"/>
              </a:rPr>
              <a:t>in </a:t>
            </a:r>
            <a:r>
              <a:rPr sz="2100" spc="125" dirty="0">
                <a:latin typeface="Times New Roman"/>
                <a:cs typeface="Times New Roman"/>
              </a:rPr>
              <a:t>different</a:t>
            </a:r>
            <a:r>
              <a:rPr sz="2100" spc="-105" dirty="0">
                <a:latin typeface="Times New Roman"/>
                <a:cs typeface="Times New Roman"/>
              </a:rPr>
              <a:t> </a:t>
            </a:r>
            <a:r>
              <a:rPr sz="2100" spc="140" dirty="0">
                <a:latin typeface="Times New Roman"/>
                <a:cs typeface="Times New Roman"/>
              </a:rPr>
              <a:t>countries</a:t>
            </a:r>
            <a:endParaRPr sz="2100" dirty="0">
              <a:latin typeface="Times New Roman"/>
              <a:cs typeface="Times New Roman"/>
            </a:endParaRPr>
          </a:p>
          <a:p>
            <a:pPr>
              <a:lnSpc>
                <a:spcPct val="100000"/>
              </a:lnSpc>
            </a:pPr>
            <a:endParaRPr sz="3200" dirty="0">
              <a:latin typeface="Times New Roman"/>
              <a:cs typeface="Times New Roman"/>
            </a:endParaRPr>
          </a:p>
          <a:p>
            <a:pPr marL="12700">
              <a:lnSpc>
                <a:spcPct val="100000"/>
              </a:lnSpc>
              <a:spcBef>
                <a:spcPts val="1210"/>
              </a:spcBef>
            </a:pPr>
            <a:r>
              <a:rPr sz="1650" spc="25" dirty="0">
                <a:solidFill>
                  <a:srgbClr val="FD8537"/>
                </a:solidFill>
                <a:latin typeface="Wingdings"/>
                <a:cs typeface="Wingdings"/>
              </a:rPr>
              <a:t></a:t>
            </a:r>
            <a:r>
              <a:rPr sz="1650" spc="150" dirty="0">
                <a:solidFill>
                  <a:srgbClr val="FD8537"/>
                </a:solidFill>
                <a:latin typeface="Times New Roman"/>
                <a:cs typeface="Times New Roman"/>
              </a:rPr>
              <a:t> </a:t>
            </a:r>
            <a:r>
              <a:rPr sz="2400" spc="65" dirty="0">
                <a:latin typeface="Times New Roman"/>
                <a:cs typeface="Times New Roman"/>
              </a:rPr>
              <a:t>.</a:t>
            </a:r>
            <a:endParaRPr sz="2400" dirty="0">
              <a:latin typeface="Times New Roman"/>
              <a:cs typeface="Times New Roman"/>
            </a:endParaRPr>
          </a:p>
        </p:txBody>
      </p:sp>
      <p:sp>
        <p:nvSpPr>
          <p:cNvPr id="4" name="object 4"/>
          <p:cNvSpPr txBox="1"/>
          <p:nvPr/>
        </p:nvSpPr>
        <p:spPr>
          <a:xfrm>
            <a:off x="6434709" y="42671"/>
            <a:ext cx="859155" cy="282575"/>
          </a:xfrm>
          <a:prstGeom prst="rect">
            <a:avLst/>
          </a:prstGeom>
        </p:spPr>
        <p:txBody>
          <a:bodyPr vert="horz" wrap="square" lIns="0" tIns="0" rIns="0" bIns="0" rtlCol="0">
            <a:spAutoFit/>
          </a:bodyPr>
          <a:lstStyle/>
          <a:p>
            <a:pPr marL="12700">
              <a:lnSpc>
                <a:spcPct val="100000"/>
              </a:lnSpc>
            </a:pPr>
            <a:r>
              <a:rPr sz="1800" spc="114" dirty="0">
                <a:latin typeface="Times New Roman"/>
                <a:cs typeface="Times New Roman"/>
              </a:rPr>
              <a:t>Context</a:t>
            </a:r>
            <a:endParaRPr sz="1800">
              <a:latin typeface="Times New Roman"/>
              <a:cs typeface="Times New Roman"/>
            </a:endParaRPr>
          </a:p>
        </p:txBody>
      </p:sp>
      <p:sp>
        <p:nvSpPr>
          <p:cNvPr id="5" name="AutoShape 2" descr="Image result for hole in the wall AT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hole in the wall AT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hole in the wall AT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 result for hole in the wall ATM"/>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Image result for hole in the wall AT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048000"/>
            <a:ext cx="4355073" cy="31892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5B6A-914B-432B-B2AF-9081A535E74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AA8739D-10AE-4050-9AAD-8E030A6DE7E8}"/>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BF047A23-2E90-478C-87CE-946E828B0AF9}"/>
              </a:ext>
            </a:extLst>
          </p:cNvPr>
          <p:cNvPicPr>
            <a:picLocks noChangeAspect="1"/>
          </p:cNvPicPr>
          <p:nvPr/>
        </p:nvPicPr>
        <p:blipFill>
          <a:blip r:embed="rId2"/>
          <a:stretch>
            <a:fillRect/>
          </a:stretch>
        </p:blipFill>
        <p:spPr>
          <a:xfrm>
            <a:off x="11723" y="1641602"/>
            <a:ext cx="8729053" cy="3720412"/>
          </a:xfrm>
          <a:prstGeom prst="rect">
            <a:avLst/>
          </a:prstGeom>
        </p:spPr>
      </p:pic>
    </p:spTree>
    <p:extLst>
      <p:ext uri="{BB962C8B-B14F-4D97-AF65-F5344CB8AC3E}">
        <p14:creationId xmlns:p14="http://schemas.microsoft.com/office/powerpoint/2010/main" val="10451785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5" dirty="0"/>
              <a:t>P</a:t>
            </a:r>
            <a:r>
              <a:rPr sz="2400" spc="35" dirty="0"/>
              <a:t>HYSICAL</a:t>
            </a:r>
            <a:r>
              <a:rPr sz="2400" spc="210" dirty="0"/>
              <a:t> </a:t>
            </a:r>
            <a:r>
              <a:rPr sz="2400" spc="15" dirty="0"/>
              <a:t>ENVIRONMENT</a:t>
            </a:r>
            <a:endParaRPr sz="2400"/>
          </a:p>
        </p:txBody>
      </p:sp>
      <p:sp>
        <p:nvSpPr>
          <p:cNvPr id="3" name="object 3"/>
          <p:cNvSpPr txBox="1"/>
          <p:nvPr/>
        </p:nvSpPr>
        <p:spPr>
          <a:xfrm>
            <a:off x="535940" y="1641602"/>
            <a:ext cx="7052945" cy="4132579"/>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75" dirty="0">
                <a:latin typeface="Times New Roman"/>
                <a:cs typeface="Times New Roman"/>
              </a:rPr>
              <a:t>The</a:t>
            </a:r>
            <a:r>
              <a:rPr sz="2400" spc="45" dirty="0">
                <a:latin typeface="Times New Roman"/>
                <a:cs typeface="Times New Roman"/>
              </a:rPr>
              <a:t> </a:t>
            </a:r>
            <a:r>
              <a:rPr sz="2400" spc="140" dirty="0">
                <a:latin typeface="Times New Roman"/>
                <a:cs typeface="Times New Roman"/>
              </a:rPr>
              <a:t>physical</a:t>
            </a:r>
            <a:r>
              <a:rPr sz="2400" spc="35" dirty="0">
                <a:latin typeface="Times New Roman"/>
                <a:cs typeface="Times New Roman"/>
              </a:rPr>
              <a:t> </a:t>
            </a:r>
            <a:r>
              <a:rPr sz="2400" spc="185" dirty="0">
                <a:latin typeface="Times New Roman"/>
                <a:cs typeface="Times New Roman"/>
              </a:rPr>
              <a:t>environment</a:t>
            </a:r>
            <a:r>
              <a:rPr sz="2400" spc="55" dirty="0">
                <a:latin typeface="Times New Roman"/>
                <a:cs typeface="Times New Roman"/>
              </a:rPr>
              <a:t> </a:t>
            </a:r>
            <a:r>
              <a:rPr sz="2400" spc="175" dirty="0">
                <a:latin typeface="Times New Roman"/>
                <a:cs typeface="Times New Roman"/>
              </a:rPr>
              <a:t>in</a:t>
            </a:r>
            <a:r>
              <a:rPr sz="2400" spc="25" dirty="0">
                <a:latin typeface="Times New Roman"/>
                <a:cs typeface="Times New Roman"/>
              </a:rPr>
              <a:t> </a:t>
            </a:r>
            <a:r>
              <a:rPr sz="2400" spc="150" dirty="0">
                <a:latin typeface="Times New Roman"/>
                <a:cs typeface="Times New Roman"/>
              </a:rPr>
              <a:t>which</a:t>
            </a:r>
            <a:r>
              <a:rPr sz="2400" spc="20" dirty="0">
                <a:latin typeface="Times New Roman"/>
                <a:cs typeface="Times New Roman"/>
              </a:rPr>
              <a:t> </a:t>
            </a:r>
            <a:r>
              <a:rPr sz="2400" spc="265" dirty="0">
                <a:latin typeface="Times New Roman"/>
                <a:cs typeface="Times New Roman"/>
              </a:rPr>
              <a:t>an</a:t>
            </a:r>
            <a:r>
              <a:rPr sz="2400" spc="50" dirty="0">
                <a:latin typeface="Times New Roman"/>
                <a:cs typeface="Times New Roman"/>
              </a:rPr>
              <a:t> </a:t>
            </a:r>
            <a:r>
              <a:rPr sz="2400" spc="140" dirty="0">
                <a:latin typeface="Times New Roman"/>
                <a:cs typeface="Times New Roman"/>
              </a:rPr>
              <a:t>activity</a:t>
            </a:r>
            <a:endParaRPr sz="2400">
              <a:latin typeface="Times New Roman"/>
              <a:cs typeface="Times New Roman"/>
            </a:endParaRPr>
          </a:p>
          <a:p>
            <a:pPr marL="287020">
              <a:lnSpc>
                <a:spcPct val="100000"/>
              </a:lnSpc>
            </a:pPr>
            <a:r>
              <a:rPr sz="2400" spc="210" dirty="0">
                <a:latin typeface="Times New Roman"/>
                <a:cs typeface="Times New Roman"/>
              </a:rPr>
              <a:t>happens </a:t>
            </a:r>
            <a:r>
              <a:rPr sz="2400" spc="130" dirty="0">
                <a:latin typeface="Times New Roman"/>
                <a:cs typeface="Times New Roman"/>
              </a:rPr>
              <a:t>is</a:t>
            </a:r>
            <a:r>
              <a:rPr sz="2400" spc="-170" dirty="0">
                <a:latin typeface="Times New Roman"/>
                <a:cs typeface="Times New Roman"/>
              </a:rPr>
              <a:t> </a:t>
            </a:r>
            <a:r>
              <a:rPr sz="2400" spc="204" dirty="0">
                <a:latin typeface="Times New Roman"/>
                <a:cs typeface="Times New Roman"/>
              </a:rPr>
              <a:t>important</a:t>
            </a:r>
            <a:endParaRPr sz="2400">
              <a:latin typeface="Times New Roman"/>
              <a:cs typeface="Times New Roman"/>
            </a:endParaRPr>
          </a:p>
          <a:p>
            <a:pPr marL="652780" marR="139065" lvl="1" indent="-274320">
              <a:lnSpc>
                <a:spcPct val="100000"/>
              </a:lnSpc>
              <a:spcBef>
                <a:spcPts val="500"/>
              </a:spcBef>
              <a:buClr>
                <a:srgbClr val="FD8537"/>
              </a:buClr>
              <a:buSzPct val="78571"/>
              <a:buFont typeface="Wingdings"/>
              <a:buChar char=""/>
              <a:tabLst>
                <a:tab pos="653415" algn="l"/>
              </a:tabLst>
            </a:pPr>
            <a:r>
              <a:rPr sz="2100" spc="75" dirty="0">
                <a:latin typeface="Times New Roman"/>
                <a:cs typeface="Times New Roman"/>
              </a:rPr>
              <a:t>for </a:t>
            </a:r>
            <a:r>
              <a:rPr sz="2100" spc="130" dirty="0">
                <a:latin typeface="Times New Roman"/>
                <a:cs typeface="Times New Roman"/>
              </a:rPr>
              <a:t>example, </a:t>
            </a:r>
            <a:r>
              <a:rPr sz="2100" spc="229" dirty="0">
                <a:latin typeface="Times New Roman"/>
                <a:cs typeface="Times New Roman"/>
              </a:rPr>
              <a:t>an </a:t>
            </a:r>
            <a:r>
              <a:rPr sz="2100" spc="150" dirty="0">
                <a:latin typeface="Times New Roman"/>
                <a:cs typeface="Times New Roman"/>
              </a:rPr>
              <a:t>analysis </a:t>
            </a:r>
            <a:r>
              <a:rPr sz="2100" dirty="0">
                <a:latin typeface="Times New Roman"/>
                <a:cs typeface="Times New Roman"/>
              </a:rPr>
              <a:t>of </a:t>
            </a:r>
            <a:r>
              <a:rPr sz="2100" spc="125" dirty="0">
                <a:latin typeface="Times New Roman"/>
                <a:cs typeface="Times New Roman"/>
              </a:rPr>
              <a:t>context </a:t>
            </a:r>
            <a:r>
              <a:rPr sz="2100" spc="114" dirty="0">
                <a:latin typeface="Times New Roman"/>
                <a:cs typeface="Times New Roman"/>
              </a:rPr>
              <a:t>would </a:t>
            </a:r>
            <a:r>
              <a:rPr sz="2100" spc="125" dirty="0">
                <a:latin typeface="Times New Roman"/>
                <a:cs typeface="Times New Roman"/>
              </a:rPr>
              <a:t>include  </a:t>
            </a:r>
            <a:r>
              <a:rPr sz="2100" spc="160" dirty="0">
                <a:latin typeface="Times New Roman"/>
                <a:cs typeface="Times New Roman"/>
              </a:rPr>
              <a:t>things</a:t>
            </a:r>
            <a:r>
              <a:rPr sz="2100" spc="55" dirty="0">
                <a:latin typeface="Times New Roman"/>
                <a:cs typeface="Times New Roman"/>
              </a:rPr>
              <a:t> </a:t>
            </a:r>
            <a:r>
              <a:rPr sz="2100" spc="155" dirty="0">
                <a:latin typeface="Times New Roman"/>
                <a:cs typeface="Times New Roman"/>
              </a:rPr>
              <a:t>such</a:t>
            </a:r>
            <a:r>
              <a:rPr sz="2100" spc="65" dirty="0">
                <a:latin typeface="Times New Roman"/>
                <a:cs typeface="Times New Roman"/>
              </a:rPr>
              <a:t> </a:t>
            </a:r>
            <a:r>
              <a:rPr sz="2100" spc="190" dirty="0">
                <a:latin typeface="Times New Roman"/>
                <a:cs typeface="Times New Roman"/>
              </a:rPr>
              <a:t>as</a:t>
            </a:r>
            <a:r>
              <a:rPr sz="2100" spc="50" dirty="0">
                <a:latin typeface="Times New Roman"/>
                <a:cs typeface="Times New Roman"/>
              </a:rPr>
              <a:t> </a:t>
            </a:r>
            <a:r>
              <a:rPr sz="2100" spc="190" dirty="0">
                <a:latin typeface="Times New Roman"/>
                <a:cs typeface="Times New Roman"/>
              </a:rPr>
              <a:t>the</a:t>
            </a:r>
            <a:r>
              <a:rPr sz="2100" spc="60" dirty="0">
                <a:latin typeface="Times New Roman"/>
                <a:cs typeface="Times New Roman"/>
              </a:rPr>
              <a:t> </a:t>
            </a:r>
            <a:r>
              <a:rPr sz="2100" spc="105" dirty="0">
                <a:latin typeface="Times New Roman"/>
                <a:cs typeface="Times New Roman"/>
              </a:rPr>
              <a:t>location</a:t>
            </a:r>
            <a:r>
              <a:rPr sz="2100" spc="45" dirty="0">
                <a:latin typeface="Times New Roman"/>
                <a:cs typeface="Times New Roman"/>
              </a:rPr>
              <a:t> </a:t>
            </a:r>
            <a:r>
              <a:rPr sz="2100" dirty="0">
                <a:latin typeface="Times New Roman"/>
                <a:cs typeface="Times New Roman"/>
              </a:rPr>
              <a:t>of</a:t>
            </a:r>
            <a:r>
              <a:rPr sz="2100" spc="55" dirty="0">
                <a:latin typeface="Times New Roman"/>
                <a:cs typeface="Times New Roman"/>
              </a:rPr>
              <a:t> </a:t>
            </a:r>
            <a:r>
              <a:rPr sz="2100" spc="190" dirty="0">
                <a:latin typeface="Times New Roman"/>
                <a:cs typeface="Times New Roman"/>
              </a:rPr>
              <a:t>the</a:t>
            </a:r>
            <a:r>
              <a:rPr sz="2100" spc="60" dirty="0">
                <a:latin typeface="Times New Roman"/>
                <a:cs typeface="Times New Roman"/>
              </a:rPr>
              <a:t> </a:t>
            </a:r>
            <a:r>
              <a:rPr sz="2100" spc="85" dirty="0">
                <a:latin typeface="Times New Roman"/>
                <a:cs typeface="Times New Roman"/>
              </a:rPr>
              <a:t>device</a:t>
            </a:r>
            <a:r>
              <a:rPr sz="2100" spc="50" dirty="0">
                <a:latin typeface="Times New Roman"/>
                <a:cs typeface="Times New Roman"/>
              </a:rPr>
              <a:t> </a:t>
            </a:r>
            <a:r>
              <a:rPr sz="2100" spc="95" dirty="0">
                <a:latin typeface="Times New Roman"/>
                <a:cs typeface="Times New Roman"/>
              </a:rPr>
              <a:t>(often</a:t>
            </a:r>
            <a:r>
              <a:rPr sz="2100" spc="50" dirty="0">
                <a:latin typeface="Times New Roman"/>
                <a:cs typeface="Times New Roman"/>
              </a:rPr>
              <a:t> </a:t>
            </a:r>
            <a:r>
              <a:rPr sz="2100" spc="190" dirty="0">
                <a:latin typeface="Times New Roman"/>
                <a:cs typeface="Times New Roman"/>
              </a:rPr>
              <a:t>as</a:t>
            </a:r>
            <a:r>
              <a:rPr sz="2100" spc="45" dirty="0">
                <a:latin typeface="Times New Roman"/>
                <a:cs typeface="Times New Roman"/>
              </a:rPr>
              <a:t> </a:t>
            </a:r>
            <a:r>
              <a:rPr sz="2100" spc="235" dirty="0">
                <a:latin typeface="Times New Roman"/>
                <a:cs typeface="Times New Roman"/>
              </a:rPr>
              <a:t>a  </a:t>
            </a:r>
            <a:r>
              <a:rPr sz="2100" spc="65" dirty="0">
                <a:latin typeface="Cambria"/>
                <a:cs typeface="Cambria"/>
              </a:rPr>
              <a:t>‘hole</a:t>
            </a:r>
            <a:r>
              <a:rPr sz="2100" spc="65" dirty="0">
                <a:latin typeface="Times New Roman"/>
                <a:cs typeface="Times New Roman"/>
              </a:rPr>
              <a:t>-in-the-</a:t>
            </a:r>
            <a:r>
              <a:rPr sz="2100" spc="65" dirty="0">
                <a:latin typeface="Cambria"/>
                <a:cs typeface="Cambria"/>
              </a:rPr>
              <a:t>wall’),</a:t>
            </a:r>
            <a:endParaRPr sz="2100">
              <a:latin typeface="Cambria"/>
              <a:cs typeface="Cambria"/>
            </a:endParaRPr>
          </a:p>
          <a:p>
            <a:pPr marL="652780" marR="723265" lvl="1" indent="-274320">
              <a:lnSpc>
                <a:spcPct val="100000"/>
              </a:lnSpc>
              <a:spcBef>
                <a:spcPts val="505"/>
              </a:spcBef>
              <a:buClr>
                <a:srgbClr val="FD8537"/>
              </a:buClr>
              <a:buSzPct val="78571"/>
              <a:buFont typeface="Wingdings"/>
              <a:buChar char=""/>
              <a:tabLst>
                <a:tab pos="653415" algn="l"/>
              </a:tabLst>
            </a:pPr>
            <a:r>
              <a:rPr sz="2100" spc="190" dirty="0">
                <a:latin typeface="Times New Roman"/>
                <a:cs typeface="Times New Roman"/>
              </a:rPr>
              <a:t>the </a:t>
            </a:r>
            <a:r>
              <a:rPr sz="2100" spc="75" dirty="0">
                <a:latin typeface="Times New Roman"/>
                <a:cs typeface="Times New Roman"/>
              </a:rPr>
              <a:t>effect </a:t>
            </a:r>
            <a:r>
              <a:rPr sz="2100" dirty="0">
                <a:latin typeface="Times New Roman"/>
                <a:cs typeface="Times New Roman"/>
              </a:rPr>
              <a:t>of </a:t>
            </a:r>
            <a:r>
              <a:rPr sz="2100" spc="175" dirty="0">
                <a:latin typeface="Times New Roman"/>
                <a:cs typeface="Times New Roman"/>
              </a:rPr>
              <a:t>sunshine </a:t>
            </a:r>
            <a:r>
              <a:rPr sz="2100" spc="114" dirty="0">
                <a:latin typeface="Times New Roman"/>
                <a:cs typeface="Times New Roman"/>
              </a:rPr>
              <a:t>on </a:t>
            </a:r>
            <a:r>
              <a:rPr sz="2100" spc="190" dirty="0">
                <a:latin typeface="Times New Roman"/>
                <a:cs typeface="Times New Roman"/>
              </a:rPr>
              <a:t>the </a:t>
            </a:r>
            <a:r>
              <a:rPr sz="2100" spc="145" dirty="0">
                <a:latin typeface="Times New Roman"/>
                <a:cs typeface="Times New Roman"/>
              </a:rPr>
              <a:t>readability</a:t>
            </a:r>
            <a:r>
              <a:rPr sz="2100" spc="-275" dirty="0">
                <a:latin typeface="Times New Roman"/>
                <a:cs typeface="Times New Roman"/>
              </a:rPr>
              <a:t> </a:t>
            </a:r>
            <a:r>
              <a:rPr sz="2100" dirty="0">
                <a:latin typeface="Times New Roman"/>
                <a:cs typeface="Times New Roman"/>
              </a:rPr>
              <a:t>of </a:t>
            </a:r>
            <a:r>
              <a:rPr sz="2100" spc="190" dirty="0">
                <a:latin typeface="Times New Roman"/>
                <a:cs typeface="Times New Roman"/>
              </a:rPr>
              <a:t>the  </a:t>
            </a:r>
            <a:r>
              <a:rPr sz="2100" spc="120" dirty="0">
                <a:latin typeface="Times New Roman"/>
                <a:cs typeface="Times New Roman"/>
              </a:rPr>
              <a:t>display, </a:t>
            </a:r>
            <a:r>
              <a:rPr sz="2100" spc="200" dirty="0">
                <a:latin typeface="Times New Roman"/>
                <a:cs typeface="Times New Roman"/>
              </a:rPr>
              <a:t>and </a:t>
            </a:r>
            <a:r>
              <a:rPr sz="2100" spc="140" dirty="0">
                <a:latin typeface="Times New Roman"/>
                <a:cs typeface="Times New Roman"/>
              </a:rPr>
              <a:t>security</a:t>
            </a:r>
            <a:r>
              <a:rPr sz="2100" spc="-204" dirty="0">
                <a:latin typeface="Times New Roman"/>
                <a:cs typeface="Times New Roman"/>
              </a:rPr>
              <a:t> </a:t>
            </a:r>
            <a:r>
              <a:rPr sz="2100" spc="135" dirty="0">
                <a:latin typeface="Times New Roman"/>
                <a:cs typeface="Times New Roman"/>
              </a:rPr>
              <a:t>considerations</a:t>
            </a:r>
            <a:endParaRPr sz="2100">
              <a:latin typeface="Times New Roman"/>
              <a:cs typeface="Times New Roman"/>
            </a:endParaRPr>
          </a:p>
          <a:p>
            <a:pPr marL="652780" marR="5080" lvl="1" indent="-274320">
              <a:lnSpc>
                <a:spcPct val="100000"/>
              </a:lnSpc>
              <a:spcBef>
                <a:spcPts val="505"/>
              </a:spcBef>
              <a:buClr>
                <a:srgbClr val="FD8537"/>
              </a:buClr>
              <a:buSzPct val="78571"/>
              <a:buFont typeface="Wingdings"/>
              <a:buChar char=""/>
              <a:tabLst>
                <a:tab pos="653415" algn="l"/>
              </a:tabLst>
            </a:pPr>
            <a:r>
              <a:rPr sz="2100" spc="155" dirty="0">
                <a:latin typeface="Times New Roman"/>
                <a:cs typeface="Times New Roman"/>
              </a:rPr>
              <a:t>The </a:t>
            </a:r>
            <a:r>
              <a:rPr sz="2100" spc="185" dirty="0">
                <a:latin typeface="Times New Roman"/>
                <a:cs typeface="Times New Roman"/>
              </a:rPr>
              <a:t>same </a:t>
            </a:r>
            <a:r>
              <a:rPr sz="2100" spc="120" dirty="0">
                <a:latin typeface="Times New Roman"/>
                <a:cs typeface="Times New Roman"/>
              </a:rPr>
              <a:t>activity </a:t>
            </a:r>
            <a:r>
              <a:rPr sz="2100" spc="114" dirty="0">
                <a:latin typeface="Cambria"/>
                <a:cs typeface="Cambria"/>
              </a:rPr>
              <a:t>– </a:t>
            </a:r>
            <a:r>
              <a:rPr sz="2100" spc="75" dirty="0">
                <a:latin typeface="Times New Roman"/>
                <a:cs typeface="Times New Roman"/>
              </a:rPr>
              <a:t>for </a:t>
            </a:r>
            <a:r>
              <a:rPr sz="2100" spc="130" dirty="0">
                <a:latin typeface="Times New Roman"/>
                <a:cs typeface="Times New Roman"/>
              </a:rPr>
              <a:t>example, </a:t>
            </a:r>
            <a:r>
              <a:rPr sz="2100" spc="85" dirty="0">
                <a:latin typeface="Times New Roman"/>
                <a:cs typeface="Times New Roman"/>
              </a:rPr>
              <a:t>logging </a:t>
            </a:r>
            <a:r>
              <a:rPr sz="2100" spc="114" dirty="0">
                <a:latin typeface="Times New Roman"/>
                <a:cs typeface="Times New Roman"/>
              </a:rPr>
              <a:t>on </a:t>
            </a:r>
            <a:r>
              <a:rPr sz="2100" spc="110" dirty="0">
                <a:latin typeface="Times New Roman"/>
                <a:cs typeface="Times New Roman"/>
              </a:rPr>
              <a:t>to </a:t>
            </a:r>
            <a:r>
              <a:rPr sz="2100" spc="235" dirty="0">
                <a:latin typeface="Times New Roman"/>
                <a:cs typeface="Times New Roman"/>
              </a:rPr>
              <a:t>a  </a:t>
            </a:r>
            <a:r>
              <a:rPr sz="2100" spc="130" dirty="0">
                <a:latin typeface="Times New Roman"/>
                <a:cs typeface="Times New Roman"/>
              </a:rPr>
              <a:t>website </a:t>
            </a:r>
            <a:r>
              <a:rPr sz="2100" spc="114" dirty="0">
                <a:latin typeface="Cambria"/>
                <a:cs typeface="Cambria"/>
              </a:rPr>
              <a:t>– </a:t>
            </a:r>
            <a:r>
              <a:rPr sz="2100" spc="180" dirty="0">
                <a:latin typeface="Times New Roman"/>
                <a:cs typeface="Times New Roman"/>
              </a:rPr>
              <a:t>may </a:t>
            </a:r>
            <a:r>
              <a:rPr sz="2100" spc="114" dirty="0">
                <a:latin typeface="Times New Roman"/>
                <a:cs typeface="Times New Roman"/>
              </a:rPr>
              <a:t>be </a:t>
            </a:r>
            <a:r>
              <a:rPr sz="2100" spc="150" dirty="0">
                <a:latin typeface="Times New Roman"/>
                <a:cs typeface="Times New Roman"/>
              </a:rPr>
              <a:t>carried </a:t>
            </a:r>
            <a:r>
              <a:rPr sz="2100" spc="155" dirty="0">
                <a:latin typeface="Times New Roman"/>
                <a:cs typeface="Times New Roman"/>
              </a:rPr>
              <a:t>out in </a:t>
            </a:r>
            <a:r>
              <a:rPr sz="2100" spc="114" dirty="0">
                <a:latin typeface="Times New Roman"/>
                <a:cs typeface="Times New Roman"/>
              </a:rPr>
              <a:t>geographically  </a:t>
            </a:r>
            <a:r>
              <a:rPr sz="2100" spc="155" dirty="0">
                <a:latin typeface="Times New Roman"/>
                <a:cs typeface="Times New Roman"/>
              </a:rPr>
              <a:t>remote</a:t>
            </a:r>
            <a:r>
              <a:rPr sz="2100" spc="30" dirty="0">
                <a:latin typeface="Times New Roman"/>
                <a:cs typeface="Times New Roman"/>
              </a:rPr>
              <a:t> </a:t>
            </a:r>
            <a:r>
              <a:rPr sz="2100" spc="160" dirty="0">
                <a:latin typeface="Times New Roman"/>
                <a:cs typeface="Times New Roman"/>
              </a:rPr>
              <a:t>environments</a:t>
            </a:r>
            <a:r>
              <a:rPr sz="2100" spc="45" dirty="0">
                <a:latin typeface="Times New Roman"/>
                <a:cs typeface="Times New Roman"/>
              </a:rPr>
              <a:t> </a:t>
            </a:r>
            <a:r>
              <a:rPr sz="2100" spc="165" dirty="0">
                <a:latin typeface="Times New Roman"/>
                <a:cs typeface="Times New Roman"/>
              </a:rPr>
              <a:t>where</a:t>
            </a:r>
            <a:r>
              <a:rPr sz="2100" spc="65" dirty="0">
                <a:latin typeface="Times New Roman"/>
                <a:cs typeface="Times New Roman"/>
              </a:rPr>
              <a:t> </a:t>
            </a:r>
            <a:r>
              <a:rPr sz="2100" spc="190" dirty="0">
                <a:latin typeface="Times New Roman"/>
                <a:cs typeface="Times New Roman"/>
              </a:rPr>
              <a:t>Internet</a:t>
            </a:r>
            <a:r>
              <a:rPr sz="2100" spc="45" dirty="0">
                <a:latin typeface="Times New Roman"/>
                <a:cs typeface="Times New Roman"/>
              </a:rPr>
              <a:t> </a:t>
            </a:r>
            <a:r>
              <a:rPr sz="2100" spc="105" dirty="0">
                <a:latin typeface="Times New Roman"/>
                <a:cs typeface="Times New Roman"/>
              </a:rPr>
              <a:t>access</a:t>
            </a:r>
            <a:r>
              <a:rPr sz="2100" spc="60" dirty="0">
                <a:latin typeface="Times New Roman"/>
                <a:cs typeface="Times New Roman"/>
              </a:rPr>
              <a:t> </a:t>
            </a:r>
            <a:r>
              <a:rPr sz="2100" spc="114" dirty="0">
                <a:latin typeface="Times New Roman"/>
                <a:cs typeface="Times New Roman"/>
              </a:rPr>
              <a:t>is</a:t>
            </a:r>
            <a:r>
              <a:rPr sz="2100" spc="55" dirty="0">
                <a:latin typeface="Times New Roman"/>
                <a:cs typeface="Times New Roman"/>
              </a:rPr>
              <a:t> </a:t>
            </a:r>
            <a:r>
              <a:rPr sz="2100" spc="80" dirty="0">
                <a:latin typeface="Times New Roman"/>
                <a:cs typeface="Times New Roman"/>
              </a:rPr>
              <a:t>slow,  </a:t>
            </a:r>
            <a:r>
              <a:rPr sz="2100" spc="114" dirty="0">
                <a:latin typeface="Times New Roman"/>
                <a:cs typeface="Times New Roman"/>
              </a:rPr>
              <a:t>or </a:t>
            </a:r>
            <a:r>
              <a:rPr sz="2100" spc="165" dirty="0">
                <a:latin typeface="Times New Roman"/>
                <a:cs typeface="Times New Roman"/>
              </a:rPr>
              <a:t>with </a:t>
            </a:r>
            <a:r>
              <a:rPr sz="2100" spc="125" dirty="0">
                <a:latin typeface="Times New Roman"/>
                <a:cs typeface="Times New Roman"/>
              </a:rPr>
              <a:t>all </a:t>
            </a:r>
            <a:r>
              <a:rPr sz="2100" spc="190" dirty="0">
                <a:latin typeface="Times New Roman"/>
                <a:cs typeface="Times New Roman"/>
              </a:rPr>
              <a:t>the </a:t>
            </a:r>
            <a:r>
              <a:rPr sz="2100" spc="105" dirty="0">
                <a:latin typeface="Times New Roman"/>
                <a:cs typeface="Times New Roman"/>
              </a:rPr>
              <a:t>facilities </a:t>
            </a:r>
            <a:r>
              <a:rPr sz="2100" dirty="0">
                <a:latin typeface="Times New Roman"/>
                <a:cs typeface="Times New Roman"/>
              </a:rPr>
              <a:t>of </a:t>
            </a:r>
            <a:r>
              <a:rPr sz="2100" spc="235" dirty="0">
                <a:latin typeface="Times New Roman"/>
                <a:cs typeface="Times New Roman"/>
              </a:rPr>
              <a:t>a </a:t>
            </a:r>
            <a:r>
              <a:rPr sz="2100" spc="145" dirty="0">
                <a:latin typeface="Times New Roman"/>
                <a:cs typeface="Times New Roman"/>
              </a:rPr>
              <a:t>large </a:t>
            </a:r>
            <a:r>
              <a:rPr sz="2100" spc="95" dirty="0">
                <a:latin typeface="Times New Roman"/>
                <a:cs typeface="Times New Roman"/>
              </a:rPr>
              <a:t>city </a:t>
            </a:r>
            <a:r>
              <a:rPr sz="2100" spc="200" dirty="0">
                <a:latin typeface="Times New Roman"/>
                <a:cs typeface="Times New Roman"/>
              </a:rPr>
              <a:t>and </a:t>
            </a:r>
            <a:r>
              <a:rPr sz="2100" spc="155" dirty="0">
                <a:latin typeface="Times New Roman"/>
                <a:cs typeface="Times New Roman"/>
              </a:rPr>
              <a:t>fast  networks</a:t>
            </a:r>
            <a:endParaRPr sz="2100">
              <a:latin typeface="Times New Roman"/>
              <a:cs typeface="Times New Roman"/>
            </a:endParaRPr>
          </a:p>
        </p:txBody>
      </p:sp>
      <p:sp>
        <p:nvSpPr>
          <p:cNvPr id="4" name="object 4"/>
          <p:cNvSpPr txBox="1"/>
          <p:nvPr/>
        </p:nvSpPr>
        <p:spPr>
          <a:xfrm>
            <a:off x="5185028" y="39623"/>
            <a:ext cx="3441700" cy="285115"/>
          </a:xfrm>
          <a:prstGeom prst="rect">
            <a:avLst/>
          </a:prstGeom>
        </p:spPr>
        <p:txBody>
          <a:bodyPr vert="horz" wrap="square" lIns="0" tIns="0" rIns="0" bIns="0" rtlCol="0">
            <a:spAutoFit/>
          </a:bodyPr>
          <a:lstStyle/>
          <a:p>
            <a:pPr marL="12700">
              <a:lnSpc>
                <a:spcPct val="100000"/>
              </a:lnSpc>
            </a:pPr>
            <a:r>
              <a:rPr sz="1800" spc="110" dirty="0">
                <a:latin typeface="Times New Roman"/>
                <a:cs typeface="Times New Roman"/>
              </a:rPr>
              <a:t>Context</a:t>
            </a:r>
            <a:r>
              <a:rPr sz="1800" spc="110" dirty="0">
                <a:latin typeface="Wingdings"/>
                <a:cs typeface="Wingdings"/>
              </a:rPr>
              <a:t></a:t>
            </a:r>
            <a:r>
              <a:rPr sz="1800" spc="110" dirty="0">
                <a:latin typeface="Times New Roman"/>
                <a:cs typeface="Times New Roman"/>
              </a:rPr>
              <a:t>Phyiscal</a:t>
            </a:r>
            <a:r>
              <a:rPr sz="1800" spc="-45" dirty="0">
                <a:latin typeface="Times New Roman"/>
                <a:cs typeface="Times New Roman"/>
              </a:rPr>
              <a:t> </a:t>
            </a:r>
            <a:r>
              <a:rPr sz="1800" spc="145" dirty="0">
                <a:latin typeface="Times New Roman"/>
                <a:cs typeface="Times New Roman"/>
              </a:rPr>
              <a:t>Environment</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5" dirty="0"/>
              <a:t>S</a:t>
            </a:r>
            <a:r>
              <a:rPr sz="2400" spc="55" dirty="0"/>
              <a:t>OCIAL</a:t>
            </a:r>
            <a:r>
              <a:rPr sz="2400" spc="165" dirty="0"/>
              <a:t> </a:t>
            </a:r>
            <a:r>
              <a:rPr sz="2400" spc="30" dirty="0"/>
              <a:t>CONTEXT</a:t>
            </a:r>
            <a:endParaRPr sz="2400"/>
          </a:p>
        </p:txBody>
      </p:sp>
      <p:sp>
        <p:nvSpPr>
          <p:cNvPr id="3" name="object 3"/>
          <p:cNvSpPr txBox="1"/>
          <p:nvPr/>
        </p:nvSpPr>
        <p:spPr>
          <a:xfrm>
            <a:off x="535940" y="1641602"/>
            <a:ext cx="7282180" cy="2609850"/>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75" dirty="0">
                <a:latin typeface="Times New Roman"/>
                <a:cs typeface="Times New Roman"/>
              </a:rPr>
              <a:t>The</a:t>
            </a:r>
            <a:r>
              <a:rPr sz="2400" spc="45" dirty="0">
                <a:latin typeface="Times New Roman"/>
                <a:cs typeface="Times New Roman"/>
              </a:rPr>
              <a:t> </a:t>
            </a:r>
            <a:r>
              <a:rPr sz="2400" spc="105" dirty="0">
                <a:latin typeface="Times New Roman"/>
                <a:cs typeface="Times New Roman"/>
              </a:rPr>
              <a:t>social</a:t>
            </a:r>
            <a:r>
              <a:rPr sz="2400" spc="30" dirty="0">
                <a:latin typeface="Times New Roman"/>
                <a:cs typeface="Times New Roman"/>
              </a:rPr>
              <a:t> </a:t>
            </a:r>
            <a:r>
              <a:rPr sz="2400" spc="145" dirty="0">
                <a:latin typeface="Times New Roman"/>
                <a:cs typeface="Times New Roman"/>
              </a:rPr>
              <a:t>context</a:t>
            </a:r>
            <a:r>
              <a:rPr sz="2400" spc="55" dirty="0">
                <a:latin typeface="Times New Roman"/>
                <a:cs typeface="Times New Roman"/>
              </a:rPr>
              <a:t> </a:t>
            </a:r>
            <a:r>
              <a:rPr sz="2400" spc="185" dirty="0">
                <a:latin typeface="Times New Roman"/>
                <a:cs typeface="Times New Roman"/>
              </a:rPr>
              <a:t>within</a:t>
            </a:r>
            <a:r>
              <a:rPr sz="2400" spc="15" dirty="0">
                <a:latin typeface="Times New Roman"/>
                <a:cs typeface="Times New Roman"/>
              </a:rPr>
              <a:t> </a:t>
            </a:r>
            <a:r>
              <a:rPr sz="2400" spc="150" dirty="0">
                <a:latin typeface="Times New Roman"/>
                <a:cs typeface="Times New Roman"/>
              </a:rPr>
              <a:t>which</a:t>
            </a:r>
            <a:r>
              <a:rPr sz="2400" spc="20" dirty="0">
                <a:latin typeface="Times New Roman"/>
                <a:cs typeface="Times New Roman"/>
              </a:rPr>
              <a:t> </a:t>
            </a:r>
            <a:r>
              <a:rPr sz="2400" spc="220" dirty="0">
                <a:latin typeface="Times New Roman"/>
                <a:cs typeface="Times New Roman"/>
              </a:rPr>
              <a:t>the</a:t>
            </a:r>
            <a:r>
              <a:rPr sz="2400" spc="45" dirty="0">
                <a:latin typeface="Times New Roman"/>
                <a:cs typeface="Times New Roman"/>
              </a:rPr>
              <a:t> </a:t>
            </a:r>
            <a:r>
              <a:rPr sz="2400" spc="140" dirty="0">
                <a:latin typeface="Times New Roman"/>
                <a:cs typeface="Times New Roman"/>
              </a:rPr>
              <a:t>activity</a:t>
            </a:r>
            <a:r>
              <a:rPr sz="2400" spc="40" dirty="0">
                <a:latin typeface="Times New Roman"/>
                <a:cs typeface="Times New Roman"/>
              </a:rPr>
              <a:t> </a:t>
            </a:r>
            <a:r>
              <a:rPr sz="2400" spc="210" dirty="0">
                <a:latin typeface="Times New Roman"/>
                <a:cs typeface="Times New Roman"/>
              </a:rPr>
              <a:t>takes</a:t>
            </a:r>
            <a:endParaRPr sz="2400">
              <a:latin typeface="Times New Roman"/>
              <a:cs typeface="Times New Roman"/>
            </a:endParaRPr>
          </a:p>
          <a:p>
            <a:pPr marL="287020">
              <a:lnSpc>
                <a:spcPct val="100000"/>
              </a:lnSpc>
            </a:pPr>
            <a:r>
              <a:rPr sz="2400" spc="130" dirty="0">
                <a:latin typeface="Times New Roman"/>
                <a:cs typeface="Times New Roman"/>
              </a:rPr>
              <a:t>place is also</a:t>
            </a:r>
            <a:r>
              <a:rPr sz="2400" spc="-175" dirty="0">
                <a:latin typeface="Times New Roman"/>
                <a:cs typeface="Times New Roman"/>
              </a:rPr>
              <a:t> </a:t>
            </a:r>
            <a:r>
              <a:rPr sz="2400" spc="204" dirty="0">
                <a:latin typeface="Times New Roman"/>
                <a:cs typeface="Times New Roman"/>
              </a:rPr>
              <a:t>important</a:t>
            </a:r>
            <a:endParaRPr sz="2400">
              <a:latin typeface="Times New Roman"/>
              <a:cs typeface="Times New Roman"/>
            </a:endParaRPr>
          </a:p>
          <a:p>
            <a:pPr marL="287020" marR="252729" indent="-274320" algn="just">
              <a:lnSpc>
                <a:spcPct val="100000"/>
              </a:lnSpc>
              <a:spcBef>
                <a:spcPts val="600"/>
              </a:spcBef>
              <a:buClr>
                <a:srgbClr val="FD8537"/>
              </a:buClr>
              <a:buSzPct val="68750"/>
              <a:buFont typeface="Wingdings"/>
              <a:buChar char=""/>
              <a:tabLst>
                <a:tab pos="287655" algn="l"/>
              </a:tabLst>
            </a:pPr>
            <a:r>
              <a:rPr sz="2400" spc="185" dirty="0">
                <a:latin typeface="Times New Roman"/>
                <a:cs typeface="Times New Roman"/>
              </a:rPr>
              <a:t>There</a:t>
            </a:r>
            <a:r>
              <a:rPr sz="2400" spc="50" dirty="0">
                <a:latin typeface="Times New Roman"/>
                <a:cs typeface="Times New Roman"/>
              </a:rPr>
              <a:t> </a:t>
            </a:r>
            <a:r>
              <a:rPr sz="2400" spc="204" dirty="0">
                <a:latin typeface="Times New Roman"/>
                <a:cs typeface="Times New Roman"/>
              </a:rPr>
              <a:t>may</a:t>
            </a:r>
            <a:r>
              <a:rPr sz="2400" spc="60" dirty="0">
                <a:latin typeface="Times New Roman"/>
                <a:cs typeface="Times New Roman"/>
              </a:rPr>
              <a:t> </a:t>
            </a:r>
            <a:r>
              <a:rPr sz="2400" spc="130" dirty="0">
                <a:latin typeface="Times New Roman"/>
                <a:cs typeface="Times New Roman"/>
              </a:rPr>
              <a:t>be</a:t>
            </a:r>
            <a:r>
              <a:rPr sz="2400" spc="60" dirty="0">
                <a:latin typeface="Times New Roman"/>
                <a:cs typeface="Times New Roman"/>
              </a:rPr>
              <a:t> </a:t>
            </a:r>
            <a:r>
              <a:rPr sz="2400" spc="135" dirty="0">
                <a:latin typeface="Times New Roman"/>
                <a:cs typeface="Times New Roman"/>
              </a:rPr>
              <a:t>privacy</a:t>
            </a:r>
            <a:r>
              <a:rPr sz="2400" spc="40" dirty="0">
                <a:latin typeface="Times New Roman"/>
                <a:cs typeface="Times New Roman"/>
              </a:rPr>
              <a:t> </a:t>
            </a:r>
            <a:r>
              <a:rPr sz="2400" spc="170" dirty="0">
                <a:latin typeface="Times New Roman"/>
                <a:cs typeface="Times New Roman"/>
              </a:rPr>
              <a:t>issues</a:t>
            </a:r>
            <a:r>
              <a:rPr sz="2400" spc="40" dirty="0">
                <a:latin typeface="Times New Roman"/>
                <a:cs typeface="Times New Roman"/>
              </a:rPr>
              <a:t> </a:t>
            </a:r>
            <a:r>
              <a:rPr sz="2400" spc="130" dirty="0">
                <a:latin typeface="Times New Roman"/>
                <a:cs typeface="Times New Roman"/>
              </a:rPr>
              <a:t>to</a:t>
            </a:r>
            <a:r>
              <a:rPr sz="2400" spc="60" dirty="0">
                <a:latin typeface="Times New Roman"/>
                <a:cs typeface="Times New Roman"/>
              </a:rPr>
              <a:t> </a:t>
            </a:r>
            <a:r>
              <a:rPr sz="2400" spc="130" dirty="0">
                <a:latin typeface="Times New Roman"/>
                <a:cs typeface="Times New Roman"/>
              </a:rPr>
              <a:t>consider,</a:t>
            </a:r>
            <a:r>
              <a:rPr sz="2400" spc="20" dirty="0">
                <a:latin typeface="Times New Roman"/>
                <a:cs typeface="Times New Roman"/>
              </a:rPr>
              <a:t> </a:t>
            </a:r>
            <a:r>
              <a:rPr sz="2400" spc="229" dirty="0">
                <a:latin typeface="Times New Roman"/>
                <a:cs typeface="Times New Roman"/>
              </a:rPr>
              <a:t>and</a:t>
            </a:r>
            <a:r>
              <a:rPr sz="2400" spc="50" dirty="0">
                <a:latin typeface="Times New Roman"/>
                <a:cs typeface="Times New Roman"/>
              </a:rPr>
              <a:t> </a:t>
            </a:r>
            <a:r>
              <a:rPr sz="2400" spc="260" dirty="0">
                <a:latin typeface="Times New Roman"/>
                <a:cs typeface="Times New Roman"/>
              </a:rPr>
              <a:t>an  </a:t>
            </a:r>
            <a:r>
              <a:rPr sz="2400" spc="170" dirty="0">
                <a:latin typeface="Times New Roman"/>
                <a:cs typeface="Times New Roman"/>
              </a:rPr>
              <a:t>interaction</a:t>
            </a:r>
            <a:r>
              <a:rPr sz="2400" spc="45" dirty="0">
                <a:latin typeface="Times New Roman"/>
                <a:cs typeface="Times New Roman"/>
              </a:rPr>
              <a:t> </a:t>
            </a:r>
            <a:r>
              <a:rPr sz="2400" spc="175" dirty="0">
                <a:latin typeface="Times New Roman"/>
                <a:cs typeface="Times New Roman"/>
              </a:rPr>
              <a:t>can</a:t>
            </a:r>
            <a:r>
              <a:rPr sz="2400" spc="55" dirty="0">
                <a:latin typeface="Times New Roman"/>
                <a:cs typeface="Times New Roman"/>
              </a:rPr>
              <a:t> </a:t>
            </a:r>
            <a:r>
              <a:rPr sz="2400" spc="130" dirty="0">
                <a:latin typeface="Times New Roman"/>
                <a:cs typeface="Times New Roman"/>
              </a:rPr>
              <a:t>be</a:t>
            </a:r>
            <a:r>
              <a:rPr sz="2400" spc="65" dirty="0">
                <a:latin typeface="Times New Roman"/>
                <a:cs typeface="Times New Roman"/>
              </a:rPr>
              <a:t> </a:t>
            </a:r>
            <a:r>
              <a:rPr sz="2400" spc="140" dirty="0">
                <a:latin typeface="Times New Roman"/>
                <a:cs typeface="Times New Roman"/>
              </a:rPr>
              <a:t>very</a:t>
            </a:r>
            <a:r>
              <a:rPr sz="2400" spc="55" dirty="0">
                <a:latin typeface="Times New Roman"/>
                <a:cs typeface="Times New Roman"/>
              </a:rPr>
              <a:t> </a:t>
            </a:r>
            <a:r>
              <a:rPr sz="2400" spc="145" dirty="0">
                <a:latin typeface="Times New Roman"/>
                <a:cs typeface="Times New Roman"/>
              </a:rPr>
              <a:t>different</a:t>
            </a:r>
            <a:r>
              <a:rPr sz="2400" spc="35" dirty="0">
                <a:latin typeface="Times New Roman"/>
                <a:cs typeface="Times New Roman"/>
              </a:rPr>
              <a:t> </a:t>
            </a:r>
            <a:r>
              <a:rPr sz="2400" spc="40" dirty="0">
                <a:latin typeface="Times New Roman"/>
                <a:cs typeface="Times New Roman"/>
              </a:rPr>
              <a:t>if</a:t>
            </a:r>
            <a:r>
              <a:rPr sz="2400" spc="50" dirty="0">
                <a:latin typeface="Times New Roman"/>
                <a:cs typeface="Times New Roman"/>
              </a:rPr>
              <a:t> </a:t>
            </a:r>
            <a:r>
              <a:rPr sz="2400" spc="215" dirty="0">
                <a:latin typeface="Times New Roman"/>
                <a:cs typeface="Times New Roman"/>
              </a:rPr>
              <a:t>the</a:t>
            </a:r>
            <a:r>
              <a:rPr sz="2400" spc="65" dirty="0">
                <a:latin typeface="Times New Roman"/>
                <a:cs typeface="Times New Roman"/>
              </a:rPr>
              <a:t> </a:t>
            </a:r>
            <a:r>
              <a:rPr sz="2400" spc="170" dirty="0">
                <a:latin typeface="Times New Roman"/>
                <a:cs typeface="Times New Roman"/>
              </a:rPr>
              <a:t>person</a:t>
            </a:r>
            <a:r>
              <a:rPr sz="2400" spc="50" dirty="0">
                <a:latin typeface="Times New Roman"/>
                <a:cs typeface="Times New Roman"/>
              </a:rPr>
              <a:t> </a:t>
            </a:r>
            <a:r>
              <a:rPr sz="2400" spc="130" dirty="0">
                <a:latin typeface="Times New Roman"/>
                <a:cs typeface="Times New Roman"/>
              </a:rPr>
              <a:t>is  </a:t>
            </a:r>
            <a:r>
              <a:rPr sz="2400" spc="145" dirty="0">
                <a:latin typeface="Times New Roman"/>
                <a:cs typeface="Times New Roman"/>
              </a:rPr>
              <a:t>alone </a:t>
            </a:r>
            <a:r>
              <a:rPr sz="2400" spc="160" dirty="0">
                <a:latin typeface="Times New Roman"/>
                <a:cs typeface="Times New Roman"/>
              </a:rPr>
              <a:t>compared </a:t>
            </a:r>
            <a:r>
              <a:rPr sz="2400" spc="130" dirty="0">
                <a:latin typeface="Times New Roman"/>
                <a:cs typeface="Times New Roman"/>
              </a:rPr>
              <a:t>to </a:t>
            </a:r>
            <a:r>
              <a:rPr sz="2400" spc="135" dirty="0">
                <a:latin typeface="Times New Roman"/>
                <a:cs typeface="Times New Roman"/>
              </a:rPr>
              <a:t>being </a:t>
            </a:r>
            <a:r>
              <a:rPr sz="2400" spc="190" dirty="0">
                <a:latin typeface="Times New Roman"/>
                <a:cs typeface="Times New Roman"/>
              </a:rPr>
              <a:t>with</a:t>
            </a:r>
            <a:r>
              <a:rPr sz="2400" spc="-315" dirty="0">
                <a:latin typeface="Times New Roman"/>
                <a:cs typeface="Times New Roman"/>
              </a:rPr>
              <a:t> </a:t>
            </a:r>
            <a:r>
              <a:rPr sz="2400" spc="165" dirty="0">
                <a:latin typeface="Times New Roman"/>
                <a:cs typeface="Times New Roman"/>
              </a:rPr>
              <a:t>others.</a:t>
            </a:r>
            <a:endParaRPr sz="2400">
              <a:latin typeface="Times New Roman"/>
              <a:cs typeface="Times New Roman"/>
            </a:endParaRPr>
          </a:p>
          <a:p>
            <a:pPr marL="652780" marR="266700" indent="-274320">
              <a:lnSpc>
                <a:spcPct val="100000"/>
              </a:lnSpc>
              <a:spcBef>
                <a:spcPts val="505"/>
              </a:spcBef>
              <a:tabLst>
                <a:tab pos="652780" algn="l"/>
              </a:tabLst>
            </a:pPr>
            <a:r>
              <a:rPr sz="1650" spc="-720" dirty="0">
                <a:solidFill>
                  <a:srgbClr val="FD8537"/>
                </a:solidFill>
                <a:latin typeface="Wingdings"/>
                <a:cs typeface="Wingdings"/>
              </a:rPr>
              <a:t></a:t>
            </a:r>
            <a:r>
              <a:rPr sz="1650" spc="-720" dirty="0">
                <a:solidFill>
                  <a:srgbClr val="FD8537"/>
                </a:solidFill>
                <a:latin typeface="Times New Roman"/>
                <a:cs typeface="Times New Roman"/>
              </a:rPr>
              <a:t>	</a:t>
            </a:r>
            <a:r>
              <a:rPr sz="2100" spc="155" dirty="0">
                <a:latin typeface="Times New Roman"/>
                <a:cs typeface="Times New Roman"/>
              </a:rPr>
              <a:t>Getting </a:t>
            </a:r>
            <a:r>
              <a:rPr sz="2100" spc="35" dirty="0">
                <a:latin typeface="Times New Roman"/>
                <a:cs typeface="Times New Roman"/>
              </a:rPr>
              <a:t>coffee </a:t>
            </a:r>
            <a:r>
              <a:rPr sz="2100" spc="114" dirty="0">
                <a:latin typeface="Times New Roman"/>
                <a:cs typeface="Times New Roman"/>
              </a:rPr>
              <a:t>from </a:t>
            </a:r>
            <a:r>
              <a:rPr sz="2100" spc="225" dirty="0">
                <a:latin typeface="Times New Roman"/>
                <a:cs typeface="Times New Roman"/>
              </a:rPr>
              <a:t>an </a:t>
            </a:r>
            <a:r>
              <a:rPr sz="2100" spc="160" dirty="0">
                <a:latin typeface="Times New Roman"/>
                <a:cs typeface="Times New Roman"/>
              </a:rPr>
              <a:t>unfamiliar</a:t>
            </a:r>
            <a:r>
              <a:rPr sz="2100" spc="-225" dirty="0">
                <a:latin typeface="Times New Roman"/>
                <a:cs typeface="Times New Roman"/>
              </a:rPr>
              <a:t> </a:t>
            </a:r>
            <a:r>
              <a:rPr sz="2100" spc="35" dirty="0">
                <a:latin typeface="Times New Roman"/>
                <a:cs typeface="Times New Roman"/>
              </a:rPr>
              <a:t>coffee </a:t>
            </a:r>
            <a:r>
              <a:rPr sz="2100" spc="155" dirty="0">
                <a:latin typeface="Times New Roman"/>
                <a:cs typeface="Times New Roman"/>
              </a:rPr>
              <a:t>machine</a:t>
            </a:r>
            <a:r>
              <a:rPr sz="2100" spc="55" dirty="0">
                <a:latin typeface="Times New Roman"/>
                <a:cs typeface="Times New Roman"/>
              </a:rPr>
              <a:t> </a:t>
            </a:r>
            <a:r>
              <a:rPr sz="2100" spc="155" dirty="0">
                <a:latin typeface="Times New Roman"/>
                <a:cs typeface="Times New Roman"/>
              </a:rPr>
              <a:t>in </a:t>
            </a:r>
            <a:r>
              <a:rPr sz="2100" spc="95" dirty="0">
                <a:latin typeface="Times New Roman"/>
                <a:cs typeface="Times New Roman"/>
              </a:rPr>
              <a:t> </a:t>
            </a:r>
            <a:r>
              <a:rPr sz="2100" spc="229" dirty="0">
                <a:latin typeface="Times New Roman"/>
                <a:cs typeface="Times New Roman"/>
              </a:rPr>
              <a:t>an </a:t>
            </a:r>
            <a:r>
              <a:rPr sz="2100" spc="30" dirty="0">
                <a:latin typeface="Times New Roman"/>
                <a:cs typeface="Times New Roman"/>
              </a:rPr>
              <a:t>office </a:t>
            </a:r>
            <a:r>
              <a:rPr sz="2100" spc="75" dirty="0">
                <a:latin typeface="Times New Roman"/>
                <a:cs typeface="Times New Roman"/>
              </a:rPr>
              <a:t>for</a:t>
            </a:r>
            <a:r>
              <a:rPr sz="2100" spc="-145" dirty="0">
                <a:latin typeface="Times New Roman"/>
                <a:cs typeface="Times New Roman"/>
              </a:rPr>
              <a:t> </a:t>
            </a:r>
            <a:r>
              <a:rPr sz="2100" spc="140" dirty="0">
                <a:latin typeface="Times New Roman"/>
                <a:cs typeface="Times New Roman"/>
              </a:rPr>
              <a:t>example</a:t>
            </a:r>
            <a:endParaRPr sz="2100">
              <a:latin typeface="Times New Roman"/>
              <a:cs typeface="Times New Roman"/>
            </a:endParaRPr>
          </a:p>
        </p:txBody>
      </p:sp>
      <p:sp>
        <p:nvSpPr>
          <p:cNvPr id="4" name="object 4"/>
          <p:cNvSpPr txBox="1"/>
          <p:nvPr/>
        </p:nvSpPr>
        <p:spPr>
          <a:xfrm>
            <a:off x="5755640" y="39623"/>
            <a:ext cx="2610485" cy="285115"/>
          </a:xfrm>
          <a:prstGeom prst="rect">
            <a:avLst/>
          </a:prstGeom>
        </p:spPr>
        <p:txBody>
          <a:bodyPr vert="horz" wrap="square" lIns="0" tIns="0" rIns="0" bIns="0" rtlCol="0">
            <a:spAutoFit/>
          </a:bodyPr>
          <a:lstStyle/>
          <a:p>
            <a:pPr marL="12700">
              <a:lnSpc>
                <a:spcPct val="100000"/>
              </a:lnSpc>
            </a:pPr>
            <a:r>
              <a:rPr sz="1800" spc="90" dirty="0">
                <a:latin typeface="Times New Roman"/>
                <a:cs typeface="Times New Roman"/>
              </a:rPr>
              <a:t>Context</a:t>
            </a:r>
            <a:r>
              <a:rPr sz="1800" spc="90" dirty="0">
                <a:latin typeface="Wingdings"/>
                <a:cs typeface="Wingdings"/>
              </a:rPr>
              <a:t></a:t>
            </a:r>
            <a:r>
              <a:rPr sz="1800" spc="90" dirty="0">
                <a:latin typeface="Times New Roman"/>
                <a:cs typeface="Times New Roman"/>
              </a:rPr>
              <a:t>Social</a:t>
            </a:r>
            <a:r>
              <a:rPr sz="1800" spc="5" dirty="0">
                <a:latin typeface="Times New Roman"/>
                <a:cs typeface="Times New Roman"/>
              </a:rPr>
              <a:t> </a:t>
            </a:r>
            <a:r>
              <a:rPr sz="1800" spc="114" dirty="0">
                <a:latin typeface="Times New Roman"/>
                <a:cs typeface="Times New Roman"/>
              </a:rPr>
              <a:t>Context</a:t>
            </a:r>
            <a:endParaRPr sz="1800">
              <a:latin typeface="Times New Roman"/>
              <a:cs typeface="Times New Roman"/>
            </a:endParaRPr>
          </a:p>
        </p:txBody>
      </p:sp>
      <p:sp>
        <p:nvSpPr>
          <p:cNvPr id="5" name="object 5"/>
          <p:cNvSpPr/>
          <p:nvPr/>
        </p:nvSpPr>
        <p:spPr>
          <a:xfrm>
            <a:off x="5791200" y="4038599"/>
            <a:ext cx="1658111" cy="28193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5" dirty="0"/>
              <a:t>S</a:t>
            </a:r>
            <a:r>
              <a:rPr sz="2400" spc="55" dirty="0"/>
              <a:t>OCIAL</a:t>
            </a:r>
            <a:r>
              <a:rPr sz="2400" spc="165" dirty="0"/>
              <a:t> </a:t>
            </a:r>
            <a:r>
              <a:rPr sz="2400" spc="30" dirty="0"/>
              <a:t>CONTEXT</a:t>
            </a:r>
            <a:endParaRPr sz="2400"/>
          </a:p>
        </p:txBody>
      </p:sp>
      <p:sp>
        <p:nvSpPr>
          <p:cNvPr id="3" name="object 3"/>
          <p:cNvSpPr txBox="1"/>
          <p:nvPr/>
        </p:nvSpPr>
        <p:spPr>
          <a:xfrm>
            <a:off x="535940" y="1641602"/>
            <a:ext cx="7219315" cy="2076450"/>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05" dirty="0">
                <a:latin typeface="Times New Roman"/>
                <a:cs typeface="Times New Roman"/>
              </a:rPr>
              <a:t>Social</a:t>
            </a:r>
            <a:r>
              <a:rPr sz="2400" spc="25" dirty="0">
                <a:latin typeface="Times New Roman"/>
                <a:cs typeface="Times New Roman"/>
              </a:rPr>
              <a:t> </a:t>
            </a:r>
            <a:r>
              <a:rPr sz="2400" spc="195" dirty="0">
                <a:latin typeface="Times New Roman"/>
                <a:cs typeface="Times New Roman"/>
              </a:rPr>
              <a:t>norms</a:t>
            </a:r>
            <a:r>
              <a:rPr sz="2400" spc="45" dirty="0">
                <a:latin typeface="Times New Roman"/>
                <a:cs typeface="Times New Roman"/>
              </a:rPr>
              <a:t> </a:t>
            </a:r>
            <a:r>
              <a:rPr sz="2400" spc="204" dirty="0">
                <a:latin typeface="Times New Roman"/>
                <a:cs typeface="Times New Roman"/>
              </a:rPr>
              <a:t>may</a:t>
            </a:r>
            <a:r>
              <a:rPr sz="2400" spc="45" dirty="0">
                <a:latin typeface="Times New Roman"/>
                <a:cs typeface="Times New Roman"/>
              </a:rPr>
              <a:t> </a:t>
            </a:r>
            <a:r>
              <a:rPr sz="2400" spc="165" dirty="0">
                <a:latin typeface="Times New Roman"/>
                <a:cs typeface="Times New Roman"/>
              </a:rPr>
              <a:t>dictate</a:t>
            </a:r>
            <a:r>
              <a:rPr sz="2400" spc="45" dirty="0">
                <a:latin typeface="Times New Roman"/>
                <a:cs typeface="Times New Roman"/>
              </a:rPr>
              <a:t> </a:t>
            </a:r>
            <a:r>
              <a:rPr sz="2400" spc="220" dirty="0">
                <a:latin typeface="Times New Roman"/>
                <a:cs typeface="Times New Roman"/>
              </a:rPr>
              <a:t>the</a:t>
            </a:r>
            <a:r>
              <a:rPr sz="2400" spc="55" dirty="0">
                <a:latin typeface="Times New Roman"/>
                <a:cs typeface="Times New Roman"/>
              </a:rPr>
              <a:t> </a:t>
            </a:r>
            <a:r>
              <a:rPr sz="2400" spc="140" dirty="0">
                <a:latin typeface="Times New Roman"/>
                <a:cs typeface="Times New Roman"/>
              </a:rPr>
              <a:t>acceptability</a:t>
            </a:r>
            <a:r>
              <a:rPr sz="2400" spc="30" dirty="0">
                <a:latin typeface="Times New Roman"/>
                <a:cs typeface="Times New Roman"/>
              </a:rPr>
              <a:t> </a:t>
            </a:r>
            <a:r>
              <a:rPr sz="2400" dirty="0">
                <a:latin typeface="Times New Roman"/>
                <a:cs typeface="Times New Roman"/>
              </a:rPr>
              <a:t>of</a:t>
            </a:r>
            <a:endParaRPr sz="2400">
              <a:latin typeface="Times New Roman"/>
              <a:cs typeface="Times New Roman"/>
            </a:endParaRPr>
          </a:p>
          <a:p>
            <a:pPr marL="287020">
              <a:lnSpc>
                <a:spcPct val="100000"/>
              </a:lnSpc>
            </a:pPr>
            <a:r>
              <a:rPr sz="2400" spc="180" dirty="0">
                <a:latin typeface="Times New Roman"/>
                <a:cs typeface="Times New Roman"/>
              </a:rPr>
              <a:t>certain</a:t>
            </a:r>
            <a:r>
              <a:rPr sz="2400" spc="-20" dirty="0">
                <a:latin typeface="Times New Roman"/>
                <a:cs typeface="Times New Roman"/>
              </a:rPr>
              <a:t> </a:t>
            </a:r>
            <a:r>
              <a:rPr sz="2400" spc="145" dirty="0">
                <a:latin typeface="Times New Roman"/>
                <a:cs typeface="Times New Roman"/>
              </a:rPr>
              <a:t>designs.</a:t>
            </a:r>
            <a:endParaRPr sz="2400">
              <a:latin typeface="Times New Roman"/>
              <a:cs typeface="Times New Roman"/>
            </a:endParaRPr>
          </a:p>
          <a:p>
            <a:pPr marL="652780" marR="5080" indent="-274320">
              <a:lnSpc>
                <a:spcPct val="100000"/>
              </a:lnSpc>
              <a:spcBef>
                <a:spcPts val="500"/>
              </a:spcBef>
              <a:tabLst>
                <a:tab pos="652780" algn="l"/>
              </a:tabLst>
            </a:pPr>
            <a:r>
              <a:rPr sz="1650" spc="-720" dirty="0">
                <a:solidFill>
                  <a:srgbClr val="FD8537"/>
                </a:solidFill>
                <a:latin typeface="Wingdings"/>
                <a:cs typeface="Wingdings"/>
              </a:rPr>
              <a:t></a:t>
            </a:r>
            <a:r>
              <a:rPr sz="1650" spc="-720" dirty="0">
                <a:solidFill>
                  <a:srgbClr val="FD8537"/>
                </a:solidFill>
                <a:latin typeface="Times New Roman"/>
                <a:cs typeface="Times New Roman"/>
              </a:rPr>
              <a:t>	</a:t>
            </a:r>
            <a:r>
              <a:rPr sz="2100" spc="155" dirty="0">
                <a:latin typeface="Times New Roman"/>
                <a:cs typeface="Times New Roman"/>
              </a:rPr>
              <a:t>For</a:t>
            </a:r>
            <a:r>
              <a:rPr sz="2100" spc="55" dirty="0">
                <a:latin typeface="Times New Roman"/>
                <a:cs typeface="Times New Roman"/>
              </a:rPr>
              <a:t> </a:t>
            </a:r>
            <a:r>
              <a:rPr sz="2100" spc="130" dirty="0">
                <a:latin typeface="Times New Roman"/>
                <a:cs typeface="Times New Roman"/>
              </a:rPr>
              <a:t>example,</a:t>
            </a:r>
            <a:r>
              <a:rPr sz="2100" spc="40" dirty="0">
                <a:latin typeface="Times New Roman"/>
                <a:cs typeface="Times New Roman"/>
              </a:rPr>
              <a:t> </a:t>
            </a:r>
            <a:r>
              <a:rPr sz="2100" spc="190" dirty="0">
                <a:latin typeface="Times New Roman"/>
                <a:cs typeface="Times New Roman"/>
              </a:rPr>
              <a:t>the</a:t>
            </a:r>
            <a:r>
              <a:rPr sz="2100" spc="65" dirty="0">
                <a:latin typeface="Times New Roman"/>
                <a:cs typeface="Times New Roman"/>
              </a:rPr>
              <a:t> </a:t>
            </a:r>
            <a:r>
              <a:rPr sz="2100" spc="165" dirty="0">
                <a:latin typeface="Times New Roman"/>
                <a:cs typeface="Times New Roman"/>
              </a:rPr>
              <a:t>use</a:t>
            </a:r>
            <a:r>
              <a:rPr sz="2100" spc="60" dirty="0">
                <a:latin typeface="Times New Roman"/>
                <a:cs typeface="Times New Roman"/>
              </a:rPr>
              <a:t> </a:t>
            </a:r>
            <a:r>
              <a:rPr sz="2100" dirty="0">
                <a:latin typeface="Times New Roman"/>
                <a:cs typeface="Times New Roman"/>
              </a:rPr>
              <a:t>of</a:t>
            </a:r>
            <a:r>
              <a:rPr sz="2100" spc="45" dirty="0">
                <a:latin typeface="Times New Roman"/>
                <a:cs typeface="Times New Roman"/>
              </a:rPr>
              <a:t> </a:t>
            </a:r>
            <a:r>
              <a:rPr sz="2100" spc="155" dirty="0">
                <a:latin typeface="Times New Roman"/>
                <a:cs typeface="Times New Roman"/>
              </a:rPr>
              <a:t>sound</a:t>
            </a:r>
            <a:r>
              <a:rPr sz="2100" spc="65" dirty="0">
                <a:latin typeface="Times New Roman"/>
                <a:cs typeface="Times New Roman"/>
              </a:rPr>
              <a:t> </a:t>
            </a:r>
            <a:r>
              <a:rPr sz="2100" spc="175" dirty="0">
                <a:latin typeface="Times New Roman"/>
                <a:cs typeface="Times New Roman"/>
              </a:rPr>
              <a:t>output</a:t>
            </a:r>
            <a:r>
              <a:rPr sz="2100" spc="40" dirty="0">
                <a:latin typeface="Times New Roman"/>
                <a:cs typeface="Times New Roman"/>
              </a:rPr>
              <a:t> </a:t>
            </a:r>
            <a:r>
              <a:rPr sz="2100" spc="114" dirty="0">
                <a:latin typeface="Times New Roman"/>
                <a:cs typeface="Times New Roman"/>
              </a:rPr>
              <a:t>is</a:t>
            </a:r>
            <a:r>
              <a:rPr sz="2100" spc="70" dirty="0">
                <a:latin typeface="Times New Roman"/>
                <a:cs typeface="Times New Roman"/>
              </a:rPr>
              <a:t> </a:t>
            </a:r>
            <a:r>
              <a:rPr sz="2100" spc="114" dirty="0">
                <a:latin typeface="Times New Roman"/>
                <a:cs typeface="Times New Roman"/>
              </a:rPr>
              <a:t>often  </a:t>
            </a:r>
            <a:r>
              <a:rPr sz="2100" spc="140" dirty="0">
                <a:latin typeface="Times New Roman"/>
                <a:cs typeface="Times New Roman"/>
              </a:rPr>
              <a:t>unacceptable </a:t>
            </a:r>
            <a:r>
              <a:rPr sz="2100" spc="155" dirty="0">
                <a:latin typeface="Times New Roman"/>
                <a:cs typeface="Times New Roman"/>
              </a:rPr>
              <a:t>in </a:t>
            </a:r>
            <a:r>
              <a:rPr sz="2100" spc="229" dirty="0">
                <a:latin typeface="Times New Roman"/>
                <a:cs typeface="Times New Roman"/>
              </a:rPr>
              <a:t>an</a:t>
            </a:r>
            <a:r>
              <a:rPr sz="2100" spc="-275" dirty="0">
                <a:latin typeface="Times New Roman"/>
                <a:cs typeface="Times New Roman"/>
              </a:rPr>
              <a:t> </a:t>
            </a:r>
            <a:r>
              <a:rPr sz="2100" spc="130" dirty="0">
                <a:latin typeface="Times New Roman"/>
                <a:cs typeface="Times New Roman"/>
              </a:rPr>
              <a:t>open-plan </a:t>
            </a:r>
            <a:r>
              <a:rPr sz="2100" spc="30" dirty="0">
                <a:latin typeface="Times New Roman"/>
                <a:cs typeface="Times New Roman"/>
              </a:rPr>
              <a:t>office </a:t>
            </a:r>
            <a:r>
              <a:rPr sz="2100" spc="155" dirty="0">
                <a:latin typeface="Times New Roman"/>
                <a:cs typeface="Times New Roman"/>
              </a:rPr>
              <a:t>environment, </a:t>
            </a:r>
            <a:r>
              <a:rPr sz="2100" spc="185" dirty="0">
                <a:latin typeface="Times New Roman"/>
                <a:cs typeface="Times New Roman"/>
              </a:rPr>
              <a:t>but  </a:t>
            </a:r>
            <a:r>
              <a:rPr sz="2100" spc="165" dirty="0">
                <a:latin typeface="Times New Roman"/>
                <a:cs typeface="Times New Roman"/>
              </a:rPr>
              <a:t>might </a:t>
            </a:r>
            <a:r>
              <a:rPr sz="2100" spc="110" dirty="0">
                <a:latin typeface="Times New Roman"/>
                <a:cs typeface="Times New Roman"/>
              </a:rPr>
              <a:t>be </a:t>
            </a:r>
            <a:r>
              <a:rPr sz="2100" spc="150" dirty="0">
                <a:latin typeface="Times New Roman"/>
                <a:cs typeface="Times New Roman"/>
              </a:rPr>
              <a:t>quite </a:t>
            </a:r>
            <a:r>
              <a:rPr sz="2100" spc="80" dirty="0">
                <a:latin typeface="Times New Roman"/>
                <a:cs typeface="Times New Roman"/>
              </a:rPr>
              <a:t>effective </a:t>
            </a:r>
            <a:r>
              <a:rPr sz="2100" spc="160" dirty="0">
                <a:latin typeface="Times New Roman"/>
                <a:cs typeface="Times New Roman"/>
              </a:rPr>
              <a:t>where </a:t>
            </a:r>
            <a:r>
              <a:rPr sz="2100" spc="235" dirty="0">
                <a:latin typeface="Times New Roman"/>
                <a:cs typeface="Times New Roman"/>
              </a:rPr>
              <a:t>a </a:t>
            </a:r>
            <a:r>
              <a:rPr sz="2100" spc="145" dirty="0">
                <a:latin typeface="Times New Roman"/>
                <a:cs typeface="Times New Roman"/>
              </a:rPr>
              <a:t>person </a:t>
            </a:r>
            <a:r>
              <a:rPr sz="2100" spc="114" dirty="0">
                <a:latin typeface="Times New Roman"/>
                <a:cs typeface="Times New Roman"/>
              </a:rPr>
              <a:t>is </a:t>
            </a:r>
            <a:r>
              <a:rPr sz="2100" spc="130" dirty="0">
                <a:latin typeface="Times New Roman"/>
                <a:cs typeface="Times New Roman"/>
              </a:rPr>
              <a:t>working  alone</a:t>
            </a:r>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10" dirty="0">
                <a:latin typeface="Times New Roman"/>
                <a:cs typeface="Times New Roman"/>
              </a:rPr>
              <a:t>O</a:t>
            </a:r>
            <a:r>
              <a:rPr sz="2400" b="0" spc="110" dirty="0">
                <a:latin typeface="Times New Roman"/>
                <a:cs typeface="Times New Roman"/>
              </a:rPr>
              <a:t>RGANIZATIONAL</a:t>
            </a:r>
            <a:r>
              <a:rPr sz="2400" b="0" spc="204" dirty="0">
                <a:latin typeface="Times New Roman"/>
                <a:cs typeface="Times New Roman"/>
              </a:rPr>
              <a:t> </a:t>
            </a:r>
            <a:r>
              <a:rPr b="0" spc="145" dirty="0">
                <a:latin typeface="Times New Roman"/>
                <a:cs typeface="Times New Roman"/>
              </a:rPr>
              <a:t>C</a:t>
            </a:r>
            <a:r>
              <a:rPr sz="2400" b="0" spc="145" dirty="0">
                <a:latin typeface="Times New Roman"/>
                <a:cs typeface="Times New Roman"/>
              </a:rPr>
              <a:t>ONTEXT</a:t>
            </a:r>
            <a:endParaRPr sz="2400">
              <a:latin typeface="Times New Roman"/>
              <a:cs typeface="Times New Roman"/>
            </a:endParaRPr>
          </a:p>
        </p:txBody>
      </p:sp>
      <p:sp>
        <p:nvSpPr>
          <p:cNvPr id="3" name="object 3"/>
          <p:cNvSpPr txBox="1"/>
          <p:nvPr/>
        </p:nvSpPr>
        <p:spPr>
          <a:xfrm>
            <a:off x="535940" y="1641602"/>
            <a:ext cx="7065009" cy="2015936"/>
          </a:xfrm>
          <a:prstGeom prst="rect">
            <a:avLst/>
          </a:prstGeom>
        </p:spPr>
        <p:txBody>
          <a:bodyPr vert="horz" wrap="square" lIns="0" tIns="0" rIns="0" bIns="0" rtlCol="0">
            <a:spAutoFit/>
          </a:bodyPr>
          <a:lstStyle/>
          <a:p>
            <a:pPr marL="287020" marR="76200" indent="-274320">
              <a:lnSpc>
                <a:spcPct val="100000"/>
              </a:lnSpc>
              <a:buClr>
                <a:srgbClr val="FD8537"/>
              </a:buClr>
              <a:buSzPct val="68750"/>
              <a:buFont typeface="Wingdings"/>
              <a:buChar char=""/>
              <a:tabLst>
                <a:tab pos="287655" algn="l"/>
                <a:tab pos="5237480" algn="l"/>
              </a:tabLst>
            </a:pPr>
            <a:r>
              <a:rPr sz="2400" spc="160" dirty="0">
                <a:latin typeface="Times New Roman"/>
                <a:cs typeface="Times New Roman"/>
              </a:rPr>
              <a:t>Finally </a:t>
            </a:r>
            <a:r>
              <a:rPr sz="2400" spc="220" dirty="0">
                <a:latin typeface="Times New Roman"/>
                <a:cs typeface="Times New Roman"/>
              </a:rPr>
              <a:t>the</a:t>
            </a:r>
            <a:r>
              <a:rPr sz="2400" spc="894" dirty="0">
                <a:latin typeface="Times New Roman"/>
                <a:cs typeface="Times New Roman"/>
              </a:rPr>
              <a:t> </a:t>
            </a:r>
            <a:r>
              <a:rPr sz="2400" spc="160" dirty="0">
                <a:latin typeface="Times New Roman"/>
                <a:cs typeface="Times New Roman"/>
              </a:rPr>
              <a:t>organizational</a:t>
            </a:r>
            <a:r>
              <a:rPr sz="2400" spc="535" dirty="0">
                <a:latin typeface="Times New Roman"/>
                <a:cs typeface="Times New Roman"/>
              </a:rPr>
              <a:t> </a:t>
            </a:r>
            <a:r>
              <a:rPr sz="2400" spc="145" dirty="0">
                <a:latin typeface="Times New Roman"/>
                <a:cs typeface="Times New Roman"/>
              </a:rPr>
              <a:t>context</a:t>
            </a:r>
            <a:r>
              <a:rPr lang="en-US" sz="2400" spc="145" dirty="0">
                <a:latin typeface="Times New Roman"/>
                <a:cs typeface="Times New Roman"/>
              </a:rPr>
              <a:t> </a:t>
            </a:r>
            <a:r>
              <a:rPr sz="2400" spc="145" dirty="0">
                <a:latin typeface="Times New Roman"/>
                <a:cs typeface="Times New Roman"/>
              </a:rPr>
              <a:t>	</a:t>
            </a:r>
            <a:r>
              <a:rPr sz="2400" spc="130" dirty="0">
                <a:latin typeface="Times New Roman"/>
                <a:cs typeface="Times New Roman"/>
              </a:rPr>
              <a:t>is</a:t>
            </a:r>
            <a:r>
              <a:rPr sz="2400" spc="-25" dirty="0">
                <a:latin typeface="Times New Roman"/>
                <a:cs typeface="Times New Roman"/>
              </a:rPr>
              <a:t> </a:t>
            </a:r>
            <a:r>
              <a:rPr sz="2400" spc="204" dirty="0">
                <a:latin typeface="Times New Roman"/>
                <a:cs typeface="Times New Roman"/>
              </a:rPr>
              <a:t>important </a:t>
            </a:r>
            <a:r>
              <a:rPr sz="2400" spc="120" dirty="0">
                <a:latin typeface="Times New Roman"/>
                <a:cs typeface="Times New Roman"/>
              </a:rPr>
              <a:t> </a:t>
            </a:r>
            <a:r>
              <a:rPr sz="2400" spc="220" dirty="0">
                <a:latin typeface="Times New Roman"/>
                <a:cs typeface="Times New Roman"/>
              </a:rPr>
              <a:t>as </a:t>
            </a:r>
            <a:r>
              <a:rPr sz="2400" spc="165" dirty="0">
                <a:latin typeface="Times New Roman"/>
                <a:cs typeface="Times New Roman"/>
              </a:rPr>
              <a:t>changes </a:t>
            </a:r>
            <a:r>
              <a:rPr sz="2400" spc="175" dirty="0">
                <a:latin typeface="Times New Roman"/>
                <a:cs typeface="Times New Roman"/>
              </a:rPr>
              <a:t>in </a:t>
            </a:r>
            <a:r>
              <a:rPr sz="2400" spc="114" dirty="0">
                <a:latin typeface="Times New Roman"/>
                <a:cs typeface="Times New Roman"/>
              </a:rPr>
              <a:t>technology </a:t>
            </a:r>
            <a:r>
              <a:rPr sz="2400" spc="130" dirty="0">
                <a:latin typeface="Times New Roman"/>
                <a:cs typeface="Times New Roman"/>
              </a:rPr>
              <a:t>often </a:t>
            </a:r>
            <a:r>
              <a:rPr sz="2400" spc="200" dirty="0">
                <a:latin typeface="Times New Roman"/>
                <a:cs typeface="Times New Roman"/>
              </a:rPr>
              <a:t>alter  </a:t>
            </a:r>
            <a:r>
              <a:rPr sz="2400" spc="155" dirty="0">
                <a:latin typeface="Times New Roman"/>
                <a:cs typeface="Times New Roman"/>
              </a:rPr>
              <a:t>communication </a:t>
            </a:r>
            <a:r>
              <a:rPr sz="2400" spc="229" dirty="0">
                <a:latin typeface="Times New Roman"/>
                <a:cs typeface="Times New Roman"/>
              </a:rPr>
              <a:t>and </a:t>
            </a:r>
            <a:r>
              <a:rPr sz="2400" spc="140" dirty="0">
                <a:latin typeface="Times New Roman"/>
                <a:cs typeface="Times New Roman"/>
              </a:rPr>
              <a:t>power </a:t>
            </a:r>
            <a:r>
              <a:rPr sz="2400" spc="204" dirty="0">
                <a:latin typeface="Times New Roman"/>
                <a:cs typeface="Times New Roman"/>
              </a:rPr>
              <a:t>structures </a:t>
            </a:r>
            <a:r>
              <a:rPr sz="2400" spc="229" dirty="0">
                <a:latin typeface="Times New Roman"/>
                <a:cs typeface="Times New Roman"/>
              </a:rPr>
              <a:t>and </a:t>
            </a:r>
            <a:r>
              <a:rPr sz="2400" spc="200" dirty="0">
                <a:latin typeface="Times New Roman"/>
                <a:cs typeface="Times New Roman"/>
              </a:rPr>
              <a:t>may  </a:t>
            </a:r>
            <a:r>
              <a:rPr sz="2400" spc="185" dirty="0">
                <a:latin typeface="Times New Roman"/>
                <a:cs typeface="Times New Roman"/>
              </a:rPr>
              <a:t>have </a:t>
            </a:r>
            <a:r>
              <a:rPr sz="2400" spc="100" dirty="0">
                <a:latin typeface="Times New Roman"/>
                <a:cs typeface="Times New Roman"/>
              </a:rPr>
              <a:t>effects </a:t>
            </a:r>
            <a:r>
              <a:rPr sz="2400" spc="130" dirty="0">
                <a:latin typeface="Times New Roman"/>
                <a:cs typeface="Times New Roman"/>
              </a:rPr>
              <a:t>on </a:t>
            </a:r>
            <a:r>
              <a:rPr sz="2400" spc="85" dirty="0">
                <a:latin typeface="Times New Roman"/>
                <a:cs typeface="Times New Roman"/>
              </a:rPr>
              <a:t>jobs </a:t>
            </a:r>
            <a:r>
              <a:rPr sz="2400" spc="175" dirty="0">
                <a:latin typeface="Times New Roman"/>
                <a:cs typeface="Times New Roman"/>
              </a:rPr>
              <a:t>such </a:t>
            </a:r>
            <a:r>
              <a:rPr sz="2400" spc="220" dirty="0">
                <a:latin typeface="Times New Roman"/>
                <a:cs typeface="Times New Roman"/>
              </a:rPr>
              <a:t>as</a:t>
            </a:r>
            <a:r>
              <a:rPr sz="2400" spc="-365" dirty="0">
                <a:latin typeface="Times New Roman"/>
                <a:cs typeface="Times New Roman"/>
              </a:rPr>
              <a:t> </a:t>
            </a:r>
            <a:r>
              <a:rPr sz="2400" spc="130" dirty="0">
                <a:latin typeface="Times New Roman"/>
                <a:cs typeface="Times New Roman"/>
              </a:rPr>
              <a:t>deskilling.</a:t>
            </a:r>
            <a:endParaRPr sz="2400" dirty="0">
              <a:latin typeface="Times New Roman"/>
              <a:cs typeface="Times New Roman"/>
            </a:endParaRPr>
          </a:p>
          <a:p>
            <a:pPr>
              <a:lnSpc>
                <a:spcPct val="100000"/>
              </a:lnSpc>
              <a:spcBef>
                <a:spcPts val="42"/>
              </a:spcBef>
              <a:buClr>
                <a:srgbClr val="FD8537"/>
              </a:buClr>
              <a:buFont typeface="Wingdings"/>
              <a:buChar char=""/>
            </a:pPr>
            <a:endParaRPr lang="en-US" sz="3500" dirty="0">
              <a:latin typeface="Times New Roman"/>
              <a:cs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5" dirty="0"/>
              <a:t>TECHNOLOGIES</a:t>
            </a:r>
          </a:p>
        </p:txBody>
      </p:sp>
      <p:sp>
        <p:nvSpPr>
          <p:cNvPr id="3" name="object 3"/>
          <p:cNvSpPr txBox="1"/>
          <p:nvPr/>
        </p:nvSpPr>
        <p:spPr>
          <a:xfrm>
            <a:off x="535940" y="1641602"/>
            <a:ext cx="6960870" cy="2271395"/>
          </a:xfrm>
          <a:prstGeom prst="rect">
            <a:avLst/>
          </a:prstGeom>
        </p:spPr>
        <p:txBody>
          <a:bodyPr vert="horz" wrap="square" lIns="0" tIns="0" rIns="0" bIns="0" rtlCol="0">
            <a:spAutoFit/>
          </a:bodyPr>
          <a:lstStyle/>
          <a:p>
            <a:pPr marL="287020" marR="5080" indent="-274320">
              <a:lnSpc>
                <a:spcPct val="100000"/>
              </a:lnSpc>
              <a:buClr>
                <a:srgbClr val="FD8537"/>
              </a:buClr>
              <a:buSzPct val="68750"/>
              <a:buFont typeface="Wingdings"/>
              <a:buChar char=""/>
              <a:tabLst>
                <a:tab pos="287655" algn="l"/>
              </a:tabLst>
            </a:pPr>
            <a:r>
              <a:rPr sz="2400" spc="175" dirty="0">
                <a:latin typeface="Times New Roman"/>
                <a:cs typeface="Times New Roman"/>
              </a:rPr>
              <a:t>The </a:t>
            </a:r>
            <a:r>
              <a:rPr sz="2400" spc="140" dirty="0">
                <a:latin typeface="Times New Roman"/>
                <a:cs typeface="Times New Roman"/>
              </a:rPr>
              <a:t>final </a:t>
            </a:r>
            <a:r>
              <a:rPr sz="2400" spc="240" dirty="0">
                <a:latin typeface="Times New Roman"/>
                <a:cs typeface="Times New Roman"/>
              </a:rPr>
              <a:t>part </a:t>
            </a:r>
            <a:r>
              <a:rPr sz="2400" dirty="0">
                <a:latin typeface="Times New Roman"/>
                <a:cs typeface="Times New Roman"/>
              </a:rPr>
              <a:t>of </a:t>
            </a:r>
            <a:r>
              <a:rPr sz="2400" spc="220" dirty="0">
                <a:latin typeface="Times New Roman"/>
                <a:cs typeface="Times New Roman"/>
              </a:rPr>
              <a:t>the </a:t>
            </a:r>
            <a:r>
              <a:rPr sz="2400" spc="130" dirty="0">
                <a:latin typeface="Times New Roman"/>
                <a:cs typeface="Times New Roman"/>
              </a:rPr>
              <a:t>PACT </a:t>
            </a:r>
            <a:r>
              <a:rPr sz="2400" spc="170" dirty="0">
                <a:latin typeface="Times New Roman"/>
                <a:cs typeface="Times New Roman"/>
              </a:rPr>
              <a:t>framework </a:t>
            </a:r>
            <a:r>
              <a:rPr sz="2400" spc="130" dirty="0">
                <a:latin typeface="Times New Roman"/>
                <a:cs typeface="Times New Roman"/>
              </a:rPr>
              <a:t>is </a:t>
            </a:r>
            <a:r>
              <a:rPr sz="2400" spc="215" dirty="0">
                <a:latin typeface="Times New Roman"/>
                <a:cs typeface="Times New Roman"/>
              </a:rPr>
              <a:t>the  </a:t>
            </a:r>
            <a:r>
              <a:rPr sz="2400" spc="110" dirty="0">
                <a:latin typeface="Times New Roman"/>
                <a:cs typeface="Times New Roman"/>
              </a:rPr>
              <a:t>technologies;</a:t>
            </a:r>
            <a:r>
              <a:rPr sz="2400" spc="40" dirty="0">
                <a:latin typeface="Times New Roman"/>
                <a:cs typeface="Times New Roman"/>
              </a:rPr>
              <a:t> </a:t>
            </a:r>
            <a:r>
              <a:rPr sz="2400" spc="215" dirty="0">
                <a:latin typeface="Times New Roman"/>
                <a:cs typeface="Times New Roman"/>
              </a:rPr>
              <a:t>the</a:t>
            </a:r>
            <a:r>
              <a:rPr sz="2400" spc="50" dirty="0">
                <a:latin typeface="Times New Roman"/>
                <a:cs typeface="Times New Roman"/>
              </a:rPr>
              <a:t> </a:t>
            </a:r>
            <a:r>
              <a:rPr sz="2400" spc="180" dirty="0">
                <a:latin typeface="Times New Roman"/>
                <a:cs typeface="Times New Roman"/>
              </a:rPr>
              <a:t>media</a:t>
            </a:r>
            <a:r>
              <a:rPr sz="2400" spc="55" dirty="0">
                <a:latin typeface="Times New Roman"/>
                <a:cs typeface="Times New Roman"/>
              </a:rPr>
              <a:t> </a:t>
            </a:r>
            <a:r>
              <a:rPr sz="2400" spc="260" dirty="0">
                <a:latin typeface="Times New Roman"/>
                <a:cs typeface="Times New Roman"/>
              </a:rPr>
              <a:t>that</a:t>
            </a:r>
            <a:r>
              <a:rPr sz="2400" spc="55" dirty="0">
                <a:latin typeface="Times New Roman"/>
                <a:cs typeface="Times New Roman"/>
              </a:rPr>
              <a:t> </a:t>
            </a:r>
            <a:r>
              <a:rPr sz="2400" spc="170" dirty="0">
                <a:latin typeface="Times New Roman"/>
                <a:cs typeface="Times New Roman"/>
              </a:rPr>
              <a:t>interactive</a:t>
            </a:r>
            <a:r>
              <a:rPr sz="2400" spc="35" dirty="0">
                <a:latin typeface="Times New Roman"/>
                <a:cs typeface="Times New Roman"/>
              </a:rPr>
              <a:t> </a:t>
            </a:r>
            <a:r>
              <a:rPr sz="2400" spc="185" dirty="0">
                <a:latin typeface="Times New Roman"/>
                <a:cs typeface="Times New Roman"/>
              </a:rPr>
              <a:t>system  </a:t>
            </a:r>
            <a:r>
              <a:rPr sz="2400" spc="165" dirty="0">
                <a:latin typeface="Times New Roman"/>
                <a:cs typeface="Times New Roman"/>
              </a:rPr>
              <a:t>designers </a:t>
            </a:r>
            <a:r>
              <a:rPr sz="2400" spc="155" dirty="0">
                <a:latin typeface="Times New Roman"/>
                <a:cs typeface="Times New Roman"/>
              </a:rPr>
              <a:t>work</a:t>
            </a:r>
            <a:r>
              <a:rPr sz="2400" spc="-145" dirty="0">
                <a:latin typeface="Times New Roman"/>
                <a:cs typeface="Times New Roman"/>
              </a:rPr>
              <a:t> </a:t>
            </a:r>
            <a:r>
              <a:rPr sz="2400" spc="185" dirty="0">
                <a:latin typeface="Times New Roman"/>
                <a:cs typeface="Times New Roman"/>
              </a:rPr>
              <a:t>with</a:t>
            </a:r>
            <a:endParaRPr sz="2400">
              <a:latin typeface="Times New Roman"/>
              <a:cs typeface="Times New Roman"/>
            </a:endParaRPr>
          </a:p>
          <a:p>
            <a:pPr marL="287020" marR="248285" indent="-274320">
              <a:lnSpc>
                <a:spcPct val="100000"/>
              </a:lnSpc>
              <a:spcBef>
                <a:spcPts val="600"/>
              </a:spcBef>
              <a:buClr>
                <a:srgbClr val="FD8537"/>
              </a:buClr>
              <a:buSzPct val="68750"/>
              <a:buFont typeface="Wingdings"/>
              <a:buChar char=""/>
              <a:tabLst>
                <a:tab pos="287655" algn="l"/>
              </a:tabLst>
            </a:pPr>
            <a:r>
              <a:rPr sz="2400" spc="160" dirty="0">
                <a:latin typeface="Times New Roman"/>
                <a:cs typeface="Times New Roman"/>
              </a:rPr>
              <a:t>Designers </a:t>
            </a:r>
            <a:r>
              <a:rPr sz="2400" spc="175" dirty="0">
                <a:latin typeface="Times New Roman"/>
                <a:cs typeface="Times New Roman"/>
              </a:rPr>
              <a:t>need </a:t>
            </a:r>
            <a:r>
              <a:rPr sz="2400" spc="130" dirty="0">
                <a:latin typeface="Times New Roman"/>
                <a:cs typeface="Times New Roman"/>
              </a:rPr>
              <a:t>to be </a:t>
            </a:r>
            <a:r>
              <a:rPr sz="2400" spc="210" dirty="0">
                <a:latin typeface="Times New Roman"/>
                <a:cs typeface="Times New Roman"/>
              </a:rPr>
              <a:t>aware </a:t>
            </a:r>
            <a:r>
              <a:rPr sz="2400" dirty="0">
                <a:latin typeface="Times New Roman"/>
                <a:cs typeface="Times New Roman"/>
              </a:rPr>
              <a:t>of </a:t>
            </a:r>
            <a:r>
              <a:rPr sz="2400" spc="160" dirty="0">
                <a:latin typeface="Times New Roman"/>
                <a:cs typeface="Times New Roman"/>
              </a:rPr>
              <a:t>various  </a:t>
            </a:r>
            <a:r>
              <a:rPr sz="2400" spc="125" dirty="0">
                <a:latin typeface="Times New Roman"/>
                <a:cs typeface="Times New Roman"/>
              </a:rPr>
              <a:t>possibilities </a:t>
            </a:r>
            <a:r>
              <a:rPr sz="2400" spc="85" dirty="0">
                <a:latin typeface="Times New Roman"/>
                <a:cs typeface="Times New Roman"/>
              </a:rPr>
              <a:t>for </a:t>
            </a:r>
            <a:r>
              <a:rPr sz="2400" spc="185" dirty="0">
                <a:latin typeface="Times New Roman"/>
                <a:cs typeface="Times New Roman"/>
              </a:rPr>
              <a:t>input, output,</a:t>
            </a:r>
            <a:r>
              <a:rPr sz="2400" spc="-204" dirty="0">
                <a:latin typeface="Times New Roman"/>
                <a:cs typeface="Times New Roman"/>
              </a:rPr>
              <a:t> </a:t>
            </a:r>
            <a:r>
              <a:rPr sz="2400" spc="155" dirty="0">
                <a:latin typeface="Times New Roman"/>
                <a:cs typeface="Times New Roman"/>
              </a:rPr>
              <a:t>communication  </a:t>
            </a:r>
            <a:r>
              <a:rPr sz="2400" spc="229" dirty="0">
                <a:latin typeface="Times New Roman"/>
                <a:cs typeface="Times New Roman"/>
              </a:rPr>
              <a:t>and</a:t>
            </a:r>
            <a:r>
              <a:rPr sz="2400" spc="-25" dirty="0">
                <a:latin typeface="Times New Roman"/>
                <a:cs typeface="Times New Roman"/>
              </a:rPr>
              <a:t> </a:t>
            </a:r>
            <a:r>
              <a:rPr sz="2400" spc="170" dirty="0">
                <a:latin typeface="Times New Roman"/>
                <a:cs typeface="Times New Roman"/>
              </a:rPr>
              <a:t>content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40" dirty="0">
                <a:latin typeface="Times New Roman"/>
                <a:cs typeface="Times New Roman"/>
              </a:rPr>
              <a:t>P</a:t>
            </a:r>
            <a:r>
              <a:rPr b="0" spc="190" dirty="0">
                <a:latin typeface="Times New Roman"/>
                <a:cs typeface="Times New Roman"/>
              </a:rPr>
              <a:t>A</a:t>
            </a:r>
            <a:r>
              <a:rPr b="0" spc="160" dirty="0">
                <a:latin typeface="Times New Roman"/>
                <a:cs typeface="Times New Roman"/>
              </a:rPr>
              <a:t>CT</a:t>
            </a:r>
          </a:p>
        </p:txBody>
      </p:sp>
      <p:sp>
        <p:nvSpPr>
          <p:cNvPr id="3" name="object 3"/>
          <p:cNvSpPr txBox="1"/>
          <p:nvPr/>
        </p:nvSpPr>
        <p:spPr>
          <a:xfrm>
            <a:off x="535940" y="1641602"/>
            <a:ext cx="6937375" cy="3101975"/>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270" dirty="0">
                <a:latin typeface="Times New Roman"/>
                <a:cs typeface="Times New Roman"/>
              </a:rPr>
              <a:t>a</a:t>
            </a:r>
            <a:r>
              <a:rPr sz="2400" spc="60" dirty="0">
                <a:latin typeface="Times New Roman"/>
                <a:cs typeface="Times New Roman"/>
              </a:rPr>
              <a:t> </a:t>
            </a:r>
            <a:r>
              <a:rPr sz="2400" spc="155" dirty="0">
                <a:latin typeface="Times New Roman"/>
                <a:cs typeface="Times New Roman"/>
              </a:rPr>
              <a:t>useful</a:t>
            </a:r>
            <a:r>
              <a:rPr sz="2400" spc="25" dirty="0">
                <a:latin typeface="Times New Roman"/>
                <a:cs typeface="Times New Roman"/>
              </a:rPr>
              <a:t> </a:t>
            </a:r>
            <a:r>
              <a:rPr sz="2400" spc="170" dirty="0">
                <a:latin typeface="Times New Roman"/>
                <a:cs typeface="Times New Roman"/>
              </a:rPr>
              <a:t>framework</a:t>
            </a:r>
            <a:r>
              <a:rPr sz="2400" spc="50" dirty="0">
                <a:latin typeface="Times New Roman"/>
                <a:cs typeface="Times New Roman"/>
              </a:rPr>
              <a:t> </a:t>
            </a:r>
            <a:r>
              <a:rPr sz="2400" spc="85" dirty="0">
                <a:latin typeface="Times New Roman"/>
                <a:cs typeface="Times New Roman"/>
              </a:rPr>
              <a:t>for</a:t>
            </a:r>
            <a:r>
              <a:rPr sz="2400" spc="45" dirty="0">
                <a:latin typeface="Times New Roman"/>
                <a:cs typeface="Times New Roman"/>
              </a:rPr>
              <a:t> </a:t>
            </a:r>
            <a:r>
              <a:rPr sz="2400" spc="190" dirty="0">
                <a:latin typeface="Times New Roman"/>
                <a:cs typeface="Times New Roman"/>
              </a:rPr>
              <a:t>thinking</a:t>
            </a:r>
            <a:r>
              <a:rPr sz="2400" spc="35" dirty="0">
                <a:latin typeface="Times New Roman"/>
                <a:cs typeface="Times New Roman"/>
              </a:rPr>
              <a:t> </a:t>
            </a:r>
            <a:r>
              <a:rPr sz="2400" spc="185" dirty="0">
                <a:latin typeface="Times New Roman"/>
                <a:cs typeface="Times New Roman"/>
              </a:rPr>
              <a:t>about</a:t>
            </a:r>
            <a:r>
              <a:rPr sz="2400" spc="70" dirty="0">
                <a:latin typeface="Times New Roman"/>
                <a:cs typeface="Times New Roman"/>
              </a:rPr>
              <a:t> </a:t>
            </a:r>
            <a:r>
              <a:rPr sz="2400" spc="270" dirty="0">
                <a:latin typeface="Times New Roman"/>
                <a:cs typeface="Times New Roman"/>
              </a:rPr>
              <a:t>a</a:t>
            </a:r>
            <a:r>
              <a:rPr sz="2400" spc="50" dirty="0">
                <a:latin typeface="Times New Roman"/>
                <a:cs typeface="Times New Roman"/>
              </a:rPr>
              <a:t> </a:t>
            </a:r>
            <a:r>
              <a:rPr sz="2400" spc="150" dirty="0">
                <a:latin typeface="Times New Roman"/>
                <a:cs typeface="Times New Roman"/>
              </a:rPr>
              <a:t>design</a:t>
            </a:r>
            <a:endParaRPr sz="2400">
              <a:latin typeface="Times New Roman"/>
              <a:cs typeface="Times New Roman"/>
            </a:endParaRPr>
          </a:p>
          <a:p>
            <a:pPr marR="5089525" algn="ctr">
              <a:lnSpc>
                <a:spcPct val="100000"/>
              </a:lnSpc>
            </a:pPr>
            <a:r>
              <a:rPr sz="2400" spc="185" dirty="0">
                <a:latin typeface="Times New Roman"/>
                <a:cs typeface="Times New Roman"/>
              </a:rPr>
              <a:t>situation</a:t>
            </a:r>
            <a:endParaRPr sz="2400">
              <a:latin typeface="Times New Roman"/>
              <a:cs typeface="Times New Roman"/>
            </a:endParaRPr>
          </a:p>
          <a:p>
            <a:pPr marL="287020" indent="-274320">
              <a:lnSpc>
                <a:spcPct val="100000"/>
              </a:lnSpc>
              <a:spcBef>
                <a:spcPts val="600"/>
              </a:spcBef>
              <a:buClr>
                <a:srgbClr val="FD8537"/>
              </a:buClr>
              <a:buSzPct val="68750"/>
              <a:buFont typeface="Wingdings"/>
              <a:buChar char=""/>
              <a:tabLst>
                <a:tab pos="287655" algn="l"/>
              </a:tabLst>
            </a:pPr>
            <a:r>
              <a:rPr sz="2400" spc="125" dirty="0">
                <a:latin typeface="Times New Roman"/>
                <a:cs typeface="Times New Roman"/>
              </a:rPr>
              <a:t>PACT </a:t>
            </a:r>
            <a:r>
              <a:rPr sz="2400" spc="220" dirty="0">
                <a:latin typeface="Times New Roman"/>
                <a:cs typeface="Times New Roman"/>
              </a:rPr>
              <a:t>stands</a:t>
            </a:r>
            <a:r>
              <a:rPr sz="2400" spc="-65" dirty="0">
                <a:latin typeface="Times New Roman"/>
                <a:cs typeface="Times New Roman"/>
              </a:rPr>
              <a:t> </a:t>
            </a:r>
            <a:r>
              <a:rPr sz="2400" spc="85" dirty="0">
                <a:latin typeface="Times New Roman"/>
                <a:cs typeface="Times New Roman"/>
              </a:rPr>
              <a:t>for</a:t>
            </a:r>
            <a:endParaRPr sz="2400">
              <a:latin typeface="Times New Roman"/>
              <a:cs typeface="Times New Roman"/>
            </a:endParaRPr>
          </a:p>
          <a:p>
            <a:pPr>
              <a:lnSpc>
                <a:spcPct val="100000"/>
              </a:lnSpc>
              <a:spcBef>
                <a:spcPts val="20"/>
              </a:spcBef>
              <a:buClr>
                <a:srgbClr val="FD8537"/>
              </a:buClr>
              <a:buFont typeface="Wingdings"/>
              <a:buChar char=""/>
            </a:pPr>
            <a:endParaRPr sz="3050">
              <a:latin typeface="Times New Roman"/>
              <a:cs typeface="Times New Roman"/>
            </a:endParaRPr>
          </a:p>
          <a:p>
            <a:pPr marL="652780" lvl="1" indent="-274320">
              <a:lnSpc>
                <a:spcPct val="100000"/>
              </a:lnSpc>
              <a:buClr>
                <a:srgbClr val="FD8537"/>
              </a:buClr>
              <a:buSzPct val="78571"/>
              <a:buFont typeface="Wingdings"/>
              <a:buChar char=""/>
              <a:tabLst>
                <a:tab pos="653415" algn="l"/>
              </a:tabLst>
            </a:pPr>
            <a:r>
              <a:rPr sz="2100" spc="114" dirty="0">
                <a:latin typeface="Times New Roman"/>
                <a:cs typeface="Times New Roman"/>
              </a:rPr>
              <a:t>People</a:t>
            </a:r>
            <a:endParaRPr sz="2100">
              <a:latin typeface="Times New Roman"/>
              <a:cs typeface="Times New Roman"/>
            </a:endParaRPr>
          </a:p>
          <a:p>
            <a:pPr marL="652780" lvl="1" indent="-274320">
              <a:lnSpc>
                <a:spcPct val="100000"/>
              </a:lnSpc>
              <a:spcBef>
                <a:spcPts val="505"/>
              </a:spcBef>
              <a:buClr>
                <a:srgbClr val="FD8537"/>
              </a:buClr>
              <a:buSzPct val="78571"/>
              <a:buFont typeface="Wingdings"/>
              <a:buChar char=""/>
              <a:tabLst>
                <a:tab pos="653415" algn="l"/>
              </a:tabLst>
            </a:pPr>
            <a:r>
              <a:rPr sz="2100" spc="100" dirty="0">
                <a:latin typeface="Times New Roman"/>
                <a:cs typeface="Times New Roman"/>
              </a:rPr>
              <a:t>Activities</a:t>
            </a:r>
            <a:endParaRPr sz="2100">
              <a:latin typeface="Times New Roman"/>
              <a:cs typeface="Times New Roman"/>
            </a:endParaRPr>
          </a:p>
          <a:p>
            <a:pPr marL="652780" lvl="1" indent="-274320">
              <a:lnSpc>
                <a:spcPct val="100000"/>
              </a:lnSpc>
              <a:spcBef>
                <a:spcPts val="505"/>
              </a:spcBef>
              <a:buClr>
                <a:srgbClr val="FD8537"/>
              </a:buClr>
              <a:buSzPct val="78571"/>
              <a:buFont typeface="Wingdings"/>
              <a:buChar char=""/>
              <a:tabLst>
                <a:tab pos="653415" algn="l"/>
              </a:tabLst>
            </a:pPr>
            <a:r>
              <a:rPr sz="2100" spc="140" dirty="0">
                <a:latin typeface="Times New Roman"/>
                <a:cs typeface="Times New Roman"/>
              </a:rPr>
              <a:t>Context</a:t>
            </a:r>
            <a:endParaRPr sz="2100">
              <a:latin typeface="Times New Roman"/>
              <a:cs typeface="Times New Roman"/>
            </a:endParaRPr>
          </a:p>
          <a:p>
            <a:pPr marL="652780" lvl="1" indent="-274320">
              <a:lnSpc>
                <a:spcPct val="100000"/>
              </a:lnSpc>
              <a:spcBef>
                <a:spcPts val="505"/>
              </a:spcBef>
              <a:buClr>
                <a:srgbClr val="FD8537"/>
              </a:buClr>
              <a:buSzPct val="78571"/>
              <a:buFont typeface="Wingdings"/>
              <a:buChar char=""/>
              <a:tabLst>
                <a:tab pos="653415" algn="l"/>
              </a:tabLst>
            </a:pPr>
            <a:r>
              <a:rPr sz="2100" spc="90" dirty="0">
                <a:latin typeface="Times New Roman"/>
                <a:cs typeface="Times New Roman"/>
              </a:rPr>
              <a:t>Technology</a:t>
            </a:r>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Text Placeholder 2"/>
          <p:cNvSpPr>
            <a:spLocks noGrp="1"/>
          </p:cNvSpPr>
          <p:nvPr>
            <p:ph type="body" idx="1"/>
          </p:nvPr>
        </p:nvSpPr>
        <p:spPr>
          <a:xfrm>
            <a:off x="535940" y="1641602"/>
            <a:ext cx="8072119" cy="4278094"/>
          </a:xfrm>
        </p:spPr>
        <p:txBody>
          <a:bodyPr/>
          <a:lstStyle/>
          <a:p>
            <a:r>
              <a:rPr lang="en-US" sz="2000" dirty="0"/>
              <a:t>Input - Getting data in; getting commands; security</a:t>
            </a:r>
          </a:p>
          <a:p>
            <a:r>
              <a:rPr lang="en-US" sz="2000" dirty="0"/>
              <a:t>Output - Characteristics of different displays (e.g. video vs. photographs; speech vs. screen)</a:t>
            </a:r>
          </a:p>
          <a:p>
            <a:r>
              <a:rPr lang="en-US" sz="2000" dirty="0"/>
              <a:t>Communications - Between people, between devices, speed, etc. - What is connected to what?</a:t>
            </a:r>
          </a:p>
          <a:p>
            <a:r>
              <a:rPr lang="en-US" sz="2000" dirty="0"/>
              <a:t>Size of screen</a:t>
            </a:r>
          </a:p>
          <a:p>
            <a:r>
              <a:rPr lang="en-US" sz="2000" dirty="0"/>
              <a:t>GUI or not?</a:t>
            </a:r>
          </a:p>
          <a:p>
            <a:r>
              <a:rPr lang="en-US" sz="2000" dirty="0"/>
              <a:t>Sound?</a:t>
            </a:r>
          </a:p>
          <a:p>
            <a:r>
              <a:rPr lang="en-US" sz="2000" dirty="0"/>
              <a:t>Networked or stand alone.</a:t>
            </a:r>
          </a:p>
          <a:p>
            <a:r>
              <a:rPr lang="en-US" sz="2000" dirty="0"/>
              <a:t>Real-time systems;</a:t>
            </a:r>
          </a:p>
          <a:p>
            <a:r>
              <a:rPr lang="en-US" sz="2000" dirty="0"/>
              <a:t>Safety critical systems;</a:t>
            </a:r>
          </a:p>
          <a:p>
            <a:r>
              <a:rPr lang="en-US" sz="2000" dirty="0"/>
              <a:t>Walk-up-and-use systems (e.g. kiosks) / Office systems / Palm pilot application / Web site.</a:t>
            </a:r>
          </a:p>
          <a:p>
            <a:endParaRPr lang="en-US" dirty="0"/>
          </a:p>
        </p:txBody>
      </p:sp>
    </p:spTree>
    <p:extLst>
      <p:ext uri="{BB962C8B-B14F-4D97-AF65-F5344CB8AC3E}">
        <p14:creationId xmlns:p14="http://schemas.microsoft.com/office/powerpoint/2010/main" val="619662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Carry Out P,A,C,T?</a:t>
            </a:r>
          </a:p>
        </p:txBody>
      </p:sp>
      <p:sp>
        <p:nvSpPr>
          <p:cNvPr id="3" name="Content Placeholder 2"/>
          <p:cNvSpPr>
            <a:spLocks noGrp="1"/>
          </p:cNvSpPr>
          <p:nvPr>
            <p:ph idx="1"/>
          </p:nvPr>
        </p:nvSpPr>
        <p:spPr>
          <a:xfrm>
            <a:off x="401956" y="2088452"/>
            <a:ext cx="6054089" cy="2769989"/>
          </a:xfrm>
        </p:spPr>
        <p:txBody>
          <a:bodyPr/>
          <a:lstStyle/>
          <a:p>
            <a:r>
              <a:rPr lang="en-US" dirty="0"/>
              <a:t>Task List</a:t>
            </a:r>
          </a:p>
          <a:p>
            <a:pPr lvl="1"/>
            <a:r>
              <a:rPr lang="en-US" dirty="0"/>
              <a:t>Brainstorm the variety of P, A, C and T’s that are possible</a:t>
            </a:r>
          </a:p>
          <a:p>
            <a:pPr lvl="1"/>
            <a:r>
              <a:rPr lang="en-US" dirty="0"/>
              <a:t>Explore design implications</a:t>
            </a:r>
          </a:p>
          <a:p>
            <a:pPr lvl="1"/>
            <a:r>
              <a:rPr lang="en-US" dirty="0"/>
              <a:t>Look for trade-offs between combinations of PACT</a:t>
            </a:r>
          </a:p>
          <a:p>
            <a:pPr lvl="1"/>
            <a:r>
              <a:rPr lang="en-US" dirty="0"/>
              <a:t>Think about how these might effect design</a:t>
            </a:r>
          </a:p>
          <a:p>
            <a:r>
              <a:rPr lang="en-US" dirty="0"/>
              <a:t>Conditions Required</a:t>
            </a:r>
          </a:p>
          <a:p>
            <a:pPr lvl="1"/>
            <a:r>
              <a:rPr lang="en-US" dirty="0"/>
              <a:t>Some information about (similar) system is required</a:t>
            </a:r>
          </a:p>
          <a:p>
            <a:pPr lvl="1"/>
            <a:r>
              <a:rPr lang="en-US" dirty="0"/>
              <a:t>Marketing personnel may be involved also</a:t>
            </a:r>
          </a:p>
          <a:p>
            <a:pPr lvl="1"/>
            <a:endParaRPr lang="en-US" dirty="0"/>
          </a:p>
          <a:p>
            <a:pPr marL="274320" lvl="1"/>
            <a:endParaRPr lang="en-US" dirty="0"/>
          </a:p>
        </p:txBody>
      </p:sp>
    </p:spTree>
    <p:extLst>
      <p:ext uri="{BB962C8B-B14F-4D97-AF65-F5344CB8AC3E}">
        <p14:creationId xmlns:p14="http://schemas.microsoft.com/office/powerpoint/2010/main" val="129542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 PACT Analysis of University Attendance System</a:t>
            </a:r>
          </a:p>
        </p:txBody>
      </p:sp>
      <p:sp>
        <p:nvSpPr>
          <p:cNvPr id="3" name="Content Placeholder 2"/>
          <p:cNvSpPr>
            <a:spLocks noGrp="1"/>
          </p:cNvSpPr>
          <p:nvPr>
            <p:ph idx="1"/>
          </p:nvPr>
        </p:nvSpPr>
        <p:spPr>
          <a:xfrm>
            <a:off x="536713" y="2318303"/>
            <a:ext cx="7881731" cy="3519162"/>
          </a:xfrm>
        </p:spPr>
        <p:txBody>
          <a:bodyPr>
            <a:normAutofit fontScale="85000" lnSpcReduction="20000"/>
          </a:bodyPr>
          <a:lstStyle/>
          <a:p>
            <a:r>
              <a:rPr lang="en-US" dirty="0"/>
              <a:t>This attendance system is focused on marking and recording the time and attendance of both students and staff members of the University</a:t>
            </a:r>
          </a:p>
          <a:p>
            <a:pPr fontAlgn="base"/>
            <a:r>
              <a:rPr lang="en-US" b="1" dirty="0"/>
              <a:t>People Analysis</a:t>
            </a:r>
            <a:endParaRPr lang="en-US" dirty="0"/>
          </a:p>
          <a:p>
            <a:pPr lvl="2" fontAlgn="base"/>
            <a:r>
              <a:rPr lang="en-US" dirty="0"/>
              <a:t>Primary Stakeholders – Students (Undergraduate, Postgraduate), Academic Staff Members, Non Academic Staff Members</a:t>
            </a:r>
          </a:p>
          <a:p>
            <a:pPr lvl="2" fontAlgn="base"/>
            <a:r>
              <a:rPr lang="en-US" dirty="0"/>
              <a:t>Secondary Stakeholders – Board of Management, Ministry of Higher Education, Parents. </a:t>
            </a:r>
            <a:r>
              <a:rPr lang="en-US" dirty="0" err="1"/>
              <a:t>Etc</a:t>
            </a:r>
            <a:endParaRPr lang="en-US" dirty="0"/>
          </a:p>
          <a:p>
            <a:pPr lvl="1" fontAlgn="base"/>
            <a:r>
              <a:rPr lang="en-US" b="1" dirty="0"/>
              <a:t>Physical Aspects</a:t>
            </a:r>
            <a:endParaRPr lang="en-US" dirty="0"/>
          </a:p>
          <a:p>
            <a:pPr lvl="2" fontAlgn="base"/>
            <a:r>
              <a:rPr lang="en-US" dirty="0"/>
              <a:t>System will be used by people from 18 years to approximately 70 years of age.</a:t>
            </a:r>
          </a:p>
          <a:p>
            <a:pPr lvl="2" fontAlgn="base"/>
            <a:r>
              <a:rPr lang="en-US" dirty="0"/>
              <a:t>There will be both male and female users.</a:t>
            </a:r>
          </a:p>
          <a:p>
            <a:pPr lvl="2" fontAlgn="base"/>
            <a:r>
              <a:rPr lang="en-US" dirty="0"/>
              <a:t>There can be people with some disabilities which limit the physical function of one or more limbs or fine or gross motor ability. (e.g. visual impairment, hearing impairment, Mobility impairment, </a:t>
            </a:r>
            <a:r>
              <a:rPr lang="en-US" dirty="0" err="1"/>
              <a:t>etc</a:t>
            </a:r>
            <a:r>
              <a:rPr lang="en-US" dirty="0"/>
              <a:t>).</a:t>
            </a:r>
          </a:p>
          <a:p>
            <a:pPr lvl="1" fontAlgn="base"/>
            <a:r>
              <a:rPr lang="en-US" b="1" dirty="0"/>
              <a:t>Psychological Aspects</a:t>
            </a:r>
            <a:endParaRPr lang="en-US" dirty="0"/>
          </a:p>
          <a:p>
            <a:pPr lvl="2" fontAlgn="base"/>
            <a:r>
              <a:rPr lang="en-US" dirty="0"/>
              <a:t>Stakeholders are multi-cultural and are using multi-language (with different language skills).</a:t>
            </a:r>
          </a:p>
          <a:p>
            <a:pPr lvl="2" fontAlgn="base"/>
            <a:r>
              <a:rPr lang="en-US" dirty="0"/>
              <a:t>Almost all the stakeholders have good educational level. Therefore learning new technologies, level and duration of attention will be good.</a:t>
            </a:r>
          </a:p>
          <a:p>
            <a:pPr lvl="2" fontAlgn="base"/>
            <a:endParaRPr lang="en-US" dirty="0"/>
          </a:p>
          <a:p>
            <a:endParaRPr lang="en-US" dirty="0"/>
          </a:p>
        </p:txBody>
      </p:sp>
    </p:spTree>
    <p:extLst>
      <p:ext uri="{BB962C8B-B14F-4D97-AF65-F5344CB8AC3E}">
        <p14:creationId xmlns:p14="http://schemas.microsoft.com/office/powerpoint/2010/main" val="269899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444" y="1265464"/>
            <a:ext cx="8289235" cy="4376057"/>
          </a:xfrm>
        </p:spPr>
        <p:txBody>
          <a:bodyPr>
            <a:normAutofit fontScale="85000" lnSpcReduction="20000"/>
          </a:bodyPr>
          <a:lstStyle/>
          <a:p>
            <a:pPr lvl="1" fontAlgn="base"/>
            <a:r>
              <a:rPr lang="en-US" b="1" dirty="0"/>
              <a:t>Usage</a:t>
            </a:r>
            <a:endParaRPr lang="en-US" dirty="0"/>
          </a:p>
          <a:p>
            <a:pPr lvl="2" fontAlgn="base"/>
            <a:r>
              <a:rPr lang="en-US" dirty="0"/>
              <a:t>Students will need to mark their attendance to fulfill the requirement of 80% attendance for lectures and confirm their participation in practical sessions and assignments.</a:t>
            </a:r>
          </a:p>
          <a:p>
            <a:pPr lvl="2" fontAlgn="base"/>
            <a:r>
              <a:rPr lang="en-US" dirty="0"/>
              <a:t>Non academic staff members will use the system to mark their working hours, attendance in order to process their salary requirements.</a:t>
            </a:r>
          </a:p>
          <a:p>
            <a:pPr lvl="2" fontAlgn="base"/>
            <a:endParaRPr lang="en-US" dirty="0"/>
          </a:p>
          <a:p>
            <a:pPr fontAlgn="base"/>
            <a:r>
              <a:rPr lang="en-US" b="1" dirty="0"/>
              <a:t>Activities</a:t>
            </a:r>
            <a:endParaRPr lang="en-US" dirty="0"/>
          </a:p>
          <a:p>
            <a:pPr lvl="1" fontAlgn="base"/>
            <a:r>
              <a:rPr lang="en-US" b="1" dirty="0"/>
              <a:t>Student Attendance Marking</a:t>
            </a:r>
            <a:endParaRPr lang="en-US" dirty="0"/>
          </a:p>
          <a:p>
            <a:pPr lvl="2" fontAlgn="base"/>
            <a:r>
              <a:rPr lang="en-US" dirty="0"/>
              <a:t>The university is using paper passed attendance sheet system for students. When students are participating for a lecture, practical session or an assignment an attendance sheet will be passed among them. (With lecture time, subject and place) Students are marking it by putting their signatures correspond to their name. After the sheets collected by academic and publications branch, they will record those data.</a:t>
            </a:r>
          </a:p>
          <a:p>
            <a:pPr lvl="1" fontAlgn="base"/>
            <a:r>
              <a:rPr lang="en-US" b="1" dirty="0"/>
              <a:t>Non Academic Staff Attendance Marking</a:t>
            </a:r>
            <a:endParaRPr lang="en-US" dirty="0"/>
          </a:p>
          <a:p>
            <a:pPr lvl="2" fontAlgn="base"/>
            <a:r>
              <a:rPr lang="en-US" dirty="0"/>
              <a:t>Time and attendance marking of non academic staff members is done by using finger print machine. When an employee is first enrolled in a fingerprint-based bio-metric time and attendance system, the software records a template of the employee’s fingerprint and associates that template with the employee’s ID number. This template measures the relationship between various points in the fingerprint.</a:t>
            </a:r>
          </a:p>
          <a:p>
            <a:pPr lvl="2" fontAlgn="base"/>
            <a:r>
              <a:rPr lang="en-US" dirty="0"/>
              <a:t>Each time the employee attempts to clock in or out, the time and attendance software verifies that the newly scanned fingerprint matches the template originally stored for that ID number. If there is a match, now, the employee in time with date and time is recorded. Employee’s time out is also recorded in the same way when the employee leaves the office.</a:t>
            </a:r>
          </a:p>
          <a:p>
            <a:endParaRPr lang="en-US" dirty="0"/>
          </a:p>
        </p:txBody>
      </p:sp>
    </p:spTree>
    <p:extLst>
      <p:ext uri="{BB962C8B-B14F-4D97-AF65-F5344CB8AC3E}">
        <p14:creationId xmlns:p14="http://schemas.microsoft.com/office/powerpoint/2010/main" val="259908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444" y="1330779"/>
            <a:ext cx="8150087" cy="4278086"/>
          </a:xfrm>
        </p:spPr>
        <p:txBody>
          <a:bodyPr>
            <a:normAutofit fontScale="92500" lnSpcReduction="20000"/>
          </a:bodyPr>
          <a:lstStyle/>
          <a:p>
            <a:pPr lvl="1" fontAlgn="base"/>
            <a:r>
              <a:rPr lang="en-US" b="1" dirty="0"/>
              <a:t>What should be improved?</a:t>
            </a:r>
            <a:endParaRPr lang="en-US" dirty="0"/>
          </a:p>
          <a:p>
            <a:pPr lvl="2" fontAlgn="base"/>
            <a:r>
              <a:rPr lang="en-US" dirty="0"/>
              <a:t>In these activities sometimes users can be forget to mark their attendance. Also there can be situations such as lecturer forgets to bring the attendance sheet to the lecture hall likewise. On the other hand attendance sheets can be easily misplaced.</a:t>
            </a:r>
          </a:p>
          <a:p>
            <a:pPr lvl="2" fontAlgn="base"/>
            <a:r>
              <a:rPr lang="en-US" dirty="0"/>
              <a:t>Students can misuse the system by putting their friend’s signature, alternating the signatures in the attendance sheet.</a:t>
            </a:r>
          </a:p>
          <a:p>
            <a:pPr lvl="2" fontAlgn="base"/>
            <a:r>
              <a:rPr lang="en-US" dirty="0"/>
              <a:t>Manually checking and recording the attendance of each student for examination and other purposes is a huge time consuming process and it can also generate higher rate of errors.</a:t>
            </a:r>
            <a:br>
              <a:rPr lang="en-US" dirty="0"/>
            </a:br>
            <a:r>
              <a:rPr lang="en-US" dirty="0"/>
              <a:t>On peak times non academic staff members will have to wait in a queue to put their finger print in the machine.</a:t>
            </a:r>
          </a:p>
          <a:p>
            <a:pPr lvl="2" fontAlgn="base"/>
            <a:r>
              <a:rPr lang="en-US" dirty="0"/>
              <a:t>Finger prints may be have problems such as not recognizing, not properly processed.</a:t>
            </a:r>
          </a:p>
          <a:p>
            <a:pPr lvl="1" fontAlgn="base"/>
            <a:r>
              <a:rPr lang="en-US" b="1" dirty="0"/>
              <a:t>Activity Attributes</a:t>
            </a:r>
            <a:endParaRPr lang="en-US" dirty="0"/>
          </a:p>
          <a:p>
            <a:pPr lvl="2" fontAlgn="base"/>
            <a:r>
              <a:rPr lang="en-US" dirty="0"/>
              <a:t>It is not safety-critical, but reliability is an important aspect.</a:t>
            </a:r>
          </a:p>
          <a:p>
            <a:pPr lvl="2" fontAlgn="base"/>
            <a:r>
              <a:rPr lang="en-US" dirty="0"/>
              <a:t>Both of these activities can happen often. Students’ attendance marking is done every time there is a lecture, practical or an assignment. And non academic staff members will mark their attendance daily (when they start their work and leaving the work).</a:t>
            </a:r>
          </a:p>
          <a:p>
            <a:endParaRPr lang="en-US" dirty="0"/>
          </a:p>
        </p:txBody>
      </p:sp>
    </p:spTree>
    <p:extLst>
      <p:ext uri="{BB962C8B-B14F-4D97-AF65-F5344CB8AC3E}">
        <p14:creationId xmlns:p14="http://schemas.microsoft.com/office/powerpoint/2010/main" val="364519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383" y="1183822"/>
            <a:ext cx="8388626" cy="4408714"/>
          </a:xfrm>
        </p:spPr>
        <p:txBody>
          <a:bodyPr>
            <a:normAutofit fontScale="85000" lnSpcReduction="10000"/>
          </a:bodyPr>
          <a:lstStyle/>
          <a:p>
            <a:pPr fontAlgn="base"/>
            <a:r>
              <a:rPr lang="en-US" b="1" dirty="0"/>
              <a:t>Context</a:t>
            </a:r>
            <a:endParaRPr lang="en-US" dirty="0"/>
          </a:p>
          <a:p>
            <a:pPr lvl="2" fontAlgn="base"/>
            <a:r>
              <a:rPr lang="en-US" i="1" dirty="0"/>
              <a:t>Physically</a:t>
            </a:r>
            <a:r>
              <a:rPr lang="en-US" dirty="0"/>
              <a:t>, this activity takes place at any time of the day in an indoor environment (lecture hall, laboratory or an examination hall). Presence of each individual is essential. Sometimes Humidity of the environment may affect the using of finger print machine.</a:t>
            </a:r>
          </a:p>
          <a:p>
            <a:pPr lvl="2" fontAlgn="base"/>
            <a:r>
              <a:rPr lang="en-US" i="1" dirty="0"/>
              <a:t>Socially</a:t>
            </a:r>
            <a:r>
              <a:rPr lang="en-US" dirty="0"/>
              <a:t>, there will be no need of privacy to perform this task. Students mark the signing sheet while during the lectures and non academic staff members will put their in the machine where it is located.</a:t>
            </a:r>
          </a:p>
          <a:p>
            <a:pPr lvl="2" fontAlgn="base"/>
            <a:r>
              <a:rPr lang="en-US" i="1" dirty="0"/>
              <a:t>Organizationally</a:t>
            </a:r>
            <a:r>
              <a:rPr lang="en-US" dirty="0"/>
              <a:t>, this is primarily about student and employee administration. Regularly these activates will take place from 6.00am to 8.00pm in working days.</a:t>
            </a:r>
          </a:p>
          <a:p>
            <a:pPr fontAlgn="base"/>
            <a:r>
              <a:rPr lang="en-US" b="1" dirty="0"/>
              <a:t>Technology</a:t>
            </a:r>
            <a:endParaRPr lang="en-US" dirty="0"/>
          </a:p>
          <a:p>
            <a:pPr lvl="1" fontAlgn="base"/>
            <a:r>
              <a:rPr lang="en-US" b="1" dirty="0"/>
              <a:t>Current Technology</a:t>
            </a:r>
            <a:endParaRPr lang="en-US" dirty="0"/>
          </a:p>
          <a:p>
            <a:pPr lvl="2" fontAlgn="base"/>
            <a:r>
              <a:rPr lang="en-US" dirty="0"/>
              <a:t>Marking the attendance of students is a manual process. Students mark their signature in the attendance sheet and those will be collected and recorded manually. Time and attendance marking of non academic staff members is done by using finger print machine. Fingerprint attendance system automates the attendance procedure using bio-metric technology.</a:t>
            </a:r>
          </a:p>
          <a:p>
            <a:pPr lvl="2" fontAlgn="base"/>
            <a:r>
              <a:rPr lang="en-US" dirty="0"/>
              <a:t>Inputs: Student Signatures, Finger Print Images</a:t>
            </a:r>
          </a:p>
          <a:p>
            <a:pPr lvl="1" fontAlgn="base"/>
            <a:r>
              <a:rPr lang="en-US" b="1" dirty="0"/>
              <a:t>Proposed System</a:t>
            </a:r>
            <a:endParaRPr lang="en-US" dirty="0"/>
          </a:p>
          <a:p>
            <a:pPr lvl="2" fontAlgn="base"/>
            <a:r>
              <a:rPr lang="en-US" dirty="0"/>
              <a:t>To enhance the efficiency, effectiveness and reduce the misuses we can suggest the using of following technologies for the University attendance system.</a:t>
            </a:r>
          </a:p>
          <a:p>
            <a:pPr lvl="2" fontAlgn="base"/>
            <a:r>
              <a:rPr lang="en-US" dirty="0"/>
              <a:t>Face Detection Technology</a:t>
            </a:r>
          </a:p>
          <a:p>
            <a:pPr lvl="2" fontAlgn="base"/>
            <a:r>
              <a:rPr lang="en-US" dirty="0"/>
              <a:t>Handheld Finger Print Machine</a:t>
            </a:r>
          </a:p>
        </p:txBody>
      </p:sp>
    </p:spTree>
    <p:extLst>
      <p:ext uri="{BB962C8B-B14F-4D97-AF65-F5344CB8AC3E}">
        <p14:creationId xmlns:p14="http://schemas.microsoft.com/office/powerpoint/2010/main" val="229263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418" y="1200150"/>
            <a:ext cx="8478078" cy="4425043"/>
          </a:xfrm>
        </p:spPr>
        <p:txBody>
          <a:bodyPr>
            <a:normAutofit fontScale="85000" lnSpcReduction="20000"/>
          </a:bodyPr>
          <a:lstStyle/>
          <a:p>
            <a:pPr lvl="1" fontAlgn="base"/>
            <a:r>
              <a:rPr lang="en-US" b="1" dirty="0"/>
              <a:t>Automatic face recognition attendance system</a:t>
            </a:r>
            <a:endParaRPr lang="en-US" dirty="0"/>
          </a:p>
          <a:p>
            <a:pPr lvl="2" fontAlgn="base"/>
            <a:r>
              <a:rPr lang="en-US" dirty="0"/>
              <a:t>Face recognition time attendance is an advanced bio-metric application. It requires the user to enroll the facial details of all the students in a work place. Enrollment procedure consists of storing the unique and permanent facial characteristics of each individual in the database as templates. After enrollment, a suitable camera system should be placed in every lecture hall in order capture clear view of face of each student while attending the lecture. Cameras will automatically take the pictures and identity of students will be verified by the system and attendance will be marked on his behalf. The automatic face recognition attendance system was designed with the aim of marking attendance of the students present in a classroom based on facial recognition and give out a marked attendance sheet.</a:t>
            </a:r>
          </a:p>
          <a:p>
            <a:pPr lvl="2" fontAlgn="base"/>
            <a:r>
              <a:rPr lang="en-US" b="1" i="1" dirty="0"/>
              <a:t>Advantages</a:t>
            </a:r>
            <a:r>
              <a:rPr lang="en-US" i="1" dirty="0"/>
              <a:t>: </a:t>
            </a:r>
            <a:r>
              <a:rPr lang="en-US" dirty="0"/>
              <a:t>The system provides an efficient way of marking and storing the attendance without having to physically call out the name of each student. It helps save time and the attendance shall be directly stored without having to maintain a physical record.</a:t>
            </a:r>
          </a:p>
          <a:p>
            <a:pPr lvl="1" fontAlgn="base"/>
            <a:r>
              <a:rPr lang="en-US" b="1" dirty="0"/>
              <a:t>Handheld Finger Print Machine</a:t>
            </a:r>
            <a:endParaRPr lang="en-US" dirty="0"/>
          </a:p>
          <a:p>
            <a:pPr lvl="2" fontAlgn="base"/>
            <a:r>
              <a:rPr lang="en-US" dirty="0"/>
              <a:t>For attendance marking of students Lectures can use Handheld Finger Print Machines. They can bring it to the lecture and pass it among students. Students would be made to place their finger over the sensor so as to mark their presence in the class. It can communicate with a host computer using its USB interface. This device operates from a rechargeable battery. GUI application in host computer helps the teacher to manage the device and attendance. Then, the attendances of the students will be recorded and kept in the database.</a:t>
            </a:r>
          </a:p>
          <a:p>
            <a:pPr lvl="2" fontAlgn="base"/>
            <a:r>
              <a:rPr lang="en-US" b="1" i="1" dirty="0"/>
              <a:t>Advantages</a:t>
            </a:r>
            <a:r>
              <a:rPr lang="en-US" i="1" dirty="0"/>
              <a:t>: </a:t>
            </a:r>
            <a:r>
              <a:rPr lang="en-US" dirty="0"/>
              <a:t>By this option the university can stop misuses of current paper based attendance sheet system. Those who are in the lecture hall only be able to mark their attendance.</a:t>
            </a:r>
          </a:p>
          <a:p>
            <a:pPr lvl="2" fontAlgn="base"/>
            <a:r>
              <a:rPr lang="en-US" dirty="0"/>
              <a:t>The device is portable and lightweight enable us to carry the device easily. Therefore, change of location of the lecture is not an issue.</a:t>
            </a:r>
          </a:p>
          <a:p>
            <a:pPr lvl="3" fontAlgn="base"/>
            <a:endParaRPr lang="en-US" dirty="0"/>
          </a:p>
          <a:p>
            <a:pPr lvl="2" fontAlgn="base"/>
            <a:endParaRPr lang="en-US" dirty="0"/>
          </a:p>
          <a:p>
            <a:endParaRPr lang="en-US" dirty="0"/>
          </a:p>
        </p:txBody>
      </p:sp>
    </p:spTree>
    <p:extLst>
      <p:ext uri="{BB962C8B-B14F-4D97-AF65-F5344CB8AC3E}">
        <p14:creationId xmlns:p14="http://schemas.microsoft.com/office/powerpoint/2010/main" val="170271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 PACT Analysis for a Tourism Website</a:t>
            </a:r>
          </a:p>
        </p:txBody>
      </p:sp>
      <p:sp>
        <p:nvSpPr>
          <p:cNvPr id="3" name="Content Placeholder 2"/>
          <p:cNvSpPr>
            <a:spLocks noGrp="1"/>
          </p:cNvSpPr>
          <p:nvPr>
            <p:ph idx="1"/>
          </p:nvPr>
        </p:nvSpPr>
        <p:spPr>
          <a:xfrm>
            <a:off x="517183" y="2293302"/>
            <a:ext cx="8072119" cy="2271395"/>
          </a:xfrm>
        </p:spPr>
        <p:txBody>
          <a:bodyPr>
            <a:normAutofit fontScale="92500" lnSpcReduction="20000"/>
          </a:bodyPr>
          <a:lstStyle/>
          <a:p>
            <a:r>
              <a:rPr lang="en-US" dirty="0"/>
              <a:t>An essential part of our approach to designing the Interactive E-Tourist website is to make it as user-</a:t>
            </a:r>
            <a:r>
              <a:rPr lang="en-US" dirty="0" err="1"/>
              <a:t>centred</a:t>
            </a:r>
            <a:r>
              <a:rPr lang="en-US" dirty="0"/>
              <a:t> as possible.</a:t>
            </a:r>
          </a:p>
          <a:p>
            <a:r>
              <a:rPr lang="en-US" dirty="0"/>
              <a:t>We felt that performing a PACT analysis would be useful for both our analysis and design activities; understanding the current situations, seeing where possible improvements can be made and envisioning future situations.</a:t>
            </a:r>
          </a:p>
          <a:p>
            <a:r>
              <a:rPr lang="en-US" dirty="0"/>
              <a:t>With the PACT analysis we were able to bring together all our research on our target users and scope out the variety of different people, activities, contexts and technologies possible.</a:t>
            </a:r>
          </a:p>
          <a:p>
            <a:r>
              <a:rPr lang="en-US" dirty="0"/>
              <a:t>From the analysis we could develop clear and concrete scenarios of how our target users would be interacting with our E-Tourist website. The results of the PACT analysis are presented below:</a:t>
            </a:r>
          </a:p>
        </p:txBody>
      </p:sp>
    </p:spTree>
    <p:extLst>
      <p:ext uri="{BB962C8B-B14F-4D97-AF65-F5344CB8AC3E}">
        <p14:creationId xmlns:p14="http://schemas.microsoft.com/office/powerpoint/2010/main" val="1124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28600"/>
            <a:ext cx="8072119" cy="457200"/>
          </a:xfrm>
        </p:spPr>
        <p:txBody>
          <a:bodyPr/>
          <a:lstStyle/>
          <a:p>
            <a:r>
              <a:rPr lang="en-US" dirty="0"/>
              <a:t>People</a:t>
            </a:r>
          </a:p>
        </p:txBody>
      </p:sp>
      <p:sp>
        <p:nvSpPr>
          <p:cNvPr id="3" name="Content Placeholder 2"/>
          <p:cNvSpPr>
            <a:spLocks noGrp="1"/>
          </p:cNvSpPr>
          <p:nvPr>
            <p:ph idx="1"/>
          </p:nvPr>
        </p:nvSpPr>
        <p:spPr>
          <a:xfrm>
            <a:off x="457200" y="1143000"/>
            <a:ext cx="8229600" cy="5486400"/>
          </a:xfrm>
        </p:spPr>
        <p:txBody>
          <a:bodyPr>
            <a:normAutofit fontScale="85000" lnSpcReduction="10000"/>
          </a:bodyPr>
          <a:lstStyle/>
          <a:p>
            <a:r>
              <a:rPr lang="en-US" dirty="0"/>
              <a:t>Making sure that my website caters for people with disabilities such as visibility impairment (such as long/short sight, </a:t>
            </a:r>
            <a:r>
              <a:rPr lang="en-US" dirty="0" err="1"/>
              <a:t>colour</a:t>
            </a:r>
            <a:r>
              <a:rPr lang="en-US" dirty="0"/>
              <a:t>-blinded etc.).</a:t>
            </a:r>
          </a:p>
          <a:p>
            <a:r>
              <a:rPr lang="en-US" dirty="0"/>
              <a:t>Website to be accessible to those people who are not so able (for all levels of cognitive ability).</a:t>
            </a:r>
          </a:p>
          <a:p>
            <a:r>
              <a:rPr lang="en-US" b="1" dirty="0"/>
              <a:t>Computer Literacy/Knowledge</a:t>
            </a:r>
          </a:p>
          <a:p>
            <a:pPr lvl="1"/>
            <a:r>
              <a:rPr lang="en-US" dirty="0"/>
              <a:t>Users accessing our site may be beginners, intermediate or experts, it is therefore, essential for the website to cater for all its users. Because the site focuses on tourism in Edinburgh, our site will only be accessed when people are considering a trip to Edinburgh. So, it is most probable that even those users that are very computer/internet literate may still be beginners when they visit our website.</a:t>
            </a:r>
          </a:p>
          <a:p>
            <a:r>
              <a:rPr lang="en-US" b="1" dirty="0"/>
              <a:t>Cognitive Abilities</a:t>
            </a:r>
          </a:p>
          <a:p>
            <a:pPr lvl="1"/>
            <a:r>
              <a:rPr lang="en-US" dirty="0"/>
              <a:t>Because people are better at recognizing things than remembering them, our site will be primarily be 'see and click'. This is so that users will be able to easily interact with the website.</a:t>
            </a:r>
          </a:p>
          <a:p>
            <a:r>
              <a:rPr lang="en-US" b="1" dirty="0"/>
              <a:t>Physical Abilities</a:t>
            </a:r>
          </a:p>
          <a:p>
            <a:pPr lvl="1"/>
            <a:r>
              <a:rPr lang="en-US" dirty="0"/>
              <a:t>It is essential for our website to be accessible for those users that are physically challenged: users with sight difficulties. </a:t>
            </a:r>
          </a:p>
          <a:p>
            <a:pPr lvl="2"/>
            <a:r>
              <a:rPr lang="en-US" dirty="0"/>
              <a:t>Difficulty of seeing small things. We will need to make sure that the contents in our site can be magnified for such users - quality of the site is undisturbed when the information is magnified </a:t>
            </a:r>
          </a:p>
          <a:p>
            <a:pPr lvl="2"/>
            <a:r>
              <a:rPr lang="en-US" dirty="0"/>
              <a:t>The second difficulty is </a:t>
            </a:r>
            <a:r>
              <a:rPr lang="en-US" dirty="0" err="1"/>
              <a:t>colour</a:t>
            </a:r>
            <a:r>
              <a:rPr lang="en-US" dirty="0"/>
              <a:t> blindness (difficulty distinguishing between yellow and blue and red and green), make sure that </a:t>
            </a:r>
            <a:r>
              <a:rPr lang="en-US" dirty="0" err="1"/>
              <a:t>colours</a:t>
            </a:r>
            <a:r>
              <a:rPr lang="en-US" dirty="0"/>
              <a:t> that can affect </a:t>
            </a:r>
            <a:r>
              <a:rPr lang="en-US" dirty="0" err="1"/>
              <a:t>colour</a:t>
            </a:r>
            <a:r>
              <a:rPr lang="en-US" dirty="0"/>
              <a:t>-blindness are not mixed. </a:t>
            </a:r>
          </a:p>
          <a:p>
            <a:pPr lvl="2"/>
            <a:r>
              <a:rPr lang="en-US" dirty="0"/>
              <a:t>The third difficulty is moderate to fully blind users, we need to consider whether users can access the information in audio form. This is particularly important where images are used (describing the images in text form, in such a way that blind users can effectively understand the information about the images in the same way all other users can). </a:t>
            </a:r>
          </a:p>
          <a:p>
            <a:pPr lvl="2"/>
            <a:r>
              <a:rPr lang="en-US" dirty="0"/>
              <a:t>Web designers also need to consider whether or not information and/or the whole website can be converted into Braille. This is important for those users who prefer to use Braille over audio.</a:t>
            </a:r>
          </a:p>
          <a:p>
            <a:endParaRPr lang="en-US" dirty="0"/>
          </a:p>
        </p:txBody>
      </p:sp>
    </p:spTree>
    <p:extLst>
      <p:ext uri="{BB962C8B-B14F-4D97-AF65-F5344CB8AC3E}">
        <p14:creationId xmlns:p14="http://schemas.microsoft.com/office/powerpoint/2010/main" val="66042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p>
        </p:txBody>
      </p:sp>
      <p:sp>
        <p:nvSpPr>
          <p:cNvPr id="3" name="Content Placeholder 2"/>
          <p:cNvSpPr>
            <a:spLocks noGrp="1"/>
          </p:cNvSpPr>
          <p:nvPr>
            <p:ph idx="1"/>
          </p:nvPr>
        </p:nvSpPr>
        <p:spPr/>
        <p:txBody>
          <a:bodyPr>
            <a:normAutofit fontScale="77500" lnSpcReduction="20000"/>
          </a:bodyPr>
          <a:lstStyle/>
          <a:p>
            <a:r>
              <a:rPr lang="en-US" dirty="0"/>
              <a:t>There are many activities that designers need to consider (simple and complex). Below are the main characteristics of activities that need to be considered:</a:t>
            </a:r>
          </a:p>
          <a:p>
            <a:pPr lvl="1"/>
            <a:r>
              <a:rPr lang="en-US" dirty="0"/>
              <a:t>Temporal aspect (regularity of activities): is the activity done everyday, monthly, or annually?</a:t>
            </a:r>
          </a:p>
          <a:p>
            <a:pPr lvl="1"/>
            <a:r>
              <a:rPr lang="en-US" dirty="0"/>
              <a:t>Temporal aspect (response time from the system): how long does the website take to download?</a:t>
            </a:r>
          </a:p>
          <a:p>
            <a:pPr lvl="1"/>
            <a:r>
              <a:rPr lang="en-US" dirty="0"/>
              <a:t>Nature of content (colors used in the website): they have to be deigned so that they are not an eye-sore</a:t>
            </a:r>
          </a:p>
          <a:p>
            <a:pPr lvl="1"/>
            <a:r>
              <a:rPr lang="en-US" dirty="0"/>
              <a:t>Nature of content (textual information): what font, size is going to be used?</a:t>
            </a:r>
          </a:p>
          <a:p>
            <a:r>
              <a:rPr lang="en-US" dirty="0"/>
              <a:t>Main activities is a navigation map of the royal mile. </a:t>
            </a:r>
          </a:p>
          <a:p>
            <a:pPr lvl="1"/>
            <a:r>
              <a:rPr lang="en-US" dirty="0"/>
              <a:t>It will have hotspots which people can click on</a:t>
            </a:r>
            <a:r>
              <a:rPr lang="en-US" dirty="0">
                <a:sym typeface="Wingdings" panose="05000000000000000000" pitchFamily="2" charset="2"/>
              </a:rPr>
              <a:t></a:t>
            </a:r>
            <a:r>
              <a:rPr lang="en-US" dirty="0"/>
              <a:t> a page with information on that page. </a:t>
            </a:r>
          </a:p>
          <a:p>
            <a:pPr lvl="1"/>
            <a:r>
              <a:rPr lang="en-US" dirty="0"/>
              <a:t>Forums and blogs for opinions etc. </a:t>
            </a:r>
          </a:p>
          <a:p>
            <a:pPr lvl="1"/>
            <a:r>
              <a:rPr lang="en-US" dirty="0"/>
              <a:t>Upload pictures of the city </a:t>
            </a:r>
          </a:p>
          <a:p>
            <a:pPr lvl="1"/>
            <a:r>
              <a:rPr lang="en-US" dirty="0"/>
              <a:t>What tours are available for them, for example family tours. </a:t>
            </a:r>
          </a:p>
          <a:p>
            <a:pPr lvl="1"/>
            <a:r>
              <a:rPr lang="en-US" dirty="0"/>
              <a:t>Search facility for users to use if the need to</a:t>
            </a:r>
          </a:p>
          <a:p>
            <a:endParaRPr lang="en-US" dirty="0"/>
          </a:p>
        </p:txBody>
      </p:sp>
    </p:spTree>
    <p:extLst>
      <p:ext uri="{BB962C8B-B14F-4D97-AF65-F5344CB8AC3E}">
        <p14:creationId xmlns:p14="http://schemas.microsoft.com/office/powerpoint/2010/main" val="323141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52400"/>
            <a:ext cx="7848600" cy="63886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3" name="Content Placeholder 2"/>
          <p:cNvSpPr>
            <a:spLocks noGrp="1"/>
          </p:cNvSpPr>
          <p:nvPr>
            <p:ph idx="1"/>
          </p:nvPr>
        </p:nvSpPr>
        <p:spPr/>
        <p:txBody>
          <a:bodyPr>
            <a:normAutofit fontScale="92500" lnSpcReduction="10000"/>
          </a:bodyPr>
          <a:lstStyle/>
          <a:p>
            <a:r>
              <a:rPr lang="en-US" dirty="0"/>
              <a:t>Activities constantly occur in a context</a:t>
            </a:r>
          </a:p>
          <a:p>
            <a:r>
              <a:rPr lang="en-US" dirty="0"/>
              <a:t>The context type that affects my website is the physical environment. </a:t>
            </a:r>
          </a:p>
          <a:p>
            <a:pPr lvl="1"/>
            <a:r>
              <a:rPr lang="en-US" dirty="0"/>
              <a:t>Physical environment- For example the website should cater for people who may be logging on to my web site in an area that has slow internet access</a:t>
            </a:r>
          </a:p>
          <a:p>
            <a:pPr lvl="2"/>
            <a:r>
              <a:rPr lang="en-US" dirty="0"/>
              <a:t>This will be a problem if they decide that the website is taking its time to upload. </a:t>
            </a:r>
          </a:p>
          <a:p>
            <a:pPr lvl="1"/>
            <a:r>
              <a:rPr lang="en-US" dirty="0"/>
              <a:t>Users will access the website in different places such as the home, workplace, educational institutions or internet cafes; therefore it is vital that the site is accessible for those visitors that use different resolutions, operating systems, color depths platforms and browsers. </a:t>
            </a:r>
          </a:p>
        </p:txBody>
      </p:sp>
    </p:spTree>
    <p:extLst>
      <p:ext uri="{BB962C8B-B14F-4D97-AF65-F5344CB8AC3E}">
        <p14:creationId xmlns:p14="http://schemas.microsoft.com/office/powerpoint/2010/main" val="70677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Content Placeholder 2"/>
          <p:cNvSpPr>
            <a:spLocks noGrp="1"/>
          </p:cNvSpPr>
          <p:nvPr>
            <p:ph idx="1"/>
          </p:nvPr>
        </p:nvSpPr>
        <p:spPr>
          <a:xfrm>
            <a:off x="535940" y="1641602"/>
            <a:ext cx="8072119" cy="1661993"/>
          </a:xfrm>
        </p:spPr>
        <p:txBody>
          <a:bodyPr/>
          <a:lstStyle/>
          <a:p>
            <a:r>
              <a:rPr lang="en-US" dirty="0"/>
              <a:t>Technologies can carry out a variety of operations and usually consist of a lot of data, or information. </a:t>
            </a:r>
          </a:p>
          <a:p>
            <a:r>
              <a:rPr lang="en-US" dirty="0"/>
              <a:t>Interaction is required and so there is a need for a range of styles. </a:t>
            </a:r>
          </a:p>
          <a:p>
            <a:r>
              <a:rPr lang="en-US" dirty="0"/>
              <a:t>There are many different technologies that users can use </a:t>
            </a:r>
          </a:p>
          <a:p>
            <a:pPr lvl="1"/>
            <a:r>
              <a:rPr lang="en-US" dirty="0"/>
              <a:t>different operating systems browsers (JAWS (screen reader for blind user)) </a:t>
            </a:r>
          </a:p>
          <a:p>
            <a:pPr lvl="1"/>
            <a:r>
              <a:rPr lang="en-US" dirty="0"/>
              <a:t>platforms (Windows, Macintosh </a:t>
            </a:r>
            <a:r>
              <a:rPr lang="en-US" dirty="0" err="1"/>
              <a:t>etc</a:t>
            </a:r>
            <a:r>
              <a:rPr lang="en-US" dirty="0"/>
              <a:t>)</a:t>
            </a:r>
          </a:p>
        </p:txBody>
      </p:sp>
    </p:spTree>
    <p:extLst>
      <p:ext uri="{BB962C8B-B14F-4D97-AF65-F5344CB8AC3E}">
        <p14:creationId xmlns:p14="http://schemas.microsoft.com/office/powerpoint/2010/main" val="376642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Text Placeholder 2"/>
          <p:cNvSpPr>
            <a:spLocks noGrp="1"/>
          </p:cNvSpPr>
          <p:nvPr>
            <p:ph type="body" idx="1"/>
          </p:nvPr>
        </p:nvSpPr>
        <p:spPr>
          <a:xfrm>
            <a:off x="535940" y="1641602"/>
            <a:ext cx="8072119" cy="553998"/>
          </a:xfrm>
        </p:spPr>
        <p:txBody>
          <a:bodyPr/>
          <a:lstStyle/>
          <a:p>
            <a:r>
              <a:rPr lang="en-US" dirty="0"/>
              <a:t>http://webdesign.tutsplus.com/articles/applying-fitts-law-to-mobile-interface-design--webdesign-6919</a:t>
            </a:r>
          </a:p>
        </p:txBody>
      </p:sp>
    </p:spTree>
    <p:extLst>
      <p:ext uri="{BB962C8B-B14F-4D97-AF65-F5344CB8AC3E}">
        <p14:creationId xmlns:p14="http://schemas.microsoft.com/office/powerpoint/2010/main" val="28910464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1510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14" descr="Image result for history of teleph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368206"/>
            <a:ext cx="6858000" cy="42481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897163" y="4616356"/>
            <a:ext cx="7200900" cy="923330"/>
          </a:xfrm>
        </p:spPr>
        <p:txBody>
          <a:bodyPr/>
          <a:lstStyle/>
          <a:p>
            <a:r>
              <a:rPr lang="en-US" dirty="0"/>
              <a:t>The changing nature of telephoning activity as technology advances</a:t>
            </a:r>
          </a:p>
        </p:txBody>
      </p:sp>
      <p:sp>
        <p:nvSpPr>
          <p:cNvPr id="6" name="Content Placeholder 5"/>
          <p:cNvSpPr>
            <a:spLocks noGrp="1"/>
          </p:cNvSpPr>
          <p:nvPr>
            <p:ph idx="1"/>
          </p:nvPr>
        </p:nvSpPr>
        <p:spPr>
          <a:xfrm>
            <a:off x="857250" y="4616356"/>
            <a:ext cx="7200900" cy="553998"/>
          </a:xfrm>
        </p:spPr>
        <p:txBody>
          <a:bodyPr/>
          <a:lstStyle/>
          <a:p>
            <a:pPr marL="0" indent="0" algn="ctr">
              <a:buNone/>
            </a:pPr>
            <a:endParaRPr lang="en-US" dirty="0"/>
          </a:p>
          <a:p>
            <a:pPr marL="0" indent="0" algn="ctr">
              <a:buNone/>
            </a:pPr>
            <a:endParaRPr lang="en-US" dirty="0"/>
          </a:p>
        </p:txBody>
      </p:sp>
      <p:sp>
        <p:nvSpPr>
          <p:cNvPr id="7" name="TextBox 6"/>
          <p:cNvSpPr txBox="1"/>
          <p:nvPr/>
        </p:nvSpPr>
        <p:spPr>
          <a:xfrm>
            <a:off x="897163" y="5921989"/>
            <a:ext cx="6308855" cy="523220"/>
          </a:xfrm>
          <a:prstGeom prst="rect">
            <a:avLst/>
          </a:prstGeom>
          <a:noFill/>
        </p:spPr>
        <p:txBody>
          <a:bodyPr wrap="square" rtlCol="0">
            <a:spAutoFit/>
          </a:bodyPr>
          <a:lstStyle/>
          <a:p>
            <a:r>
              <a:rPr lang="en-US" sz="2800" dirty="0"/>
              <a:t>What about the activity of watching film?</a:t>
            </a:r>
          </a:p>
        </p:txBody>
      </p:sp>
    </p:spTree>
    <p:extLst>
      <p:ext uri="{BB962C8B-B14F-4D97-AF65-F5344CB8AC3E}">
        <p14:creationId xmlns:p14="http://schemas.microsoft.com/office/powerpoint/2010/main" val="1241559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Twitter or Facebook</a:t>
            </a:r>
          </a:p>
        </p:txBody>
      </p:sp>
      <p:sp>
        <p:nvSpPr>
          <p:cNvPr id="3" name="Text Placeholder 2"/>
          <p:cNvSpPr>
            <a:spLocks noGrp="1"/>
          </p:cNvSpPr>
          <p:nvPr>
            <p:ph type="body" idx="1"/>
          </p:nvPr>
        </p:nvSpPr>
        <p:spPr>
          <a:xfrm>
            <a:off x="535940" y="1641602"/>
            <a:ext cx="8072119" cy="1292662"/>
          </a:xfrm>
        </p:spPr>
        <p:txBody>
          <a:bodyPr/>
          <a:lstStyle/>
          <a:p>
            <a:r>
              <a:rPr lang="en-US" sz="2800" dirty="0"/>
              <a:t>Think about the original use and how are we using it now. </a:t>
            </a:r>
          </a:p>
          <a:p>
            <a:r>
              <a:rPr lang="en-US" sz="2800" dirty="0"/>
              <a:t>What opportunities has it presented?</a:t>
            </a:r>
          </a:p>
        </p:txBody>
      </p:sp>
    </p:spTree>
    <p:extLst>
      <p:ext uri="{BB962C8B-B14F-4D97-AF65-F5344CB8AC3E}">
        <p14:creationId xmlns:p14="http://schemas.microsoft.com/office/powerpoint/2010/main" val="3869029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335" dirty="0">
                <a:latin typeface="Times New Roman"/>
                <a:cs typeface="Times New Roman"/>
              </a:rPr>
              <a:t>P</a:t>
            </a:r>
            <a:r>
              <a:rPr sz="2400" b="0" spc="195" dirty="0">
                <a:latin typeface="Times New Roman"/>
                <a:cs typeface="Times New Roman"/>
              </a:rPr>
              <a:t>EOP</a:t>
            </a:r>
            <a:r>
              <a:rPr sz="2400" b="0" spc="185" dirty="0">
                <a:latin typeface="Times New Roman"/>
                <a:cs typeface="Times New Roman"/>
              </a:rPr>
              <a:t>L</a:t>
            </a:r>
            <a:r>
              <a:rPr sz="2400" b="0" spc="265" dirty="0">
                <a:latin typeface="Times New Roman"/>
                <a:cs typeface="Times New Roman"/>
              </a:rPr>
              <a:t>E</a:t>
            </a:r>
            <a:endParaRPr sz="2400">
              <a:latin typeface="Times New Roman"/>
              <a:cs typeface="Times New Roman"/>
            </a:endParaRPr>
          </a:p>
        </p:txBody>
      </p:sp>
      <p:sp>
        <p:nvSpPr>
          <p:cNvPr id="3" name="object 3"/>
          <p:cNvSpPr txBox="1"/>
          <p:nvPr/>
        </p:nvSpPr>
        <p:spPr>
          <a:xfrm>
            <a:off x="535940" y="1641602"/>
            <a:ext cx="7184390" cy="3405504"/>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30" dirty="0">
                <a:latin typeface="Times New Roman"/>
                <a:cs typeface="Times New Roman"/>
              </a:rPr>
              <a:t>People</a:t>
            </a:r>
            <a:r>
              <a:rPr sz="2400" spc="50" dirty="0">
                <a:latin typeface="Times New Roman"/>
                <a:cs typeface="Times New Roman"/>
              </a:rPr>
              <a:t> </a:t>
            </a:r>
            <a:r>
              <a:rPr sz="2400" spc="220" dirty="0">
                <a:latin typeface="Times New Roman"/>
                <a:cs typeface="Times New Roman"/>
              </a:rPr>
              <a:t>are</a:t>
            </a:r>
            <a:r>
              <a:rPr sz="2400" spc="50" dirty="0">
                <a:latin typeface="Times New Roman"/>
                <a:cs typeface="Times New Roman"/>
              </a:rPr>
              <a:t> </a:t>
            </a:r>
            <a:r>
              <a:rPr sz="2400" spc="145" dirty="0">
                <a:latin typeface="Times New Roman"/>
                <a:cs typeface="Times New Roman"/>
              </a:rPr>
              <a:t>different</a:t>
            </a:r>
            <a:r>
              <a:rPr sz="2400" spc="25" dirty="0">
                <a:latin typeface="Times New Roman"/>
                <a:cs typeface="Times New Roman"/>
              </a:rPr>
              <a:t> </a:t>
            </a:r>
            <a:r>
              <a:rPr sz="2400" spc="175" dirty="0">
                <a:latin typeface="Times New Roman"/>
                <a:cs typeface="Times New Roman"/>
              </a:rPr>
              <a:t>in</a:t>
            </a:r>
            <a:r>
              <a:rPr sz="2400" spc="50" dirty="0">
                <a:latin typeface="Times New Roman"/>
                <a:cs typeface="Times New Roman"/>
              </a:rPr>
              <a:t> </a:t>
            </a:r>
            <a:r>
              <a:rPr sz="2400" spc="200" dirty="0">
                <a:latin typeface="Times New Roman"/>
                <a:cs typeface="Times New Roman"/>
              </a:rPr>
              <a:t>their</a:t>
            </a:r>
            <a:r>
              <a:rPr sz="2400" spc="40" dirty="0">
                <a:latin typeface="Times New Roman"/>
                <a:cs typeface="Times New Roman"/>
              </a:rPr>
              <a:t> </a:t>
            </a:r>
            <a:r>
              <a:rPr sz="2400" spc="140" dirty="0">
                <a:latin typeface="Times New Roman"/>
                <a:cs typeface="Times New Roman"/>
              </a:rPr>
              <a:t>physical</a:t>
            </a:r>
            <a:endParaRPr sz="2400">
              <a:latin typeface="Times New Roman"/>
              <a:cs typeface="Times New Roman"/>
            </a:endParaRPr>
          </a:p>
          <a:p>
            <a:pPr marL="287020">
              <a:lnSpc>
                <a:spcPct val="100000"/>
              </a:lnSpc>
            </a:pPr>
            <a:r>
              <a:rPr sz="2400" spc="160" dirty="0">
                <a:latin typeface="Times New Roman"/>
                <a:cs typeface="Times New Roman"/>
              </a:rPr>
              <a:t>characteristics, </a:t>
            </a:r>
            <a:r>
              <a:rPr sz="2400" spc="140" dirty="0">
                <a:latin typeface="Times New Roman"/>
                <a:cs typeface="Times New Roman"/>
              </a:rPr>
              <a:t>abilities </a:t>
            </a:r>
            <a:r>
              <a:rPr sz="2400" spc="229" dirty="0">
                <a:latin typeface="Times New Roman"/>
                <a:cs typeface="Times New Roman"/>
              </a:rPr>
              <a:t>and</a:t>
            </a:r>
            <a:r>
              <a:rPr sz="2400" spc="-150" dirty="0">
                <a:latin typeface="Times New Roman"/>
                <a:cs typeface="Times New Roman"/>
              </a:rPr>
              <a:t> </a:t>
            </a:r>
            <a:r>
              <a:rPr sz="2400" spc="190" dirty="0">
                <a:latin typeface="Times New Roman"/>
                <a:cs typeface="Times New Roman"/>
              </a:rPr>
              <a:t>character</a:t>
            </a:r>
            <a:endParaRPr sz="2400">
              <a:latin typeface="Times New Roman"/>
              <a:cs typeface="Times New Roman"/>
            </a:endParaRPr>
          </a:p>
          <a:p>
            <a:pPr marL="287020" marR="5080" indent="-274320">
              <a:lnSpc>
                <a:spcPct val="100000"/>
              </a:lnSpc>
              <a:spcBef>
                <a:spcPts val="600"/>
              </a:spcBef>
              <a:buClr>
                <a:srgbClr val="FD8537"/>
              </a:buClr>
              <a:buSzPct val="68750"/>
              <a:buFont typeface="Wingdings"/>
              <a:buChar char=""/>
              <a:tabLst>
                <a:tab pos="287655" algn="l"/>
              </a:tabLst>
            </a:pPr>
            <a:r>
              <a:rPr sz="2400" spc="110" dirty="0">
                <a:latin typeface="Times New Roman"/>
                <a:cs typeface="Times New Roman"/>
              </a:rPr>
              <a:t>We</a:t>
            </a:r>
            <a:r>
              <a:rPr sz="2400" spc="55" dirty="0">
                <a:latin typeface="Times New Roman"/>
                <a:cs typeface="Times New Roman"/>
              </a:rPr>
              <a:t> </a:t>
            </a:r>
            <a:r>
              <a:rPr sz="2400" spc="175" dirty="0">
                <a:latin typeface="Times New Roman"/>
                <a:cs typeface="Times New Roman"/>
              </a:rPr>
              <a:t>need</a:t>
            </a:r>
            <a:r>
              <a:rPr sz="2400" spc="60" dirty="0">
                <a:latin typeface="Times New Roman"/>
                <a:cs typeface="Times New Roman"/>
              </a:rPr>
              <a:t> </a:t>
            </a:r>
            <a:r>
              <a:rPr sz="2400" spc="130" dirty="0">
                <a:latin typeface="Times New Roman"/>
                <a:cs typeface="Times New Roman"/>
              </a:rPr>
              <a:t>to</a:t>
            </a:r>
            <a:r>
              <a:rPr sz="2400" spc="55" dirty="0">
                <a:latin typeface="Times New Roman"/>
                <a:cs typeface="Times New Roman"/>
              </a:rPr>
              <a:t> </a:t>
            </a:r>
            <a:r>
              <a:rPr sz="2400" spc="135" dirty="0">
                <a:latin typeface="Times New Roman"/>
                <a:cs typeface="Times New Roman"/>
              </a:rPr>
              <a:t>consider</a:t>
            </a:r>
            <a:r>
              <a:rPr sz="2400" spc="35" dirty="0">
                <a:latin typeface="Times New Roman"/>
                <a:cs typeface="Times New Roman"/>
              </a:rPr>
              <a:t> </a:t>
            </a:r>
            <a:r>
              <a:rPr sz="2400" spc="215" dirty="0">
                <a:latin typeface="Times New Roman"/>
                <a:cs typeface="Times New Roman"/>
              </a:rPr>
              <a:t>the</a:t>
            </a:r>
            <a:r>
              <a:rPr sz="2400" spc="60" dirty="0">
                <a:latin typeface="Times New Roman"/>
                <a:cs typeface="Times New Roman"/>
              </a:rPr>
              <a:t> </a:t>
            </a:r>
            <a:r>
              <a:rPr sz="2400" spc="80" dirty="0">
                <a:latin typeface="Times New Roman"/>
                <a:cs typeface="Times New Roman"/>
              </a:rPr>
              <a:t>following</a:t>
            </a:r>
            <a:r>
              <a:rPr sz="2400" spc="25" dirty="0">
                <a:latin typeface="Times New Roman"/>
                <a:cs typeface="Times New Roman"/>
              </a:rPr>
              <a:t> </a:t>
            </a:r>
            <a:r>
              <a:rPr sz="2400" spc="200" dirty="0">
                <a:latin typeface="Times New Roman"/>
                <a:cs typeface="Times New Roman"/>
              </a:rPr>
              <a:t>when</a:t>
            </a:r>
            <a:r>
              <a:rPr sz="2400" spc="45" dirty="0">
                <a:latin typeface="Times New Roman"/>
                <a:cs typeface="Times New Roman"/>
              </a:rPr>
              <a:t> </a:t>
            </a:r>
            <a:r>
              <a:rPr sz="2400" spc="130" dirty="0">
                <a:latin typeface="Times New Roman"/>
                <a:cs typeface="Times New Roman"/>
              </a:rPr>
              <a:t>we</a:t>
            </a:r>
            <a:r>
              <a:rPr sz="2400" spc="65" dirty="0">
                <a:latin typeface="Times New Roman"/>
                <a:cs typeface="Times New Roman"/>
              </a:rPr>
              <a:t> </a:t>
            </a:r>
            <a:r>
              <a:rPr sz="2400" spc="215" dirty="0">
                <a:latin typeface="Times New Roman"/>
                <a:cs typeface="Times New Roman"/>
              </a:rPr>
              <a:t>think  </a:t>
            </a:r>
            <a:r>
              <a:rPr sz="2400" spc="180" dirty="0">
                <a:latin typeface="Times New Roman"/>
                <a:cs typeface="Times New Roman"/>
              </a:rPr>
              <a:t>about</a:t>
            </a:r>
            <a:r>
              <a:rPr sz="2400" spc="55" dirty="0">
                <a:latin typeface="Times New Roman"/>
                <a:cs typeface="Times New Roman"/>
              </a:rPr>
              <a:t> </a:t>
            </a:r>
            <a:r>
              <a:rPr sz="2400" spc="220" dirty="0">
                <a:latin typeface="Times New Roman"/>
                <a:cs typeface="Times New Roman"/>
              </a:rPr>
              <a:t>the</a:t>
            </a:r>
            <a:r>
              <a:rPr sz="2400" spc="45" dirty="0">
                <a:latin typeface="Times New Roman"/>
                <a:cs typeface="Times New Roman"/>
              </a:rPr>
              <a:t> </a:t>
            </a:r>
            <a:r>
              <a:rPr sz="2400" spc="114" dirty="0">
                <a:latin typeface="Times New Roman"/>
                <a:cs typeface="Times New Roman"/>
              </a:rPr>
              <a:t>people</a:t>
            </a:r>
            <a:r>
              <a:rPr sz="2400" spc="45" dirty="0">
                <a:latin typeface="Times New Roman"/>
                <a:cs typeface="Times New Roman"/>
              </a:rPr>
              <a:t> </a:t>
            </a:r>
            <a:r>
              <a:rPr sz="2400" spc="130" dirty="0">
                <a:latin typeface="Times New Roman"/>
                <a:cs typeface="Times New Roman"/>
              </a:rPr>
              <a:t>who</a:t>
            </a:r>
            <a:r>
              <a:rPr sz="2400" spc="55" dirty="0">
                <a:latin typeface="Times New Roman"/>
                <a:cs typeface="Times New Roman"/>
              </a:rPr>
              <a:t> </a:t>
            </a:r>
            <a:r>
              <a:rPr sz="2400" spc="100" dirty="0">
                <a:latin typeface="Times New Roman"/>
                <a:cs typeface="Times New Roman"/>
              </a:rPr>
              <a:t>will</a:t>
            </a:r>
            <a:r>
              <a:rPr sz="2400" spc="10" dirty="0">
                <a:latin typeface="Times New Roman"/>
                <a:cs typeface="Times New Roman"/>
              </a:rPr>
              <a:t> </a:t>
            </a:r>
            <a:r>
              <a:rPr sz="2400" spc="190" dirty="0">
                <a:latin typeface="Times New Roman"/>
                <a:cs typeface="Times New Roman"/>
              </a:rPr>
              <a:t>use</a:t>
            </a:r>
            <a:r>
              <a:rPr sz="2400" spc="55" dirty="0">
                <a:latin typeface="Times New Roman"/>
                <a:cs typeface="Times New Roman"/>
              </a:rPr>
              <a:t> </a:t>
            </a:r>
            <a:r>
              <a:rPr sz="2400" spc="265" dirty="0">
                <a:latin typeface="Times New Roman"/>
                <a:cs typeface="Times New Roman"/>
              </a:rPr>
              <a:t>a</a:t>
            </a:r>
            <a:r>
              <a:rPr sz="2400" spc="45" dirty="0">
                <a:latin typeface="Times New Roman"/>
                <a:cs typeface="Times New Roman"/>
              </a:rPr>
              <a:t> </a:t>
            </a:r>
            <a:r>
              <a:rPr sz="2400" spc="180" dirty="0">
                <a:latin typeface="Times New Roman"/>
                <a:cs typeface="Times New Roman"/>
              </a:rPr>
              <a:t>system</a:t>
            </a:r>
            <a:endParaRPr sz="2400">
              <a:latin typeface="Times New Roman"/>
              <a:cs typeface="Times New Roman"/>
            </a:endParaRPr>
          </a:p>
          <a:p>
            <a:pPr marL="652780" lvl="1" indent="-274320">
              <a:lnSpc>
                <a:spcPct val="100000"/>
              </a:lnSpc>
              <a:spcBef>
                <a:spcPts val="500"/>
              </a:spcBef>
              <a:buClr>
                <a:srgbClr val="FD8537"/>
              </a:buClr>
              <a:buSzPct val="78571"/>
              <a:buFont typeface="Wingdings"/>
              <a:buChar char=""/>
              <a:tabLst>
                <a:tab pos="653415" algn="l"/>
              </a:tabLst>
            </a:pPr>
            <a:r>
              <a:rPr sz="2100" b="1" spc="40" dirty="0">
                <a:latin typeface="Georgia"/>
                <a:cs typeface="Georgia"/>
              </a:rPr>
              <a:t>Physical</a:t>
            </a:r>
            <a:r>
              <a:rPr sz="2100" b="1" spc="-5" dirty="0">
                <a:latin typeface="Georgia"/>
                <a:cs typeface="Georgia"/>
              </a:rPr>
              <a:t> </a:t>
            </a:r>
            <a:r>
              <a:rPr sz="2100" b="1" dirty="0">
                <a:latin typeface="Georgia"/>
                <a:cs typeface="Georgia"/>
              </a:rPr>
              <a:t>differences</a:t>
            </a:r>
            <a:endParaRPr sz="2100">
              <a:latin typeface="Georgia"/>
              <a:cs typeface="Georgia"/>
            </a:endParaRPr>
          </a:p>
          <a:p>
            <a:pPr marL="927100" lvl="2" indent="-182880">
              <a:lnSpc>
                <a:spcPct val="100000"/>
              </a:lnSpc>
              <a:spcBef>
                <a:spcPts val="445"/>
              </a:spcBef>
              <a:buClr>
                <a:srgbClr val="DF752E"/>
              </a:buClr>
              <a:buSzPct val="58333"/>
              <a:buFont typeface="Wingdings"/>
              <a:buChar char=""/>
              <a:tabLst>
                <a:tab pos="927735" algn="l"/>
              </a:tabLst>
            </a:pPr>
            <a:r>
              <a:rPr sz="1800" b="1" i="1" spc="-50" dirty="0">
                <a:latin typeface="Georgia"/>
                <a:cs typeface="Georgia"/>
              </a:rPr>
              <a:t>Ergonomics</a:t>
            </a:r>
            <a:endParaRPr sz="1800">
              <a:latin typeface="Georgia"/>
              <a:cs typeface="Georgia"/>
            </a:endParaRPr>
          </a:p>
          <a:p>
            <a:pPr marL="652780" lvl="1" indent="-274320">
              <a:lnSpc>
                <a:spcPct val="100000"/>
              </a:lnSpc>
              <a:spcBef>
                <a:spcPts val="490"/>
              </a:spcBef>
              <a:buClr>
                <a:srgbClr val="FD8537"/>
              </a:buClr>
              <a:buSzPct val="78571"/>
              <a:buFont typeface="Wingdings"/>
              <a:buChar char=""/>
              <a:tabLst>
                <a:tab pos="653415" algn="l"/>
              </a:tabLst>
            </a:pPr>
            <a:r>
              <a:rPr sz="2100" b="1" spc="25" dirty="0">
                <a:latin typeface="Georgia"/>
                <a:cs typeface="Georgia"/>
              </a:rPr>
              <a:t>Psychological</a:t>
            </a:r>
            <a:r>
              <a:rPr sz="2100" b="1" spc="10" dirty="0">
                <a:latin typeface="Georgia"/>
                <a:cs typeface="Georgia"/>
              </a:rPr>
              <a:t> </a:t>
            </a:r>
            <a:r>
              <a:rPr sz="2100" b="1" dirty="0">
                <a:latin typeface="Georgia"/>
                <a:cs typeface="Georgia"/>
              </a:rPr>
              <a:t>differences</a:t>
            </a:r>
            <a:endParaRPr sz="2100">
              <a:latin typeface="Georgia"/>
              <a:cs typeface="Georgia"/>
            </a:endParaRPr>
          </a:p>
          <a:p>
            <a:pPr marL="652780" lvl="1" indent="-274320">
              <a:lnSpc>
                <a:spcPct val="100000"/>
              </a:lnSpc>
              <a:spcBef>
                <a:spcPts val="500"/>
              </a:spcBef>
              <a:buClr>
                <a:srgbClr val="FD8537"/>
              </a:buClr>
              <a:buSzPct val="78571"/>
              <a:buFont typeface="Wingdings"/>
              <a:buChar char=""/>
              <a:tabLst>
                <a:tab pos="653415" algn="l"/>
              </a:tabLst>
            </a:pPr>
            <a:r>
              <a:rPr sz="2100" b="1" dirty="0">
                <a:latin typeface="Georgia"/>
                <a:cs typeface="Georgia"/>
              </a:rPr>
              <a:t>Mental</a:t>
            </a:r>
            <a:r>
              <a:rPr sz="2100" b="1" spc="-15" dirty="0">
                <a:latin typeface="Georgia"/>
                <a:cs typeface="Georgia"/>
              </a:rPr>
              <a:t> </a:t>
            </a:r>
            <a:r>
              <a:rPr sz="2100" b="1" spc="-30" dirty="0">
                <a:latin typeface="Georgia"/>
                <a:cs typeface="Georgia"/>
              </a:rPr>
              <a:t>models</a:t>
            </a:r>
            <a:endParaRPr sz="2100">
              <a:latin typeface="Georgia"/>
              <a:cs typeface="Georgia"/>
            </a:endParaRPr>
          </a:p>
          <a:p>
            <a:pPr marL="652780" lvl="1" indent="-274320">
              <a:lnSpc>
                <a:spcPct val="100000"/>
              </a:lnSpc>
              <a:spcBef>
                <a:spcPts val="505"/>
              </a:spcBef>
              <a:buClr>
                <a:srgbClr val="FD8537"/>
              </a:buClr>
              <a:buSzPct val="78571"/>
              <a:buFont typeface="Wingdings"/>
              <a:buChar char=""/>
              <a:tabLst>
                <a:tab pos="653415" algn="l"/>
              </a:tabLst>
            </a:pPr>
            <a:r>
              <a:rPr sz="2100" b="1" spc="20" dirty="0">
                <a:latin typeface="Georgia"/>
                <a:cs typeface="Georgia"/>
              </a:rPr>
              <a:t>Social</a:t>
            </a:r>
            <a:r>
              <a:rPr sz="2100" b="1" spc="-5" dirty="0">
                <a:latin typeface="Georgia"/>
                <a:cs typeface="Georgia"/>
              </a:rPr>
              <a:t> </a:t>
            </a:r>
            <a:r>
              <a:rPr sz="2100" b="1" dirty="0">
                <a:latin typeface="Georgia"/>
                <a:cs typeface="Georgia"/>
              </a:rPr>
              <a:t>differences</a:t>
            </a:r>
            <a:endParaRPr sz="2100">
              <a:latin typeface="Georgia"/>
              <a:cs typeface="Georgi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45" dirty="0">
                <a:latin typeface="Times New Roman"/>
                <a:cs typeface="Times New Roman"/>
              </a:rPr>
              <a:t>P</a:t>
            </a:r>
            <a:r>
              <a:rPr sz="2400" b="0" spc="145" dirty="0">
                <a:latin typeface="Times New Roman"/>
                <a:cs typeface="Times New Roman"/>
              </a:rPr>
              <a:t>HYSICAL</a:t>
            </a:r>
            <a:r>
              <a:rPr sz="2400" b="0" spc="170" dirty="0">
                <a:latin typeface="Times New Roman"/>
                <a:cs typeface="Times New Roman"/>
              </a:rPr>
              <a:t> </a:t>
            </a:r>
            <a:r>
              <a:rPr b="0" spc="204" dirty="0">
                <a:latin typeface="Times New Roman"/>
                <a:cs typeface="Times New Roman"/>
              </a:rPr>
              <a:t>D</a:t>
            </a:r>
            <a:r>
              <a:rPr sz="2400" b="0" spc="204" dirty="0">
                <a:latin typeface="Times New Roman"/>
                <a:cs typeface="Times New Roman"/>
              </a:rPr>
              <a:t>IFFERENCES</a:t>
            </a:r>
            <a:endParaRPr sz="2400">
              <a:latin typeface="Times New Roman"/>
              <a:cs typeface="Times New Roman"/>
            </a:endParaRPr>
          </a:p>
        </p:txBody>
      </p:sp>
      <p:sp>
        <p:nvSpPr>
          <p:cNvPr id="3" name="object 3"/>
          <p:cNvSpPr txBox="1"/>
          <p:nvPr/>
        </p:nvSpPr>
        <p:spPr>
          <a:xfrm>
            <a:off x="535940" y="1641602"/>
            <a:ext cx="6889115" cy="3978910"/>
          </a:xfrm>
          <a:prstGeom prst="rect">
            <a:avLst/>
          </a:prstGeom>
        </p:spPr>
        <p:txBody>
          <a:bodyPr vert="horz" wrap="square" lIns="0" tIns="0" rIns="0" bIns="0" rtlCol="0">
            <a:spAutoFit/>
          </a:bodyPr>
          <a:lstStyle/>
          <a:p>
            <a:pPr marL="287020" indent="-274320">
              <a:lnSpc>
                <a:spcPct val="100000"/>
              </a:lnSpc>
              <a:buClr>
                <a:srgbClr val="FD8537"/>
              </a:buClr>
              <a:buSzPct val="68750"/>
              <a:buFont typeface="Wingdings"/>
              <a:buChar char=""/>
              <a:tabLst>
                <a:tab pos="287655" algn="l"/>
              </a:tabLst>
            </a:pPr>
            <a:r>
              <a:rPr sz="2400" spc="130" dirty="0">
                <a:latin typeface="Times New Roman"/>
                <a:cs typeface="Times New Roman"/>
              </a:rPr>
              <a:t>People</a:t>
            </a:r>
            <a:r>
              <a:rPr sz="2400" spc="55" dirty="0">
                <a:latin typeface="Times New Roman"/>
                <a:cs typeface="Times New Roman"/>
              </a:rPr>
              <a:t> </a:t>
            </a:r>
            <a:r>
              <a:rPr sz="2400" spc="175" dirty="0">
                <a:latin typeface="Times New Roman"/>
                <a:cs typeface="Times New Roman"/>
              </a:rPr>
              <a:t>can</a:t>
            </a:r>
            <a:r>
              <a:rPr sz="2400" spc="50" dirty="0">
                <a:latin typeface="Times New Roman"/>
                <a:cs typeface="Times New Roman"/>
              </a:rPr>
              <a:t> </a:t>
            </a:r>
            <a:r>
              <a:rPr sz="2400" spc="185" dirty="0">
                <a:latin typeface="Times New Roman"/>
                <a:cs typeface="Times New Roman"/>
              </a:rPr>
              <a:t>have</a:t>
            </a:r>
            <a:r>
              <a:rPr sz="2400" spc="60" dirty="0">
                <a:latin typeface="Times New Roman"/>
                <a:cs typeface="Times New Roman"/>
              </a:rPr>
              <a:t> </a:t>
            </a:r>
            <a:r>
              <a:rPr sz="2400" spc="145" dirty="0">
                <a:latin typeface="Times New Roman"/>
                <a:cs typeface="Times New Roman"/>
              </a:rPr>
              <a:t>different</a:t>
            </a:r>
            <a:r>
              <a:rPr sz="2400" spc="35" dirty="0">
                <a:latin typeface="Times New Roman"/>
                <a:cs typeface="Times New Roman"/>
              </a:rPr>
              <a:t> </a:t>
            </a:r>
            <a:r>
              <a:rPr sz="2400" spc="180" dirty="0">
                <a:latin typeface="Times New Roman"/>
                <a:cs typeface="Times New Roman"/>
              </a:rPr>
              <a:t>height</a:t>
            </a:r>
            <a:r>
              <a:rPr sz="2400" spc="55" dirty="0">
                <a:latin typeface="Times New Roman"/>
                <a:cs typeface="Times New Roman"/>
              </a:rPr>
              <a:t> </a:t>
            </a:r>
            <a:r>
              <a:rPr sz="2400" spc="160" dirty="0">
                <a:latin typeface="Times New Roman"/>
                <a:cs typeface="Times New Roman"/>
              </a:rPr>
              <a:t>weight</a:t>
            </a:r>
            <a:r>
              <a:rPr sz="2400" spc="45" dirty="0">
                <a:latin typeface="Times New Roman"/>
                <a:cs typeface="Times New Roman"/>
              </a:rPr>
              <a:t> </a:t>
            </a:r>
            <a:r>
              <a:rPr sz="2400" spc="114" dirty="0">
                <a:latin typeface="Times New Roman"/>
                <a:cs typeface="Times New Roman"/>
              </a:rPr>
              <a:t>etc.</a:t>
            </a:r>
            <a:endParaRPr sz="2400">
              <a:latin typeface="Times New Roman"/>
              <a:cs typeface="Times New Roman"/>
            </a:endParaRPr>
          </a:p>
          <a:p>
            <a:pPr marL="287020" indent="-274320">
              <a:lnSpc>
                <a:spcPct val="100000"/>
              </a:lnSpc>
              <a:spcBef>
                <a:spcPts val="600"/>
              </a:spcBef>
              <a:buClr>
                <a:srgbClr val="FD8537"/>
              </a:buClr>
              <a:buSzPct val="68750"/>
              <a:buFont typeface="Wingdings"/>
              <a:buChar char=""/>
              <a:tabLst>
                <a:tab pos="287655" algn="l"/>
              </a:tabLst>
            </a:pPr>
            <a:r>
              <a:rPr sz="2400" spc="145" dirty="0">
                <a:latin typeface="Times New Roman"/>
                <a:cs typeface="Times New Roman"/>
              </a:rPr>
              <a:t>Variability </a:t>
            </a:r>
            <a:r>
              <a:rPr sz="2400" spc="175" dirty="0">
                <a:latin typeface="Times New Roman"/>
                <a:cs typeface="Times New Roman"/>
              </a:rPr>
              <a:t>in our </a:t>
            </a:r>
            <a:r>
              <a:rPr sz="2400" spc="75" dirty="0">
                <a:latin typeface="Times New Roman"/>
                <a:cs typeface="Times New Roman"/>
              </a:rPr>
              <a:t>five</a:t>
            </a:r>
            <a:r>
              <a:rPr sz="2400" spc="-305" dirty="0">
                <a:latin typeface="Times New Roman"/>
                <a:cs typeface="Times New Roman"/>
              </a:rPr>
              <a:t> </a:t>
            </a:r>
            <a:r>
              <a:rPr sz="2400" spc="175" dirty="0">
                <a:latin typeface="Times New Roman"/>
                <a:cs typeface="Times New Roman"/>
              </a:rPr>
              <a:t>senses</a:t>
            </a:r>
            <a:endParaRPr sz="2400">
              <a:latin typeface="Times New Roman"/>
              <a:cs typeface="Times New Roman"/>
            </a:endParaRPr>
          </a:p>
          <a:p>
            <a:pPr marL="287020" indent="-274320">
              <a:lnSpc>
                <a:spcPct val="100000"/>
              </a:lnSpc>
              <a:spcBef>
                <a:spcPts val="600"/>
              </a:spcBef>
              <a:buClr>
                <a:srgbClr val="FD8537"/>
              </a:buClr>
              <a:buSzPct val="68750"/>
              <a:buFont typeface="Wingdings"/>
              <a:buChar char=""/>
              <a:tabLst>
                <a:tab pos="287655" algn="l"/>
              </a:tabLst>
            </a:pPr>
            <a:r>
              <a:rPr sz="2400" spc="110" dirty="0">
                <a:latin typeface="Times New Roman"/>
                <a:cs typeface="Times New Roman"/>
              </a:rPr>
              <a:t>We</a:t>
            </a:r>
            <a:r>
              <a:rPr sz="2400" spc="50" dirty="0">
                <a:latin typeface="Times New Roman"/>
                <a:cs typeface="Times New Roman"/>
              </a:rPr>
              <a:t> </a:t>
            </a:r>
            <a:r>
              <a:rPr sz="2400" spc="185" dirty="0">
                <a:latin typeface="Times New Roman"/>
                <a:cs typeface="Times New Roman"/>
              </a:rPr>
              <a:t>have</a:t>
            </a:r>
            <a:r>
              <a:rPr sz="2400" spc="60" dirty="0">
                <a:latin typeface="Times New Roman"/>
                <a:cs typeface="Times New Roman"/>
              </a:rPr>
              <a:t> </a:t>
            </a:r>
            <a:r>
              <a:rPr sz="2400" spc="130" dirty="0">
                <a:latin typeface="Times New Roman"/>
                <a:cs typeface="Times New Roman"/>
              </a:rPr>
              <a:t>to</a:t>
            </a:r>
            <a:r>
              <a:rPr sz="2400" spc="60" dirty="0">
                <a:latin typeface="Times New Roman"/>
                <a:cs typeface="Times New Roman"/>
              </a:rPr>
              <a:t> </a:t>
            </a:r>
            <a:r>
              <a:rPr sz="2400" spc="135" dirty="0">
                <a:latin typeface="Times New Roman"/>
                <a:cs typeface="Times New Roman"/>
              </a:rPr>
              <a:t>consider</a:t>
            </a:r>
            <a:r>
              <a:rPr sz="2400" spc="35" dirty="0">
                <a:latin typeface="Times New Roman"/>
                <a:cs typeface="Times New Roman"/>
              </a:rPr>
              <a:t> </a:t>
            </a:r>
            <a:r>
              <a:rPr sz="2400" spc="114" dirty="0">
                <a:latin typeface="Times New Roman"/>
                <a:cs typeface="Times New Roman"/>
              </a:rPr>
              <a:t>people</a:t>
            </a:r>
            <a:r>
              <a:rPr sz="2400" spc="50" dirty="0">
                <a:latin typeface="Times New Roman"/>
                <a:cs typeface="Times New Roman"/>
              </a:rPr>
              <a:t> </a:t>
            </a:r>
            <a:r>
              <a:rPr sz="2400" spc="130" dirty="0">
                <a:latin typeface="Times New Roman"/>
                <a:cs typeface="Times New Roman"/>
              </a:rPr>
              <a:t>who</a:t>
            </a:r>
            <a:r>
              <a:rPr sz="2400" spc="40" dirty="0">
                <a:latin typeface="Times New Roman"/>
                <a:cs typeface="Times New Roman"/>
              </a:rPr>
              <a:t> </a:t>
            </a:r>
            <a:r>
              <a:rPr sz="2400" spc="190" dirty="0">
                <a:latin typeface="Times New Roman"/>
                <a:cs typeface="Times New Roman"/>
              </a:rPr>
              <a:t>might</a:t>
            </a:r>
            <a:r>
              <a:rPr sz="2400" spc="55" dirty="0">
                <a:latin typeface="Times New Roman"/>
                <a:cs typeface="Times New Roman"/>
              </a:rPr>
              <a:t> </a:t>
            </a:r>
            <a:r>
              <a:rPr sz="2400" spc="125" dirty="0">
                <a:latin typeface="Times New Roman"/>
                <a:cs typeface="Times New Roman"/>
              </a:rPr>
              <a:t>be</a:t>
            </a:r>
            <a:endParaRPr sz="2400">
              <a:latin typeface="Times New Roman"/>
              <a:cs typeface="Times New Roman"/>
            </a:endParaRPr>
          </a:p>
          <a:p>
            <a:pPr marL="727710" lvl="1" indent="-349250">
              <a:lnSpc>
                <a:spcPct val="100000"/>
              </a:lnSpc>
              <a:spcBef>
                <a:spcPts val="500"/>
              </a:spcBef>
              <a:buClr>
                <a:srgbClr val="FD8537"/>
              </a:buClr>
              <a:buSzPct val="78571"/>
              <a:buFont typeface="Wingdings"/>
              <a:buChar char=""/>
              <a:tabLst>
                <a:tab pos="728345" algn="l"/>
              </a:tabLst>
            </a:pPr>
            <a:r>
              <a:rPr sz="2100" spc="170" dirty="0">
                <a:latin typeface="Times New Roman"/>
                <a:cs typeface="Times New Roman"/>
              </a:rPr>
              <a:t>short</a:t>
            </a:r>
            <a:r>
              <a:rPr sz="2100" spc="-35" dirty="0">
                <a:latin typeface="Times New Roman"/>
                <a:cs typeface="Times New Roman"/>
              </a:rPr>
              <a:t> </a:t>
            </a:r>
            <a:r>
              <a:rPr sz="2100" spc="150" dirty="0">
                <a:latin typeface="Times New Roman"/>
                <a:cs typeface="Times New Roman"/>
              </a:rPr>
              <a:t>sighted</a:t>
            </a:r>
            <a:endParaRPr sz="2100">
              <a:latin typeface="Times New Roman"/>
              <a:cs typeface="Times New Roman"/>
            </a:endParaRPr>
          </a:p>
          <a:p>
            <a:pPr marL="652780" lvl="1" indent="-274320">
              <a:lnSpc>
                <a:spcPct val="100000"/>
              </a:lnSpc>
              <a:spcBef>
                <a:spcPts val="500"/>
              </a:spcBef>
              <a:buClr>
                <a:srgbClr val="FD8537"/>
              </a:buClr>
              <a:buSzPct val="78571"/>
              <a:buFont typeface="Wingdings"/>
              <a:buChar char=""/>
              <a:tabLst>
                <a:tab pos="653415" algn="l"/>
              </a:tabLst>
            </a:pPr>
            <a:r>
              <a:rPr sz="2100" spc="170" dirty="0">
                <a:latin typeface="Times New Roman"/>
                <a:cs typeface="Times New Roman"/>
              </a:rPr>
              <a:t>Hearing</a:t>
            </a:r>
            <a:r>
              <a:rPr sz="2100" spc="-15" dirty="0">
                <a:latin typeface="Times New Roman"/>
                <a:cs typeface="Times New Roman"/>
              </a:rPr>
              <a:t> </a:t>
            </a:r>
            <a:r>
              <a:rPr sz="2100" spc="160" dirty="0">
                <a:latin typeface="Times New Roman"/>
                <a:cs typeface="Times New Roman"/>
              </a:rPr>
              <a:t>impaired</a:t>
            </a:r>
            <a:endParaRPr sz="2100">
              <a:latin typeface="Times New Roman"/>
              <a:cs typeface="Times New Roman"/>
            </a:endParaRPr>
          </a:p>
          <a:p>
            <a:pPr marL="652780" lvl="1" indent="-274320">
              <a:lnSpc>
                <a:spcPct val="100000"/>
              </a:lnSpc>
              <a:spcBef>
                <a:spcPts val="505"/>
              </a:spcBef>
              <a:buClr>
                <a:srgbClr val="FD8537"/>
              </a:buClr>
              <a:buSzPct val="78571"/>
              <a:buFont typeface="Wingdings"/>
              <a:buChar char=""/>
              <a:tabLst>
                <a:tab pos="653415" algn="l"/>
              </a:tabLst>
            </a:pPr>
            <a:r>
              <a:rPr sz="2100" spc="105" dirty="0">
                <a:latin typeface="Times New Roman"/>
                <a:cs typeface="Times New Roman"/>
              </a:rPr>
              <a:t>Colour </a:t>
            </a:r>
            <a:r>
              <a:rPr sz="2100" spc="125" dirty="0">
                <a:latin typeface="Times New Roman"/>
                <a:cs typeface="Times New Roman"/>
              </a:rPr>
              <a:t>blind </a:t>
            </a:r>
            <a:r>
              <a:rPr sz="1800" i="1" spc="-15" dirty="0">
                <a:latin typeface="Georgia"/>
                <a:cs typeface="Georgia"/>
              </a:rPr>
              <a:t>(affects </a:t>
            </a:r>
            <a:r>
              <a:rPr sz="1800" i="1" spc="-5" dirty="0">
                <a:latin typeface="Georgia"/>
                <a:cs typeface="Georgia"/>
              </a:rPr>
              <a:t>about </a:t>
            </a:r>
            <a:r>
              <a:rPr sz="1800" i="1" spc="-75" dirty="0">
                <a:latin typeface="Georgia"/>
                <a:cs typeface="Georgia"/>
              </a:rPr>
              <a:t>8 </a:t>
            </a:r>
            <a:r>
              <a:rPr sz="1800" i="1" spc="-35" dirty="0">
                <a:latin typeface="Georgia"/>
                <a:cs typeface="Georgia"/>
              </a:rPr>
              <a:t>per </a:t>
            </a:r>
            <a:r>
              <a:rPr sz="1800" i="1" spc="-5" dirty="0">
                <a:latin typeface="Georgia"/>
                <a:cs typeface="Georgia"/>
              </a:rPr>
              <a:t>cent </a:t>
            </a:r>
            <a:r>
              <a:rPr sz="1800" i="1" spc="-30" dirty="0">
                <a:latin typeface="Georgia"/>
                <a:cs typeface="Georgia"/>
              </a:rPr>
              <a:t>of </a:t>
            </a:r>
            <a:r>
              <a:rPr sz="1800" i="1" spc="-20" dirty="0">
                <a:latin typeface="Georgia"/>
                <a:cs typeface="Georgia"/>
              </a:rPr>
              <a:t>Western </a:t>
            </a:r>
            <a:r>
              <a:rPr sz="1800" i="1" spc="110" dirty="0">
                <a:latin typeface="Georgia"/>
                <a:cs typeface="Georgia"/>
              </a:rPr>
              <a:t> </a:t>
            </a:r>
            <a:r>
              <a:rPr sz="1800" i="1" spc="-5" dirty="0">
                <a:latin typeface="Georgia"/>
                <a:cs typeface="Georgia"/>
              </a:rPr>
              <a:t>males)</a:t>
            </a:r>
            <a:endParaRPr sz="1800">
              <a:latin typeface="Georgia"/>
              <a:cs typeface="Georgia"/>
            </a:endParaRPr>
          </a:p>
          <a:p>
            <a:pPr marL="652780" lvl="1" indent="-274320">
              <a:lnSpc>
                <a:spcPct val="100000"/>
              </a:lnSpc>
              <a:spcBef>
                <a:spcPts val="505"/>
              </a:spcBef>
              <a:buClr>
                <a:srgbClr val="FD8537"/>
              </a:buClr>
              <a:buSzPct val="78571"/>
              <a:buFont typeface="Wingdings"/>
              <a:buChar char=""/>
              <a:tabLst>
                <a:tab pos="653415" algn="l"/>
              </a:tabLst>
            </a:pPr>
            <a:r>
              <a:rPr sz="2100" spc="110" dirty="0">
                <a:latin typeface="Times New Roman"/>
                <a:cs typeface="Times New Roman"/>
              </a:rPr>
              <a:t>Visually</a:t>
            </a:r>
            <a:r>
              <a:rPr sz="2100" spc="-10" dirty="0">
                <a:latin typeface="Times New Roman"/>
                <a:cs typeface="Times New Roman"/>
              </a:rPr>
              <a:t> </a:t>
            </a:r>
            <a:r>
              <a:rPr sz="2100" spc="160" dirty="0">
                <a:latin typeface="Times New Roman"/>
                <a:cs typeface="Times New Roman"/>
              </a:rPr>
              <a:t>impaired</a:t>
            </a:r>
            <a:endParaRPr sz="2100">
              <a:latin typeface="Times New Roman"/>
              <a:cs typeface="Times New Roman"/>
            </a:endParaRPr>
          </a:p>
          <a:p>
            <a:pPr marL="652780" lvl="1" indent="-274320">
              <a:lnSpc>
                <a:spcPct val="100000"/>
              </a:lnSpc>
              <a:spcBef>
                <a:spcPts val="505"/>
              </a:spcBef>
              <a:buClr>
                <a:srgbClr val="FD8537"/>
              </a:buClr>
              <a:buSzPct val="78571"/>
              <a:buFont typeface="Wingdings"/>
              <a:buChar char=""/>
              <a:tabLst>
                <a:tab pos="653415" algn="l"/>
              </a:tabLst>
            </a:pPr>
            <a:r>
              <a:rPr sz="2100" spc="125" dirty="0">
                <a:latin typeface="Times New Roman"/>
                <a:cs typeface="Times New Roman"/>
              </a:rPr>
              <a:t>Wheel </a:t>
            </a:r>
            <a:r>
              <a:rPr sz="2100" spc="155" dirty="0">
                <a:latin typeface="Times New Roman"/>
                <a:cs typeface="Times New Roman"/>
              </a:rPr>
              <a:t>chair</a:t>
            </a:r>
            <a:r>
              <a:rPr sz="2100" spc="-75" dirty="0">
                <a:latin typeface="Times New Roman"/>
                <a:cs typeface="Times New Roman"/>
              </a:rPr>
              <a:t> </a:t>
            </a:r>
            <a:r>
              <a:rPr sz="2100" spc="175" dirty="0">
                <a:latin typeface="Times New Roman"/>
                <a:cs typeface="Times New Roman"/>
              </a:rPr>
              <a:t>users</a:t>
            </a:r>
            <a:endParaRPr sz="2100">
              <a:latin typeface="Times New Roman"/>
              <a:cs typeface="Times New Roman"/>
            </a:endParaRPr>
          </a:p>
          <a:p>
            <a:pPr marL="287020" marR="5080" indent="-274320">
              <a:lnSpc>
                <a:spcPct val="100000"/>
              </a:lnSpc>
              <a:spcBef>
                <a:spcPts val="600"/>
              </a:spcBef>
              <a:buClr>
                <a:srgbClr val="FD8537"/>
              </a:buClr>
              <a:buSzPct val="68750"/>
              <a:buFont typeface="Wingdings"/>
              <a:buChar char=""/>
              <a:tabLst>
                <a:tab pos="287655" algn="l"/>
              </a:tabLst>
            </a:pPr>
            <a:r>
              <a:rPr sz="2400" spc="190" dirty="0">
                <a:latin typeface="Times New Roman"/>
                <a:cs typeface="Times New Roman"/>
              </a:rPr>
              <a:t>Buttons</a:t>
            </a:r>
            <a:r>
              <a:rPr sz="2400" spc="70" dirty="0">
                <a:latin typeface="Times New Roman"/>
                <a:cs typeface="Times New Roman"/>
              </a:rPr>
              <a:t> </a:t>
            </a:r>
            <a:r>
              <a:rPr sz="2400" spc="175" dirty="0">
                <a:latin typeface="Times New Roman"/>
                <a:cs typeface="Times New Roman"/>
              </a:rPr>
              <a:t>can</a:t>
            </a:r>
            <a:r>
              <a:rPr sz="2400" spc="65" dirty="0">
                <a:latin typeface="Times New Roman"/>
                <a:cs typeface="Times New Roman"/>
              </a:rPr>
              <a:t> </a:t>
            </a:r>
            <a:r>
              <a:rPr sz="2400" spc="130" dirty="0">
                <a:latin typeface="Times New Roman"/>
                <a:cs typeface="Times New Roman"/>
              </a:rPr>
              <a:t>be</a:t>
            </a:r>
            <a:r>
              <a:rPr sz="2400" spc="50" dirty="0">
                <a:latin typeface="Times New Roman"/>
                <a:cs typeface="Times New Roman"/>
              </a:rPr>
              <a:t> </a:t>
            </a:r>
            <a:r>
              <a:rPr sz="2400" spc="204" dirty="0">
                <a:latin typeface="Times New Roman"/>
                <a:cs typeface="Times New Roman"/>
              </a:rPr>
              <a:t>made</a:t>
            </a:r>
            <a:r>
              <a:rPr sz="2400" spc="70" dirty="0">
                <a:latin typeface="Times New Roman"/>
                <a:cs typeface="Times New Roman"/>
              </a:rPr>
              <a:t> </a:t>
            </a:r>
            <a:r>
              <a:rPr sz="2400" spc="160" dirty="0">
                <a:latin typeface="Times New Roman"/>
                <a:cs typeface="Times New Roman"/>
              </a:rPr>
              <a:t>extremely</a:t>
            </a:r>
            <a:r>
              <a:rPr sz="2400" spc="55" dirty="0">
                <a:latin typeface="Times New Roman"/>
                <a:cs typeface="Times New Roman"/>
              </a:rPr>
              <a:t> </a:t>
            </a:r>
            <a:r>
              <a:rPr sz="2400" spc="175" dirty="0">
                <a:latin typeface="Times New Roman"/>
                <a:cs typeface="Times New Roman"/>
              </a:rPr>
              <a:t>small</a:t>
            </a:r>
            <a:r>
              <a:rPr sz="2400" spc="50" dirty="0">
                <a:latin typeface="Times New Roman"/>
                <a:cs typeface="Times New Roman"/>
              </a:rPr>
              <a:t> </a:t>
            </a:r>
            <a:r>
              <a:rPr sz="2400" spc="215" dirty="0">
                <a:latin typeface="Times New Roman"/>
                <a:cs typeface="Times New Roman"/>
              </a:rPr>
              <a:t>but</a:t>
            </a:r>
            <a:r>
              <a:rPr sz="2400" spc="65" dirty="0">
                <a:latin typeface="Times New Roman"/>
                <a:cs typeface="Times New Roman"/>
              </a:rPr>
              <a:t> </a:t>
            </a:r>
            <a:r>
              <a:rPr sz="2400" spc="225" dirty="0">
                <a:latin typeface="Times New Roman"/>
                <a:cs typeface="Times New Roman"/>
              </a:rPr>
              <a:t>then  </a:t>
            </a:r>
            <a:r>
              <a:rPr sz="2400" spc="100" dirty="0">
                <a:latin typeface="Times New Roman"/>
                <a:cs typeface="Times New Roman"/>
              </a:rPr>
              <a:t>will </a:t>
            </a:r>
            <a:r>
              <a:rPr sz="2400" spc="130" dirty="0">
                <a:latin typeface="Times New Roman"/>
                <a:cs typeface="Times New Roman"/>
              </a:rPr>
              <a:t>we </a:t>
            </a:r>
            <a:r>
              <a:rPr sz="2400" spc="150" dirty="0">
                <a:latin typeface="Times New Roman"/>
                <a:cs typeface="Times New Roman"/>
              </a:rPr>
              <a:t>able </a:t>
            </a:r>
            <a:r>
              <a:rPr sz="2400" spc="130" dirty="0">
                <a:latin typeface="Times New Roman"/>
                <a:cs typeface="Times New Roman"/>
              </a:rPr>
              <a:t>to </a:t>
            </a:r>
            <a:r>
              <a:rPr sz="2400" spc="180" dirty="0">
                <a:latin typeface="Times New Roman"/>
                <a:cs typeface="Times New Roman"/>
              </a:rPr>
              <a:t>press</a:t>
            </a:r>
            <a:r>
              <a:rPr sz="2400" spc="-295" dirty="0">
                <a:latin typeface="Times New Roman"/>
                <a:cs typeface="Times New Roman"/>
              </a:rPr>
              <a:t> </a:t>
            </a:r>
            <a:r>
              <a:rPr sz="2400" spc="180" dirty="0">
                <a:latin typeface="Times New Roman"/>
                <a:cs typeface="Times New Roman"/>
              </a:rPr>
              <a:t>them?</a:t>
            </a:r>
            <a:endParaRPr sz="2400">
              <a:latin typeface="Times New Roman"/>
              <a:cs typeface="Times New Roman"/>
            </a:endParaRPr>
          </a:p>
        </p:txBody>
      </p:sp>
      <p:sp>
        <p:nvSpPr>
          <p:cNvPr id="4" name="object 4"/>
          <p:cNvSpPr txBox="1"/>
          <p:nvPr/>
        </p:nvSpPr>
        <p:spPr>
          <a:xfrm>
            <a:off x="7852664" y="42671"/>
            <a:ext cx="724535" cy="282575"/>
          </a:xfrm>
          <a:prstGeom prst="rect">
            <a:avLst/>
          </a:prstGeom>
        </p:spPr>
        <p:txBody>
          <a:bodyPr vert="horz" wrap="square" lIns="0" tIns="0" rIns="0" bIns="0" rtlCol="0">
            <a:spAutoFit/>
          </a:bodyPr>
          <a:lstStyle/>
          <a:p>
            <a:pPr marL="12700">
              <a:lnSpc>
                <a:spcPct val="100000"/>
              </a:lnSpc>
            </a:pPr>
            <a:r>
              <a:rPr sz="1800" spc="100" dirty="0">
                <a:latin typeface="Times New Roman"/>
                <a:cs typeface="Times New Roman"/>
              </a:rPr>
              <a:t>People</a:t>
            </a:r>
            <a:endParaRPr sz="180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4E12E69FE0F24D9B4F6BD891C4CF58" ma:contentTypeVersion="2" ma:contentTypeDescription="Create a new document." ma:contentTypeScope="" ma:versionID="74f789b680c5f7792079cd3055e01d04">
  <xsd:schema xmlns:xsd="http://www.w3.org/2001/XMLSchema" xmlns:xs="http://www.w3.org/2001/XMLSchema" xmlns:p="http://schemas.microsoft.com/office/2006/metadata/properties" xmlns:ns2="e360bfc0-8910-439c-a824-b4c22f7cf487" targetNamespace="http://schemas.microsoft.com/office/2006/metadata/properties" ma:root="true" ma:fieldsID="16d75d9b68039725bf00daff3bbde29d" ns2:_="">
    <xsd:import namespace="e360bfc0-8910-439c-a824-b4c22f7cf48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60bfc0-8910-439c-a824-b4c22f7cf4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38D540-466B-4965-AA88-3EEAB73CF1E0}"/>
</file>

<file path=customXml/itemProps2.xml><?xml version="1.0" encoding="utf-8"?>
<ds:datastoreItem xmlns:ds="http://schemas.openxmlformats.org/officeDocument/2006/customXml" ds:itemID="{BD3AFD7E-F897-4A2B-9B6E-5DB92BDF7143}"/>
</file>

<file path=customXml/itemProps3.xml><?xml version="1.0" encoding="utf-8"?>
<ds:datastoreItem xmlns:ds="http://schemas.openxmlformats.org/officeDocument/2006/customXml" ds:itemID="{A1F4A4C3-048E-4A97-9CCD-B8385D74D68A}"/>
</file>

<file path=docProps/app.xml><?xml version="1.0" encoding="utf-8"?>
<Properties xmlns="http://schemas.openxmlformats.org/officeDocument/2006/extended-properties" xmlns:vt="http://schemas.openxmlformats.org/officeDocument/2006/docPropsVTypes">
  <Template/>
  <TotalTime>8533</TotalTime>
  <Words>2454</Words>
  <Application>Microsoft Office PowerPoint</Application>
  <PresentationFormat>On-screen Show (4:3)</PresentationFormat>
  <Paragraphs>301</Paragraphs>
  <Slides>53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Cambria</vt:lpstr>
      <vt:lpstr>Georgia</vt:lpstr>
      <vt:lpstr>Helvetica</vt:lpstr>
      <vt:lpstr>Times New Roman</vt:lpstr>
      <vt:lpstr>Verdana</vt:lpstr>
      <vt:lpstr>Wingdings</vt:lpstr>
      <vt:lpstr>Office Theme</vt:lpstr>
      <vt:lpstr>PowerPoint Presentation</vt:lpstr>
      <vt:lpstr>PowerPoint Presentation</vt:lpstr>
      <vt:lpstr>PowerPoint Presentation</vt:lpstr>
      <vt:lpstr>PACT</vt:lpstr>
      <vt:lpstr>PowerPoint Presentation</vt:lpstr>
      <vt:lpstr>The changing nature of telephoning activity as technology advances</vt:lpstr>
      <vt:lpstr>Twitter or Facebook</vt:lpstr>
      <vt:lpstr>PEOPLE</vt:lpstr>
      <vt:lpstr>PHYSICAL DIFFERENCES</vt:lpstr>
      <vt:lpstr>ERGONOMICS</vt:lpstr>
      <vt:lpstr>People  Physical Differences</vt:lpstr>
      <vt:lpstr>ERGONOMICS</vt:lpstr>
      <vt:lpstr>Bad Ergonomic Design</vt:lpstr>
      <vt:lpstr>FITTS LAW</vt:lpstr>
      <vt:lpstr>PowerPoint Presentation</vt:lpstr>
      <vt:lpstr>Fitts’s Law</vt:lpstr>
      <vt:lpstr>Fitts’s Law</vt:lpstr>
      <vt:lpstr>PowerPoint Presentation</vt:lpstr>
      <vt:lpstr>PSYCHOLOGICAL DIFFERENCES</vt:lpstr>
      <vt:lpstr>Cultural Differences</vt:lpstr>
      <vt:lpstr>PowerPoint Presentation</vt:lpstr>
      <vt:lpstr>Cultural Differences</vt:lpstr>
      <vt:lpstr>PSYCHOLOGICAL DIFFERENCES</vt:lpstr>
      <vt:lpstr>SOCIAL DIFFERENCES</vt:lpstr>
      <vt:lpstr>SOCIAL DIFFERENCES</vt:lpstr>
      <vt:lpstr>ACTIVITIES</vt:lpstr>
      <vt:lpstr>ACTIVITIES</vt:lpstr>
      <vt:lpstr>ACTIVITIES</vt:lpstr>
      <vt:lpstr>ACTIVITIES</vt:lpstr>
      <vt:lpstr>ACTIVITIES</vt:lpstr>
      <vt:lpstr>ACTIVITIES</vt:lpstr>
      <vt:lpstr>Activity: Designing a ticket machine</vt:lpstr>
      <vt:lpstr>CONTEXT</vt:lpstr>
      <vt:lpstr>PowerPoint Presentation</vt:lpstr>
      <vt:lpstr>PHYSICAL ENVIRONMENT</vt:lpstr>
      <vt:lpstr>SOCIAL CONTEXT</vt:lpstr>
      <vt:lpstr>SOCIAL CONTEXT</vt:lpstr>
      <vt:lpstr>ORGANIZATIONAL CONTEXT</vt:lpstr>
      <vt:lpstr>TECHNOLOGIES</vt:lpstr>
      <vt:lpstr>Technologies</vt:lpstr>
      <vt:lpstr>How to Carry Out P,A,C,T?</vt:lpstr>
      <vt:lpstr>Example 1: PACT Analysis of University Attendance System</vt:lpstr>
      <vt:lpstr>PowerPoint Presentation</vt:lpstr>
      <vt:lpstr>PowerPoint Presentation</vt:lpstr>
      <vt:lpstr>PowerPoint Presentation</vt:lpstr>
      <vt:lpstr>PowerPoint Presentation</vt:lpstr>
      <vt:lpstr>Example 2: PACT Analysis for a Tourism Website</vt:lpstr>
      <vt:lpstr>People</vt:lpstr>
      <vt:lpstr>Activities</vt:lpstr>
      <vt:lpstr>Context</vt:lpstr>
      <vt:lpstr>Technologies</vt:lpstr>
      <vt:lpstr>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PACT</dc:title>
  <dc:creator>Gull</dc:creator>
  <cp:lastModifiedBy>Gulmina Rextina</cp:lastModifiedBy>
  <cp:revision>40</cp:revision>
  <dcterms:created xsi:type="dcterms:W3CDTF">2015-10-06T03:49:37Z</dcterms:created>
  <dcterms:modified xsi:type="dcterms:W3CDTF">2023-03-06T04:46:47Z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2014-12-10T00:00:00Z</vt:filetime>
  </property>
  <property fmtid="{D5CDD505-2E9C-101B-9397-08002B2CF9AE}" pid="3" name="Creator">
    <vt:lpwstr>Microsoft® PowerPoint® 2013</vt:lpwstr>
  </property>
  <property fmtid="{D5CDD505-2E9C-101B-9397-08002B2CF9AE}" pid="4" name="LastSaved">
    <vt:filetime>2015-10-06T00:00:00Z</vt:filetime>
  </property>
  <property fmtid="{D5CDD505-2E9C-101B-9397-08002B2CF9AE}" pid="5" name="ContentTypeId">
    <vt:lpwstr>0x0101002A4E12E69FE0F24D9B4F6BD891C4CF58</vt:lpwstr>
  </property>
</Properties>
</file>