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60" r:id="rId3"/>
    <p:sldId id="377" r:id="rId4"/>
    <p:sldId id="350" r:id="rId5"/>
    <p:sldId id="319" r:id="rId6"/>
    <p:sldId id="307" r:id="rId7"/>
    <p:sldId id="309" r:id="rId8"/>
    <p:sldId id="352" r:id="rId9"/>
    <p:sldId id="378" r:id="rId10"/>
    <p:sldId id="353" r:id="rId11"/>
    <p:sldId id="354" r:id="rId12"/>
    <p:sldId id="355" r:id="rId13"/>
    <p:sldId id="357" r:id="rId14"/>
    <p:sldId id="358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23" r:id="rId32"/>
    <p:sldId id="345" r:id="rId33"/>
    <p:sldId id="381" r:id="rId34"/>
    <p:sldId id="325" r:id="rId35"/>
    <p:sldId id="324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15" r:id="rId53"/>
    <p:sldId id="316" r:id="rId54"/>
    <p:sldId id="317" r:id="rId55"/>
    <p:sldId id="318" r:id="rId56"/>
    <p:sldId id="396" r:id="rId57"/>
    <p:sldId id="343" r:id="rId58"/>
    <p:sldId id="385" r:id="rId59"/>
    <p:sldId id="263" r:id="rId60"/>
    <p:sldId id="382" r:id="rId61"/>
    <p:sldId id="383" r:id="rId62"/>
    <p:sldId id="386" r:id="rId63"/>
    <p:sldId id="387" r:id="rId64"/>
    <p:sldId id="388" r:id="rId65"/>
    <p:sldId id="389" r:id="rId66"/>
    <p:sldId id="390" r:id="rId67"/>
    <p:sldId id="391" r:id="rId68"/>
    <p:sldId id="393" r:id="rId69"/>
    <p:sldId id="394" r:id="rId70"/>
    <p:sldId id="395" r:id="rId71"/>
    <p:sldId id="397" r:id="rId72"/>
    <p:sldId id="39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1" autoAdjust="0"/>
  </p:normalViewPr>
  <p:slideViewPr>
    <p:cSldViewPr>
      <p:cViewPr varScale="1">
        <p:scale>
          <a:sx n="57" d="100"/>
          <a:sy n="57" d="100"/>
        </p:scale>
        <p:origin x="154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41E2-F0B0-4BF8-BCDC-0C0047857C3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2EFC6-C7F2-4FF5-BEA8-02170655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2EFC6-C7F2-4FF5-BEA8-02170655AD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2EFC6-C7F2-4FF5-BEA8-02170655AD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84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tool scientists and engineers use to display, capture, annotate, and share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support of the operation of two Mars Exploration Rovers (MERs) on the surface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Mars. The MER (see Figure 8.8) acts like a human geological explorer by collecting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analyzing samples and then transmitting the results to the scientists on Earth. The scientists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engineers collaboratively analyze the data received, decide what to study next, create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plans of action, and send commands to the robots on the surface of Mars.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requirements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were identified partly through ethnographic fieldwork,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observations, and analysis (Trimble et al., 2002). The team of scientists and engineers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 a series of field tests that simulated the process of receiving data, analyzing it,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plans, and transmitting them to the MERs. The main problems they identified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stemmed from the scientists’ limitations in displaying, sharing, and storing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Figure 8.9a).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71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21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Diaries are useful: when participants are scattered and unreachable in person; when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is private, for example, in the home; or when it relates to feelings, for instance, emotions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motivation. For example, Jang et al. (2016) used diaries with interviews to collect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about users’ experiences with smart TVs in the home as compared to within a controlled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setting. The study in the home was conducted over several weeks during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participants were asked to keep a diary of their experiences and feelings. Surveys were also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collected. This mixed-methods study informed the user experience design of future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2EFC6-C7F2-4FF5-BEA8-02170655ADD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71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55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8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5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659DB6-D5AA-4BC5-8159-CF5B42FEE0C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87DCEA-D343-481F-9106-8DBD1D4D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Problem</a:t>
            </a:r>
            <a:br>
              <a:rPr lang="en-US" dirty="0"/>
            </a:br>
            <a:r>
              <a:rPr lang="en-US" dirty="0"/>
              <a:t>(Need Finding)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AF36-393F-4643-82CA-7EFDFAA0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Techniques: Surveys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A272-0421-4F5C-93F5-7831996C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Surveys -&gt; most common</a:t>
            </a:r>
          </a:p>
          <a:p>
            <a:r>
              <a:rPr lang="en-US" dirty="0"/>
              <a:t>Collection of data about participants (e.g., experiences, opinions)</a:t>
            </a:r>
          </a:p>
          <a:p>
            <a:r>
              <a:rPr lang="en-US" dirty="0"/>
              <a:t>Selecting a representative sample</a:t>
            </a:r>
          </a:p>
          <a:p>
            <a:r>
              <a:rPr lang="en-US" dirty="0"/>
              <a:t>Through the use of questionnaires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FD087-CB9A-4E08-9498-6F6C02F0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486084"/>
            <a:ext cx="2476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98E2B-8431-48C5-90EB-1B31E25D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How to construct questions?</a:t>
            </a:r>
          </a:p>
        </p:txBody>
      </p:sp>
    </p:spTree>
    <p:extLst>
      <p:ext uri="{BB962C8B-B14F-4D97-AF65-F5344CB8AC3E}">
        <p14:creationId xmlns:p14="http://schemas.microsoft.com/office/powerpoint/2010/main" val="24155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F5874-22FD-427B-A5BF-0C9D345E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7949"/>
            <a:ext cx="5867400" cy="64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B0F38-802E-4861-9809-20B42FB6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9" y="533400"/>
            <a:ext cx="94012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8EDB1-A930-43D6-AEE9-B7774156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9" y="609600"/>
            <a:ext cx="895206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0589E-8865-4EC0-8A6F-4FF605B5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973E3-5346-47AA-9C9A-31D7133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7C095-826E-4EAF-8822-1BF584D2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1328"/>
            <a:ext cx="7467600" cy="43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FBFAA3-C027-4D7C-A46E-6A97A82F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8FE5D6-0E57-4983-90AF-F19C9C8D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B55A8-6C68-4432-954B-857D051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5461"/>
            <a:ext cx="8229600" cy="50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86EAC-CB6E-4F81-A0C7-333C07ED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8332450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0EEB2-BDD2-4498-910D-7CE21300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" y="609600"/>
            <a:ext cx="8944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E26473-1F75-4390-A79E-3BB09ADE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357312"/>
            <a:ext cx="74485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Coursera, University of San Diego (Scott </a:t>
            </a:r>
            <a:r>
              <a:rPr lang="en-US" dirty="0" err="1"/>
              <a:t>Klemmer</a:t>
            </a:r>
            <a:r>
              <a:rPr lang="en-US" dirty="0"/>
              <a:t>) </a:t>
            </a:r>
          </a:p>
          <a:p>
            <a:r>
              <a:rPr lang="en-US" dirty="0"/>
              <a:t>About Face chapter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8242C-A251-484E-AD1E-D88CFFC2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95350"/>
            <a:ext cx="769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73ABE8-67E2-4772-ABB5-60440941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4" y="762000"/>
            <a:ext cx="823657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20ECA-9D08-45ED-AA16-7C9E206D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238231" cy="52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A88432-12AF-4937-8882-15C15DE3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157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1602E-8FDE-42BF-8134-157A5630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614487"/>
            <a:ext cx="7419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7B791E-E74B-4C44-A85B-AB20FF99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33525"/>
            <a:ext cx="75057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E6316-9180-432C-B9F7-C4FCB8EA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898066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372D4-4D6A-423C-BAA5-DA1F9719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11948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E8DDE-26A4-49E2-9FD4-2D886EB8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838200"/>
            <a:ext cx="850773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56A28-465F-413E-9F5F-1FC886B0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00112"/>
            <a:ext cx="7705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</a:p>
          <a:p>
            <a:pPr lvl="1"/>
            <a:r>
              <a:rPr lang="en-US" dirty="0" smtClean="0"/>
              <a:t>To build solutions based on evidence</a:t>
            </a:r>
          </a:p>
          <a:p>
            <a:pPr lvl="1"/>
            <a:r>
              <a:rPr lang="en-US" dirty="0" smtClean="0"/>
              <a:t>Reduce probability of building the wrong thing.</a:t>
            </a:r>
          </a:p>
          <a:p>
            <a:pPr lvl="1"/>
            <a:r>
              <a:rPr lang="en-US" dirty="0" smtClean="0"/>
              <a:t>Ensure solution is relevant and usable.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Finding (User Research)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85E80-73B8-4C9F-A8F1-9916CCBB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6" y="457200"/>
            <a:ext cx="8649607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078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Customer Interviews</a:t>
            </a:r>
          </a:p>
          <a:p>
            <a:pPr lvl="1"/>
            <a:r>
              <a:rPr lang="en-US" dirty="0"/>
              <a:t>Goals in purchasing the product</a:t>
            </a:r>
          </a:p>
          <a:p>
            <a:pPr lvl="2"/>
            <a:r>
              <a:rPr lang="en-US" dirty="0"/>
              <a:t> may not be the same as the end users. </a:t>
            </a:r>
          </a:p>
          <a:p>
            <a:pPr lvl="1"/>
            <a:r>
              <a:rPr lang="en-US" dirty="0"/>
              <a:t>Frustrations with current solution</a:t>
            </a:r>
          </a:p>
          <a:p>
            <a:pPr lvl="1"/>
            <a:r>
              <a:rPr lang="en-US" dirty="0"/>
              <a:t>Domain related issues and Vocabulary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User Interviews</a:t>
            </a:r>
          </a:p>
        </p:txBody>
      </p:sp>
    </p:spTree>
    <p:extLst>
      <p:ext uri="{BB962C8B-B14F-4D97-AF65-F5344CB8AC3E}">
        <p14:creationId xmlns:p14="http://schemas.microsoft.com/office/powerpoint/2010/main" val="25570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</a:t>
            </a:r>
            <a:r>
              <a:rPr lang="en-US" dirty="0" smtClean="0"/>
              <a:t>Interviews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Structured Interviews</a:t>
            </a:r>
          </a:p>
          <a:p>
            <a:pPr lvl="1"/>
            <a:r>
              <a:rPr lang="en-US" dirty="0" smtClean="0"/>
              <a:t>Options for answers are limited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Semi-Structured Interviews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were designing a lecture support system</a:t>
            </a:r>
          </a:p>
          <a:p>
            <a:r>
              <a:rPr lang="en-US" dirty="0"/>
              <a:t>Who would you interview?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28180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Representative of target users</a:t>
            </a:r>
          </a:p>
          <a:p>
            <a:r>
              <a:rPr lang="en-US" dirty="0"/>
              <a:t>May be current users of a similar system</a:t>
            </a:r>
          </a:p>
          <a:p>
            <a:r>
              <a:rPr lang="en-US" dirty="0"/>
              <a:t>Might also be </a:t>
            </a:r>
            <a:r>
              <a:rPr lang="en-US" i="1" dirty="0"/>
              <a:t>non-users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Participants</a:t>
            </a:r>
          </a:p>
        </p:txBody>
      </p:sp>
    </p:spTree>
    <p:extLst>
      <p:ext uri="{BB962C8B-B14F-4D97-AF65-F5344CB8AC3E}">
        <p14:creationId xmlns:p14="http://schemas.microsoft.com/office/powerpoint/2010/main" val="9702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Teacher</a:t>
            </a:r>
          </a:p>
          <a:p>
            <a:pPr lvl="1"/>
            <a:r>
              <a:rPr lang="en-US" dirty="0"/>
              <a:t>Students</a:t>
            </a:r>
          </a:p>
          <a:p>
            <a:pPr lvl="2"/>
            <a:r>
              <a:rPr lang="en-US" dirty="0"/>
              <a:t>Freshman</a:t>
            </a:r>
          </a:p>
          <a:p>
            <a:pPr lvl="2"/>
            <a:r>
              <a:rPr lang="en-US" dirty="0"/>
              <a:t>PhD</a:t>
            </a:r>
          </a:p>
          <a:p>
            <a:pPr lvl="2"/>
            <a:r>
              <a:rPr lang="en-US" dirty="0"/>
              <a:t>Stronger and weaker students</a:t>
            </a:r>
          </a:p>
          <a:p>
            <a:pPr lvl="2"/>
            <a:r>
              <a:rPr lang="en-US" dirty="0"/>
              <a:t>People with different backgrounds</a:t>
            </a:r>
          </a:p>
          <a:p>
            <a:pPr lvl="1"/>
            <a:r>
              <a:rPr lang="en-US" dirty="0"/>
              <a:t>Teaching Staff</a:t>
            </a:r>
          </a:p>
          <a:p>
            <a:pPr lvl="1"/>
            <a:r>
              <a:rPr lang="en-US" dirty="0"/>
              <a:t>Department Admin?</a:t>
            </a:r>
          </a:p>
          <a:p>
            <a:pPr lvl="1"/>
            <a:r>
              <a:rPr lang="en-US" dirty="0"/>
              <a:t>Parent?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1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diverse set of stakeholders</a:t>
            </a:r>
          </a:p>
          <a:p>
            <a:r>
              <a:rPr lang="en-US" dirty="0"/>
              <a:t>Use incentives and motivation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Approximate - better than nothing</a:t>
            </a:r>
          </a:p>
          <a:p>
            <a:pPr lvl="1"/>
            <a:r>
              <a:rPr lang="en-US" dirty="0"/>
              <a:t>Medical students instead of doctors</a:t>
            </a:r>
          </a:p>
          <a:p>
            <a:pPr lvl="1"/>
            <a:r>
              <a:rPr lang="en-US" dirty="0"/>
              <a:t>Computer students instead of software engineers</a:t>
            </a:r>
          </a:p>
          <a:p>
            <a:pPr lvl="1"/>
            <a:r>
              <a:rPr lang="en-US" dirty="0"/>
              <a:t>Not Ideal but better then nothing</a:t>
            </a:r>
          </a:p>
          <a:p>
            <a:endParaRPr lang="en-US" dirty="0"/>
          </a:p>
          <a:p>
            <a:r>
              <a:rPr lang="en-US" dirty="0"/>
              <a:t>You can ask people you know to refer you to other people they know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Participants</a:t>
            </a:r>
          </a:p>
        </p:txBody>
      </p:sp>
    </p:spTree>
    <p:extLst>
      <p:ext uri="{BB962C8B-B14F-4D97-AF65-F5344CB8AC3E}">
        <p14:creationId xmlns:p14="http://schemas.microsoft.com/office/powerpoint/2010/main" val="30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people in the middle instead of at the top</a:t>
            </a:r>
          </a:p>
          <a:p>
            <a:r>
              <a:rPr lang="en-US" dirty="0"/>
              <a:t>They are the ones who do the actual work</a:t>
            </a:r>
          </a:p>
          <a:p>
            <a:r>
              <a:rPr lang="en-US" dirty="0"/>
              <a:t>Also they will be more willing to talk.</a:t>
            </a:r>
          </a:p>
          <a:p>
            <a:r>
              <a:rPr lang="en-US" dirty="0"/>
              <a:t>People at the top don’t have time and they are very self conscious about what they will say.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Participants</a:t>
            </a:r>
          </a:p>
        </p:txBody>
      </p:sp>
    </p:spTree>
    <p:extLst>
      <p:ext uri="{BB962C8B-B14F-4D97-AF65-F5344CB8AC3E}">
        <p14:creationId xmlns:p14="http://schemas.microsoft.com/office/powerpoint/2010/main" val="35760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Good Questions?</a:t>
            </a:r>
          </a:p>
        </p:txBody>
      </p:sp>
    </p:spTree>
    <p:extLst>
      <p:ext uri="{BB962C8B-B14F-4D97-AF65-F5344CB8AC3E}">
        <p14:creationId xmlns:p14="http://schemas.microsoft.com/office/powerpoint/2010/main" val="25809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8067B6-924B-485A-8AAA-80B4DA7E5C46}"/>
              </a:ext>
            </a:extLst>
          </p:cNvPr>
          <p:cNvSpPr/>
          <p:nvPr/>
        </p:nvSpPr>
        <p:spPr>
          <a:xfrm>
            <a:off x="304800" y="23622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Avenir Next LT Pro Light" panose="020B0604020202020204" pitchFamily="34" charset="0"/>
                <a:cs typeface="Angsana New" panose="020B0502040204020203" pitchFamily="18" charset="-34"/>
              </a:rPr>
              <a:t>Design is a systematic and Data Driven Process</a:t>
            </a:r>
          </a:p>
        </p:txBody>
      </p:sp>
    </p:spTree>
    <p:extLst>
      <p:ext uri="{BB962C8B-B14F-4D97-AF65-F5344CB8AC3E}">
        <p14:creationId xmlns:p14="http://schemas.microsoft.com/office/powerpoint/2010/main" val="2546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“Is the daily update an important feature to you?”</a:t>
            </a:r>
          </a:p>
          <a:p>
            <a:pPr lvl="1"/>
            <a:r>
              <a:rPr lang="en-US" dirty="0"/>
              <a:t>What do you thing they will say?</a:t>
            </a:r>
          </a:p>
          <a:p>
            <a:r>
              <a:rPr lang="en-US" dirty="0"/>
              <a:t>“Would you like stores with less clutter?”</a:t>
            </a:r>
          </a:p>
          <a:p>
            <a:r>
              <a:rPr lang="en-US" dirty="0"/>
              <a:t>Do you want CU online to be more user friendly?</a:t>
            </a:r>
          </a:p>
          <a:p>
            <a:r>
              <a:rPr lang="en-US" dirty="0"/>
              <a:t>You like feature X don’t you?</a:t>
            </a:r>
          </a:p>
          <a:p>
            <a:r>
              <a:rPr lang="en-US" dirty="0"/>
              <a:t>Do you agree that a task manager would help you in your everyday life?</a:t>
            </a:r>
          </a:p>
          <a:p>
            <a:r>
              <a:rPr lang="en-US" dirty="0"/>
              <a:t>How stressful do you find getting up early in the morning?</a:t>
            </a:r>
          </a:p>
          <a:p>
            <a:r>
              <a:rPr lang="en-US" dirty="0"/>
              <a:t>Most of these questions are leading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they would do / like / want in hypothetical scenarios</a:t>
            </a:r>
          </a:p>
          <a:p>
            <a:pPr lvl="1"/>
            <a:r>
              <a:rPr lang="en-US" dirty="0"/>
              <a:t>People are not designers, they may not know what to say</a:t>
            </a:r>
          </a:p>
          <a:p>
            <a:pPr lvl="1"/>
            <a:r>
              <a:rPr lang="en-US" dirty="0"/>
              <a:t>For example Henry Ford said in the day of horse and buggy if you had asked what they wanted</a:t>
            </a:r>
          </a:p>
          <a:p>
            <a:pPr lvl="2"/>
            <a:r>
              <a:rPr lang="en-US" dirty="0"/>
              <a:t>They would have said a faster horse</a:t>
            </a:r>
          </a:p>
          <a:p>
            <a:pPr lvl="2"/>
            <a:r>
              <a:rPr lang="en-US" dirty="0"/>
              <a:t>The designers see the possibility of the car</a:t>
            </a:r>
          </a:p>
          <a:p>
            <a:pPr lvl="1"/>
            <a:r>
              <a:rPr lang="en-US" dirty="0"/>
              <a:t>People are not experts designers but they are experts of their lives so ask them about that.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Types of Questions to avoid</a:t>
            </a:r>
          </a:p>
        </p:txBody>
      </p:sp>
    </p:spTree>
    <p:extLst>
      <p:ext uri="{BB962C8B-B14F-4D97-AF65-F5344CB8AC3E}">
        <p14:creationId xmlns:p14="http://schemas.microsoft.com/office/powerpoint/2010/main" val="23261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often they do things</a:t>
            </a:r>
          </a:p>
          <a:p>
            <a:pPr lvl="1"/>
            <a:r>
              <a:rPr lang="en-US" dirty="0"/>
              <a:t>We often lie to ourselves</a:t>
            </a:r>
          </a:p>
          <a:p>
            <a:pPr lvl="1"/>
            <a:r>
              <a:rPr lang="en-US" dirty="0"/>
              <a:t>If asked how often do you exercise?</a:t>
            </a:r>
          </a:p>
          <a:p>
            <a:pPr lvl="1"/>
            <a:r>
              <a:rPr lang="en-US" dirty="0"/>
              <a:t>Instead make them concrete. </a:t>
            </a:r>
          </a:p>
          <a:p>
            <a:pPr lvl="1"/>
            <a:r>
              <a:rPr lang="en-US" dirty="0"/>
              <a:t>Instead ask how many times did they exercise last week. That is more concrete and more recent in their memory</a:t>
            </a:r>
          </a:p>
          <a:p>
            <a:r>
              <a:rPr lang="en-US" dirty="0"/>
              <a:t>How much they like things on an absolute scale</a:t>
            </a:r>
          </a:p>
          <a:p>
            <a:pPr lvl="1"/>
            <a:r>
              <a:rPr lang="en-US" dirty="0"/>
              <a:t>What does 7 mean?</a:t>
            </a:r>
          </a:p>
          <a:p>
            <a:r>
              <a:rPr lang="en-US" dirty="0"/>
              <a:t>Avoid binary Questions</a:t>
            </a:r>
          </a:p>
          <a:p>
            <a:pPr lvl="1"/>
            <a:r>
              <a:rPr lang="en-US" dirty="0"/>
              <a:t>Do you like grape fruit?</a:t>
            </a:r>
          </a:p>
          <a:p>
            <a:pPr lvl="2"/>
            <a:r>
              <a:rPr lang="en-US" dirty="0"/>
              <a:t>Yes</a:t>
            </a:r>
          </a:p>
          <a:p>
            <a:pPr lvl="1"/>
            <a:r>
              <a:rPr lang="en-US" dirty="0"/>
              <a:t>Not a very interesting question.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at </a:t>
            </a:r>
            <a:r>
              <a:rPr lang="en-US"/>
              <a:t>the beginning </a:t>
            </a:r>
            <a:r>
              <a:rPr lang="en-US" dirty="0"/>
              <a:t>of the interview ask open ended questions.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2199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yourself, explain your purpose</a:t>
            </a:r>
          </a:p>
          <a:p>
            <a:r>
              <a:rPr lang="en-US" dirty="0"/>
              <a:t>The interview is about them, not you!</a:t>
            </a:r>
          </a:p>
          <a:p>
            <a:r>
              <a:rPr lang="en-US" dirty="0"/>
              <a:t>Begin with open, unbiased questions</a:t>
            </a:r>
          </a:p>
          <a:p>
            <a:r>
              <a:rPr lang="en-US" dirty="0"/>
              <a:t>Ask the question and let them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Interviews</a:t>
            </a:r>
          </a:p>
        </p:txBody>
      </p:sp>
    </p:spTree>
    <p:extLst>
      <p:ext uri="{BB962C8B-B14F-4D97-AF65-F5344CB8AC3E}">
        <p14:creationId xmlns:p14="http://schemas.microsoft.com/office/powerpoint/2010/main" val="4022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(a little bit of)</a:t>
            </a:r>
          </a:p>
          <a:p>
            <a:r>
              <a:rPr lang="en-US" sz="6000" dirty="0"/>
              <a:t>Silence is Golden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your questions to their previous answers</a:t>
            </a:r>
          </a:p>
          <a:p>
            <a:r>
              <a:rPr lang="en-US" dirty="0"/>
              <a:t>Ask questions in language they use / understand</a:t>
            </a:r>
          </a:p>
          <a:p>
            <a:r>
              <a:rPr lang="en-US" dirty="0"/>
              <a:t>Pick up on and ask for examples</a:t>
            </a:r>
          </a:p>
          <a:p>
            <a:r>
              <a:rPr lang="en-US" dirty="0"/>
              <a:t>Be flexible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</p:spTree>
    <p:extLst>
      <p:ext uri="{BB962C8B-B14F-4D97-AF65-F5344CB8AC3E}">
        <p14:creationId xmlns:p14="http://schemas.microsoft.com/office/powerpoint/2010/main" val="4108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Scheduled Interviews Facilitate Depth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conduct interview?</a:t>
            </a:r>
          </a:p>
          <a:p>
            <a:r>
              <a:rPr lang="en-US" dirty="0"/>
              <a:t>Should you record audio or video?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Time-consuming to review / edit</a:t>
            </a:r>
          </a:p>
          <a:p>
            <a:r>
              <a:rPr lang="en-US" dirty="0"/>
              <a:t>Can change participants’ responses</a:t>
            </a:r>
          </a:p>
          <a:p>
            <a:r>
              <a:rPr lang="en-US" dirty="0"/>
              <a:t>Requires permission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Drawback of Audio/Video Recording</a:t>
            </a:r>
          </a:p>
        </p:txBody>
      </p:sp>
    </p:spTree>
    <p:extLst>
      <p:ext uri="{BB962C8B-B14F-4D97-AF65-F5344CB8AC3E}">
        <p14:creationId xmlns:p14="http://schemas.microsoft.com/office/powerpoint/2010/main" val="25015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Produces quantitative data, such as statistical information</a:t>
            </a:r>
          </a:p>
          <a:p>
            <a:r>
              <a:rPr lang="en-US" dirty="0"/>
              <a:t>Talks about numbers--- how many? How much?</a:t>
            </a:r>
          </a:p>
          <a:p>
            <a:r>
              <a:rPr lang="en-US" dirty="0"/>
              <a:t>In most scientific domains quantitative research is done for example in domains of physics, biology etc. </a:t>
            </a:r>
          </a:p>
          <a:p>
            <a:r>
              <a:rPr lang="en-US" dirty="0"/>
              <a:t>But in understanding users quantitative research can miss many details.  </a:t>
            </a:r>
          </a:p>
          <a:p>
            <a:r>
              <a:rPr lang="en-US" dirty="0"/>
              <a:t>We will use both qualitative and quantitative research but mostly qualitative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vs 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9765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robust record</a:t>
            </a:r>
          </a:p>
          <a:p>
            <a:r>
              <a:rPr lang="en-US" dirty="0"/>
              <a:t>Highlights are GREAT for communication</a:t>
            </a:r>
          </a:p>
          <a:p>
            <a:r>
              <a:rPr lang="en-US" dirty="0"/>
              <a:t>Helps you focus on interviewing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77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photos, notes, and artifacts</a:t>
            </a:r>
          </a:p>
          <a:p>
            <a:r>
              <a:rPr lang="en-US" dirty="0"/>
              <a:t>Helps tie all design to use, rather than debating things on an abstract plane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Records - It’ll help later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goal-oriented questions </a:t>
            </a:r>
            <a:r>
              <a:rPr lang="en-US" dirty="0"/>
              <a:t>to consider:</a:t>
            </a:r>
          </a:p>
          <a:p>
            <a:pPr lvl="1"/>
            <a:r>
              <a:rPr lang="en-US" b="1" dirty="0"/>
              <a:t> Goals</a:t>
            </a:r>
            <a:r>
              <a:rPr lang="en-US" dirty="0"/>
              <a:t>—What makes a good day? A bad day?</a:t>
            </a:r>
          </a:p>
          <a:p>
            <a:pPr lvl="1"/>
            <a:r>
              <a:rPr lang="en-US" b="1" dirty="0"/>
              <a:t>Opportunity</a:t>
            </a:r>
            <a:r>
              <a:rPr lang="en-US" dirty="0"/>
              <a:t>—What activities currently waste your time?</a:t>
            </a:r>
          </a:p>
          <a:p>
            <a:pPr lvl="1"/>
            <a:r>
              <a:rPr lang="en-US" b="1" dirty="0"/>
              <a:t>Priorities</a:t>
            </a:r>
            <a:r>
              <a:rPr lang="en-US" dirty="0"/>
              <a:t>—What is most important to you?</a:t>
            </a:r>
          </a:p>
          <a:p>
            <a:pPr lvl="1"/>
            <a:r>
              <a:rPr lang="en-US" b="1" dirty="0"/>
              <a:t>Information</a:t>
            </a:r>
            <a:r>
              <a:rPr lang="en-US" dirty="0"/>
              <a:t>—What helps you make decisions?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Questions</a:t>
            </a:r>
          </a:p>
        </p:txBody>
      </p:sp>
    </p:spTree>
    <p:extLst>
      <p:ext uri="{BB962C8B-B14F-4D97-AF65-F5344CB8AC3E}">
        <p14:creationId xmlns:p14="http://schemas.microsoft.com/office/powerpoint/2010/main" val="31786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system-oriented question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Function</a:t>
            </a:r>
            <a:r>
              <a:rPr lang="en-US" dirty="0"/>
              <a:t>—What are the most common things you do with the product?</a:t>
            </a:r>
          </a:p>
          <a:p>
            <a:pPr lvl="1"/>
            <a:r>
              <a:rPr lang="en-US" b="1" dirty="0"/>
              <a:t>Frequency</a:t>
            </a:r>
            <a:r>
              <a:rPr lang="en-US" dirty="0"/>
              <a:t>—What parts of the product do you use most?</a:t>
            </a:r>
          </a:p>
          <a:p>
            <a:pPr lvl="1"/>
            <a:r>
              <a:rPr lang="en-US" b="1" dirty="0"/>
              <a:t> Preference</a:t>
            </a:r>
            <a:r>
              <a:rPr lang="en-US" dirty="0"/>
              <a:t>—What are your favorite aspects of the product? What drives you crazy?</a:t>
            </a:r>
          </a:p>
          <a:p>
            <a:pPr lvl="1"/>
            <a:r>
              <a:rPr lang="en-US" b="1" dirty="0"/>
              <a:t>Failure</a:t>
            </a:r>
            <a:r>
              <a:rPr lang="en-US" dirty="0"/>
              <a:t>—How do you work around problems?</a:t>
            </a:r>
          </a:p>
          <a:p>
            <a:pPr lvl="1"/>
            <a:r>
              <a:rPr lang="en-US" b="1" dirty="0"/>
              <a:t>Expertise</a:t>
            </a:r>
            <a:r>
              <a:rPr lang="en-US" i="1" dirty="0"/>
              <a:t>—</a:t>
            </a:r>
            <a:r>
              <a:rPr lang="en-US" dirty="0"/>
              <a:t>What shortcuts do you employ?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Questions</a:t>
            </a:r>
          </a:p>
        </p:txBody>
      </p:sp>
    </p:spTree>
    <p:extLst>
      <p:ext uri="{BB962C8B-B14F-4D97-AF65-F5344CB8AC3E}">
        <p14:creationId xmlns:p14="http://schemas.microsoft.com/office/powerpoint/2010/main" val="33600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 flow-oriented questions </a:t>
            </a:r>
            <a:r>
              <a:rPr lang="en-US" dirty="0"/>
              <a:t>can be helpful:</a:t>
            </a:r>
          </a:p>
          <a:p>
            <a:pPr lvl="1"/>
            <a:r>
              <a:rPr lang="en-US" b="1" dirty="0"/>
              <a:t> Process</a:t>
            </a:r>
            <a:r>
              <a:rPr lang="en-US" dirty="0"/>
              <a:t>—What did you do when you first came in today? What did you do after that?</a:t>
            </a:r>
          </a:p>
          <a:p>
            <a:pPr lvl="1"/>
            <a:r>
              <a:rPr lang="en-US" b="1" dirty="0"/>
              <a:t>Occurrence and recurrence</a:t>
            </a:r>
            <a:r>
              <a:rPr lang="en-US" dirty="0"/>
              <a:t>—How often do you do this? What things do you do</a:t>
            </a:r>
          </a:p>
          <a:p>
            <a:pPr lvl="1"/>
            <a:r>
              <a:rPr lang="en-US" dirty="0"/>
              <a:t>weekly or monthly, but not every day?</a:t>
            </a:r>
          </a:p>
          <a:p>
            <a:pPr lvl="1"/>
            <a:r>
              <a:rPr lang="en-US" b="1" dirty="0"/>
              <a:t>Exception</a:t>
            </a:r>
            <a:r>
              <a:rPr lang="en-US" dirty="0"/>
              <a:t>—What constitutes a typical day? What would be an unusual event?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Questions</a:t>
            </a:r>
          </a:p>
        </p:txBody>
      </p:sp>
    </p:spTree>
    <p:extLst>
      <p:ext uri="{BB962C8B-B14F-4D97-AF65-F5344CB8AC3E}">
        <p14:creationId xmlns:p14="http://schemas.microsoft.com/office/powerpoint/2010/main" val="32095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Attitude-oriented questions</a:t>
            </a:r>
            <a:endParaRPr lang="en-US" dirty="0"/>
          </a:p>
          <a:p>
            <a:pPr lvl="1"/>
            <a:r>
              <a:rPr lang="en-US" dirty="0"/>
              <a:t>To better understand user motivations</a:t>
            </a:r>
          </a:p>
          <a:p>
            <a:pPr lvl="1"/>
            <a:r>
              <a:rPr lang="en-US" sz="2400" b="1" dirty="0"/>
              <a:t>Aspiration</a:t>
            </a:r>
            <a:r>
              <a:rPr lang="en-US" sz="2400" dirty="0"/>
              <a:t>—What do you see yourself doing five years from now?</a:t>
            </a:r>
          </a:p>
          <a:p>
            <a:pPr lvl="1"/>
            <a:r>
              <a:rPr lang="en-US" sz="2800" b="1" dirty="0"/>
              <a:t> </a:t>
            </a:r>
            <a:r>
              <a:rPr lang="en-US" sz="2400" b="1" dirty="0"/>
              <a:t>Avoidance</a:t>
            </a:r>
            <a:r>
              <a:rPr lang="en-US" sz="2400" dirty="0"/>
              <a:t>—What would you prefer not to do? What do you procrastinate on?</a:t>
            </a:r>
          </a:p>
          <a:p>
            <a:pPr lvl="1"/>
            <a:r>
              <a:rPr lang="en-US" sz="2800" b="1" dirty="0"/>
              <a:t> </a:t>
            </a:r>
            <a:r>
              <a:rPr lang="en-US" sz="2400" b="1" dirty="0"/>
              <a:t>Motivation</a:t>
            </a:r>
            <a:r>
              <a:rPr lang="en-US" sz="2400" dirty="0"/>
              <a:t>—What do you enjoy most about your job (or lifestyle)? What do you </a:t>
            </a:r>
            <a:r>
              <a:rPr lang="en-US" sz="2800" dirty="0"/>
              <a:t>always tackle first?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Questions</a:t>
            </a:r>
          </a:p>
        </p:txBody>
      </p:sp>
    </p:spTree>
    <p:extLst>
      <p:ext uri="{BB962C8B-B14F-4D97-AF65-F5344CB8AC3E}">
        <p14:creationId xmlns:p14="http://schemas.microsoft.com/office/powerpoint/2010/main" val="3970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Groups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 group of participants have a discussion on a topic directed by a researcher. </a:t>
            </a:r>
          </a:p>
          <a:p>
            <a:r>
              <a:rPr lang="en-US" dirty="0" smtClean="0"/>
              <a:t> </a:t>
            </a:r>
            <a:r>
              <a:rPr lang="en-US" dirty="0"/>
              <a:t>Pros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group opinion about issues 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/>
              <a:t>way to test early ideas/designs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way to identify issues or areas of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Multi-constituent </a:t>
            </a:r>
            <a:r>
              <a:rPr lang="en-US" dirty="0"/>
              <a:t>discussion </a:t>
            </a:r>
            <a:endParaRPr lang="en-US" dirty="0" smtClean="0"/>
          </a:p>
          <a:p>
            <a:r>
              <a:rPr lang="en-US" dirty="0" smtClean="0"/>
              <a:t>Cons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taken over by assertive individuals </a:t>
            </a:r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people’s opinions not actual behaviors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Limited sample size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Participant Observation</a:t>
            </a:r>
          </a:p>
        </p:txBody>
      </p:sp>
    </p:spTree>
    <p:extLst>
      <p:ext uri="{BB962C8B-B14F-4D97-AF65-F5344CB8AC3E}">
        <p14:creationId xmlns:p14="http://schemas.microsoft.com/office/powerpoint/2010/main" val="8975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Direct observation in controlled environments</a:t>
            </a:r>
            <a:endParaRPr lang="en-US" sz="1400" dirty="0"/>
          </a:p>
          <a:p>
            <a:pPr>
              <a:spcBef>
                <a:spcPts val="1800"/>
              </a:spcBef>
            </a:pPr>
            <a:r>
              <a:rPr lang="en-US" sz="2800" dirty="0"/>
              <a:t>Indirect observation: tracking users’ activities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Diaries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Interaction logging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Video and photographs collected remotely by drones or other equipment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0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participant observation uncover more detail then interviews?</a:t>
            </a:r>
          </a:p>
          <a:p>
            <a:endParaRPr lang="en-US" dirty="0"/>
          </a:p>
          <a:p>
            <a:r>
              <a:rPr lang="en-US" dirty="0"/>
              <a:t>Participant observation can uncover things that are difficult to articulate.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Observation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research helps us understand a product’s domain, context, and constraints in different, more useful ways than quantitative research does.</a:t>
            </a:r>
          </a:p>
          <a:p>
            <a:pPr lvl="1"/>
            <a:r>
              <a:rPr lang="en-US" dirty="0"/>
              <a:t>Behaviors, attitudes, and aptitudes of potential and existing product users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Technical, business, and environmental contexts—the </a:t>
            </a:r>
            <a:r>
              <a:rPr lang="en-US" i="1" dirty="0"/>
              <a:t>domain</a:t>
            </a:r>
            <a:r>
              <a:rPr lang="en-US" dirty="0"/>
              <a:t>—of the product to be designed</a:t>
            </a:r>
          </a:p>
          <a:p>
            <a:pPr lvl="1"/>
            <a:r>
              <a:rPr lang="en-US" sz="2400" dirty="0"/>
              <a:t>Vocabulary and other social aspects of the domain in question</a:t>
            </a:r>
          </a:p>
          <a:p>
            <a:pPr lvl="1"/>
            <a:r>
              <a:rPr lang="en-US" sz="2400" dirty="0"/>
              <a:t>How existing products are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vs 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9338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148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usability consultant joins a group of tourists who have been given a </a:t>
            </a:r>
            <a:r>
              <a:rPr lang="en-US" dirty="0" smtClean="0"/>
              <a:t>wearable navigation </a:t>
            </a:r>
            <a:r>
              <a:rPr lang="en-US" dirty="0"/>
              <a:t>device that fits onto a wrist strap to test on a visit to Stockholm. After </a:t>
            </a:r>
            <a:r>
              <a:rPr lang="en-US" dirty="0" smtClean="0"/>
              <a:t>sightseeing for </a:t>
            </a:r>
            <a:r>
              <a:rPr lang="en-US" dirty="0"/>
              <a:t>the day, they use the device to find a list of restaurants within 2 kilometers of </a:t>
            </a:r>
            <a:r>
              <a:rPr lang="en-US" dirty="0" smtClean="0"/>
              <a:t>their current </a:t>
            </a:r>
            <a:r>
              <a:rPr lang="en-US" dirty="0"/>
              <a:t>position. Several are listed, and they find the phone numbers of a few, call them to </a:t>
            </a:r>
            <a:r>
              <a:rPr lang="en-US" dirty="0" smtClean="0"/>
              <a:t>ask about </a:t>
            </a:r>
            <a:r>
              <a:rPr lang="en-US" dirty="0"/>
              <a:t>their menus, select one, make a booking, and head off to the restaurant. </a:t>
            </a:r>
            <a:endParaRPr lang="en-US" dirty="0" smtClean="0"/>
          </a:p>
          <a:p>
            <a:r>
              <a:rPr lang="en-US" dirty="0" smtClean="0"/>
              <a:t>The usability consultant </a:t>
            </a:r>
            <a:r>
              <a:rPr lang="en-US" dirty="0"/>
              <a:t>observes some difficulty operating the device, especially on the move. </a:t>
            </a:r>
            <a:r>
              <a:rPr lang="en-US" dirty="0" smtClean="0"/>
              <a:t>Discussion with </a:t>
            </a:r>
            <a:r>
              <a:rPr lang="en-US" dirty="0"/>
              <a:t>the group supports the evaluator’s impression that there are problems with the interface</a:t>
            </a:r>
            <a:r>
              <a:rPr lang="en-US" dirty="0" smtClean="0"/>
              <a:t>, but </a:t>
            </a:r>
            <a:r>
              <a:rPr lang="en-US" dirty="0"/>
              <a:t>on balance the device is useful, and the group is pleased to get a table at a good </a:t>
            </a:r>
            <a:r>
              <a:rPr lang="en-US" dirty="0" smtClean="0"/>
              <a:t>restaurant nearby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Observation in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25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gathering should have a clearly stated goal, but it is particularly important </a:t>
            </a:r>
            <a:r>
              <a:rPr lang="en-US" dirty="0" smtClean="0"/>
              <a:t>to have </a:t>
            </a:r>
            <a:r>
              <a:rPr lang="en-US" dirty="0"/>
              <a:t>a focus for an observation session because there is always so much going 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the other </a:t>
            </a:r>
            <a:r>
              <a:rPr lang="en-US" dirty="0"/>
              <a:t>hand, it is also important to be prepared to change the plan if circumstances change.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Observation in the Field</a:t>
            </a:r>
          </a:p>
        </p:txBody>
      </p:sp>
    </p:spTree>
    <p:extLst>
      <p:ext uri="{BB962C8B-B14F-4D97-AF65-F5344CB8AC3E}">
        <p14:creationId xmlns:p14="http://schemas.microsoft.com/office/powerpoint/2010/main" val="2470519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12968" cy="698376"/>
          </a:xfrm>
        </p:spPr>
        <p:txBody>
          <a:bodyPr>
            <a:noAutofit/>
          </a:bodyPr>
          <a:lstStyle/>
          <a:p>
            <a:r>
              <a:rPr lang="en-US" sz="3200" noProof="0" dirty="0"/>
              <a:t>Structuring frameworks to guide observation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153400" cy="5492080"/>
          </a:xfrm>
        </p:spPr>
        <p:txBody>
          <a:bodyPr>
            <a:normAutofit fontScale="62500" lnSpcReduction="20000"/>
          </a:bodyPr>
          <a:lstStyle/>
          <a:p>
            <a:r>
              <a:rPr lang="en-US" sz="4000" noProof="0" dirty="0"/>
              <a:t>Three easy-to-remember parts:</a:t>
            </a:r>
          </a:p>
          <a:p>
            <a:pPr marL="457200" lvl="1" indent="0"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The person</a:t>
            </a:r>
            <a:r>
              <a:rPr lang="en-US" sz="3000" noProof="0" dirty="0">
                <a:solidFill>
                  <a:schemeClr val="tx1"/>
                </a:solidFill>
              </a:rPr>
              <a:t>: Who?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The place</a:t>
            </a:r>
            <a:r>
              <a:rPr lang="en-US" sz="3000" noProof="0" dirty="0">
                <a:solidFill>
                  <a:schemeClr val="tx1"/>
                </a:solidFill>
              </a:rPr>
              <a:t>: Where?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The thing</a:t>
            </a:r>
            <a:r>
              <a:rPr lang="en-US" sz="3000" noProof="0" dirty="0">
                <a:solidFill>
                  <a:schemeClr val="tx1"/>
                </a:solidFill>
              </a:rPr>
              <a:t>: What?</a:t>
            </a:r>
          </a:p>
          <a:p>
            <a:pPr>
              <a:spcBef>
                <a:spcPts val="1200"/>
              </a:spcBef>
            </a:pPr>
            <a:r>
              <a:rPr lang="en-US" sz="4000" noProof="0" dirty="0"/>
              <a:t>A more detailed framework (Robson, 2014):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Space</a:t>
            </a:r>
            <a:r>
              <a:rPr lang="en-US" sz="3000" noProof="0" dirty="0">
                <a:solidFill>
                  <a:schemeClr val="tx1"/>
                </a:solidFill>
              </a:rPr>
              <a:t>: What is the physical space like and how is it laid out?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Actors</a:t>
            </a:r>
            <a:r>
              <a:rPr lang="en-US" sz="3000" noProof="0" dirty="0">
                <a:solidFill>
                  <a:schemeClr val="tx1"/>
                </a:solidFill>
              </a:rPr>
              <a:t>: What are the names and relevant details of the people involved?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Activities</a:t>
            </a:r>
            <a:r>
              <a:rPr lang="en-US" sz="3000" noProof="0" dirty="0">
                <a:solidFill>
                  <a:schemeClr val="tx1"/>
                </a:solidFill>
              </a:rPr>
              <a:t>: What are the actors doing and why?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Objects</a:t>
            </a:r>
            <a:r>
              <a:rPr lang="en-US" sz="3000" noProof="0" dirty="0">
                <a:solidFill>
                  <a:schemeClr val="tx1"/>
                </a:solidFill>
              </a:rPr>
              <a:t>: What physical objects are present, such as furniture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Acts</a:t>
            </a:r>
            <a:r>
              <a:rPr lang="en-US" sz="3000" noProof="0" dirty="0">
                <a:solidFill>
                  <a:schemeClr val="tx1"/>
                </a:solidFill>
              </a:rPr>
              <a:t>: What are specific individual actions?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Events</a:t>
            </a:r>
            <a:r>
              <a:rPr lang="en-US" sz="3000" noProof="0" dirty="0">
                <a:solidFill>
                  <a:schemeClr val="tx1"/>
                </a:solidFill>
              </a:rPr>
              <a:t>: Is what you observe part of a special event?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Time</a:t>
            </a:r>
            <a:r>
              <a:rPr lang="en-US" sz="3000" noProof="0" dirty="0">
                <a:solidFill>
                  <a:schemeClr val="tx1"/>
                </a:solidFill>
              </a:rPr>
              <a:t>: What is the sequence of events?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Goals</a:t>
            </a:r>
            <a:r>
              <a:rPr lang="en-US" sz="3000" noProof="0" dirty="0">
                <a:solidFill>
                  <a:schemeClr val="tx1"/>
                </a:solidFill>
              </a:rPr>
              <a:t>: What are the actors trying to accomplish?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3000" b="1" noProof="0" dirty="0">
                <a:solidFill>
                  <a:schemeClr val="tx1"/>
                </a:solidFill>
              </a:rPr>
              <a:t>Feelings</a:t>
            </a:r>
            <a:r>
              <a:rPr lang="en-US" sz="3000" noProof="0" dirty="0">
                <a:solidFill>
                  <a:schemeClr val="tx1"/>
                </a:solidFill>
              </a:rPr>
              <a:t>: What is the mood of the group and of individuals?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695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Planning and conducting observation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noProof="0" dirty="0"/>
              <a:t>Decide on how involved you will be: from passive observer to active participant</a:t>
            </a:r>
            <a:endParaRPr lang="en-US" sz="600" noProof="0" dirty="0"/>
          </a:p>
          <a:p>
            <a:pPr>
              <a:spcBef>
                <a:spcPts val="1200"/>
              </a:spcBef>
            </a:pPr>
            <a:r>
              <a:rPr lang="en-US" noProof="0" dirty="0"/>
              <a:t>How to gain acceptance</a:t>
            </a:r>
            <a:endParaRPr lang="en-US" sz="600" noProof="0" dirty="0"/>
          </a:p>
          <a:p>
            <a:pPr>
              <a:spcBef>
                <a:spcPts val="1200"/>
              </a:spcBef>
            </a:pPr>
            <a:r>
              <a:rPr lang="en-US" noProof="0" dirty="0"/>
              <a:t>How to handle sensitive topics, for example, culture, private spaces, and so on</a:t>
            </a:r>
            <a:endParaRPr lang="en-US" sz="600" noProof="0" dirty="0"/>
          </a:p>
          <a:p>
            <a:pPr>
              <a:spcBef>
                <a:spcPts val="1200"/>
              </a:spcBef>
            </a:pPr>
            <a:r>
              <a:rPr lang="en-US" noProof="0" dirty="0"/>
              <a:t>How to collect the data: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noProof="0" dirty="0">
                <a:solidFill>
                  <a:schemeClr val="tx1"/>
                </a:solidFill>
              </a:rPr>
              <a:t>What data to collect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noProof="0" dirty="0">
                <a:solidFill>
                  <a:schemeClr val="tx1"/>
                </a:solidFill>
              </a:rPr>
              <a:t>What equipment to use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noProof="0" dirty="0">
                <a:solidFill>
                  <a:schemeClr val="tx1"/>
                </a:solidFill>
              </a:rPr>
              <a:t>When to stop observing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103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264568"/>
          </a:xfrm>
        </p:spPr>
        <p:txBody>
          <a:bodyPr/>
          <a:lstStyle/>
          <a:p>
            <a:r>
              <a:rPr lang="en-US" noProof="0" dirty="0"/>
              <a:t>Ethnography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229600" cy="4752305"/>
          </a:xfrm>
        </p:spPr>
        <p:txBody>
          <a:bodyPr>
            <a:normAutofit fontScale="92500"/>
          </a:bodyPr>
          <a:lstStyle/>
          <a:p>
            <a:pPr>
              <a:buFont typeface="Symbol" charset="0"/>
              <a:buChar char="·"/>
            </a:pPr>
            <a:r>
              <a:rPr lang="en-US" sz="2500" noProof="0" dirty="0"/>
              <a:t>Ethnography is a philosophy with a set of techniques that include participant observation and interviews</a:t>
            </a:r>
            <a:endParaRPr lang="en-US" sz="600" noProof="0" dirty="0"/>
          </a:p>
          <a:p>
            <a:pPr>
              <a:spcBef>
                <a:spcPts val="1200"/>
              </a:spcBef>
              <a:buFont typeface="Symbol" charset="0"/>
              <a:buChar char="·"/>
            </a:pPr>
            <a:r>
              <a:rPr lang="en-US" sz="2500" noProof="0" dirty="0"/>
              <a:t>Debate about differences between participant observation and ethnography</a:t>
            </a:r>
            <a:endParaRPr lang="en-US" sz="600" noProof="0" dirty="0"/>
          </a:p>
          <a:p>
            <a:pPr>
              <a:spcBef>
                <a:spcPts val="1200"/>
              </a:spcBef>
              <a:buFont typeface="Symbol" charset="0"/>
              <a:buChar char="·"/>
            </a:pPr>
            <a:r>
              <a:rPr lang="en-US" sz="2500" noProof="0" dirty="0"/>
              <a:t>Ethnographers immerse themselves in the culture that they study</a:t>
            </a:r>
            <a:endParaRPr lang="en-US" sz="600" noProof="0" dirty="0"/>
          </a:p>
          <a:p>
            <a:pPr>
              <a:spcBef>
                <a:spcPts val="1200"/>
              </a:spcBef>
              <a:buFont typeface="Symbol" charset="0"/>
              <a:buChar char="·"/>
            </a:pPr>
            <a:r>
              <a:rPr lang="en-US" sz="2500" noProof="0" dirty="0"/>
              <a:t>A researcher’s degree of participation can vary</a:t>
            </a:r>
            <a:endParaRPr lang="en-US" sz="600" noProof="0" dirty="0"/>
          </a:p>
          <a:p>
            <a:pPr>
              <a:spcBef>
                <a:spcPts val="1200"/>
              </a:spcBef>
              <a:buFont typeface="Symbol" charset="0"/>
              <a:buChar char="·"/>
            </a:pPr>
            <a:r>
              <a:rPr lang="en-US" sz="2500" noProof="0" dirty="0"/>
              <a:t>Analyzing video and data logs can be time-consuming</a:t>
            </a:r>
            <a:endParaRPr lang="en-US" sz="600" noProof="0" dirty="0"/>
          </a:p>
          <a:p>
            <a:pPr>
              <a:spcBef>
                <a:spcPts val="1200"/>
              </a:spcBef>
              <a:buFont typeface="Symbol" charset="0"/>
              <a:buChar char="·"/>
            </a:pPr>
            <a:r>
              <a:rPr lang="en-US" sz="2500" noProof="0" dirty="0"/>
              <a:t>Collections of comments, incidents, and artifacts are made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829400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More on Ethnography</a:t>
            </a:r>
            <a:endParaRPr lang="en-US" i="1" noProof="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2777"/>
            <a:ext cx="7774632" cy="4824536"/>
          </a:xfrm>
        </p:spPr>
        <p:txBody>
          <a:bodyPr>
            <a:normAutofit/>
          </a:bodyPr>
          <a:lstStyle/>
          <a:p>
            <a:r>
              <a:rPr lang="en-US" noProof="0" dirty="0"/>
              <a:t>Co-operation of people being observed is required</a:t>
            </a:r>
          </a:p>
          <a:p>
            <a:pPr>
              <a:spcBef>
                <a:spcPts val="1200"/>
              </a:spcBef>
            </a:pPr>
            <a:r>
              <a:rPr lang="en-US" noProof="0" dirty="0"/>
              <a:t>Informants are useful</a:t>
            </a:r>
          </a:p>
          <a:p>
            <a:pPr>
              <a:spcBef>
                <a:spcPts val="1200"/>
              </a:spcBef>
            </a:pPr>
            <a:r>
              <a:rPr lang="en-US" noProof="0" dirty="0"/>
              <a:t>Data analysis is continuous</a:t>
            </a:r>
          </a:p>
          <a:p>
            <a:pPr>
              <a:spcBef>
                <a:spcPts val="1200"/>
              </a:spcBef>
            </a:pPr>
            <a:r>
              <a:rPr lang="en-US" noProof="0" dirty="0"/>
              <a:t>Interpretivist technique</a:t>
            </a:r>
          </a:p>
          <a:p>
            <a:pPr>
              <a:spcBef>
                <a:spcPts val="1200"/>
              </a:spcBef>
            </a:pPr>
            <a:r>
              <a:rPr lang="en-US" noProof="0" dirty="0"/>
              <a:t>Questions get refined as understanding grows</a:t>
            </a:r>
          </a:p>
          <a:p>
            <a:pPr>
              <a:spcBef>
                <a:spcPts val="1200"/>
              </a:spcBef>
            </a:pPr>
            <a:r>
              <a:rPr lang="en-US" noProof="0" dirty="0"/>
              <a:t>Reports usually contain 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65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5992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More </a:t>
            </a:r>
            <a:r>
              <a:rPr lang="en-US" dirty="0"/>
              <a:t>on Ethnography </a:t>
            </a:r>
            <a:r>
              <a:rPr lang="en-US" i="1" dirty="0"/>
              <a:t>(continued)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pic>
        <p:nvPicPr>
          <p:cNvPr id="3074" name="Picture 2" descr="Photos depict (a) The situation before MERboard; (b) a scientist using MERboard to present information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" b="24289"/>
          <a:stretch/>
        </p:blipFill>
        <p:spPr bwMode="auto">
          <a:xfrm>
            <a:off x="539552" y="1340768"/>
            <a:ext cx="806628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66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0D5CA-6A6D-9642-AD58-4C5A1A12479A}"/>
              </a:ext>
            </a:extLst>
          </p:cNvPr>
          <p:cNvSpPr/>
          <p:nvPr/>
        </p:nvSpPr>
        <p:spPr>
          <a:xfrm>
            <a:off x="457200" y="5094312"/>
            <a:ext cx="814724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HelveticaNeueLTStd"/>
              </a:rPr>
              <a:t>Figure 8.9 </a:t>
            </a:r>
            <a:r>
              <a:rPr lang="en-US" sz="1600" dirty="0">
                <a:latin typeface="HelveticaNeueLTStd"/>
              </a:rPr>
              <a:t>(a) The situation before MERboard; (b) a scientist using MERboard to present information 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i="1" dirty="0">
                <a:latin typeface="HelveticaNeueLTStd"/>
              </a:rPr>
              <a:t>Source: </a:t>
            </a:r>
            <a:r>
              <a:rPr lang="en-US" sz="1600" dirty="0">
                <a:latin typeface="HelveticaNeueLTStd"/>
              </a:rPr>
              <a:t>J. Trimble, R. Wales and R. Gossweiler (2002): “NASA position paper for the CSCW 2002 workshop on Public, Community and Situated Displays MERBoard.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495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Online Ethnography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415213" cy="4464521"/>
          </a:xfrm>
        </p:spPr>
        <p:txBody>
          <a:bodyPr>
            <a:normAutofit/>
          </a:bodyPr>
          <a:lstStyle/>
          <a:p>
            <a:r>
              <a:rPr lang="en-US" noProof="0" dirty="0"/>
              <a:t>Virtual, Online, Netnography</a:t>
            </a:r>
          </a:p>
          <a:p>
            <a:r>
              <a:rPr lang="en-US" noProof="0" dirty="0"/>
              <a:t>Online and offline activity</a:t>
            </a:r>
          </a:p>
          <a:p>
            <a:r>
              <a:rPr lang="en-US" noProof="0" dirty="0"/>
              <a:t>Interaction online differs from face-to-face</a:t>
            </a:r>
          </a:p>
          <a:p>
            <a:r>
              <a:rPr lang="en-US" noProof="0" dirty="0"/>
              <a:t>Virtual worlds have a persistence that physical worlds do not have</a:t>
            </a:r>
          </a:p>
          <a:p>
            <a:r>
              <a:rPr lang="en-US" noProof="0" dirty="0"/>
              <a:t>Ethical considerations and presentation of results are different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67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258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sz="3600" noProof="0" dirty="0">
                <a:latin typeface="Liberation Sans"/>
              </a:rPr>
              <a:t>Direct observation in a controlled environment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340768"/>
            <a:ext cx="6480720" cy="4896544"/>
          </a:xfrm>
        </p:spPr>
        <p:txBody>
          <a:bodyPr>
            <a:normAutofit/>
          </a:bodyPr>
          <a:lstStyle/>
          <a:p>
            <a:r>
              <a:rPr lang="en-US" sz="2800" noProof="0" dirty="0">
                <a:latin typeface="Liberation Sans"/>
              </a:rPr>
              <a:t>Direct observation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noProof="0" dirty="0">
                <a:solidFill>
                  <a:schemeClr val="tx1"/>
                </a:solidFill>
                <a:latin typeface="Liberation Sans"/>
              </a:rPr>
              <a:t>Think aloud techniques</a:t>
            </a:r>
          </a:p>
          <a:p>
            <a:pPr>
              <a:spcBef>
                <a:spcPts val="1800"/>
              </a:spcBef>
            </a:pPr>
            <a:r>
              <a:rPr lang="en-US" sz="2800" noProof="0" dirty="0">
                <a:latin typeface="Liberation Sans"/>
              </a:rPr>
              <a:t>Indirect observation – tracking users’ activities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noProof="0" dirty="0">
                <a:solidFill>
                  <a:schemeClr val="tx1"/>
                </a:solidFill>
                <a:latin typeface="Liberation Sans"/>
              </a:rPr>
              <a:t>Diaries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noProof="0" dirty="0">
                <a:solidFill>
                  <a:schemeClr val="tx1"/>
                </a:solidFill>
                <a:latin typeface="Liberation Sans"/>
              </a:rPr>
              <a:t>Interaction logs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noProof="0" dirty="0">
                <a:solidFill>
                  <a:schemeClr val="tx1"/>
                </a:solidFill>
                <a:latin typeface="Liberation Sans"/>
              </a:rPr>
              <a:t>Web analytics</a:t>
            </a:r>
            <a:endParaRPr lang="en-US" sz="2800" noProof="0" dirty="0">
              <a:solidFill>
                <a:schemeClr val="tx1"/>
              </a:solidFill>
              <a:latin typeface="Liberation Sans"/>
            </a:endParaRPr>
          </a:p>
          <a:p>
            <a:pPr>
              <a:spcBef>
                <a:spcPts val="1800"/>
              </a:spcBef>
            </a:pPr>
            <a:r>
              <a:rPr lang="en-US" sz="2800" noProof="0" dirty="0">
                <a:latin typeface="Liberation Sans"/>
              </a:rPr>
              <a:t>Video, audio, photos, and notes are used to capture data in both types of observations</a:t>
            </a:r>
          </a:p>
          <a:p>
            <a:pPr lvl="1"/>
            <a:endParaRPr lang="en-US" sz="2400" noProof="0" dirty="0">
              <a:solidFill>
                <a:schemeClr val="tx1"/>
              </a:solidFill>
              <a:latin typeface="Liberation Sans"/>
            </a:endParaRPr>
          </a:p>
          <a:p>
            <a:endParaRPr lang="en-US" sz="2800" noProof="0" dirty="0">
              <a:latin typeface="Liberation Sans"/>
            </a:endParaRPr>
          </a:p>
          <a:p>
            <a:endParaRPr lang="en-US" sz="2800" noProof="0" dirty="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68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63324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96300" cy="947192"/>
          </a:xfrm>
        </p:spPr>
        <p:txBody>
          <a:bodyPr/>
          <a:lstStyle/>
          <a:p>
            <a:r>
              <a:rPr lang="en-US" sz="3600" noProof="0" dirty="0"/>
              <a:t>Choosing and combining techniques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632700" cy="432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noProof="0" dirty="0"/>
              <a:t>Depends on the:</a:t>
            </a:r>
          </a:p>
          <a:p>
            <a:pPr>
              <a:spcBef>
                <a:spcPts val="2400"/>
              </a:spcBef>
            </a:pPr>
            <a:r>
              <a:rPr lang="en-US" noProof="0" dirty="0">
                <a:solidFill>
                  <a:schemeClr val="tx1"/>
                </a:solidFill>
              </a:rPr>
              <a:t>Focus of the study</a:t>
            </a:r>
          </a:p>
          <a:p>
            <a:pPr>
              <a:spcBef>
                <a:spcPts val="2400"/>
              </a:spcBef>
            </a:pPr>
            <a:r>
              <a:rPr lang="en-US" noProof="0" dirty="0">
                <a:solidFill>
                  <a:schemeClr val="tx1"/>
                </a:solidFill>
              </a:rPr>
              <a:t>Participants involved</a:t>
            </a:r>
          </a:p>
          <a:p>
            <a:pPr>
              <a:spcBef>
                <a:spcPts val="2400"/>
              </a:spcBef>
            </a:pPr>
            <a:r>
              <a:rPr lang="en-US" noProof="0" dirty="0">
                <a:solidFill>
                  <a:schemeClr val="tx1"/>
                </a:solidFill>
              </a:rPr>
              <a:t>Nature of the technique(s)</a:t>
            </a:r>
          </a:p>
          <a:p>
            <a:pPr>
              <a:spcBef>
                <a:spcPts val="2400"/>
              </a:spcBef>
            </a:pPr>
            <a:r>
              <a:rPr lang="en-US" noProof="0" dirty="0">
                <a:solidFill>
                  <a:schemeClr val="tx1"/>
                </a:solidFill>
              </a:rPr>
              <a:t>Resources available</a:t>
            </a:r>
          </a:p>
          <a:p>
            <a:pPr>
              <a:spcBef>
                <a:spcPts val="2400"/>
              </a:spcBef>
            </a:pPr>
            <a:r>
              <a:rPr lang="en-US" noProof="0" dirty="0">
                <a:solidFill>
                  <a:schemeClr val="tx1"/>
                </a:solidFill>
              </a:rPr>
              <a:t>Time available </a:t>
            </a:r>
          </a:p>
          <a:p>
            <a:endParaRPr lang="en-US" sz="2800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69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6124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product fit into the broader context of people’s lives?</a:t>
            </a:r>
          </a:p>
          <a:p>
            <a:r>
              <a:rPr lang="en-US" dirty="0"/>
              <a:t>What goals motivate people to use the product, and what basic tasks help people accomplish these goals?</a:t>
            </a:r>
          </a:p>
          <a:p>
            <a:r>
              <a:rPr lang="en-US" dirty="0"/>
              <a:t>What experiences do people find compelling? How do these relate to the product being</a:t>
            </a:r>
          </a:p>
          <a:p>
            <a:r>
              <a:rPr lang="en-US" dirty="0"/>
              <a:t>designed?</a:t>
            </a:r>
          </a:p>
          <a:p>
            <a:r>
              <a:rPr lang="en-US" b="1" dirty="0"/>
              <a:t> </a:t>
            </a:r>
            <a:r>
              <a:rPr lang="en-US" dirty="0"/>
              <a:t>What problems do people encounter with their current ways of doing things?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9003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new software app to support a small organic produce shop. There is a system </a:t>
            </a:r>
            <a:r>
              <a:rPr lang="en-US" dirty="0" smtClean="0"/>
              <a:t>running already </a:t>
            </a:r>
            <a:r>
              <a:rPr lang="en-US" dirty="0"/>
              <a:t>with which the users are reasonably happy, but it is looking dated and needs upgrading.</a:t>
            </a:r>
          </a:p>
          <a:p>
            <a:r>
              <a:rPr lang="en-US" dirty="0" smtClean="0"/>
              <a:t>An </a:t>
            </a:r>
            <a:r>
              <a:rPr lang="en-US" dirty="0"/>
              <a:t>innovative device for diabetes sufferers to help them record and monitor their </a:t>
            </a:r>
            <a:r>
              <a:rPr lang="en-US" dirty="0" smtClean="0"/>
              <a:t>blood sugar </a:t>
            </a:r>
            <a:r>
              <a:rPr lang="en-US" dirty="0"/>
              <a:t>levels.</a:t>
            </a:r>
          </a:p>
          <a:p>
            <a:r>
              <a:rPr lang="en-US" dirty="0" smtClean="0"/>
              <a:t>An </a:t>
            </a:r>
            <a:r>
              <a:rPr lang="en-US" dirty="0"/>
              <a:t>ecommerce website that sells fashion clothing for young people.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Technique would be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2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Basic quantitative analysis</a:t>
            </a:r>
          </a:p>
        </p:txBody>
      </p:sp>
      <p:sp>
        <p:nvSpPr>
          <p:cNvPr id="10243" name="Rectangle 3" descr="Graphical representations of (top) the distribution of errors made. (Bottom) The figure depicts the spread of social media experience within the participant group."/>
          <p:cNvSpPr>
            <a:spLocks noGrp="1" noChangeArrowheads="1"/>
          </p:cNvSpPr>
          <p:nvPr>
            <p:ph idx="1"/>
          </p:nvPr>
        </p:nvSpPr>
        <p:spPr>
          <a:xfrm>
            <a:off x="582274" y="1184155"/>
            <a:ext cx="8229600" cy="3417243"/>
          </a:xfrm>
        </p:spPr>
        <p:txBody>
          <a:bodyPr>
            <a:normAutofit fontScale="92500" lnSpcReduction="10000"/>
          </a:bodyPr>
          <a:lstStyle/>
          <a:p>
            <a:r>
              <a:rPr lang="en-US" sz="2800" noProof="0" dirty="0">
                <a:solidFill>
                  <a:schemeClr val="accent1"/>
                </a:solidFill>
              </a:rPr>
              <a:t>Averages: </a:t>
            </a:r>
          </a:p>
          <a:p>
            <a:pPr marL="457200" lvl="1" indent="0">
              <a:buNone/>
            </a:pPr>
            <a:r>
              <a:rPr lang="en-US" sz="2400" b="1" noProof="0" dirty="0">
                <a:solidFill>
                  <a:schemeClr val="accent1"/>
                </a:solidFill>
              </a:rPr>
              <a:t>Mean</a:t>
            </a:r>
            <a:r>
              <a:rPr lang="en-US" sz="2400" noProof="0" dirty="0">
                <a:solidFill>
                  <a:schemeClr val="accent1"/>
                </a:solidFill>
              </a:rPr>
              <a:t>: Add up values and divide by number of data points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b="1" noProof="0" dirty="0">
                <a:solidFill>
                  <a:schemeClr val="accent1"/>
                </a:solidFill>
              </a:rPr>
              <a:t>Median</a:t>
            </a:r>
            <a:r>
              <a:rPr lang="en-US" sz="2400" noProof="0" dirty="0">
                <a:solidFill>
                  <a:schemeClr val="accent1"/>
                </a:solidFill>
              </a:rPr>
              <a:t>: Middle value of data when ranked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b="1" noProof="0" dirty="0">
                <a:solidFill>
                  <a:schemeClr val="accent1"/>
                </a:solidFill>
              </a:rPr>
              <a:t>Mode</a:t>
            </a:r>
            <a:r>
              <a:rPr lang="en-US" sz="2400" noProof="0" dirty="0">
                <a:solidFill>
                  <a:schemeClr val="accent1"/>
                </a:solidFill>
              </a:rPr>
              <a:t>: Figure that appears most often in the data</a:t>
            </a:r>
          </a:p>
          <a:p>
            <a:pPr>
              <a:spcBef>
                <a:spcPts val="1200"/>
              </a:spcBef>
            </a:pPr>
            <a:r>
              <a:rPr lang="en-US" sz="2800" noProof="0" dirty="0">
                <a:solidFill>
                  <a:schemeClr val="accent1"/>
                </a:solidFill>
              </a:rPr>
              <a:t>Percentages</a:t>
            </a:r>
          </a:p>
          <a:p>
            <a:pPr>
              <a:spcBef>
                <a:spcPts val="1200"/>
              </a:spcBef>
            </a:pPr>
            <a:r>
              <a:rPr lang="en-US" sz="2800" noProof="0" dirty="0">
                <a:solidFill>
                  <a:schemeClr val="accent1"/>
                </a:solidFill>
              </a:rPr>
              <a:t>Be careful not to mislead with numbers!</a:t>
            </a:r>
          </a:p>
          <a:p>
            <a:pPr>
              <a:spcBef>
                <a:spcPts val="1200"/>
              </a:spcBef>
            </a:pPr>
            <a:r>
              <a:rPr lang="en-US" sz="2800" noProof="0" dirty="0">
                <a:solidFill>
                  <a:schemeClr val="accent1"/>
                </a:solidFill>
              </a:rPr>
              <a:t>Graphical representations give overview of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45" name="Object 5" descr="Graphical representation of the distribution of errors made."/>
          <p:cNvGraphicFramePr>
            <a:graphicFrameLocks noChangeAspect="1"/>
          </p:cNvGraphicFramePr>
          <p:nvPr>
            <p:extLst/>
          </p:nvPr>
        </p:nvGraphicFramePr>
        <p:xfrm>
          <a:off x="457200" y="4604274"/>
          <a:ext cx="2790363" cy="187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4810049" imgH="3238500" progId="Excel.Chart.8">
                  <p:embed/>
                </p:oleObj>
              </mc:Choice>
              <mc:Fallback>
                <p:oleObj name="Chart" r:id="rId4" imgW="4810049" imgH="3238500" progId="Excel.Chart.8">
                  <p:embed/>
                  <p:pic>
                    <p:nvPicPr>
                      <p:cNvPr id="10245" name="Object 5" descr="Graphical representation of the distribution of errors made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04274"/>
                        <a:ext cx="2790363" cy="1877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49" name="Object 9" descr="Scatter diagram with user on the x axis and number of errors made on the y axis."/>
          <p:cNvGraphicFramePr>
            <a:graphicFrameLocks noChangeAspect="1"/>
          </p:cNvGraphicFramePr>
          <p:nvPr>
            <p:extLst/>
          </p:nvPr>
        </p:nvGraphicFramePr>
        <p:xfrm>
          <a:off x="3342324" y="4601398"/>
          <a:ext cx="2709499" cy="1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6" imgW="4685016" imgH="3154166" progId="Excel.Chart.8">
                  <p:embed/>
                </p:oleObj>
              </mc:Choice>
              <mc:Fallback>
                <p:oleObj name="Chart" r:id="rId6" imgW="4685016" imgH="3154166" progId="Excel.Chart.8">
                  <p:embed/>
                  <p:pic>
                    <p:nvPicPr>
                      <p:cNvPr id="10249" name="Object 9" descr="Scatter diagram with user on the x axis and number of errors made on the y axi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324" y="4601398"/>
                        <a:ext cx="2709499" cy="1827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5" name="Picture 4" descr="The figure depicts the spread of social media experience within the participant group.">
            <a:extLst>
              <a:ext uri="{FF2B5EF4-FFF2-40B4-BE49-F238E27FC236}">
                <a16:creationId xmlns:a16="http://schemas.microsoft.com/office/drawing/2014/main" id="{DBDEB296-469B-D04F-BA96-E74FD688DB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t="51443" r="9501" b="2390"/>
          <a:stretch/>
        </p:blipFill>
        <p:spPr>
          <a:xfrm>
            <a:off x="5932936" y="4504587"/>
            <a:ext cx="3144775" cy="20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7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189531"/>
            <a:ext cx="7772400" cy="71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Basic qualitative analysis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1313" y="1052736"/>
            <a:ext cx="84582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  <a:latin typeface="Liberation Sans"/>
              </a:rPr>
              <a:t>Looking for critical incidents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Helps to focus in on key events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Then analysis can proceed using specific techniques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  <a:latin typeface="Liberation Sans"/>
              </a:rPr>
              <a:t>Identifying themes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Emergent from data, dependent on observation framework if used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Inductive analysis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  <a:latin typeface="Liberation Sans"/>
              </a:rPr>
              <a:t>Categorizing</a:t>
            </a:r>
            <a:r>
              <a:rPr lang="en-US" sz="2800" i="1" dirty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Liberation Sans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Categorization scheme pre-specified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Deductive analysis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  <a:latin typeface="Liberation Sans"/>
              </a:rPr>
              <a:t>In practice, combination of inductive and deductive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5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8454F7-2266-47FE-80BB-832030A4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307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we conducting this particular user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figure this part before we go onto actual survey or interview design</a:t>
            </a:r>
          </a:p>
          <a:p>
            <a:r>
              <a:rPr lang="en-US" dirty="0" smtClean="0"/>
              <a:t>What are we trying to uncover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fa1a28-61fb-4497-915c-66fa8ae20bd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E7938-4B30-4EE1-A614-41C6BB444579}"/>
</file>

<file path=customXml/itemProps2.xml><?xml version="1.0" encoding="utf-8"?>
<ds:datastoreItem xmlns:ds="http://schemas.openxmlformats.org/officeDocument/2006/customXml" ds:itemID="{9A24AD39-2F2B-4198-ACC8-4AEA6CE2A513}"/>
</file>

<file path=customXml/itemProps3.xml><?xml version="1.0" encoding="utf-8"?>
<ds:datastoreItem xmlns:ds="http://schemas.openxmlformats.org/officeDocument/2006/customXml" ds:itemID="{F25C53E4-AFDF-48BC-B3D3-3DE37D3B4554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44776</TotalTime>
  <Words>2390</Words>
  <Application>Microsoft Office PowerPoint</Application>
  <PresentationFormat>On-screen Show (4:3)</PresentationFormat>
  <Paragraphs>332</Paragraphs>
  <Slides>72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Angsana New</vt:lpstr>
      <vt:lpstr>Avenir Next LT Pro Light</vt:lpstr>
      <vt:lpstr>Calibri</vt:lpstr>
      <vt:lpstr>HelveticaNeueLTStd</vt:lpstr>
      <vt:lpstr>Liberation Sans</vt:lpstr>
      <vt:lpstr>Lucida Sans Unicode</vt:lpstr>
      <vt:lpstr>Symbol</vt:lpstr>
      <vt:lpstr>Verdana</vt:lpstr>
      <vt:lpstr>Wingdings</vt:lpstr>
      <vt:lpstr>Wingdings 2</vt:lpstr>
      <vt:lpstr>Wingdings 3</vt:lpstr>
      <vt:lpstr>Concourse</vt:lpstr>
      <vt:lpstr>Chart</vt:lpstr>
      <vt:lpstr>Understanding the Problem (Need Finding)</vt:lpstr>
      <vt:lpstr>References</vt:lpstr>
      <vt:lpstr>Need Finding (User Research)</vt:lpstr>
      <vt:lpstr>PowerPoint Presentation</vt:lpstr>
      <vt:lpstr>Qualitative vs Quantitative Research</vt:lpstr>
      <vt:lpstr>Qualitative vs Quantitative Research</vt:lpstr>
      <vt:lpstr>Qualitative Research</vt:lpstr>
      <vt:lpstr>PowerPoint Presentation</vt:lpstr>
      <vt:lpstr>Why are we conducting this particular user research?</vt:lpstr>
      <vt:lpstr>Quantitative Techniques: Surveys </vt:lpstr>
      <vt:lpstr>PowerPoint Presentation</vt:lpstr>
      <vt:lpstr>PowerPoint Presentation</vt:lpstr>
      <vt:lpstr>PowerPoint Presentation</vt:lpstr>
      <vt:lpstr>PowerPoint Presentation</vt:lpstr>
      <vt:lpstr>Design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Interviewing Techniques</vt:lpstr>
      <vt:lpstr>Customer and User Interviews</vt:lpstr>
      <vt:lpstr>Interview Types</vt:lpstr>
      <vt:lpstr>Interview</vt:lpstr>
      <vt:lpstr>Choosing Participants</vt:lpstr>
      <vt:lpstr> </vt:lpstr>
      <vt:lpstr>Recruiting Participants</vt:lpstr>
      <vt:lpstr>Recruiting Participants</vt:lpstr>
      <vt:lpstr>What Are Good Questions?</vt:lpstr>
      <vt:lpstr>PowerPoint Presentation</vt:lpstr>
      <vt:lpstr>Other Types of Questions to avoid</vt:lpstr>
      <vt:lpstr>PowerPoint Presentation</vt:lpstr>
      <vt:lpstr>So what are good questions</vt:lpstr>
      <vt:lpstr>How to Conduct Interviews</vt:lpstr>
      <vt:lpstr>PowerPoint Presentation</vt:lpstr>
      <vt:lpstr>Follow Up</vt:lpstr>
      <vt:lpstr>PowerPoint Presentation</vt:lpstr>
      <vt:lpstr>PowerPoint Presentation</vt:lpstr>
      <vt:lpstr>Drawback of Audio/Video Recording</vt:lpstr>
      <vt:lpstr>Benefits</vt:lpstr>
      <vt:lpstr>Save Records - It’ll help later </vt:lpstr>
      <vt:lpstr>Some Example Questions</vt:lpstr>
      <vt:lpstr>Some Example Questions</vt:lpstr>
      <vt:lpstr>Some Example Questions</vt:lpstr>
      <vt:lpstr>Some Example Questions</vt:lpstr>
      <vt:lpstr>Focus Groups</vt:lpstr>
      <vt:lpstr>Participant Observation</vt:lpstr>
      <vt:lpstr>Observation</vt:lpstr>
      <vt:lpstr>Participant Observation</vt:lpstr>
      <vt:lpstr>Direct Observation in the Field</vt:lpstr>
      <vt:lpstr>Direct Observation in the Field</vt:lpstr>
      <vt:lpstr>Structuring frameworks to guide observation</vt:lpstr>
      <vt:lpstr>Planning and conducting observation in the field</vt:lpstr>
      <vt:lpstr>Ethnography</vt:lpstr>
      <vt:lpstr>More on Ethnography</vt:lpstr>
      <vt:lpstr>More on Ethnography (continued)</vt:lpstr>
      <vt:lpstr>Online Ethnography</vt:lpstr>
      <vt:lpstr>Direct observation in a controlled environment</vt:lpstr>
      <vt:lpstr>Choosing and combining techniques</vt:lpstr>
      <vt:lpstr>Which Technique would be Appropriate</vt:lpstr>
      <vt:lpstr>Basic quantitative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</dc:title>
  <dc:creator>HP</dc:creator>
  <cp:lastModifiedBy>Gulmina Rextina</cp:lastModifiedBy>
  <cp:revision>136</cp:revision>
  <dcterms:created xsi:type="dcterms:W3CDTF">2015-03-15T10:30:40Z</dcterms:created>
  <dcterms:modified xsi:type="dcterms:W3CDTF">2023-04-03T03:58:25Z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